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CDC"/>
    <a:srgbClr val="0397E1"/>
    <a:srgbClr val="0977DB"/>
    <a:srgbClr val="15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-3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F95B1-73D2-4D11-80D6-8C875F08AEF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FE745-C745-4665-B5D2-011C253B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D289-94D8-48EA-AD08-CAFA3DDABED3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181397"/>
            <a:ext cx="2314575" cy="527403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Cat. No. KGT-CAT-006-R3-18/19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57475" y="9181397"/>
            <a:ext cx="1543050" cy="527403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F585F8A-876E-49C0-BC34-8E96AF9421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8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B364-4367-4F9F-9853-CBDFC4069566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8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A1B7-5E9D-49BE-8E5E-4AD28B768E9A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4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B72E-1C80-47AF-AF70-66A556CE715C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0119-444C-4DBC-B945-D73998C3F115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6F4C-1575-4236-90F6-ADE582524E5F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0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908E-EDAF-4624-8DC9-D463E7DFE7D9}" type="datetime1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9B26-F478-4C4D-A97F-DEF77EA06990}" type="datetime1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4B7-C2B4-4F65-A8E7-9E930B55B9CB}" type="datetime1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9783-EA5B-4179-ABA6-1F6349E8246E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D65B-A98E-4AA9-99A7-BA13132B24DB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3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F31D-C3EE-4F45-BDD6-71E3C3F65BAE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EA96A842-61CF-4E48-822E-5CC5FD244EC0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7" y="1465361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78EE427B-A294-4EFA-A290-FB032A6310C8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6" y="1617538"/>
            <a:ext cx="3107217" cy="8151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endParaRPr lang="en-IN" sz="1200" b="1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The KGT Polypro Cartridge filter has absolute removal rating enabling removal of contaminations with consistent efficiency for critical applications, with option of nominal ratings for less critical applications like prefiltration.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Apart from the wide chemical compatibility, the filters are suitable for either high flow rate or high viscous liquid, having a high dirt holding capacity.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The KGT Polypro cartridge filter is available in various removal ratings enabling it to handle a wide range of fluids with a considerable dirt holding capacity.</a:t>
            </a:r>
            <a:endParaRPr lang="en-US" alt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</a:t>
            </a:r>
            <a:endParaRPr lang="en-US" sz="1200" dirty="0">
              <a:effectLst/>
              <a:highlight>
                <a:srgbClr val="FFFF00"/>
              </a:highlight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Due to wide range of pore size selection, a variety of liquids from acids to alkalis; from seawater to process water; and lube oils to petroleum fluid.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Standard dimensions ensures fitment in most standard housings with varied length availability. (other dimensions available on request)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Available in 2.5, 5, 10, 20, 30, 40 inch lengths (Other lengths available on request.)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All materials of construction are available in 21CFR Compliant materials and have passed as per USP class VI Biological tests for plastics @ </a:t>
            </a:r>
            <a:r>
              <a:rPr lang="en-IN" altLang="en-US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121°C and available on request.</a:t>
            </a:r>
            <a:endParaRPr lang="en-IN" alt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Available in both absolute and nominal ratings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DIFFERENCIAL PRESSURE DATA</a:t>
            </a:r>
            <a:endParaRPr lang="en-IN" sz="1200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Normal Flow from Outside to Inside for liquids compatible with the filter media, the maximum differential pressure is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Polypropylene Medium: 3.4 bar d @ 25 ⁰C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</a:t>
            </a:r>
            <a:r>
              <a:rPr lang="en-IN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1.2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bar d @80⁰C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1200" b="1" dirty="0" smtClean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IN" sz="1200" b="1" dirty="0" smtClean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Electronics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IN" altLang="en-US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Pharmaceuticals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altLang="en-US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Food </a:t>
            </a: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&amp; Beverages	Oil &amp; Gas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Power Generation	Process &amp; Waste </a:t>
            </a:r>
            <a:r>
              <a:rPr lang="en-US" altLang="en-US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Water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Chemicals		Lube Oil	</a:t>
            </a:r>
            <a:endParaRPr lang="en-IN" alt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xmlns="" id="{F1D4FF7F-E1C0-4086-ACD1-E94AB255AF08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8" y="3854663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BCDEE0C-8E77-447B-A909-75C00AF0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659870"/>
            <a:ext cx="1543050" cy="188764"/>
          </a:xfrm>
        </p:spPr>
        <p:txBody>
          <a:bodyPr/>
          <a:lstStyle/>
          <a:p>
            <a:pPr algn="ctr"/>
            <a:fld id="{DF585F8A-876E-49C0-BC34-8E96AF942185}" type="slidenum">
              <a:rPr lang="en-US" sz="800" smtClean="0">
                <a:latin typeface="Eurostile-Roman" pitchFamily="2" charset="0"/>
              </a:rPr>
              <a:pPr algn="ctr"/>
              <a:t>1</a:t>
            </a:fld>
            <a:endParaRPr lang="en-US" sz="800" dirty="0">
              <a:latin typeface="Eurostile-Roman" pitchFamily="2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xmlns="" id="{8EBD3FC5-E1AA-41CB-9306-B89D7BFB624C}"/>
              </a:ext>
            </a:extLst>
          </p:cNvPr>
          <p:cNvSpPr txBox="1">
            <a:spLocks/>
          </p:cNvSpPr>
          <p:nvPr/>
        </p:nvSpPr>
        <p:spPr>
          <a:xfrm>
            <a:off x="1363980" y="358140"/>
            <a:ext cx="5227320" cy="90805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Eurostile-Roman" pitchFamily="2" charset="0"/>
              </a:rPr>
              <a:t>KGT POLYPRO FILTER</a:t>
            </a:r>
            <a:endParaRPr lang="en-IN" sz="3200" dirty="0">
              <a:solidFill>
                <a:schemeClr val="bg1"/>
              </a:solidFill>
              <a:latin typeface="Eurostile-Roman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D3DF2B9-19A9-4740-AED5-73E831C22B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26586"/>
            <a:ext cx="956499" cy="971158"/>
          </a:xfrm>
          <a:prstGeom prst="rect">
            <a:avLst/>
          </a:prstGeom>
        </p:spPr>
      </p:pic>
      <p:sp>
        <p:nvSpPr>
          <p:cNvPr id="19" name="Footer Placeholder 7">
            <a:extLst>
              <a:ext uri="{FF2B5EF4-FFF2-40B4-BE49-F238E27FC236}">
                <a16:creationId xmlns:a16="http://schemas.microsoft.com/office/drawing/2014/main" xmlns="" id="{F752815C-0177-4607-AA2D-03EC5B1B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2025" y="9505247"/>
            <a:ext cx="2314575" cy="527403"/>
          </a:xfrm>
        </p:spPr>
        <p:txBody>
          <a:bodyPr/>
          <a:lstStyle/>
          <a:p>
            <a:r>
              <a:rPr lang="en-US" sz="800" dirty="0">
                <a:latin typeface="Eurostile-Roman" pitchFamily="2" charset="0"/>
              </a:rPr>
              <a:t>Cat. No. KGT-CAT-005-R3-21/22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40A8CD-AC7A-4912-BAB6-5F228AC8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89" y="7531715"/>
            <a:ext cx="2576560" cy="2036608"/>
          </a:xfrm>
          <a:prstGeom prst="rect">
            <a:avLst/>
          </a:prstGeom>
        </p:spPr>
      </p:pic>
      <p:pic>
        <p:nvPicPr>
          <p:cNvPr id="14" name="Picture 13" descr="A picture containing cup, indoor, room, scene&#10;&#10;Description automatically generated">
            <a:extLst>
              <a:ext uri="{FF2B5EF4-FFF2-40B4-BE49-F238E27FC236}">
                <a16:creationId xmlns:a16="http://schemas.microsoft.com/office/drawing/2014/main" xmlns="" id="{69837F7E-40CE-468B-AF54-1C8AA8CDE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90" y="4501657"/>
            <a:ext cx="2576560" cy="2945349"/>
          </a:xfrm>
          <a:prstGeom prst="rect">
            <a:avLst/>
          </a:prstGeom>
        </p:spPr>
      </p:pic>
      <p:pic>
        <p:nvPicPr>
          <p:cNvPr id="15" name="Picture 14" descr="A picture containing indoor&#10;&#10;Description automatically generated">
            <a:extLst>
              <a:ext uri="{FF2B5EF4-FFF2-40B4-BE49-F238E27FC236}">
                <a16:creationId xmlns:a16="http://schemas.microsoft.com/office/drawing/2014/main" xmlns="" id="{B96EDF13-677A-4500-9A63-066B56E24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938" y="1687214"/>
            <a:ext cx="2607812" cy="279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2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EA96A842-61CF-4E48-822E-5CC5FD244EC0}"/>
              </a:ext>
            </a:extLst>
          </p:cNvPr>
          <p:cNvSpPr txBox="1">
            <a:spLocks noChangeArrowheads="1"/>
          </p:cNvSpPr>
          <p:nvPr/>
        </p:nvSpPr>
        <p:spPr>
          <a:xfrm>
            <a:off x="1695450" y="1500782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5FBC44BD-EC5E-4D9C-B882-97255CFD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28" y="8879241"/>
            <a:ext cx="3596343" cy="292584"/>
          </a:xfrm>
          <a:prstGeom prst="rect">
            <a:avLst/>
          </a:prstGeom>
        </p:spPr>
      </p:pic>
      <p:sp>
        <p:nvSpPr>
          <p:cNvPr id="29" name="Rectangle 3">
            <a:extLst>
              <a:ext uri="{FF2B5EF4-FFF2-40B4-BE49-F238E27FC236}">
                <a16:creationId xmlns:a16="http://schemas.microsoft.com/office/drawing/2014/main" xmlns="" id="{C30D7012-659D-4921-9712-4EC39F2EAF9E}"/>
              </a:ext>
            </a:extLst>
          </p:cNvPr>
          <p:cNvSpPr txBox="1">
            <a:spLocks noChangeArrowheads="1"/>
          </p:cNvSpPr>
          <p:nvPr/>
        </p:nvSpPr>
        <p:spPr>
          <a:xfrm>
            <a:off x="272041" y="9168142"/>
            <a:ext cx="6252581" cy="460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  <a:sym typeface="Webdings" panose="05030102010509060703" pitchFamily="18" charset="2"/>
              </a:rPr>
              <a:t>    </a:t>
            </a: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6, Anurag, Rajaji Path, </a:t>
            </a:r>
            <a:r>
              <a:rPr lang="en-IN" sz="900" dirty="0" err="1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Ramnagar</a:t>
            </a: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, Dombivli, Mumbai, 421201, Maharashtra, India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  <a:sym typeface="Webdings" panose="05030102010509060703" pitchFamily="18" charset="2"/>
              </a:rPr>
              <a:t>  +91 251 2420878          +91 9166 593 315          solutions@klengas.com</a:t>
            </a: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7ECC02-D854-499B-905C-FA939E4C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2025" y="9505247"/>
            <a:ext cx="2314575" cy="527403"/>
          </a:xfrm>
        </p:spPr>
        <p:txBody>
          <a:bodyPr/>
          <a:lstStyle/>
          <a:p>
            <a:r>
              <a:rPr lang="en-US" sz="800" dirty="0">
                <a:latin typeface="Eurostile-Roman" pitchFamily="2" charset="0"/>
              </a:rPr>
              <a:t>Cat. No. KGT-CAT-005-R3-21/22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8E36C890-7C1D-4CFC-820E-7DACF6DA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681131"/>
            <a:ext cx="1543050" cy="209214"/>
          </a:xfrm>
        </p:spPr>
        <p:txBody>
          <a:bodyPr/>
          <a:lstStyle/>
          <a:p>
            <a:pPr algn="ctr"/>
            <a:fld id="{DF585F8A-876E-49C0-BC34-8E96AF942185}" type="slidenum">
              <a:rPr lang="en-US" sz="800" smtClean="0">
                <a:latin typeface="Eurostile-Roman" pitchFamily="2" charset="0"/>
              </a:rPr>
              <a:pPr algn="ctr"/>
              <a:t>2</a:t>
            </a:fld>
            <a:endParaRPr lang="en-US" sz="800" dirty="0">
              <a:latin typeface="Eurostile-Roman" pitchFamily="2" charset="0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xmlns="" id="{49565457-CF6D-4DF0-B31F-D200CAAC4084}"/>
              </a:ext>
            </a:extLst>
          </p:cNvPr>
          <p:cNvSpPr txBox="1">
            <a:spLocks/>
          </p:cNvSpPr>
          <p:nvPr/>
        </p:nvSpPr>
        <p:spPr>
          <a:xfrm>
            <a:off x="1366260" y="345508"/>
            <a:ext cx="5225040" cy="8883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Eurostile-Roman" pitchFamily="2" charset="0"/>
              </a:rPr>
              <a:t>KGT POLYPRO FILTER</a:t>
            </a:r>
            <a:endParaRPr lang="en-IN" sz="3200" dirty="0">
              <a:solidFill>
                <a:schemeClr val="bg1"/>
              </a:solidFill>
              <a:latin typeface="Eurostile-Roman" pitchFamily="2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9B28432B-4762-4A62-8873-30B1431183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318960"/>
            <a:ext cx="966020" cy="971158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xmlns="" id="{A588FD23-130E-460A-BAFF-E04DB770397F}"/>
              </a:ext>
            </a:extLst>
          </p:cNvPr>
          <p:cNvSpPr/>
          <p:nvPr/>
        </p:nvSpPr>
        <p:spPr>
          <a:xfrm>
            <a:off x="4000740" y="5328850"/>
            <a:ext cx="161920" cy="159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Eurostile-Roman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4EF3C72F-93B0-4C93-8E83-262F34FCD86C}"/>
              </a:ext>
            </a:extLst>
          </p:cNvPr>
          <p:cNvSpPr/>
          <p:nvPr/>
        </p:nvSpPr>
        <p:spPr>
          <a:xfrm>
            <a:off x="832427" y="5395533"/>
            <a:ext cx="200025" cy="14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xmlns="" id="{01FE0EEA-14A8-42A5-845B-B5FB4ACC1CFB}"/>
              </a:ext>
            </a:extLst>
          </p:cNvPr>
          <p:cNvSpPr/>
          <p:nvPr/>
        </p:nvSpPr>
        <p:spPr>
          <a:xfrm>
            <a:off x="3946353" y="3628091"/>
            <a:ext cx="161920" cy="14562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Eurostile-Roman" pitchFamily="2" charset="0"/>
            </a:endParaRP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xmlns="" id="{AC383E61-0132-438D-88E8-A3F93C090306}"/>
              </a:ext>
            </a:extLst>
          </p:cNvPr>
          <p:cNvSpPr/>
          <p:nvPr/>
        </p:nvSpPr>
        <p:spPr>
          <a:xfrm>
            <a:off x="846465" y="3648860"/>
            <a:ext cx="161920" cy="145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xmlns="" id="{6E68E95C-C7C5-442E-ABAD-F70948ACDC7E}"/>
              </a:ext>
            </a:extLst>
          </p:cNvPr>
          <p:cNvSpPr txBox="1">
            <a:spLocks noChangeArrowheads="1"/>
          </p:cNvSpPr>
          <p:nvPr/>
        </p:nvSpPr>
        <p:spPr>
          <a:xfrm>
            <a:off x="1832312" y="1501184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400" b="1" dirty="0">
                <a:solidFill>
                  <a:schemeClr val="accent1"/>
                </a:solidFill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PART NUMBERING GUIDE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xmlns="" id="{B37B1CFA-3AE4-4AD9-9484-E2124B31078A}"/>
              </a:ext>
            </a:extLst>
          </p:cNvPr>
          <p:cNvSpPr txBox="1">
            <a:spLocks noChangeArrowheads="1"/>
          </p:cNvSpPr>
          <p:nvPr/>
        </p:nvSpPr>
        <p:spPr>
          <a:xfrm>
            <a:off x="1081676" y="1843526"/>
            <a:ext cx="4680957" cy="185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Filter Element Part Number : KGT -   PP -      -       -       -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-     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BD6BA8D6-1B94-451D-BB9C-759503C373BF}"/>
              </a:ext>
            </a:extLst>
          </p:cNvPr>
          <p:cNvSpPr/>
          <p:nvPr/>
        </p:nvSpPr>
        <p:spPr>
          <a:xfrm>
            <a:off x="3925600" y="1870666"/>
            <a:ext cx="161920" cy="159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94F0AA9-9843-4F59-A786-A08CF3B19FB2}"/>
              </a:ext>
            </a:extLst>
          </p:cNvPr>
          <p:cNvSpPr/>
          <p:nvPr/>
        </p:nvSpPr>
        <p:spPr>
          <a:xfrm>
            <a:off x="4228688" y="1869035"/>
            <a:ext cx="200025" cy="14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xmlns="" id="{BF9A7773-A719-472F-84AA-8D9E834CAA0E}"/>
              </a:ext>
            </a:extLst>
          </p:cNvPr>
          <p:cNvSpPr/>
          <p:nvPr/>
        </p:nvSpPr>
        <p:spPr>
          <a:xfrm>
            <a:off x="5217479" y="1872482"/>
            <a:ext cx="161920" cy="1408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xmlns="" id="{EC093BC0-7435-48FA-8AB2-866646AFD8D5}"/>
              </a:ext>
            </a:extLst>
          </p:cNvPr>
          <p:cNvSpPr/>
          <p:nvPr/>
        </p:nvSpPr>
        <p:spPr>
          <a:xfrm>
            <a:off x="4928907" y="1872296"/>
            <a:ext cx="161920" cy="1566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Eurostile-Roman" pitchFamily="2" charset="0"/>
              </a:rPr>
              <a:t>  </a:t>
            </a: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xmlns="" id="{520AB135-6CD5-42DD-AB6F-F0195965F865}"/>
              </a:ext>
            </a:extLst>
          </p:cNvPr>
          <p:cNvSpPr/>
          <p:nvPr/>
        </p:nvSpPr>
        <p:spPr>
          <a:xfrm>
            <a:off x="4598009" y="1880191"/>
            <a:ext cx="161920" cy="14562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Eurostile-Roman" pitchFamily="2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xmlns="" id="{3FDE4CFA-96CA-4C42-BA06-CD4E8CF5F6C0}"/>
              </a:ext>
            </a:extLst>
          </p:cNvPr>
          <p:cNvSpPr txBox="1">
            <a:spLocks noChangeArrowheads="1"/>
          </p:cNvSpPr>
          <p:nvPr/>
        </p:nvSpPr>
        <p:spPr>
          <a:xfrm>
            <a:off x="566634" y="2119232"/>
            <a:ext cx="5822142" cy="1480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</a:t>
            </a:r>
            <a:r>
              <a:rPr lang="en-US" sz="11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Removal Rating (µm)	        Short Code	     Removal Rating (µm)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002		    0.2		            050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05</a:t>
            </a:r>
            <a:endParaRPr lang="en-IN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005		    0.5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  100	                10</a:t>
            </a:r>
            <a:endParaRPr lang="en-US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010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      01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    200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20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020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      02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    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400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40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US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xmlns="" id="{1E71D7E8-8391-4160-8E34-511EB22F8100}"/>
              </a:ext>
            </a:extLst>
          </p:cNvPr>
          <p:cNvSpPr txBox="1">
            <a:spLocks noChangeArrowheads="1"/>
          </p:cNvSpPr>
          <p:nvPr/>
        </p:nvSpPr>
        <p:spPr>
          <a:xfrm>
            <a:off x="566634" y="3915076"/>
            <a:ext cx="5728939" cy="1441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 </a:t>
            </a:r>
            <a:r>
              <a:rPr lang="en-US" sz="11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Length 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(inches)  	        Short Code	             Description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05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5		               N		               Nominal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10		     10		               A		               Absolute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20		     20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30		     30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40		     40		</a:t>
            </a:r>
            <a:endParaRPr lang="en-US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3" name="Picture 32" descr="A picture containing kitchenware, pot&#10;&#10;Description automatically generated">
            <a:extLst>
              <a:ext uri="{FF2B5EF4-FFF2-40B4-BE49-F238E27FC236}">
                <a16:creationId xmlns:a16="http://schemas.microsoft.com/office/drawing/2014/main" xmlns="" id="{01A5864D-5523-4CF0-8A3B-F925B35083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25" y="6807995"/>
            <a:ext cx="1447982" cy="2052000"/>
          </a:xfrm>
          <a:prstGeom prst="rect">
            <a:avLst/>
          </a:prstGeom>
        </p:spPr>
      </p:pic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2E9F7AF8-F73D-402B-8D38-1784751D2E78}"/>
              </a:ext>
            </a:extLst>
          </p:cNvPr>
          <p:cNvSpPr txBox="1">
            <a:spLocks noChangeArrowheads="1"/>
          </p:cNvSpPr>
          <p:nvPr/>
        </p:nvSpPr>
        <p:spPr>
          <a:xfrm>
            <a:off x="556972" y="5544686"/>
            <a:ext cx="6156649" cy="1588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</a:t>
            </a:r>
            <a:r>
              <a:rPr lang="en-US" sz="11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      </a:t>
            </a:r>
            <a:r>
              <a:rPr lang="en-US" sz="11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End 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Connection	         Short Code	</a:t>
            </a:r>
            <a:r>
              <a:rPr lang="en-US" sz="11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Seal 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Material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7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226 O-ring with Fin	                V	</a:t>
            </a:r>
            <a:r>
              <a:rPr lang="en-IN" sz="11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Viton</a:t>
            </a:r>
            <a:r>
              <a:rPr lang="en-IN" sz="1100" baseline="30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®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8	           222 O-ring with Fin	                S	                  </a:t>
            </a:r>
            <a:r>
              <a:rPr lang="en-IN" sz="11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Silicon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0	            Double Open End	                F	                  PTFE (Gasket) / FEP (O-ring)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		                N	</a:t>
            </a:r>
            <a:r>
              <a:rPr lang="en-IN" sz="11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Nitrile</a:t>
            </a:r>
            <a:endParaRPr lang="en-IN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	Viton</a:t>
            </a:r>
            <a:r>
              <a:rPr lang="en-IN" sz="1100" baseline="30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®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is a registered trademark of Chemours Company.  		</a:t>
            </a:r>
            <a:endParaRPr lang="en-US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Picture 34" descr="A picture containing indoor, lined, row, several&#10;&#10;Description automatically generated">
            <a:extLst>
              <a:ext uri="{FF2B5EF4-FFF2-40B4-BE49-F238E27FC236}">
                <a16:creationId xmlns:a16="http://schemas.microsoft.com/office/drawing/2014/main" xmlns="" id="{075DE379-9B58-458D-986D-496BCF796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3820" y="7173521"/>
            <a:ext cx="1574114" cy="1476000"/>
          </a:xfrm>
          <a:prstGeom prst="rect">
            <a:avLst/>
          </a:prstGeom>
        </p:spPr>
      </p:pic>
      <p:sp>
        <p:nvSpPr>
          <p:cNvPr id="36" name="Diamond 35">
            <a:extLst>
              <a:ext uri="{FF2B5EF4-FFF2-40B4-BE49-F238E27FC236}">
                <a16:creationId xmlns:a16="http://schemas.microsoft.com/office/drawing/2014/main" xmlns="" id="{681D53BD-985F-4D97-B521-4B4984CA4E6C}"/>
              </a:ext>
            </a:extLst>
          </p:cNvPr>
          <p:cNvSpPr/>
          <p:nvPr/>
        </p:nvSpPr>
        <p:spPr>
          <a:xfrm>
            <a:off x="3937299" y="2218709"/>
            <a:ext cx="161920" cy="1566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Eurostile-Roman" pitchFamily="2" charset="0"/>
              </a:rPr>
              <a:t>  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xmlns="" id="{9F478F43-0DDB-495A-A02C-3F2835AF0CF9}"/>
              </a:ext>
            </a:extLst>
          </p:cNvPr>
          <p:cNvSpPr/>
          <p:nvPr/>
        </p:nvSpPr>
        <p:spPr>
          <a:xfrm>
            <a:off x="857210" y="2206677"/>
            <a:ext cx="161920" cy="1566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Eurostile-Roman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8578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2620</TotalTime>
  <Words>307</Words>
  <Application>Microsoft Office PowerPoint</Application>
  <PresentationFormat>A4 Paper (210x297 mm)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Eurostile-Roman</vt:lpstr>
      <vt:lpstr>Tahoma</vt:lpstr>
      <vt:lpstr>Times New Roman</vt:lpstr>
      <vt:lpstr>Webdings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Kulkarni</dc:creator>
  <cp:lastModifiedBy>Meghdoot Arwindekar</cp:lastModifiedBy>
  <cp:revision>89</cp:revision>
  <cp:lastPrinted>2021-09-14T03:42:02Z</cp:lastPrinted>
  <dcterms:created xsi:type="dcterms:W3CDTF">2018-09-27T06:53:07Z</dcterms:created>
  <dcterms:modified xsi:type="dcterms:W3CDTF">2021-12-02T14:37:13Z</dcterms:modified>
</cp:coreProperties>
</file>