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9" r:id="rId2"/>
    <p:sldId id="260" r:id="rId3"/>
  </p:sldIdLst>
  <p:sldSz cx="6858000" cy="9906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CDC"/>
    <a:srgbClr val="0397E1"/>
    <a:srgbClr val="0977DB"/>
    <a:srgbClr val="1576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260" y="-3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062F95B1-73D2-4D11-80D6-8C875F08AEF2}" type="datetimeFigureOut">
              <a:rPr lang="en-US" smtClean="0"/>
              <a:t>12/2/2021</a:t>
            </a:fld>
            <a:endParaRPr lang="en-US"/>
          </a:p>
        </p:txBody>
      </p:sp>
      <p:sp>
        <p:nvSpPr>
          <p:cNvPr id="4" name="Slide Image Placeholder 3"/>
          <p:cNvSpPr>
            <a:spLocks noGrp="1" noRot="1" noChangeAspect="1"/>
          </p:cNvSpPr>
          <p:nvPr>
            <p:ph type="sldImg" idx="2"/>
          </p:nvPr>
        </p:nvSpPr>
        <p:spPr>
          <a:xfrm>
            <a:off x="2357438" y="1279525"/>
            <a:ext cx="239077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DFE745-C745-4665-B5D2-011C253B5B84}" type="slidenum">
              <a:rPr lang="en-US" smtClean="0"/>
              <a:t>‹#›</a:t>
            </a:fld>
            <a:endParaRPr lang="en-US"/>
          </a:p>
        </p:txBody>
      </p:sp>
    </p:spTree>
    <p:extLst>
      <p:ext uri="{BB962C8B-B14F-4D97-AF65-F5344CB8AC3E}">
        <p14:creationId xmlns:p14="http://schemas.microsoft.com/office/powerpoint/2010/main" val="22397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FD289-94D8-48EA-AD08-CAFA3DDABED3}" type="datetime1">
              <a:rPr lang="en-US" smtClean="0"/>
              <a:t>12/2/2021</a:t>
            </a:fld>
            <a:endParaRPr lang="en-US"/>
          </a:p>
        </p:txBody>
      </p:sp>
      <p:sp>
        <p:nvSpPr>
          <p:cNvPr id="5" name="Footer Placeholder 4"/>
          <p:cNvSpPr>
            <a:spLocks noGrp="1"/>
          </p:cNvSpPr>
          <p:nvPr>
            <p:ph type="ftr" sz="quarter" idx="11"/>
          </p:nvPr>
        </p:nvSpPr>
        <p:spPr>
          <a:xfrm>
            <a:off x="4543425" y="9181397"/>
            <a:ext cx="2314575" cy="52740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Cat. No. KGT-CAT-006-R3-18/19</a:t>
            </a:r>
            <a:endParaRPr lang="en-US" dirty="0"/>
          </a:p>
        </p:txBody>
      </p:sp>
      <p:sp>
        <p:nvSpPr>
          <p:cNvPr id="6" name="Slide Number Placeholder 5"/>
          <p:cNvSpPr>
            <a:spLocks noGrp="1"/>
          </p:cNvSpPr>
          <p:nvPr>
            <p:ph type="sldNum" sz="quarter" idx="12"/>
          </p:nvPr>
        </p:nvSpPr>
        <p:spPr>
          <a:xfrm>
            <a:off x="2657475" y="9181397"/>
            <a:ext cx="1543050" cy="52740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F585F8A-876E-49C0-BC34-8E96AF942185}" type="slidenum">
              <a:rPr lang="en-US" smtClean="0"/>
              <a:pPr/>
              <a:t>‹#›</a:t>
            </a:fld>
            <a:endParaRPr lang="en-US" dirty="0"/>
          </a:p>
        </p:txBody>
      </p:sp>
    </p:spTree>
    <p:extLst>
      <p:ext uri="{BB962C8B-B14F-4D97-AF65-F5344CB8AC3E}">
        <p14:creationId xmlns:p14="http://schemas.microsoft.com/office/powerpoint/2010/main" val="344778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5B364-4367-4F9F-9853-CBDFC4069566}" type="datetime1">
              <a:rPr lang="en-US" smtClean="0"/>
              <a:t>12/2/2021</a:t>
            </a:fld>
            <a:endParaRPr lang="en-US"/>
          </a:p>
        </p:txBody>
      </p:sp>
      <p:sp>
        <p:nvSpPr>
          <p:cNvPr id="5" name="Footer Placeholder 4"/>
          <p:cNvSpPr>
            <a:spLocks noGrp="1"/>
          </p:cNvSpPr>
          <p:nvPr>
            <p:ph type="ftr" sz="quarter" idx="11"/>
          </p:nvPr>
        </p:nvSpPr>
        <p:spPr/>
        <p:txBody>
          <a:bodyPr/>
          <a:lstStyle/>
          <a:p>
            <a:r>
              <a:rPr lang="en-US"/>
              <a:t>Cat. No. KGT-CAT-006-R3-18/19</a:t>
            </a:r>
          </a:p>
        </p:txBody>
      </p:sp>
      <p:sp>
        <p:nvSpPr>
          <p:cNvPr id="6" name="Slide Number Placeholder 5"/>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57608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A1B7-5E9D-49BE-8E5E-4AD28B768E9A}" type="datetime1">
              <a:rPr lang="en-US" smtClean="0"/>
              <a:t>12/2/2021</a:t>
            </a:fld>
            <a:endParaRPr lang="en-US"/>
          </a:p>
        </p:txBody>
      </p:sp>
      <p:sp>
        <p:nvSpPr>
          <p:cNvPr id="5" name="Footer Placeholder 4"/>
          <p:cNvSpPr>
            <a:spLocks noGrp="1"/>
          </p:cNvSpPr>
          <p:nvPr>
            <p:ph type="ftr" sz="quarter" idx="11"/>
          </p:nvPr>
        </p:nvSpPr>
        <p:spPr/>
        <p:txBody>
          <a:bodyPr/>
          <a:lstStyle/>
          <a:p>
            <a:r>
              <a:rPr lang="en-US"/>
              <a:t>Cat. No. KGT-CAT-006-R3-18/19</a:t>
            </a:r>
          </a:p>
        </p:txBody>
      </p:sp>
      <p:sp>
        <p:nvSpPr>
          <p:cNvPr id="6" name="Slide Number Placeholder 5"/>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253134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8B72E-1C80-47AF-AF70-66A556CE715C}" type="datetime1">
              <a:rPr lang="en-US" smtClean="0"/>
              <a:t>12/2/2021</a:t>
            </a:fld>
            <a:endParaRPr lang="en-US"/>
          </a:p>
        </p:txBody>
      </p:sp>
      <p:sp>
        <p:nvSpPr>
          <p:cNvPr id="5" name="Footer Placeholder 4"/>
          <p:cNvSpPr>
            <a:spLocks noGrp="1"/>
          </p:cNvSpPr>
          <p:nvPr>
            <p:ph type="ftr" sz="quarter" idx="11"/>
          </p:nvPr>
        </p:nvSpPr>
        <p:spPr/>
        <p:txBody>
          <a:bodyPr/>
          <a:lstStyle/>
          <a:p>
            <a:r>
              <a:rPr lang="en-US"/>
              <a:t>Cat. No. KGT-CAT-006-R3-18/19</a:t>
            </a:r>
          </a:p>
        </p:txBody>
      </p:sp>
      <p:sp>
        <p:nvSpPr>
          <p:cNvPr id="6" name="Slide Number Placeholder 5"/>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230901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00119-444C-4DBC-B945-D73998C3F115}" type="datetime1">
              <a:rPr lang="en-US" smtClean="0"/>
              <a:t>12/2/2021</a:t>
            </a:fld>
            <a:endParaRPr lang="en-US"/>
          </a:p>
        </p:txBody>
      </p:sp>
      <p:sp>
        <p:nvSpPr>
          <p:cNvPr id="5" name="Footer Placeholder 4"/>
          <p:cNvSpPr>
            <a:spLocks noGrp="1"/>
          </p:cNvSpPr>
          <p:nvPr>
            <p:ph type="ftr" sz="quarter" idx="11"/>
          </p:nvPr>
        </p:nvSpPr>
        <p:spPr/>
        <p:txBody>
          <a:bodyPr/>
          <a:lstStyle/>
          <a:p>
            <a:r>
              <a:rPr lang="en-US"/>
              <a:t>Cat. No. KGT-CAT-006-R3-18/19</a:t>
            </a:r>
          </a:p>
        </p:txBody>
      </p:sp>
      <p:sp>
        <p:nvSpPr>
          <p:cNvPr id="6" name="Slide Number Placeholder 5"/>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99420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456F4C-1575-4236-90F6-ADE582524E5F}" type="datetime1">
              <a:rPr lang="en-US" smtClean="0"/>
              <a:t>12/2/2021</a:t>
            </a:fld>
            <a:endParaRPr lang="en-US"/>
          </a:p>
        </p:txBody>
      </p:sp>
      <p:sp>
        <p:nvSpPr>
          <p:cNvPr id="6" name="Footer Placeholder 5"/>
          <p:cNvSpPr>
            <a:spLocks noGrp="1"/>
          </p:cNvSpPr>
          <p:nvPr>
            <p:ph type="ftr" sz="quarter" idx="11"/>
          </p:nvPr>
        </p:nvSpPr>
        <p:spPr/>
        <p:txBody>
          <a:bodyPr/>
          <a:lstStyle/>
          <a:p>
            <a:r>
              <a:rPr lang="en-US"/>
              <a:t>Cat. No. KGT-CAT-006-R3-18/19</a:t>
            </a:r>
          </a:p>
        </p:txBody>
      </p:sp>
      <p:sp>
        <p:nvSpPr>
          <p:cNvPr id="7" name="Slide Number Placeholder 6"/>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308010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BB908E-EDAF-4624-8DC9-D463E7DFE7D9}" type="datetime1">
              <a:rPr lang="en-US" smtClean="0"/>
              <a:t>12/2/2021</a:t>
            </a:fld>
            <a:endParaRPr lang="en-US"/>
          </a:p>
        </p:txBody>
      </p:sp>
      <p:sp>
        <p:nvSpPr>
          <p:cNvPr id="8" name="Footer Placeholder 7"/>
          <p:cNvSpPr>
            <a:spLocks noGrp="1"/>
          </p:cNvSpPr>
          <p:nvPr>
            <p:ph type="ftr" sz="quarter" idx="11"/>
          </p:nvPr>
        </p:nvSpPr>
        <p:spPr/>
        <p:txBody>
          <a:bodyPr/>
          <a:lstStyle/>
          <a:p>
            <a:r>
              <a:rPr lang="en-US"/>
              <a:t>Cat. No. KGT-CAT-006-R3-18/19</a:t>
            </a:r>
          </a:p>
        </p:txBody>
      </p:sp>
      <p:sp>
        <p:nvSpPr>
          <p:cNvPr id="9" name="Slide Number Placeholder 8"/>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420896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99B26-F478-4C4D-A97F-DEF77EA06990}" type="datetime1">
              <a:rPr lang="en-US" smtClean="0"/>
              <a:t>12/2/2021</a:t>
            </a:fld>
            <a:endParaRPr lang="en-US"/>
          </a:p>
        </p:txBody>
      </p:sp>
      <p:sp>
        <p:nvSpPr>
          <p:cNvPr id="4" name="Footer Placeholder 3"/>
          <p:cNvSpPr>
            <a:spLocks noGrp="1"/>
          </p:cNvSpPr>
          <p:nvPr>
            <p:ph type="ftr" sz="quarter" idx="11"/>
          </p:nvPr>
        </p:nvSpPr>
        <p:spPr/>
        <p:txBody>
          <a:bodyPr/>
          <a:lstStyle/>
          <a:p>
            <a:r>
              <a:rPr lang="en-US"/>
              <a:t>Cat. No. KGT-CAT-006-R3-18/19</a:t>
            </a:r>
          </a:p>
        </p:txBody>
      </p:sp>
      <p:sp>
        <p:nvSpPr>
          <p:cNvPr id="5" name="Slide Number Placeholder 4"/>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39176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D24B7-C2B4-4F65-A8E7-9E930B55B9CB}" type="datetime1">
              <a:rPr lang="en-US" smtClean="0"/>
              <a:t>12/2/2021</a:t>
            </a:fld>
            <a:endParaRPr lang="en-US"/>
          </a:p>
        </p:txBody>
      </p:sp>
      <p:sp>
        <p:nvSpPr>
          <p:cNvPr id="3" name="Footer Placeholder 2"/>
          <p:cNvSpPr>
            <a:spLocks noGrp="1"/>
          </p:cNvSpPr>
          <p:nvPr>
            <p:ph type="ftr" sz="quarter" idx="11"/>
          </p:nvPr>
        </p:nvSpPr>
        <p:spPr/>
        <p:txBody>
          <a:bodyPr/>
          <a:lstStyle/>
          <a:p>
            <a:r>
              <a:rPr lang="en-US"/>
              <a:t>Cat. No. KGT-CAT-006-R3-18/19</a:t>
            </a:r>
          </a:p>
        </p:txBody>
      </p:sp>
      <p:sp>
        <p:nvSpPr>
          <p:cNvPr id="4" name="Slide Number Placeholder 3"/>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202140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EA89783-EA5B-4179-ABA6-1F6349E8246E}" type="datetime1">
              <a:rPr lang="en-US" smtClean="0"/>
              <a:t>12/2/2021</a:t>
            </a:fld>
            <a:endParaRPr lang="en-US"/>
          </a:p>
        </p:txBody>
      </p:sp>
      <p:sp>
        <p:nvSpPr>
          <p:cNvPr id="6" name="Footer Placeholder 5"/>
          <p:cNvSpPr>
            <a:spLocks noGrp="1"/>
          </p:cNvSpPr>
          <p:nvPr>
            <p:ph type="ftr" sz="quarter" idx="11"/>
          </p:nvPr>
        </p:nvSpPr>
        <p:spPr/>
        <p:txBody>
          <a:bodyPr/>
          <a:lstStyle/>
          <a:p>
            <a:r>
              <a:rPr lang="en-US"/>
              <a:t>Cat. No. KGT-CAT-006-R3-18/19</a:t>
            </a:r>
          </a:p>
        </p:txBody>
      </p:sp>
      <p:sp>
        <p:nvSpPr>
          <p:cNvPr id="7" name="Slide Number Placeholder 6"/>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72294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18FD65B-A98E-4AA9-99A7-BA13132B24DB}" type="datetime1">
              <a:rPr lang="en-US" smtClean="0"/>
              <a:t>12/2/2021</a:t>
            </a:fld>
            <a:endParaRPr lang="en-US"/>
          </a:p>
        </p:txBody>
      </p:sp>
      <p:sp>
        <p:nvSpPr>
          <p:cNvPr id="6" name="Footer Placeholder 5"/>
          <p:cNvSpPr>
            <a:spLocks noGrp="1"/>
          </p:cNvSpPr>
          <p:nvPr>
            <p:ph type="ftr" sz="quarter" idx="11"/>
          </p:nvPr>
        </p:nvSpPr>
        <p:spPr/>
        <p:txBody>
          <a:bodyPr/>
          <a:lstStyle/>
          <a:p>
            <a:r>
              <a:rPr lang="en-US"/>
              <a:t>Cat. No. KGT-CAT-006-R3-18/19</a:t>
            </a:r>
          </a:p>
        </p:txBody>
      </p:sp>
      <p:sp>
        <p:nvSpPr>
          <p:cNvPr id="7" name="Slide Number Placeholder 6"/>
          <p:cNvSpPr>
            <a:spLocks noGrp="1"/>
          </p:cNvSpPr>
          <p:nvPr>
            <p:ph type="sldNum" sz="quarter" idx="12"/>
          </p:nvPr>
        </p:nvSpPr>
        <p:spPr/>
        <p:txBody>
          <a:bodyPr/>
          <a:lstStyle/>
          <a:p>
            <a:fld id="{DF585F8A-876E-49C0-BC34-8E96AF942185}" type="slidenum">
              <a:rPr lang="en-US" smtClean="0"/>
              <a:t>‹#›</a:t>
            </a:fld>
            <a:endParaRPr lang="en-US"/>
          </a:p>
        </p:txBody>
      </p:sp>
    </p:spTree>
    <p:extLst>
      <p:ext uri="{BB962C8B-B14F-4D97-AF65-F5344CB8AC3E}">
        <p14:creationId xmlns:p14="http://schemas.microsoft.com/office/powerpoint/2010/main" val="397393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4BAF31D-C3EE-4F45-BDD6-71E3C3F65BAE}" type="datetime1">
              <a:rPr lang="en-US" smtClean="0"/>
              <a:t>12/2/2021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Cat. No. KGT-CAT-006-R3-18/19</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F585F8A-876E-49C0-BC34-8E96AF942185}" type="slidenum">
              <a:rPr lang="en-US" smtClean="0"/>
              <a:t>‹#›</a:t>
            </a:fld>
            <a:endParaRPr lang="en-US"/>
          </a:p>
        </p:txBody>
      </p:sp>
    </p:spTree>
    <p:extLst>
      <p:ext uri="{BB962C8B-B14F-4D97-AF65-F5344CB8AC3E}">
        <p14:creationId xmlns:p14="http://schemas.microsoft.com/office/powerpoint/2010/main" val="197537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xmlns="" id="{EA96A842-61CF-4E48-822E-5CC5FD244EC0}"/>
              </a:ext>
            </a:extLst>
          </p:cNvPr>
          <p:cNvSpPr txBox="1">
            <a:spLocks noChangeArrowheads="1"/>
          </p:cNvSpPr>
          <p:nvPr/>
        </p:nvSpPr>
        <p:spPr>
          <a:xfrm>
            <a:off x="3428997" y="1465361"/>
            <a:ext cx="3219450" cy="221852"/>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80000"/>
              </a:lnSpc>
              <a:defRPr/>
            </a:pPr>
            <a:endParaRPr lang="en-US" sz="1400" b="1" dirty="0">
              <a:solidFill>
                <a:schemeClr val="accent1"/>
              </a:solidFill>
              <a:latin typeface="Eurostile-Roman" pitchFamily="2" charset="0"/>
              <a:ea typeface="Tahoma" panose="020B0604030504040204" pitchFamily="34" charset="0"/>
              <a:cs typeface="Times New Roman" panose="02020603050405020304" pitchFamily="18" charset="0"/>
            </a:endParaRPr>
          </a:p>
        </p:txBody>
      </p:sp>
      <p:sp>
        <p:nvSpPr>
          <p:cNvPr id="10" name="Rectangle 3">
            <a:extLst>
              <a:ext uri="{FF2B5EF4-FFF2-40B4-BE49-F238E27FC236}">
                <a16:creationId xmlns:a16="http://schemas.microsoft.com/office/drawing/2014/main" xmlns="" id="{78EE427B-A294-4EFA-A290-FB032A6310C8}"/>
              </a:ext>
            </a:extLst>
          </p:cNvPr>
          <p:cNvSpPr txBox="1">
            <a:spLocks noChangeArrowheads="1"/>
          </p:cNvSpPr>
          <p:nvPr/>
        </p:nvSpPr>
        <p:spPr>
          <a:xfrm>
            <a:off x="3428997" y="1563262"/>
            <a:ext cx="3107217" cy="8033333"/>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spcAft>
                <a:spcPts val="800"/>
              </a:spcAft>
            </a:pPr>
            <a:r>
              <a:rPr lang="en-US" sz="1200" b="1" dirty="0">
                <a:solidFill>
                  <a:schemeClr val="accent1"/>
                </a:solidFill>
                <a:effectLst/>
                <a:latin typeface="Eurostile-Roman" pitchFamily="2" charset="0"/>
                <a:ea typeface="Calibri" panose="020F0502020204030204" pitchFamily="34" charset="0"/>
                <a:cs typeface="Times New Roman" panose="02020603050405020304" pitchFamily="18" charset="0"/>
              </a:rPr>
              <a:t>ABOUT</a:t>
            </a:r>
            <a:endParaRPr lang="en-IN" sz="1200" b="1" dirty="0">
              <a:solidFill>
                <a:schemeClr val="accent1"/>
              </a:solidFill>
              <a:effectLst/>
              <a:latin typeface="Eurostile-Roman" pitchFamily="2" charset="0"/>
              <a:ea typeface="Calibri" panose="020F0502020204030204" pitchFamily="34" charset="0"/>
              <a:cs typeface="Times New Roman" panose="02020603050405020304" pitchFamily="18" charset="0"/>
            </a:endParaRPr>
          </a:p>
          <a:p>
            <a:pPr algn="just">
              <a:lnSpc>
                <a:spcPct val="100000"/>
              </a:lnSpc>
              <a:defRPr/>
            </a:pPr>
            <a:r>
              <a:rPr lang="en-US" sz="1000" dirty="0">
                <a:latin typeface="Eurostile-Roman" pitchFamily="2" charset="0"/>
                <a:ea typeface="Tahoma" panose="020B0604030504040204" pitchFamily="34" charset="0"/>
                <a:cs typeface="Tahoma" panose="020B0604030504040204" pitchFamily="34" charset="0"/>
              </a:rPr>
              <a:t>The KGT Polypromax Cartridge filter has absolute removal rating enabling removal of contaminations with consistent efficiency for critical applications, with option of nominal ratings for less critical applications like prefiltration. Polypromax is modified Polypro with higher area.</a:t>
            </a:r>
          </a:p>
          <a:p>
            <a:pPr algn="just">
              <a:lnSpc>
                <a:spcPct val="100000"/>
              </a:lnSpc>
              <a:defRPr/>
            </a:pPr>
            <a:r>
              <a:rPr lang="en-US" sz="1000" dirty="0">
                <a:latin typeface="Eurostile-Roman" pitchFamily="2" charset="0"/>
                <a:ea typeface="Tahoma" panose="020B0604030504040204" pitchFamily="34" charset="0"/>
                <a:cs typeface="Tahoma" panose="020B0604030504040204" pitchFamily="34" charset="0"/>
              </a:rPr>
              <a:t>Apart from the wide chemical compatibility, the filters are suitable for either high flow rate or high viscous liquid, having a high dirt holding capacity.</a:t>
            </a:r>
          </a:p>
          <a:p>
            <a:pPr algn="just">
              <a:lnSpc>
                <a:spcPct val="100000"/>
              </a:lnSpc>
              <a:defRPr/>
            </a:pPr>
            <a:r>
              <a:rPr lang="en-US" sz="1000" dirty="0">
                <a:latin typeface="Eurostile-Roman" pitchFamily="2" charset="0"/>
                <a:ea typeface="Tahoma" panose="020B0604030504040204" pitchFamily="34" charset="0"/>
                <a:cs typeface="Tahoma" panose="020B0604030504040204" pitchFamily="34" charset="0"/>
              </a:rPr>
              <a:t>The KGT Polypromax cartridge filter is available in various removal ratings enabling it to handle a wide range of fluids with a considerable dirt holding capacity.</a:t>
            </a:r>
            <a:endParaRPr lang="en-US" altLang="en-US" sz="1000" dirty="0">
              <a:latin typeface="Eurostile-Roman" pitchFamily="2" charset="0"/>
              <a:ea typeface="Tahoma" panose="020B0604030504040204" pitchFamily="34" charset="0"/>
              <a:cs typeface="Tahoma" panose="020B0604030504040204" pitchFamily="34" charset="0"/>
            </a:endParaRPr>
          </a:p>
          <a:p>
            <a:pPr algn="l">
              <a:lnSpc>
                <a:spcPct val="100000"/>
              </a:lnSpc>
              <a:spcAft>
                <a:spcPts val="800"/>
              </a:spcAft>
            </a:pPr>
            <a:r>
              <a:rPr lang="en-US" sz="1200" b="1" dirty="0">
                <a:solidFill>
                  <a:schemeClr val="accent1"/>
                </a:solidFill>
                <a:effectLst/>
                <a:latin typeface="Eurostile-Roman" pitchFamily="2" charset="0"/>
                <a:ea typeface="Calibri" panose="020F0502020204030204" pitchFamily="34" charset="0"/>
                <a:cs typeface="Times New Roman" panose="02020603050405020304" pitchFamily="18" charset="0"/>
              </a:rPr>
              <a:t>ADVANTAGES</a:t>
            </a:r>
            <a:endParaRPr lang="en-US" sz="1200" dirty="0">
              <a:effectLst/>
              <a:highlight>
                <a:srgbClr val="FFFF00"/>
              </a:highlight>
              <a:latin typeface="Eurostile-Roman" pitchFamily="2" charset="0"/>
              <a:ea typeface="Calibri" panose="020F0502020204030204" pitchFamily="34" charset="0"/>
              <a:cs typeface="Times New Roman" panose="02020603050405020304" pitchFamily="18" charset="0"/>
            </a:endParaRPr>
          </a:p>
          <a:p>
            <a:pPr marL="171450" indent="-171450" algn="just">
              <a:lnSpc>
                <a:spcPct val="100000"/>
              </a:lnSpc>
              <a:buFont typeface="Arial" panose="020B0604020202020204" pitchFamily="34" charset="0"/>
              <a:buChar char="•"/>
              <a:defRPr/>
            </a:pPr>
            <a:r>
              <a:rPr lang="en-US" sz="1000" dirty="0">
                <a:latin typeface="Eurostile-Roman" pitchFamily="2" charset="0"/>
                <a:ea typeface="Tahoma" panose="020B0604030504040204" pitchFamily="34" charset="0"/>
                <a:cs typeface="Tahoma" panose="020B0604030504040204" pitchFamily="34" charset="0"/>
              </a:rPr>
              <a:t>Due to wide range of pore size selection, a variety of liquids from acids to alkalis; from seawater to process water; and lube oils to petroleum fluid.</a:t>
            </a:r>
          </a:p>
          <a:p>
            <a:pPr marL="171450" indent="-171450" algn="just">
              <a:lnSpc>
                <a:spcPct val="100000"/>
              </a:lnSpc>
              <a:buFont typeface="Arial" panose="020B0604020202020204" pitchFamily="34" charset="0"/>
              <a:buChar char="•"/>
              <a:defRPr/>
            </a:pPr>
            <a:r>
              <a:rPr lang="en-IN" altLang="en-US" sz="1000" dirty="0">
                <a:latin typeface="Eurostile-Roman" pitchFamily="2" charset="0"/>
                <a:ea typeface="Tahoma" panose="020B0604030504040204" pitchFamily="34" charset="0"/>
                <a:cs typeface="Tahoma" panose="020B0604030504040204" pitchFamily="34" charset="0"/>
              </a:rPr>
              <a:t>Standard dimensions ensures fitment in most standard housings with varied length availability. (other dimensions available on request)</a:t>
            </a:r>
          </a:p>
          <a:p>
            <a:pPr marL="171450" indent="-171450" algn="just">
              <a:lnSpc>
                <a:spcPct val="100000"/>
              </a:lnSpc>
              <a:buFont typeface="Arial" panose="020B0604020202020204" pitchFamily="34" charset="0"/>
              <a:buChar char="•"/>
              <a:defRPr/>
            </a:pPr>
            <a:r>
              <a:rPr lang="en-IN" altLang="en-US" sz="1000" dirty="0">
                <a:latin typeface="Eurostile-Roman" pitchFamily="2" charset="0"/>
                <a:ea typeface="Tahoma" panose="020B0604030504040204" pitchFamily="34" charset="0"/>
                <a:cs typeface="Tahoma" panose="020B0604030504040204" pitchFamily="34" charset="0"/>
              </a:rPr>
              <a:t>Available in 2.5, 5, 10, 20, 30, 40 inch lengths (Other lengths available on request.)</a:t>
            </a:r>
          </a:p>
          <a:p>
            <a:pPr marL="171450" indent="-171450" algn="just">
              <a:lnSpc>
                <a:spcPct val="100000"/>
              </a:lnSpc>
              <a:buFont typeface="Arial" panose="020B0604020202020204" pitchFamily="34" charset="0"/>
              <a:buChar char="•"/>
              <a:defRPr/>
            </a:pPr>
            <a:r>
              <a:rPr lang="en-IN" altLang="en-US" sz="1000" dirty="0">
                <a:latin typeface="Eurostile-Roman" pitchFamily="2" charset="0"/>
                <a:ea typeface="Tahoma" panose="020B0604030504040204" pitchFamily="34" charset="0"/>
                <a:cs typeface="Tahoma" panose="020B0604030504040204" pitchFamily="34" charset="0"/>
              </a:rPr>
              <a:t>All materials of construction are available in 21CFR Compliant materials and have passed as per USP class VI Biological tests for plastics @ </a:t>
            </a:r>
            <a:r>
              <a:rPr lang="en-IN" altLang="en-US" sz="1000" dirty="0" smtClean="0">
                <a:latin typeface="Eurostile-Roman" pitchFamily="2" charset="0"/>
                <a:ea typeface="Tahoma" panose="020B0604030504040204" pitchFamily="34" charset="0"/>
                <a:cs typeface="Tahoma" panose="020B0604030504040204" pitchFamily="34" charset="0"/>
              </a:rPr>
              <a:t>121°C on request.</a:t>
            </a:r>
            <a:endParaRPr lang="en-IN" altLang="en-US" sz="1000" dirty="0">
              <a:latin typeface="Eurostile-Roman" pitchFamily="2" charset="0"/>
              <a:ea typeface="Tahoma" panose="020B0604030504040204" pitchFamily="34" charset="0"/>
              <a:cs typeface="Tahoma" panose="020B0604030504040204" pitchFamily="34" charset="0"/>
            </a:endParaRPr>
          </a:p>
          <a:p>
            <a:pPr marL="171450" indent="-171450" algn="just">
              <a:lnSpc>
                <a:spcPct val="100000"/>
              </a:lnSpc>
              <a:buFont typeface="Arial" panose="020B0604020202020204" pitchFamily="34" charset="0"/>
              <a:buChar char="•"/>
              <a:defRPr/>
            </a:pPr>
            <a:r>
              <a:rPr lang="en-IN" altLang="en-US" sz="1000" dirty="0">
                <a:latin typeface="Eurostile-Roman" pitchFamily="2" charset="0"/>
                <a:ea typeface="Tahoma" panose="020B0604030504040204" pitchFamily="34" charset="0"/>
                <a:cs typeface="Tahoma" panose="020B0604030504040204" pitchFamily="34" charset="0"/>
              </a:rPr>
              <a:t>Available in both absolute and nominal ratings</a:t>
            </a:r>
          </a:p>
          <a:p>
            <a:pPr algn="l">
              <a:lnSpc>
                <a:spcPct val="100000"/>
              </a:lnSpc>
              <a:spcAft>
                <a:spcPts val="800"/>
              </a:spcAft>
            </a:pPr>
            <a:r>
              <a:rPr lang="en-IN" sz="1200" b="1" dirty="0" smtClean="0">
                <a:solidFill>
                  <a:schemeClr val="accent1"/>
                </a:solidFill>
                <a:effectLst/>
                <a:latin typeface="Eurostile-Roman" pitchFamily="2" charset="0"/>
                <a:ea typeface="Calibri" panose="020F0502020204030204" pitchFamily="34" charset="0"/>
                <a:cs typeface="Times New Roman" panose="02020603050405020304" pitchFamily="18" charset="0"/>
              </a:rPr>
              <a:t>DIFFERENCIAL </a:t>
            </a:r>
            <a:r>
              <a:rPr lang="en-IN" sz="1200" b="1" dirty="0">
                <a:solidFill>
                  <a:schemeClr val="accent1"/>
                </a:solidFill>
                <a:effectLst/>
                <a:latin typeface="Eurostile-Roman" pitchFamily="2" charset="0"/>
                <a:ea typeface="Calibri" panose="020F0502020204030204" pitchFamily="34" charset="0"/>
                <a:cs typeface="Times New Roman" panose="02020603050405020304" pitchFamily="18" charset="0"/>
              </a:rPr>
              <a:t>PRESSURE DATA</a:t>
            </a:r>
            <a:endParaRPr lang="en-IN" sz="1200" dirty="0">
              <a:solidFill>
                <a:schemeClr val="accent1"/>
              </a:solidFill>
              <a:effectLst/>
              <a:latin typeface="Eurostile-Roman" pitchFamily="2" charset="0"/>
              <a:ea typeface="Calibri" panose="020F0502020204030204" pitchFamily="34" charset="0"/>
              <a:cs typeface="Times New Roman" panose="02020603050405020304" pitchFamily="18" charset="0"/>
            </a:endParaRPr>
          </a:p>
          <a:p>
            <a:pPr algn="just">
              <a:lnSpc>
                <a:spcPct val="100000"/>
              </a:lnSpc>
              <a:defRPr/>
            </a:pPr>
            <a:r>
              <a:rPr lang="en-IN" sz="1000" dirty="0">
                <a:latin typeface="Eurostile-Roman" pitchFamily="2" charset="0"/>
                <a:ea typeface="Tahoma" panose="020B0604030504040204" pitchFamily="34" charset="0"/>
                <a:cs typeface="Tahoma" panose="020B0604030504040204" pitchFamily="34" charset="0"/>
              </a:rPr>
              <a:t>For Normal Flow from Outside to Inside for liquids compatible with the filter media, the maximum differential pressure is</a:t>
            </a:r>
          </a:p>
          <a:p>
            <a:pPr algn="just">
              <a:lnSpc>
                <a:spcPct val="100000"/>
              </a:lnSpc>
              <a:defRPr/>
            </a:pPr>
            <a:r>
              <a:rPr lang="en-IN" sz="1000" dirty="0">
                <a:latin typeface="Eurostile-Roman" pitchFamily="2" charset="0"/>
                <a:ea typeface="Tahoma" panose="020B0604030504040204" pitchFamily="34" charset="0"/>
                <a:cs typeface="Tahoma" panose="020B0604030504040204" pitchFamily="34" charset="0"/>
              </a:rPr>
              <a:t>Polypropylene Medium: 3.4 bar d @ 25 ⁰C</a:t>
            </a:r>
          </a:p>
          <a:p>
            <a:pPr algn="just">
              <a:lnSpc>
                <a:spcPct val="100000"/>
              </a:lnSpc>
              <a:defRPr/>
            </a:pPr>
            <a:r>
              <a:rPr lang="en-IN" sz="1000" dirty="0">
                <a:latin typeface="Eurostile-Roman" pitchFamily="2" charset="0"/>
                <a:ea typeface="Tahoma" panose="020B0604030504040204" pitchFamily="34" charset="0"/>
                <a:cs typeface="Tahoma" panose="020B0604030504040204" pitchFamily="34" charset="0"/>
              </a:rPr>
              <a:t>		</a:t>
            </a:r>
            <a:r>
              <a:rPr lang="en-IN" sz="1000" dirty="0" smtClean="0">
                <a:latin typeface="Eurostile-Roman" pitchFamily="2" charset="0"/>
                <a:ea typeface="Tahoma" panose="020B0604030504040204" pitchFamily="34" charset="0"/>
                <a:cs typeface="Tahoma" panose="020B0604030504040204" pitchFamily="34" charset="0"/>
              </a:rPr>
              <a:t>1.2 </a:t>
            </a:r>
            <a:r>
              <a:rPr lang="en-IN" sz="1000" dirty="0">
                <a:latin typeface="Eurostile-Roman" pitchFamily="2" charset="0"/>
                <a:ea typeface="Tahoma" panose="020B0604030504040204" pitchFamily="34" charset="0"/>
                <a:cs typeface="Tahoma" panose="020B0604030504040204" pitchFamily="34" charset="0"/>
              </a:rPr>
              <a:t>bar d @80⁰C</a:t>
            </a:r>
          </a:p>
          <a:p>
            <a:pPr algn="l">
              <a:lnSpc>
                <a:spcPct val="100000"/>
              </a:lnSpc>
              <a:spcBef>
                <a:spcPts val="0"/>
              </a:spcBef>
            </a:pPr>
            <a:r>
              <a:rPr lang="en-IN" sz="1200" b="1" dirty="0">
                <a:solidFill>
                  <a:schemeClr val="accent1"/>
                </a:solidFill>
                <a:effectLst/>
                <a:latin typeface="Eurostile-Roman" pitchFamily="2" charset="0"/>
                <a:ea typeface="Calibri" panose="020F0502020204030204" pitchFamily="34" charset="0"/>
                <a:cs typeface="Times New Roman" panose="02020603050405020304" pitchFamily="18" charset="0"/>
              </a:rPr>
              <a:t>APPLICATIONS</a:t>
            </a:r>
            <a:endParaRPr lang="en-IN" sz="1200" dirty="0">
              <a:solidFill>
                <a:schemeClr val="accent1"/>
              </a:solidFill>
              <a:effectLst/>
              <a:latin typeface="Eurostile-Roman" pitchFamily="2" charset="0"/>
              <a:ea typeface="Calibri" panose="020F0502020204030204" pitchFamily="34" charset="0"/>
              <a:cs typeface="Times New Roman" panose="02020603050405020304" pitchFamily="18" charset="0"/>
            </a:endParaRPr>
          </a:p>
          <a:p>
            <a:pPr algn="just">
              <a:lnSpc>
                <a:spcPct val="100000"/>
              </a:lnSpc>
              <a:spcBef>
                <a:spcPts val="0"/>
              </a:spcBef>
              <a:defRPr/>
            </a:pPr>
            <a:r>
              <a:rPr lang="en-IN" sz="1000" dirty="0">
                <a:latin typeface="Eurostile-Roman" pitchFamily="2" charset="0"/>
                <a:ea typeface="Tahoma" panose="020B0604030504040204" pitchFamily="34" charset="0"/>
                <a:cs typeface="Tahoma" panose="020B0604030504040204" pitchFamily="34" charset="0"/>
              </a:rPr>
              <a:t>Electronics		</a:t>
            </a:r>
            <a:r>
              <a:rPr lang="en-IN" altLang="en-US" sz="1000" dirty="0">
                <a:latin typeface="Eurostile-Roman" pitchFamily="2" charset="0"/>
                <a:ea typeface="Tahoma" panose="020B0604030504040204" pitchFamily="34" charset="0"/>
                <a:cs typeface="Tahoma" panose="020B0604030504040204" pitchFamily="34" charset="0"/>
              </a:rPr>
              <a:t>Pharmaceuticals</a:t>
            </a:r>
          </a:p>
          <a:p>
            <a:pPr algn="just">
              <a:lnSpc>
                <a:spcPct val="100000"/>
              </a:lnSpc>
              <a:spcBef>
                <a:spcPts val="0"/>
              </a:spcBef>
              <a:defRPr/>
            </a:pPr>
            <a:r>
              <a:rPr lang="en-IN" altLang="en-US" sz="1000" dirty="0">
                <a:latin typeface="Eurostile-Roman" pitchFamily="2" charset="0"/>
                <a:ea typeface="Tahoma" panose="020B0604030504040204" pitchFamily="34" charset="0"/>
                <a:cs typeface="Tahoma" panose="020B0604030504040204" pitchFamily="34" charset="0"/>
              </a:rPr>
              <a:t>Food &amp; Beverages	Oil &amp; Gas </a:t>
            </a:r>
          </a:p>
          <a:p>
            <a:pPr algn="just">
              <a:lnSpc>
                <a:spcPct val="100000"/>
              </a:lnSpc>
              <a:spcBef>
                <a:spcPts val="0"/>
              </a:spcBef>
              <a:defRPr/>
            </a:pPr>
            <a:r>
              <a:rPr lang="en-US" altLang="en-US" sz="1000" dirty="0">
                <a:latin typeface="Eurostile-Roman" pitchFamily="2" charset="0"/>
                <a:ea typeface="Tahoma" panose="020B0604030504040204" pitchFamily="34" charset="0"/>
                <a:cs typeface="Tahoma" panose="020B0604030504040204" pitchFamily="34" charset="0"/>
              </a:rPr>
              <a:t>Power Generation	Process &amp; Waste </a:t>
            </a:r>
            <a:r>
              <a:rPr lang="en-US" altLang="en-US" sz="1000" dirty="0" smtClean="0">
                <a:latin typeface="Eurostile-Roman" pitchFamily="2" charset="0"/>
                <a:ea typeface="Tahoma" panose="020B0604030504040204" pitchFamily="34" charset="0"/>
                <a:cs typeface="Tahoma" panose="020B0604030504040204" pitchFamily="34" charset="0"/>
              </a:rPr>
              <a:t>Water</a:t>
            </a:r>
          </a:p>
          <a:p>
            <a:pPr algn="just">
              <a:lnSpc>
                <a:spcPct val="100000"/>
              </a:lnSpc>
              <a:spcBef>
                <a:spcPts val="0"/>
              </a:spcBef>
              <a:defRPr/>
            </a:pPr>
            <a:r>
              <a:rPr lang="en-US" altLang="en-US" sz="1000" dirty="0" smtClean="0">
                <a:latin typeface="Eurostile-Roman" pitchFamily="2" charset="0"/>
                <a:ea typeface="Tahoma" panose="020B0604030504040204" pitchFamily="34" charset="0"/>
                <a:cs typeface="Tahoma" panose="020B0604030504040204" pitchFamily="34" charset="0"/>
              </a:rPr>
              <a:t>Chemicals		Lube Oil</a:t>
            </a:r>
            <a:endParaRPr lang="en-IN" altLang="en-US" sz="1000" dirty="0">
              <a:latin typeface="Eurostile-Roman" pitchFamily="2" charset="0"/>
              <a:ea typeface="Tahoma" panose="020B0604030504040204" pitchFamily="34" charset="0"/>
              <a:cs typeface="Tahoma" panose="020B0604030504040204" pitchFamily="34" charset="0"/>
            </a:endParaRPr>
          </a:p>
        </p:txBody>
      </p:sp>
      <p:sp>
        <p:nvSpPr>
          <p:cNvPr id="13" name="Rectangle 3">
            <a:extLst>
              <a:ext uri="{FF2B5EF4-FFF2-40B4-BE49-F238E27FC236}">
                <a16:creationId xmlns:a16="http://schemas.microsoft.com/office/drawing/2014/main" xmlns="" id="{F1D4FF7F-E1C0-4086-ACD1-E94AB255AF08}"/>
              </a:ext>
            </a:extLst>
          </p:cNvPr>
          <p:cNvSpPr txBox="1">
            <a:spLocks noChangeArrowheads="1"/>
          </p:cNvSpPr>
          <p:nvPr/>
        </p:nvSpPr>
        <p:spPr>
          <a:xfrm>
            <a:off x="3428998" y="3854663"/>
            <a:ext cx="3219450" cy="221852"/>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80000"/>
              </a:lnSpc>
              <a:defRPr/>
            </a:pPr>
            <a:endParaRPr lang="en-US" sz="1400" b="1" dirty="0">
              <a:solidFill>
                <a:schemeClr val="accent1"/>
              </a:solidFill>
              <a:latin typeface="Eurostile-Roman" pitchFamily="2"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xmlns="" id="{2BCDEE0C-8E77-447B-A909-75C00AF0F792}"/>
              </a:ext>
            </a:extLst>
          </p:cNvPr>
          <p:cNvSpPr>
            <a:spLocks noGrp="1"/>
          </p:cNvSpPr>
          <p:nvPr>
            <p:ph type="sldNum" sz="quarter" idx="12"/>
          </p:nvPr>
        </p:nvSpPr>
        <p:spPr>
          <a:xfrm>
            <a:off x="2657475" y="9659870"/>
            <a:ext cx="1543050" cy="188764"/>
          </a:xfrm>
        </p:spPr>
        <p:txBody>
          <a:bodyPr/>
          <a:lstStyle/>
          <a:p>
            <a:pPr algn="ctr"/>
            <a:fld id="{DF585F8A-876E-49C0-BC34-8E96AF942185}" type="slidenum">
              <a:rPr lang="en-US" sz="800" smtClean="0">
                <a:latin typeface="Eurostile-Roman" pitchFamily="2" charset="0"/>
              </a:rPr>
              <a:pPr algn="ctr"/>
              <a:t>1</a:t>
            </a:fld>
            <a:endParaRPr lang="en-US" sz="800" dirty="0">
              <a:latin typeface="Eurostile-Roman" pitchFamily="2" charset="0"/>
            </a:endParaRPr>
          </a:p>
        </p:txBody>
      </p:sp>
      <p:sp>
        <p:nvSpPr>
          <p:cNvPr id="29" name="Title 1">
            <a:extLst>
              <a:ext uri="{FF2B5EF4-FFF2-40B4-BE49-F238E27FC236}">
                <a16:creationId xmlns:a16="http://schemas.microsoft.com/office/drawing/2014/main" xmlns="" id="{8EBD3FC5-E1AA-41CB-9306-B89D7BFB624C}"/>
              </a:ext>
            </a:extLst>
          </p:cNvPr>
          <p:cNvSpPr txBox="1">
            <a:spLocks/>
          </p:cNvSpPr>
          <p:nvPr/>
        </p:nvSpPr>
        <p:spPr>
          <a:xfrm>
            <a:off x="1363980" y="358140"/>
            <a:ext cx="5227320" cy="908051"/>
          </a:xfrm>
          <a:prstGeom prst="rect">
            <a:avLst/>
          </a:prstGeom>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3200" dirty="0">
                <a:solidFill>
                  <a:schemeClr val="bg1"/>
                </a:solidFill>
                <a:latin typeface="Eurostile-Roman" pitchFamily="2" charset="0"/>
              </a:rPr>
              <a:t>KGT POLYPROMAX FILTER</a:t>
            </a:r>
            <a:endParaRPr lang="en-IN" sz="3200" dirty="0">
              <a:solidFill>
                <a:schemeClr val="bg1"/>
              </a:solidFill>
              <a:latin typeface="Eurostile-Roman" pitchFamily="2" charset="0"/>
            </a:endParaRPr>
          </a:p>
        </p:txBody>
      </p:sp>
      <p:pic>
        <p:nvPicPr>
          <p:cNvPr id="5" name="Picture 4">
            <a:extLst>
              <a:ext uri="{FF2B5EF4-FFF2-40B4-BE49-F238E27FC236}">
                <a16:creationId xmlns:a16="http://schemas.microsoft.com/office/drawing/2014/main" xmlns="" id="{ED3DF2B9-19A9-4740-AED5-73E831C22B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 y="326586"/>
            <a:ext cx="956499" cy="971158"/>
          </a:xfrm>
          <a:prstGeom prst="rect">
            <a:avLst/>
          </a:prstGeom>
        </p:spPr>
      </p:pic>
      <p:sp>
        <p:nvSpPr>
          <p:cNvPr id="19" name="Footer Placeholder 7">
            <a:extLst>
              <a:ext uri="{FF2B5EF4-FFF2-40B4-BE49-F238E27FC236}">
                <a16:creationId xmlns:a16="http://schemas.microsoft.com/office/drawing/2014/main" xmlns="" id="{F752815C-0177-4607-AA2D-03EC5B1BD1EF}"/>
              </a:ext>
            </a:extLst>
          </p:cNvPr>
          <p:cNvSpPr>
            <a:spLocks noGrp="1"/>
          </p:cNvSpPr>
          <p:nvPr>
            <p:ph type="ftr" sz="quarter" idx="11"/>
          </p:nvPr>
        </p:nvSpPr>
        <p:spPr>
          <a:xfrm>
            <a:off x="4772025" y="9505247"/>
            <a:ext cx="2314575" cy="527403"/>
          </a:xfrm>
        </p:spPr>
        <p:txBody>
          <a:bodyPr/>
          <a:lstStyle/>
          <a:p>
            <a:r>
              <a:rPr lang="en-US" sz="800" dirty="0">
                <a:latin typeface="Eurostile-Roman" pitchFamily="2" charset="0"/>
              </a:rPr>
              <a:t>Cat. No. KGT-CAT-006-R3-21/22</a:t>
            </a:r>
          </a:p>
        </p:txBody>
      </p:sp>
      <p:pic>
        <p:nvPicPr>
          <p:cNvPr id="12" name="Picture 11" descr="A picture containing indoor, counter, row, lined&#10;&#10;Description automatically generated">
            <a:extLst>
              <a:ext uri="{FF2B5EF4-FFF2-40B4-BE49-F238E27FC236}">
                <a16:creationId xmlns:a16="http://schemas.microsoft.com/office/drawing/2014/main" xmlns="" id="{97D7B2AF-E649-4B90-82AE-2594366CB2CB}"/>
              </a:ext>
            </a:extLst>
          </p:cNvPr>
          <p:cNvPicPr>
            <a:picLocks noChangeAspect="1"/>
          </p:cNvPicPr>
          <p:nvPr/>
        </p:nvPicPr>
        <p:blipFill>
          <a:blip r:embed="rId3"/>
          <a:stretch>
            <a:fillRect/>
          </a:stretch>
        </p:blipFill>
        <p:spPr>
          <a:xfrm>
            <a:off x="593685" y="1687213"/>
            <a:ext cx="2566957" cy="2943952"/>
          </a:xfrm>
          <a:prstGeom prst="rect">
            <a:avLst/>
          </a:prstGeom>
        </p:spPr>
      </p:pic>
      <p:pic>
        <p:nvPicPr>
          <p:cNvPr id="14" name="Picture 13" descr="A picture containing cup, indoor, room, scene&#10;&#10;Description automatically generated">
            <a:extLst>
              <a:ext uri="{FF2B5EF4-FFF2-40B4-BE49-F238E27FC236}">
                <a16:creationId xmlns:a16="http://schemas.microsoft.com/office/drawing/2014/main" xmlns="" id="{ED86A4D0-9C3E-402B-99E9-DC73D92DBCE5}"/>
              </a:ext>
            </a:extLst>
          </p:cNvPr>
          <p:cNvPicPr>
            <a:picLocks noChangeAspect="1"/>
          </p:cNvPicPr>
          <p:nvPr/>
        </p:nvPicPr>
        <p:blipFill>
          <a:blip r:embed="rId4"/>
          <a:stretch>
            <a:fillRect/>
          </a:stretch>
        </p:blipFill>
        <p:spPr>
          <a:xfrm>
            <a:off x="593685" y="4723432"/>
            <a:ext cx="2566957" cy="2723575"/>
          </a:xfrm>
          <a:prstGeom prst="rect">
            <a:avLst/>
          </a:prstGeom>
        </p:spPr>
      </p:pic>
      <p:pic>
        <p:nvPicPr>
          <p:cNvPr id="15" name="Picture 14" descr="A picture containing indoor, white, lined, several&#10;&#10;Description automatically generated">
            <a:extLst>
              <a:ext uri="{FF2B5EF4-FFF2-40B4-BE49-F238E27FC236}">
                <a16:creationId xmlns:a16="http://schemas.microsoft.com/office/drawing/2014/main" xmlns="" id="{B7F9890C-6998-444F-AAF4-B6448AA8CBD8}"/>
              </a:ext>
            </a:extLst>
          </p:cNvPr>
          <p:cNvPicPr>
            <a:picLocks noChangeAspect="1"/>
          </p:cNvPicPr>
          <p:nvPr/>
        </p:nvPicPr>
        <p:blipFill>
          <a:blip r:embed="rId5"/>
          <a:stretch>
            <a:fillRect/>
          </a:stretch>
        </p:blipFill>
        <p:spPr>
          <a:xfrm>
            <a:off x="504100" y="7502601"/>
            <a:ext cx="2722235" cy="2093994"/>
          </a:xfrm>
          <a:prstGeom prst="rect">
            <a:avLst/>
          </a:prstGeom>
        </p:spPr>
      </p:pic>
    </p:spTree>
    <p:extLst>
      <p:ext uri="{BB962C8B-B14F-4D97-AF65-F5344CB8AC3E}">
        <p14:creationId xmlns:p14="http://schemas.microsoft.com/office/powerpoint/2010/main" val="15921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xmlns="" id="{EA96A842-61CF-4E48-822E-5CC5FD244EC0}"/>
              </a:ext>
            </a:extLst>
          </p:cNvPr>
          <p:cNvSpPr txBox="1">
            <a:spLocks noChangeArrowheads="1"/>
          </p:cNvSpPr>
          <p:nvPr/>
        </p:nvSpPr>
        <p:spPr>
          <a:xfrm>
            <a:off x="1695450" y="1500782"/>
            <a:ext cx="3219450" cy="221852"/>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80000"/>
              </a:lnSpc>
              <a:defRPr/>
            </a:pPr>
            <a:endParaRPr lang="en-US" sz="1400" b="1" dirty="0">
              <a:solidFill>
                <a:schemeClr val="accent1"/>
              </a:solidFill>
              <a:latin typeface="Eurostile-Roman" pitchFamily="2" charset="0"/>
              <a:ea typeface="Tahoma" panose="020B0604030504040204" pitchFamily="34" charset="0"/>
              <a:cs typeface="Tahoma" panose="020B0604030504040204" pitchFamily="34" charset="0"/>
            </a:endParaRPr>
          </a:p>
        </p:txBody>
      </p:sp>
      <p:pic>
        <p:nvPicPr>
          <p:cNvPr id="21" name="Picture 20">
            <a:extLst>
              <a:ext uri="{FF2B5EF4-FFF2-40B4-BE49-F238E27FC236}">
                <a16:creationId xmlns:a16="http://schemas.microsoft.com/office/drawing/2014/main" xmlns="" id="{5FBC44BD-EC5E-4D9C-B882-97255CFDD985}"/>
              </a:ext>
            </a:extLst>
          </p:cNvPr>
          <p:cNvPicPr>
            <a:picLocks noChangeAspect="1"/>
          </p:cNvPicPr>
          <p:nvPr/>
        </p:nvPicPr>
        <p:blipFill>
          <a:blip r:embed="rId2"/>
          <a:stretch>
            <a:fillRect/>
          </a:stretch>
        </p:blipFill>
        <p:spPr>
          <a:xfrm>
            <a:off x="1630828" y="8879241"/>
            <a:ext cx="3596343" cy="292584"/>
          </a:xfrm>
          <a:prstGeom prst="rect">
            <a:avLst/>
          </a:prstGeom>
        </p:spPr>
      </p:pic>
      <p:sp>
        <p:nvSpPr>
          <p:cNvPr id="29" name="Rectangle 3">
            <a:extLst>
              <a:ext uri="{FF2B5EF4-FFF2-40B4-BE49-F238E27FC236}">
                <a16:creationId xmlns:a16="http://schemas.microsoft.com/office/drawing/2014/main" xmlns="" id="{C30D7012-659D-4921-9712-4EC39F2EAF9E}"/>
              </a:ext>
            </a:extLst>
          </p:cNvPr>
          <p:cNvSpPr txBox="1">
            <a:spLocks noChangeArrowheads="1"/>
          </p:cNvSpPr>
          <p:nvPr/>
        </p:nvSpPr>
        <p:spPr>
          <a:xfrm>
            <a:off x="272041" y="9168142"/>
            <a:ext cx="6252581" cy="460883"/>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100000"/>
              </a:lnSpc>
              <a:spcBef>
                <a:spcPts val="0"/>
              </a:spcBef>
              <a:defRPr/>
            </a:pPr>
            <a:r>
              <a:rPr lang="en-US" sz="900" dirty="0">
                <a:latin typeface="Eurostile-Roman" pitchFamily="2" charset="0"/>
                <a:ea typeface="Tahoma" panose="020B0604030504040204" pitchFamily="34" charset="0"/>
                <a:cs typeface="Tahoma" panose="020B0604030504040204" pitchFamily="34" charset="0"/>
                <a:sym typeface="Webdings" panose="05030102010509060703" pitchFamily="18" charset="2"/>
              </a:rPr>
              <a:t>    </a:t>
            </a:r>
            <a:r>
              <a:rPr lang="en-IN" sz="900" dirty="0">
                <a:latin typeface="Eurostile-Roman" pitchFamily="2" charset="0"/>
                <a:ea typeface="Tahoma" panose="020B0604030504040204" pitchFamily="34" charset="0"/>
                <a:cs typeface="Tahoma" panose="020B0604030504040204" pitchFamily="34" charset="0"/>
              </a:rPr>
              <a:t>6, Anurag, Rajaji Path, </a:t>
            </a:r>
            <a:r>
              <a:rPr lang="en-IN" sz="900" dirty="0" err="1">
                <a:latin typeface="Eurostile-Roman" pitchFamily="2" charset="0"/>
                <a:ea typeface="Tahoma" panose="020B0604030504040204" pitchFamily="34" charset="0"/>
                <a:cs typeface="Tahoma" panose="020B0604030504040204" pitchFamily="34" charset="0"/>
              </a:rPr>
              <a:t>Ramnagar</a:t>
            </a:r>
            <a:r>
              <a:rPr lang="en-IN" sz="900" dirty="0">
                <a:latin typeface="Eurostile-Roman" pitchFamily="2" charset="0"/>
                <a:ea typeface="Tahoma" panose="020B0604030504040204" pitchFamily="34" charset="0"/>
                <a:cs typeface="Tahoma" panose="020B0604030504040204" pitchFamily="34" charset="0"/>
              </a:rPr>
              <a:t>, Dombivli, Mumbai, 421201, Maharashtra, India</a:t>
            </a:r>
          </a:p>
          <a:p>
            <a:pPr>
              <a:lnSpc>
                <a:spcPct val="100000"/>
              </a:lnSpc>
              <a:spcBef>
                <a:spcPts val="0"/>
              </a:spcBef>
              <a:defRPr/>
            </a:pPr>
            <a:r>
              <a:rPr lang="en-US" sz="900" dirty="0">
                <a:latin typeface="Eurostile-Roman" pitchFamily="2" charset="0"/>
                <a:ea typeface="Tahoma" panose="020B0604030504040204" pitchFamily="34" charset="0"/>
                <a:cs typeface="Tahoma" panose="020B0604030504040204" pitchFamily="34" charset="0"/>
                <a:sym typeface="Webdings" panose="05030102010509060703" pitchFamily="18" charset="2"/>
              </a:rPr>
              <a:t>  +91 251 2420878          +91 9166 593 315          solutions@klengas.com</a:t>
            </a:r>
            <a:endParaRPr lang="en-US" sz="900" dirty="0">
              <a:latin typeface="Eurostile-Roman" pitchFamily="2" charset="0"/>
              <a:ea typeface="Tahoma" panose="020B0604030504040204" pitchFamily="34" charset="0"/>
              <a:cs typeface="Tahoma" panose="020B0604030504040204" pitchFamily="34" charset="0"/>
            </a:endParaRPr>
          </a:p>
          <a:p>
            <a:pPr algn="just">
              <a:lnSpc>
                <a:spcPct val="80000"/>
              </a:lnSpc>
              <a:defRPr/>
            </a:pPr>
            <a:r>
              <a:rPr lang="en-IN" sz="900" dirty="0">
                <a:latin typeface="Eurostile-Roman" pitchFamily="2" charset="0"/>
                <a:ea typeface="Tahoma" panose="020B0604030504040204" pitchFamily="34" charset="0"/>
                <a:cs typeface="Tahoma" panose="020B0604030504040204" pitchFamily="34" charset="0"/>
              </a:rPr>
              <a:t>  </a:t>
            </a:r>
            <a:endParaRPr lang="en-US" sz="900" dirty="0">
              <a:latin typeface="Eurostile-Roman" pitchFamily="2" charset="0"/>
              <a:ea typeface="Tahoma" panose="020B0604030504040204" pitchFamily="34" charset="0"/>
              <a:cs typeface="Tahoma" panose="020B0604030504040204" pitchFamily="34" charset="0"/>
            </a:endParaRPr>
          </a:p>
          <a:p>
            <a:pPr algn="just">
              <a:lnSpc>
                <a:spcPct val="80000"/>
              </a:lnSpc>
              <a:defRPr/>
            </a:pPr>
            <a:endParaRPr lang="en-US" sz="900" dirty="0">
              <a:latin typeface="Eurostile-Roman" pitchFamily="2" charset="0"/>
              <a:ea typeface="Tahoma" panose="020B0604030504040204" pitchFamily="34" charset="0"/>
              <a:cs typeface="Tahoma" panose="020B0604030504040204" pitchFamily="34" charset="0"/>
            </a:endParaRPr>
          </a:p>
        </p:txBody>
      </p:sp>
      <p:sp>
        <p:nvSpPr>
          <p:cNvPr id="8" name="Footer Placeholder 7">
            <a:extLst>
              <a:ext uri="{FF2B5EF4-FFF2-40B4-BE49-F238E27FC236}">
                <a16:creationId xmlns:a16="http://schemas.microsoft.com/office/drawing/2014/main" xmlns="" id="{697ECC02-D854-499B-905C-FA939E4CCB52}"/>
              </a:ext>
            </a:extLst>
          </p:cNvPr>
          <p:cNvSpPr>
            <a:spLocks noGrp="1"/>
          </p:cNvSpPr>
          <p:nvPr>
            <p:ph type="ftr" sz="quarter" idx="11"/>
          </p:nvPr>
        </p:nvSpPr>
        <p:spPr>
          <a:xfrm>
            <a:off x="4772025" y="9505247"/>
            <a:ext cx="2314575" cy="527403"/>
          </a:xfrm>
        </p:spPr>
        <p:txBody>
          <a:bodyPr/>
          <a:lstStyle/>
          <a:p>
            <a:r>
              <a:rPr lang="en-US" sz="800" dirty="0">
                <a:latin typeface="Eurostile-Roman" pitchFamily="2" charset="0"/>
              </a:rPr>
              <a:t>Cat. No. KGT-CAT-006-R3-21/22</a:t>
            </a:r>
          </a:p>
        </p:txBody>
      </p:sp>
      <p:sp>
        <p:nvSpPr>
          <p:cNvPr id="13" name="Slide Number Placeholder 12">
            <a:extLst>
              <a:ext uri="{FF2B5EF4-FFF2-40B4-BE49-F238E27FC236}">
                <a16:creationId xmlns:a16="http://schemas.microsoft.com/office/drawing/2014/main" xmlns="" id="{8E36C890-7C1D-4CFC-820E-7DACF6DA57C6}"/>
              </a:ext>
            </a:extLst>
          </p:cNvPr>
          <p:cNvSpPr>
            <a:spLocks noGrp="1"/>
          </p:cNvSpPr>
          <p:nvPr>
            <p:ph type="sldNum" sz="quarter" idx="12"/>
          </p:nvPr>
        </p:nvSpPr>
        <p:spPr>
          <a:xfrm>
            <a:off x="2657475" y="9681131"/>
            <a:ext cx="1543050" cy="209214"/>
          </a:xfrm>
        </p:spPr>
        <p:txBody>
          <a:bodyPr/>
          <a:lstStyle/>
          <a:p>
            <a:pPr algn="ctr"/>
            <a:fld id="{DF585F8A-876E-49C0-BC34-8E96AF942185}" type="slidenum">
              <a:rPr lang="en-US" sz="800" smtClean="0">
                <a:latin typeface="Eurostile-Roman" pitchFamily="2" charset="0"/>
              </a:rPr>
              <a:pPr algn="ctr"/>
              <a:t>2</a:t>
            </a:fld>
            <a:endParaRPr lang="en-US" sz="800" dirty="0">
              <a:latin typeface="Eurostile-Roman" pitchFamily="2" charset="0"/>
            </a:endParaRPr>
          </a:p>
        </p:txBody>
      </p:sp>
      <p:sp>
        <p:nvSpPr>
          <p:cNvPr id="49" name="Title 1">
            <a:extLst>
              <a:ext uri="{FF2B5EF4-FFF2-40B4-BE49-F238E27FC236}">
                <a16:creationId xmlns:a16="http://schemas.microsoft.com/office/drawing/2014/main" xmlns="" id="{49565457-CF6D-4DF0-B31F-D200CAAC4084}"/>
              </a:ext>
            </a:extLst>
          </p:cNvPr>
          <p:cNvSpPr txBox="1">
            <a:spLocks/>
          </p:cNvSpPr>
          <p:nvPr/>
        </p:nvSpPr>
        <p:spPr>
          <a:xfrm>
            <a:off x="1366260" y="345508"/>
            <a:ext cx="5225040" cy="888303"/>
          </a:xfrm>
          <a:prstGeom prst="rect">
            <a:avLst/>
          </a:prstGeom>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3200" dirty="0">
                <a:solidFill>
                  <a:schemeClr val="bg1"/>
                </a:solidFill>
                <a:latin typeface="Eurostile-Roman" pitchFamily="2" charset="0"/>
              </a:rPr>
              <a:t>KGT POLYPROMAX FILTER</a:t>
            </a:r>
            <a:endParaRPr lang="en-IN" sz="3200" dirty="0">
              <a:solidFill>
                <a:schemeClr val="bg1"/>
              </a:solidFill>
              <a:latin typeface="Eurostile-Roman" pitchFamily="2" charset="0"/>
            </a:endParaRPr>
          </a:p>
        </p:txBody>
      </p:sp>
      <p:pic>
        <p:nvPicPr>
          <p:cNvPr id="27" name="Picture 26">
            <a:extLst>
              <a:ext uri="{FF2B5EF4-FFF2-40B4-BE49-F238E27FC236}">
                <a16:creationId xmlns:a16="http://schemas.microsoft.com/office/drawing/2014/main" xmlns="" id="{9B28432B-4762-4A62-8873-30B1431183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75" y="318960"/>
            <a:ext cx="966020" cy="971158"/>
          </a:xfrm>
          <a:prstGeom prst="rect">
            <a:avLst/>
          </a:prstGeom>
        </p:spPr>
      </p:pic>
      <p:sp>
        <p:nvSpPr>
          <p:cNvPr id="52" name="Oval 51">
            <a:extLst>
              <a:ext uri="{FF2B5EF4-FFF2-40B4-BE49-F238E27FC236}">
                <a16:creationId xmlns:a16="http://schemas.microsoft.com/office/drawing/2014/main" xmlns="" id="{A588FD23-130E-460A-BAFF-E04DB770397F}"/>
              </a:ext>
            </a:extLst>
          </p:cNvPr>
          <p:cNvSpPr/>
          <p:nvPr/>
        </p:nvSpPr>
        <p:spPr>
          <a:xfrm>
            <a:off x="4004091" y="5190750"/>
            <a:ext cx="161920" cy="14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urostile-Roman" pitchFamily="2" charset="0"/>
            </a:endParaRPr>
          </a:p>
        </p:txBody>
      </p:sp>
      <p:sp>
        <p:nvSpPr>
          <p:cNvPr id="53" name="Rectangle 52">
            <a:extLst>
              <a:ext uri="{FF2B5EF4-FFF2-40B4-BE49-F238E27FC236}">
                <a16:creationId xmlns:a16="http://schemas.microsoft.com/office/drawing/2014/main" xmlns="" id="{4EF3C72F-93B0-4C93-8E83-262F34FCD86C}"/>
              </a:ext>
            </a:extLst>
          </p:cNvPr>
          <p:cNvSpPr/>
          <p:nvPr/>
        </p:nvSpPr>
        <p:spPr>
          <a:xfrm>
            <a:off x="847816" y="5226585"/>
            <a:ext cx="200025" cy="14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urostile-Roman" pitchFamily="2" charset="0"/>
            </a:endParaRPr>
          </a:p>
        </p:txBody>
      </p:sp>
      <p:sp>
        <p:nvSpPr>
          <p:cNvPr id="54" name="Hexagon 53">
            <a:extLst>
              <a:ext uri="{FF2B5EF4-FFF2-40B4-BE49-F238E27FC236}">
                <a16:creationId xmlns:a16="http://schemas.microsoft.com/office/drawing/2014/main" xmlns="" id="{01FE0EEA-14A8-42A5-845B-B5FB4ACC1CFB}"/>
              </a:ext>
            </a:extLst>
          </p:cNvPr>
          <p:cNvSpPr/>
          <p:nvPr/>
        </p:nvSpPr>
        <p:spPr>
          <a:xfrm>
            <a:off x="3990550" y="3592709"/>
            <a:ext cx="161920" cy="14562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Eurostile-Roman" pitchFamily="2" charset="0"/>
            </a:endParaRPr>
          </a:p>
        </p:txBody>
      </p:sp>
      <p:sp>
        <p:nvSpPr>
          <p:cNvPr id="55" name="Isosceles Triangle 54">
            <a:extLst>
              <a:ext uri="{FF2B5EF4-FFF2-40B4-BE49-F238E27FC236}">
                <a16:creationId xmlns:a16="http://schemas.microsoft.com/office/drawing/2014/main" xmlns="" id="{AC383E61-0132-438D-88E8-A3F93C090306}"/>
              </a:ext>
            </a:extLst>
          </p:cNvPr>
          <p:cNvSpPr/>
          <p:nvPr/>
        </p:nvSpPr>
        <p:spPr>
          <a:xfrm>
            <a:off x="849836" y="3604026"/>
            <a:ext cx="161920" cy="1408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urostile-Roman" pitchFamily="2" charset="0"/>
            </a:endParaRPr>
          </a:p>
        </p:txBody>
      </p:sp>
      <p:sp>
        <p:nvSpPr>
          <p:cNvPr id="22" name="Rectangle 3">
            <a:extLst>
              <a:ext uri="{FF2B5EF4-FFF2-40B4-BE49-F238E27FC236}">
                <a16:creationId xmlns:a16="http://schemas.microsoft.com/office/drawing/2014/main" xmlns="" id="{3CF86F3A-60A2-475B-A63C-03A1EC71D639}"/>
              </a:ext>
            </a:extLst>
          </p:cNvPr>
          <p:cNvSpPr txBox="1">
            <a:spLocks noChangeArrowheads="1"/>
          </p:cNvSpPr>
          <p:nvPr/>
        </p:nvSpPr>
        <p:spPr>
          <a:xfrm>
            <a:off x="1724024" y="1547476"/>
            <a:ext cx="3219450" cy="2218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nSpc>
                <a:spcPct val="80000"/>
              </a:lnSpc>
              <a:defRPr/>
            </a:pPr>
            <a:r>
              <a:rPr lang="en-US" sz="1400" b="1" dirty="0">
                <a:solidFill>
                  <a:schemeClr val="accent1"/>
                </a:solidFill>
                <a:latin typeface="Eurostile-Roman" pitchFamily="2" charset="0"/>
                <a:ea typeface="Tahoma" panose="020B0604030504040204" pitchFamily="34" charset="0"/>
                <a:cs typeface="Tahoma" panose="020B0604030504040204" pitchFamily="34" charset="0"/>
              </a:rPr>
              <a:t>PART NUMBERING GUIDE</a:t>
            </a:r>
          </a:p>
        </p:txBody>
      </p:sp>
      <p:sp>
        <p:nvSpPr>
          <p:cNvPr id="23" name="Rectangle 3">
            <a:extLst>
              <a:ext uri="{FF2B5EF4-FFF2-40B4-BE49-F238E27FC236}">
                <a16:creationId xmlns:a16="http://schemas.microsoft.com/office/drawing/2014/main" xmlns="" id="{6CA23EB6-C566-46D5-B878-CA480AEEE988}"/>
              </a:ext>
            </a:extLst>
          </p:cNvPr>
          <p:cNvSpPr txBox="1">
            <a:spLocks noChangeArrowheads="1"/>
          </p:cNvSpPr>
          <p:nvPr/>
        </p:nvSpPr>
        <p:spPr>
          <a:xfrm>
            <a:off x="1112088" y="1815597"/>
            <a:ext cx="4680957" cy="292584"/>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80000"/>
              </a:lnSpc>
              <a:defRPr/>
            </a:pPr>
            <a:r>
              <a:rPr lang="en-US" sz="1200" dirty="0">
                <a:solidFill>
                  <a:schemeClr val="accent1">
                    <a:lumMod val="75000"/>
                  </a:schemeClr>
                </a:solidFill>
                <a:latin typeface="Eurostile-Roman" pitchFamily="2" charset="0"/>
                <a:ea typeface="Tahoma" panose="020B0604030504040204" pitchFamily="34" charset="0"/>
                <a:cs typeface="Tahoma" panose="020B0604030504040204" pitchFamily="34" charset="0"/>
              </a:rPr>
              <a:t>Filter Element Part Number : KGT - PPM -      -      -       -        -      </a:t>
            </a:r>
          </a:p>
        </p:txBody>
      </p:sp>
      <p:pic>
        <p:nvPicPr>
          <p:cNvPr id="24" name="Picture 23" descr="A picture containing kitchenware, pot&#10;&#10;Description automatically generated">
            <a:extLst>
              <a:ext uri="{FF2B5EF4-FFF2-40B4-BE49-F238E27FC236}">
                <a16:creationId xmlns:a16="http://schemas.microsoft.com/office/drawing/2014/main" xmlns="" id="{931FC87A-4BEE-4DA7-8FF9-6C8141860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29" y="6469495"/>
            <a:ext cx="1758951" cy="2321090"/>
          </a:xfrm>
          <a:prstGeom prst="rect">
            <a:avLst/>
          </a:prstGeom>
        </p:spPr>
      </p:pic>
      <p:pic>
        <p:nvPicPr>
          <p:cNvPr id="25" name="Picture 24" descr="A picture containing indoor, candelabrum&#10;&#10;Description automatically generated">
            <a:extLst>
              <a:ext uri="{FF2B5EF4-FFF2-40B4-BE49-F238E27FC236}">
                <a16:creationId xmlns:a16="http://schemas.microsoft.com/office/drawing/2014/main" xmlns="" id="{3CA16281-DA26-4D8C-B0E9-6CFA8094C360}"/>
              </a:ext>
            </a:extLst>
          </p:cNvPr>
          <p:cNvPicPr>
            <a:picLocks noChangeAspect="1"/>
          </p:cNvPicPr>
          <p:nvPr/>
        </p:nvPicPr>
        <p:blipFill>
          <a:blip r:embed="rId5"/>
          <a:stretch>
            <a:fillRect/>
          </a:stretch>
        </p:blipFill>
        <p:spPr>
          <a:xfrm>
            <a:off x="3537284" y="6898958"/>
            <a:ext cx="2490537" cy="1839177"/>
          </a:xfrm>
          <a:prstGeom prst="rect">
            <a:avLst/>
          </a:prstGeom>
        </p:spPr>
      </p:pic>
      <p:sp>
        <p:nvSpPr>
          <p:cNvPr id="26" name="Rectangle 3">
            <a:extLst>
              <a:ext uri="{FF2B5EF4-FFF2-40B4-BE49-F238E27FC236}">
                <a16:creationId xmlns:a16="http://schemas.microsoft.com/office/drawing/2014/main" xmlns="" id="{65AEA85F-9E3C-420C-81B6-AF7E06CA2AAF}"/>
              </a:ext>
            </a:extLst>
          </p:cNvPr>
          <p:cNvSpPr txBox="1">
            <a:spLocks noChangeArrowheads="1"/>
          </p:cNvSpPr>
          <p:nvPr/>
        </p:nvSpPr>
        <p:spPr>
          <a:xfrm>
            <a:off x="570471" y="2101988"/>
            <a:ext cx="5770178" cy="1480284"/>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a:t>
            </a:r>
            <a:endParaRPr lang="en-US" sz="1100" dirty="0">
              <a:latin typeface="Eurostile-Roman" pitchFamily="2" charset="0"/>
              <a:ea typeface="Tahoma" panose="020B0604030504040204" pitchFamily="34" charset="0"/>
              <a:cs typeface="Tahoma" panose="020B0604030504040204" pitchFamily="34" charset="0"/>
            </a:endParaRPr>
          </a:p>
          <a:p>
            <a:pPr algn="l">
              <a:lnSpc>
                <a:spcPct val="80000"/>
              </a:lnSpc>
              <a:defRPr/>
            </a:pPr>
            <a:r>
              <a:rPr lang="en-US" sz="1100" dirty="0">
                <a:latin typeface="Eurostile-Roman" pitchFamily="2" charset="0"/>
                <a:ea typeface="Tahoma" panose="020B0604030504040204" pitchFamily="34" charset="0"/>
                <a:cs typeface="Tahoma" panose="020B0604030504040204" pitchFamily="34" charset="0"/>
              </a:rPr>
              <a:t>Short Code	          Removal Rating (µm)	         Short Code	     Removal Rating (µm)</a:t>
            </a: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002		    0.2		            050</a:t>
            </a:r>
            <a:r>
              <a:rPr lang="en-US" sz="1100" dirty="0">
                <a:latin typeface="Eurostile-Roman" pitchFamily="2" charset="0"/>
                <a:ea typeface="Tahoma" panose="020B0604030504040204" pitchFamily="34" charset="0"/>
                <a:cs typeface="Tahoma" panose="020B0604030504040204" pitchFamily="34" charset="0"/>
              </a:rPr>
              <a:t>	                 05</a:t>
            </a:r>
            <a:endParaRPr lang="en-IN" sz="1100" dirty="0">
              <a:latin typeface="Eurostile-Roman" pitchFamily="2" charset="0"/>
              <a:ea typeface="Tahoma" panose="020B0604030504040204" pitchFamily="34" charset="0"/>
              <a:cs typeface="Tahoma" panose="020B0604030504040204" pitchFamily="34" charset="0"/>
            </a:endParaRP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005		    0.5</a:t>
            </a:r>
            <a:r>
              <a:rPr lang="en-US" sz="1100" dirty="0">
                <a:latin typeface="Eurostile-Roman" pitchFamily="2" charset="0"/>
                <a:ea typeface="Tahoma" panose="020B0604030504040204" pitchFamily="34" charset="0"/>
                <a:cs typeface="Tahoma" panose="020B0604030504040204" pitchFamily="34" charset="0"/>
              </a:rPr>
              <a:t>		    </a:t>
            </a:r>
            <a:r>
              <a:rPr lang="en-IN" sz="1100" dirty="0">
                <a:latin typeface="Eurostile-Roman" pitchFamily="2" charset="0"/>
                <a:ea typeface="Tahoma" panose="020B0604030504040204" pitchFamily="34" charset="0"/>
                <a:cs typeface="Tahoma" panose="020B0604030504040204" pitchFamily="34" charset="0"/>
              </a:rPr>
              <a:t>        100	                 10</a:t>
            </a:r>
            <a:endParaRPr lang="en-US" sz="1100" dirty="0">
              <a:latin typeface="Eurostile-Roman" pitchFamily="2" charset="0"/>
              <a:ea typeface="Tahoma" panose="020B0604030504040204" pitchFamily="34" charset="0"/>
              <a:cs typeface="Tahoma" panose="020B0604030504040204" pitchFamily="34" charset="0"/>
            </a:endParaRP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010</a:t>
            </a:r>
            <a:r>
              <a:rPr lang="en-US" sz="1100" dirty="0">
                <a:latin typeface="Eurostile-Roman" pitchFamily="2" charset="0"/>
                <a:ea typeface="Tahoma" panose="020B0604030504040204" pitchFamily="34" charset="0"/>
                <a:cs typeface="Tahoma" panose="020B0604030504040204" pitchFamily="34" charset="0"/>
              </a:rPr>
              <a:t>	                       01</a:t>
            </a:r>
            <a:r>
              <a:rPr lang="en-IN" sz="1100" dirty="0">
                <a:latin typeface="Eurostile-Roman" pitchFamily="2" charset="0"/>
                <a:ea typeface="Tahoma" panose="020B0604030504040204" pitchFamily="34" charset="0"/>
                <a:cs typeface="Tahoma" panose="020B0604030504040204" pitchFamily="34" charset="0"/>
              </a:rPr>
              <a:t>		            200</a:t>
            </a:r>
            <a:r>
              <a:rPr lang="en-US" sz="1100" dirty="0">
                <a:latin typeface="Eurostile-Roman" pitchFamily="2" charset="0"/>
                <a:ea typeface="Tahoma" panose="020B0604030504040204" pitchFamily="34" charset="0"/>
                <a:cs typeface="Tahoma" panose="020B0604030504040204" pitchFamily="34" charset="0"/>
              </a:rPr>
              <a:t>	                 20</a:t>
            </a:r>
          </a:p>
          <a:p>
            <a:pPr algn="l">
              <a:lnSpc>
                <a:spcPct val="80000"/>
              </a:lnSpc>
              <a:defRPr/>
            </a:pPr>
            <a:r>
              <a:rPr lang="en-US" sz="1100" dirty="0">
                <a:latin typeface="Eurostile-Roman" pitchFamily="2" charset="0"/>
                <a:ea typeface="Tahoma" panose="020B0604030504040204" pitchFamily="34" charset="0"/>
                <a:cs typeface="Tahoma" panose="020B0604030504040204" pitchFamily="34" charset="0"/>
              </a:rPr>
              <a:t>    </a:t>
            </a:r>
            <a:r>
              <a:rPr lang="en-IN" sz="1100" dirty="0">
                <a:latin typeface="Eurostile-Roman" pitchFamily="2" charset="0"/>
                <a:ea typeface="Tahoma" panose="020B0604030504040204" pitchFamily="34" charset="0"/>
                <a:cs typeface="Tahoma" panose="020B0604030504040204" pitchFamily="34" charset="0"/>
              </a:rPr>
              <a:t>020</a:t>
            </a:r>
            <a:r>
              <a:rPr lang="en-US" sz="1100" dirty="0">
                <a:latin typeface="Eurostile-Roman" pitchFamily="2" charset="0"/>
                <a:ea typeface="Tahoma" panose="020B0604030504040204" pitchFamily="34" charset="0"/>
                <a:cs typeface="Tahoma" panose="020B0604030504040204" pitchFamily="34" charset="0"/>
              </a:rPr>
              <a:t>	                       02</a:t>
            </a:r>
            <a:r>
              <a:rPr lang="en-IN" sz="1100" dirty="0">
                <a:latin typeface="Eurostile-Roman" pitchFamily="2" charset="0"/>
                <a:ea typeface="Tahoma" panose="020B0604030504040204" pitchFamily="34" charset="0"/>
                <a:cs typeface="Tahoma" panose="020B0604030504040204" pitchFamily="34" charset="0"/>
              </a:rPr>
              <a:t> </a:t>
            </a:r>
            <a:r>
              <a:rPr lang="en-US" sz="1100" dirty="0">
                <a:latin typeface="Eurostile-Roman" pitchFamily="2" charset="0"/>
                <a:ea typeface="Tahoma" panose="020B0604030504040204" pitchFamily="34" charset="0"/>
                <a:cs typeface="Tahoma" panose="020B0604030504040204" pitchFamily="34" charset="0"/>
              </a:rPr>
              <a:t>		            </a:t>
            </a:r>
            <a:r>
              <a:rPr lang="en-IN" sz="1100" dirty="0">
                <a:latin typeface="Eurostile-Roman" pitchFamily="2" charset="0"/>
                <a:ea typeface="Tahoma" panose="020B0604030504040204" pitchFamily="34" charset="0"/>
                <a:cs typeface="Tahoma" panose="020B0604030504040204" pitchFamily="34" charset="0"/>
              </a:rPr>
              <a:t>400</a:t>
            </a:r>
            <a:r>
              <a:rPr lang="en-US" sz="1100" dirty="0">
                <a:latin typeface="Eurostile-Roman" pitchFamily="2" charset="0"/>
                <a:ea typeface="Tahoma" panose="020B0604030504040204" pitchFamily="34" charset="0"/>
                <a:cs typeface="Tahoma" panose="020B0604030504040204" pitchFamily="34" charset="0"/>
              </a:rPr>
              <a:t>	                 40</a:t>
            </a:r>
          </a:p>
        </p:txBody>
      </p:sp>
      <p:sp>
        <p:nvSpPr>
          <p:cNvPr id="28" name="Rectangle 3">
            <a:extLst>
              <a:ext uri="{FF2B5EF4-FFF2-40B4-BE49-F238E27FC236}">
                <a16:creationId xmlns:a16="http://schemas.microsoft.com/office/drawing/2014/main" xmlns="" id="{E9EDCBCC-FC41-49DD-9D01-9EB06C29EDFA}"/>
              </a:ext>
            </a:extLst>
          </p:cNvPr>
          <p:cNvSpPr txBox="1">
            <a:spLocks noChangeArrowheads="1"/>
          </p:cNvSpPr>
          <p:nvPr/>
        </p:nvSpPr>
        <p:spPr>
          <a:xfrm>
            <a:off x="594525" y="3530950"/>
            <a:ext cx="5661894" cy="1631959"/>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80000"/>
              </a:lnSpc>
              <a:defRPr/>
            </a:pPr>
            <a:endParaRPr lang="en-US" sz="1100" dirty="0">
              <a:latin typeface="Eurostile-Roman" pitchFamily="2" charset="0"/>
              <a:ea typeface="Tahoma" panose="020B0604030504040204" pitchFamily="34" charset="0"/>
              <a:cs typeface="Tahoma" panose="020B0604030504040204" pitchFamily="34" charset="0"/>
            </a:endParaRPr>
          </a:p>
          <a:p>
            <a:pPr algn="l">
              <a:lnSpc>
                <a:spcPct val="80000"/>
              </a:lnSpc>
              <a:defRPr/>
            </a:pPr>
            <a:r>
              <a:rPr lang="en-US" sz="1100" dirty="0">
                <a:latin typeface="Eurostile-Roman" pitchFamily="2" charset="0"/>
                <a:ea typeface="Tahoma" panose="020B0604030504040204" pitchFamily="34" charset="0"/>
                <a:cs typeface="Tahoma" panose="020B0604030504040204" pitchFamily="34" charset="0"/>
              </a:rPr>
              <a:t>Short Code	</a:t>
            </a:r>
            <a:r>
              <a:rPr lang="en-US" sz="1100" dirty="0" smtClean="0">
                <a:latin typeface="Eurostile-Roman" pitchFamily="2" charset="0"/>
                <a:ea typeface="Tahoma" panose="020B0604030504040204" pitchFamily="34" charset="0"/>
                <a:cs typeface="Tahoma" panose="020B0604030504040204" pitchFamily="34" charset="0"/>
              </a:rPr>
              <a:t> </a:t>
            </a:r>
            <a:r>
              <a:rPr lang="en-US" sz="1100" dirty="0">
                <a:latin typeface="Eurostile-Roman" pitchFamily="2" charset="0"/>
                <a:ea typeface="Tahoma" panose="020B0604030504040204" pitchFamily="34" charset="0"/>
                <a:cs typeface="Tahoma" panose="020B0604030504040204" pitchFamily="34" charset="0"/>
              </a:rPr>
              <a:t>Length (inches)  	        Short Code	             Description</a:t>
            </a: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05</a:t>
            </a:r>
            <a:r>
              <a:rPr lang="en-US" sz="1100" dirty="0">
                <a:latin typeface="Eurostile-Roman" pitchFamily="2" charset="0"/>
                <a:ea typeface="Tahoma" panose="020B0604030504040204" pitchFamily="34" charset="0"/>
                <a:cs typeface="Tahoma" panose="020B0604030504040204" pitchFamily="34" charset="0"/>
              </a:rPr>
              <a:t>		      </a:t>
            </a:r>
            <a:r>
              <a:rPr lang="en-IN" sz="1100" dirty="0">
                <a:latin typeface="Eurostile-Roman" pitchFamily="2" charset="0"/>
                <a:ea typeface="Tahoma" panose="020B0604030504040204" pitchFamily="34" charset="0"/>
                <a:cs typeface="Tahoma" panose="020B0604030504040204" pitchFamily="34" charset="0"/>
              </a:rPr>
              <a:t>5		               N		               Nominal</a:t>
            </a: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10		     10		               A		               Absolute</a:t>
            </a: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20		     20</a:t>
            </a: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30		     30</a:t>
            </a:r>
          </a:p>
          <a:p>
            <a:pPr algn="l">
              <a:lnSpc>
                <a:spcPct val="80000"/>
              </a:lnSpc>
              <a:defRPr/>
            </a:pPr>
            <a:r>
              <a:rPr lang="en-IN" sz="1100" dirty="0">
                <a:latin typeface="Eurostile-Roman" pitchFamily="2" charset="0"/>
                <a:ea typeface="Tahoma" panose="020B0604030504040204" pitchFamily="34" charset="0"/>
                <a:cs typeface="Tahoma" panose="020B0604030504040204" pitchFamily="34" charset="0"/>
              </a:rPr>
              <a:t>    40		     40		</a:t>
            </a:r>
            <a:endParaRPr lang="en-US" sz="1100" dirty="0">
              <a:latin typeface="Eurostile-Roman" pitchFamily="2" charset="0"/>
              <a:ea typeface="Tahoma" panose="020B0604030504040204" pitchFamily="34" charset="0"/>
              <a:cs typeface="Tahoma" panose="020B0604030504040204" pitchFamily="34" charset="0"/>
            </a:endParaRPr>
          </a:p>
        </p:txBody>
      </p:sp>
      <p:sp>
        <p:nvSpPr>
          <p:cNvPr id="30" name="Rectangle 3">
            <a:extLst>
              <a:ext uri="{FF2B5EF4-FFF2-40B4-BE49-F238E27FC236}">
                <a16:creationId xmlns:a16="http://schemas.microsoft.com/office/drawing/2014/main" xmlns="" id="{14AAA476-5529-404A-B384-FDBDDBF6939F}"/>
              </a:ext>
            </a:extLst>
          </p:cNvPr>
          <p:cNvSpPr txBox="1">
            <a:spLocks noChangeArrowheads="1"/>
          </p:cNvSpPr>
          <p:nvPr/>
        </p:nvSpPr>
        <p:spPr>
          <a:xfrm>
            <a:off x="572833" y="5159057"/>
            <a:ext cx="6252581" cy="1651700"/>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lnSpc>
                <a:spcPct val="80000"/>
              </a:lnSpc>
              <a:defRPr/>
            </a:pPr>
            <a:endParaRPr lang="en-US" sz="1100" dirty="0">
              <a:latin typeface="Eurostile-Roman" pitchFamily="2" charset="0"/>
              <a:ea typeface="Tahoma" panose="020B0604030504040204" pitchFamily="34" charset="0"/>
              <a:cs typeface="Tahoma" panose="020B0604030504040204" pitchFamily="34" charset="0"/>
            </a:endParaRPr>
          </a:p>
          <a:p>
            <a:pPr algn="just">
              <a:lnSpc>
                <a:spcPct val="80000"/>
              </a:lnSpc>
              <a:defRPr/>
            </a:pPr>
            <a:r>
              <a:rPr lang="en-US" sz="1100" dirty="0">
                <a:latin typeface="Eurostile-Roman" pitchFamily="2" charset="0"/>
                <a:ea typeface="Tahoma" panose="020B0604030504040204" pitchFamily="34" charset="0"/>
                <a:cs typeface="Tahoma" panose="020B0604030504040204" pitchFamily="34" charset="0"/>
              </a:rPr>
              <a:t>Short </a:t>
            </a:r>
            <a:r>
              <a:rPr lang="en-US" sz="1100" dirty="0" smtClean="0">
                <a:latin typeface="Eurostile-Roman" pitchFamily="2" charset="0"/>
                <a:ea typeface="Tahoma" panose="020B0604030504040204" pitchFamily="34" charset="0"/>
                <a:cs typeface="Tahoma" panose="020B0604030504040204" pitchFamily="34" charset="0"/>
              </a:rPr>
              <a:t>Code              </a:t>
            </a:r>
            <a:r>
              <a:rPr lang="en-US" sz="1100" dirty="0">
                <a:latin typeface="Eurostile-Roman" pitchFamily="2" charset="0"/>
                <a:ea typeface="Tahoma" panose="020B0604030504040204" pitchFamily="34" charset="0"/>
                <a:cs typeface="Tahoma" panose="020B0604030504040204" pitchFamily="34" charset="0"/>
              </a:rPr>
              <a:t>End Connection	          Short Code	           Seal Material</a:t>
            </a:r>
          </a:p>
          <a:p>
            <a:pPr algn="just">
              <a:lnSpc>
                <a:spcPct val="80000"/>
              </a:lnSpc>
              <a:defRPr/>
            </a:pPr>
            <a:r>
              <a:rPr lang="en-IN" sz="1100" dirty="0">
                <a:latin typeface="Eurostile-Roman" pitchFamily="2" charset="0"/>
                <a:ea typeface="Tahoma" panose="020B0604030504040204" pitchFamily="34" charset="0"/>
                <a:cs typeface="Tahoma" panose="020B0604030504040204" pitchFamily="34" charset="0"/>
              </a:rPr>
              <a:t>      7</a:t>
            </a:r>
            <a:r>
              <a:rPr lang="en-US" sz="1100" dirty="0">
                <a:latin typeface="Eurostile-Roman" pitchFamily="2" charset="0"/>
                <a:ea typeface="Tahoma" panose="020B0604030504040204" pitchFamily="34" charset="0"/>
                <a:cs typeface="Tahoma" panose="020B0604030504040204" pitchFamily="34" charset="0"/>
              </a:rPr>
              <a:t>	            </a:t>
            </a:r>
            <a:r>
              <a:rPr lang="en-IN" sz="1100" dirty="0">
                <a:latin typeface="Eurostile-Roman" pitchFamily="2" charset="0"/>
                <a:ea typeface="Tahoma" panose="020B0604030504040204" pitchFamily="34" charset="0"/>
                <a:cs typeface="Tahoma" panose="020B0604030504040204" pitchFamily="34" charset="0"/>
              </a:rPr>
              <a:t>226 O-ring with Fin	                </a:t>
            </a:r>
            <a:r>
              <a:rPr lang="en-IN" sz="1100" dirty="0" smtClean="0">
                <a:latin typeface="Eurostile-Roman" pitchFamily="2" charset="0"/>
                <a:ea typeface="Tahoma" panose="020B0604030504040204" pitchFamily="34" charset="0"/>
                <a:cs typeface="Tahoma" panose="020B0604030504040204" pitchFamily="34" charset="0"/>
              </a:rPr>
              <a:t>V</a:t>
            </a:r>
            <a:r>
              <a:rPr lang="en-IN" sz="1100" dirty="0">
                <a:latin typeface="Eurostile-Roman" pitchFamily="2" charset="0"/>
                <a:ea typeface="Tahoma" panose="020B0604030504040204" pitchFamily="34" charset="0"/>
                <a:cs typeface="Tahoma" panose="020B0604030504040204" pitchFamily="34" charset="0"/>
              </a:rPr>
              <a:t> </a:t>
            </a:r>
            <a:r>
              <a:rPr lang="en-IN" sz="1100" dirty="0" smtClean="0">
                <a:latin typeface="Eurostile-Roman" pitchFamily="2" charset="0"/>
                <a:ea typeface="Tahoma" panose="020B0604030504040204" pitchFamily="34" charset="0"/>
                <a:cs typeface="Tahoma" panose="020B0604030504040204" pitchFamily="34" charset="0"/>
              </a:rPr>
              <a:t>               </a:t>
            </a:r>
            <a:r>
              <a:rPr lang="en-IN" sz="1100" dirty="0" smtClean="0">
                <a:latin typeface="Eurostile-Roman" pitchFamily="2" charset="0"/>
                <a:ea typeface="Tahoma" panose="020B0604030504040204" pitchFamily="34" charset="0"/>
                <a:cs typeface="Tahoma" panose="020B0604030504040204" pitchFamily="34" charset="0"/>
              </a:rPr>
              <a:t>Viton</a:t>
            </a:r>
            <a:r>
              <a:rPr lang="en-IN" sz="1100" baseline="30000" dirty="0">
                <a:latin typeface="Eurostile-Roman" pitchFamily="2" charset="0"/>
                <a:ea typeface="Tahoma" panose="020B0604030504040204" pitchFamily="34" charset="0"/>
                <a:cs typeface="Tahoma" panose="020B0604030504040204" pitchFamily="34" charset="0"/>
              </a:rPr>
              <a:t>®</a:t>
            </a:r>
            <a:r>
              <a:rPr lang="en-IN" sz="1100" dirty="0">
                <a:latin typeface="Eurostile-Roman" pitchFamily="2" charset="0"/>
                <a:ea typeface="Tahoma" panose="020B0604030504040204" pitchFamily="34" charset="0"/>
                <a:cs typeface="Tahoma" panose="020B0604030504040204" pitchFamily="34" charset="0"/>
              </a:rPr>
              <a:t> A</a:t>
            </a:r>
          </a:p>
          <a:p>
            <a:pPr algn="just">
              <a:lnSpc>
                <a:spcPct val="80000"/>
              </a:lnSpc>
              <a:defRPr/>
            </a:pPr>
            <a:r>
              <a:rPr lang="en-IN" sz="1100" dirty="0">
                <a:latin typeface="Eurostile-Roman" pitchFamily="2" charset="0"/>
                <a:ea typeface="Tahoma" panose="020B0604030504040204" pitchFamily="34" charset="0"/>
                <a:cs typeface="Tahoma" panose="020B0604030504040204" pitchFamily="34" charset="0"/>
              </a:rPr>
              <a:t>      8	            222 O-ring with Fin	                S	                </a:t>
            </a:r>
            <a:r>
              <a:rPr lang="en-IN" sz="1100" dirty="0" smtClean="0">
                <a:latin typeface="Eurostile-Roman" pitchFamily="2" charset="0"/>
                <a:ea typeface="Tahoma" panose="020B0604030504040204" pitchFamily="34" charset="0"/>
                <a:cs typeface="Tahoma" panose="020B0604030504040204" pitchFamily="34" charset="0"/>
              </a:rPr>
              <a:t>Silicon</a:t>
            </a:r>
            <a:r>
              <a:rPr lang="en-IN" sz="1100" dirty="0">
                <a:latin typeface="Eurostile-Roman" pitchFamily="2" charset="0"/>
                <a:ea typeface="Tahoma" panose="020B0604030504040204" pitchFamily="34" charset="0"/>
                <a:cs typeface="Tahoma" panose="020B0604030504040204" pitchFamily="34" charset="0"/>
              </a:rPr>
              <a:t>	</a:t>
            </a:r>
          </a:p>
          <a:p>
            <a:pPr algn="just">
              <a:lnSpc>
                <a:spcPct val="80000"/>
              </a:lnSpc>
              <a:defRPr/>
            </a:pPr>
            <a:r>
              <a:rPr lang="en-IN" sz="1100" dirty="0">
                <a:latin typeface="Eurostile-Roman" pitchFamily="2" charset="0"/>
                <a:ea typeface="Tahoma" panose="020B0604030504040204" pitchFamily="34" charset="0"/>
                <a:cs typeface="Tahoma" panose="020B0604030504040204" pitchFamily="34" charset="0"/>
              </a:rPr>
              <a:t>      0	             Double Open End	                F	                </a:t>
            </a:r>
            <a:r>
              <a:rPr lang="en-IN" sz="1100" dirty="0" smtClean="0">
                <a:latin typeface="Eurostile-Roman" pitchFamily="2" charset="0"/>
                <a:ea typeface="Tahoma" panose="020B0604030504040204" pitchFamily="34" charset="0"/>
                <a:cs typeface="Tahoma" panose="020B0604030504040204" pitchFamily="34" charset="0"/>
              </a:rPr>
              <a:t>PTFE </a:t>
            </a:r>
            <a:r>
              <a:rPr lang="en-IN" sz="1100" dirty="0">
                <a:latin typeface="Eurostile-Roman" pitchFamily="2" charset="0"/>
                <a:ea typeface="Tahoma" panose="020B0604030504040204" pitchFamily="34" charset="0"/>
                <a:cs typeface="Tahoma" panose="020B0604030504040204" pitchFamily="34" charset="0"/>
              </a:rPr>
              <a:t>(Gasket) / FEP (O-ring)</a:t>
            </a:r>
          </a:p>
          <a:p>
            <a:pPr algn="just">
              <a:lnSpc>
                <a:spcPct val="80000"/>
              </a:lnSpc>
              <a:defRPr/>
            </a:pPr>
            <a:r>
              <a:rPr lang="en-IN" sz="1100" dirty="0">
                <a:latin typeface="Eurostile-Roman" pitchFamily="2" charset="0"/>
                <a:ea typeface="Tahoma" panose="020B0604030504040204" pitchFamily="34" charset="0"/>
                <a:cs typeface="Tahoma" panose="020B0604030504040204" pitchFamily="34" charset="0"/>
              </a:rPr>
              <a:t>				                </a:t>
            </a:r>
            <a:r>
              <a:rPr lang="en-IN" sz="1100" dirty="0" smtClean="0">
                <a:latin typeface="Eurostile-Roman" pitchFamily="2" charset="0"/>
                <a:ea typeface="Tahoma" panose="020B0604030504040204" pitchFamily="34" charset="0"/>
                <a:cs typeface="Tahoma" panose="020B0604030504040204" pitchFamily="34" charset="0"/>
              </a:rPr>
              <a:t>N               </a:t>
            </a:r>
            <a:r>
              <a:rPr lang="en-IN" sz="1100" dirty="0">
                <a:latin typeface="Eurostile-Roman" pitchFamily="2" charset="0"/>
                <a:ea typeface="Tahoma" panose="020B0604030504040204" pitchFamily="34" charset="0"/>
                <a:cs typeface="Tahoma" panose="020B0604030504040204" pitchFamily="34" charset="0"/>
              </a:rPr>
              <a:t>Nitrile</a:t>
            </a:r>
          </a:p>
          <a:p>
            <a:pPr algn="just">
              <a:lnSpc>
                <a:spcPct val="80000"/>
              </a:lnSpc>
              <a:defRPr/>
            </a:pPr>
            <a:r>
              <a:rPr lang="en-IN" sz="1100" dirty="0">
                <a:latin typeface="Eurostile-Roman" pitchFamily="2" charset="0"/>
                <a:ea typeface="Tahoma" panose="020B0604030504040204" pitchFamily="34" charset="0"/>
                <a:cs typeface="Tahoma" panose="020B0604030504040204" pitchFamily="34" charset="0"/>
              </a:rPr>
              <a:t>			Viton</a:t>
            </a:r>
            <a:r>
              <a:rPr lang="en-IN" sz="1100" baseline="30000" dirty="0">
                <a:latin typeface="Eurostile-Roman" pitchFamily="2" charset="0"/>
                <a:ea typeface="Tahoma" panose="020B0604030504040204" pitchFamily="34" charset="0"/>
                <a:cs typeface="Tahoma" panose="020B0604030504040204" pitchFamily="34" charset="0"/>
              </a:rPr>
              <a:t>®</a:t>
            </a:r>
            <a:r>
              <a:rPr lang="en-IN" sz="1100" dirty="0">
                <a:latin typeface="Eurostile-Roman" pitchFamily="2" charset="0"/>
                <a:ea typeface="Tahoma" panose="020B0604030504040204" pitchFamily="34" charset="0"/>
                <a:cs typeface="Tahoma" panose="020B0604030504040204" pitchFamily="34" charset="0"/>
              </a:rPr>
              <a:t> is a registered trademark of Chemours Company.  		</a:t>
            </a:r>
            <a:endParaRPr lang="en-US" sz="1100" dirty="0">
              <a:latin typeface="Eurostile-Roman" pitchFamily="2" charset="0"/>
              <a:ea typeface="Tahoma" panose="020B0604030504040204" pitchFamily="34" charset="0"/>
              <a:cs typeface="Tahoma" panose="020B0604030504040204" pitchFamily="34" charset="0"/>
            </a:endParaRPr>
          </a:p>
        </p:txBody>
      </p:sp>
      <p:sp>
        <p:nvSpPr>
          <p:cNvPr id="37" name="Isosceles Triangle 36">
            <a:extLst>
              <a:ext uri="{FF2B5EF4-FFF2-40B4-BE49-F238E27FC236}">
                <a16:creationId xmlns:a16="http://schemas.microsoft.com/office/drawing/2014/main" xmlns="" id="{AB2D7BC8-B3CE-4D18-8AC1-4EF379A1238B}"/>
              </a:ext>
            </a:extLst>
          </p:cNvPr>
          <p:cNvSpPr/>
          <p:nvPr/>
        </p:nvSpPr>
        <p:spPr>
          <a:xfrm>
            <a:off x="4274061" y="1847364"/>
            <a:ext cx="161920" cy="1408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iamond 37">
            <a:extLst>
              <a:ext uri="{FF2B5EF4-FFF2-40B4-BE49-F238E27FC236}">
                <a16:creationId xmlns:a16="http://schemas.microsoft.com/office/drawing/2014/main" xmlns="" id="{D2F82CF1-7E59-4640-A308-A05D5462B5C0}"/>
              </a:ext>
            </a:extLst>
          </p:cNvPr>
          <p:cNvSpPr/>
          <p:nvPr/>
        </p:nvSpPr>
        <p:spPr>
          <a:xfrm>
            <a:off x="3977944" y="1845845"/>
            <a:ext cx="161920" cy="156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xmlns="" id="{270D8C7C-B35A-4E3F-92F1-BD9BBF29906D}"/>
              </a:ext>
            </a:extLst>
          </p:cNvPr>
          <p:cNvSpPr/>
          <p:nvPr/>
        </p:nvSpPr>
        <p:spPr>
          <a:xfrm>
            <a:off x="4638847" y="1862748"/>
            <a:ext cx="156580" cy="12311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19862F54-3AB6-4B9B-BC2E-266840A69695}"/>
              </a:ext>
            </a:extLst>
          </p:cNvPr>
          <p:cNvSpPr/>
          <p:nvPr/>
        </p:nvSpPr>
        <p:spPr>
          <a:xfrm>
            <a:off x="4994274" y="1869672"/>
            <a:ext cx="174632" cy="1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xmlns="" id="{0E00B786-4705-436E-9753-50847058EE2A}"/>
              </a:ext>
            </a:extLst>
          </p:cNvPr>
          <p:cNvSpPr/>
          <p:nvPr/>
        </p:nvSpPr>
        <p:spPr>
          <a:xfrm>
            <a:off x="5392423" y="1845679"/>
            <a:ext cx="156580" cy="154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iamond 42">
            <a:extLst>
              <a:ext uri="{FF2B5EF4-FFF2-40B4-BE49-F238E27FC236}">
                <a16:creationId xmlns:a16="http://schemas.microsoft.com/office/drawing/2014/main" xmlns="" id="{0892E468-38AF-4B37-9A95-93D7CEEE45DA}"/>
              </a:ext>
            </a:extLst>
          </p:cNvPr>
          <p:cNvSpPr/>
          <p:nvPr/>
        </p:nvSpPr>
        <p:spPr>
          <a:xfrm>
            <a:off x="868280" y="2156665"/>
            <a:ext cx="161920" cy="156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a:extLst>
              <a:ext uri="{FF2B5EF4-FFF2-40B4-BE49-F238E27FC236}">
                <a16:creationId xmlns:a16="http://schemas.microsoft.com/office/drawing/2014/main" xmlns="" id="{5C06EA8C-328F-404E-A093-FCF34AA52324}"/>
              </a:ext>
            </a:extLst>
          </p:cNvPr>
          <p:cNvSpPr/>
          <p:nvPr/>
        </p:nvSpPr>
        <p:spPr>
          <a:xfrm>
            <a:off x="3996491" y="2168697"/>
            <a:ext cx="161920" cy="156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537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310</Words>
  <Application>Microsoft Office PowerPoint</Application>
  <PresentationFormat>A4 Paper (210x297 mm)</PresentationFormat>
  <Paragraphs>50</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Eurostile-Roman</vt:lpstr>
      <vt:lpstr>Tahoma</vt:lpstr>
      <vt:lpstr>Times New Roman</vt:lpstr>
      <vt:lpstr>Webdings</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Kulkarni</dc:creator>
  <cp:lastModifiedBy>Meghdoot Arwindekar</cp:lastModifiedBy>
  <cp:revision>85</cp:revision>
  <cp:lastPrinted>2021-09-14T03:44:42Z</cp:lastPrinted>
  <dcterms:created xsi:type="dcterms:W3CDTF">2018-09-27T06:53:07Z</dcterms:created>
  <dcterms:modified xsi:type="dcterms:W3CDTF">2021-12-02T14:43:50Z</dcterms:modified>
</cp:coreProperties>
</file>