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CDC"/>
    <a:srgbClr val="0397E1"/>
    <a:srgbClr val="0977DB"/>
    <a:srgbClr val="15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F95B1-73D2-4D11-80D6-8C875F08AEF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FE745-C745-4665-B5D2-011C253B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289-94D8-48EA-AD08-CAFA3DDABED3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181397"/>
            <a:ext cx="2314575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Cat. No. KGT-CAT-006-R3-18/19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585F8A-876E-49C0-BC34-8E96AF9421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8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364-4367-4F9F-9853-CBDFC4069566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A1B7-5E9D-49BE-8E5E-4AD28B768E9A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72E-1C80-47AF-AF70-66A556CE715C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119-444C-4DBC-B945-D73998C3F115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6F4C-1575-4236-90F6-ADE582524E5F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908E-EDAF-4624-8DC9-D463E7DFE7D9}" type="datetime1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9B26-F478-4C4D-A97F-DEF77EA06990}" type="datetime1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4B7-C2B4-4F65-A8E7-9E930B55B9CB}" type="datetime1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9783-EA5B-4179-ABA6-1F6349E8246E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D65B-A98E-4AA9-99A7-BA13132B24DB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F31D-C3EE-4F45-BDD6-71E3C3F65BAE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465361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78EE427B-A294-4EFA-A290-FB032A6310C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583140"/>
            <a:ext cx="3107217" cy="7899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endParaRPr lang="en-IN" sz="1200" b="1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SMITMANN Cartridge filter has a controlled pore structure enabling removal of large range of particle sizes with consistent efficiency.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Apart from the wide chemical compatibility, the filters are suitable for either high flow rate or high viscous liquid, having a high dirt holding capacity. 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SMITMANN cartridge filter is available in various removal ratings enabling it to handle a wide range of fluids.</a:t>
            </a:r>
            <a:endParaRPr lang="en-US" alt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endParaRPr lang="en-US" sz="900" dirty="0">
              <a:effectLst/>
              <a:highlight>
                <a:srgbClr val="FFFF00"/>
              </a:highlight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Due to wide range of media and pore size selection, a variety of liquids from acids to alkalis; from seawater to process water; and lube oils to petroleum fluid.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Standard dimensions of 7” outer diameter ensures fitment in most standard housings with varied length availability. (other dimensions available on request)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Available in 16 and 32 inches length. (Other lengths available on request.)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Sealing collars available in polypropylene.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IN" alt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DIFFERENCIAL PRESSURE DATA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Normal Flow from Inside to Outside for liquids compatible with the filter media, the maximum differential pressure is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Polypropylene Medium: 15psid (1.0 bard)@75⁰C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Glass Fibre Medium: 15psid (1.0 bard)@120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⁰C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(This </a:t>
            </a:r>
            <a:r>
              <a:rPr lang="en-IN" altLang="en-US" sz="10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dp</a:t>
            </a: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data is compiled for Water Service)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Process Water 	</a:t>
            </a: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Lube Oils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Amine, Glycol	Brine, Seawater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F1D4FF7F-E1C0-4086-ACD1-E94AB255AF0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8" y="3854663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BCDEE0C-8E77-447B-A909-75C00AF0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59870"/>
            <a:ext cx="1543050" cy="18876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1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8EBD3FC5-E1AA-41CB-9306-B89D7BFB624C}"/>
              </a:ext>
            </a:extLst>
          </p:cNvPr>
          <p:cNvSpPr txBox="1">
            <a:spLocks/>
          </p:cNvSpPr>
          <p:nvPr/>
        </p:nvSpPr>
        <p:spPr>
          <a:xfrm>
            <a:off x="1363980" y="358140"/>
            <a:ext cx="5227320" cy="9080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SMITMANN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3DF2B9-19A9-4740-AED5-73E831C22B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26586"/>
            <a:ext cx="956499" cy="971158"/>
          </a:xfrm>
          <a:prstGeom prst="rect">
            <a:avLst/>
          </a:prstGeom>
        </p:spPr>
      </p:pic>
      <p:sp>
        <p:nvSpPr>
          <p:cNvPr id="19" name="Footer Placeholder 7">
            <a:extLst>
              <a:ext uri="{FF2B5EF4-FFF2-40B4-BE49-F238E27FC236}">
                <a16:creationId xmlns:a16="http://schemas.microsoft.com/office/drawing/2014/main" xmlns="" id="{F752815C-0177-4607-AA2D-03EC5B1B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KGT-CAT-004-R3-21/22</a:t>
            </a:r>
          </a:p>
        </p:txBody>
      </p:sp>
      <p:pic>
        <p:nvPicPr>
          <p:cNvPr id="12" name="Picture 11" descr="A close-up of a cord&#10;&#10;Description automatically generated with low confidence">
            <a:extLst>
              <a:ext uri="{FF2B5EF4-FFF2-40B4-BE49-F238E27FC236}">
                <a16:creationId xmlns:a16="http://schemas.microsoft.com/office/drawing/2014/main" xmlns="" id="{920716FB-1B80-4110-BB33-32098560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5" y="1777342"/>
            <a:ext cx="2582792" cy="2559050"/>
          </a:xfrm>
          <a:prstGeom prst="rect">
            <a:avLst/>
          </a:prstGeom>
        </p:spPr>
      </p:pic>
      <p:pic>
        <p:nvPicPr>
          <p:cNvPr id="14" name="Picture 13" descr="A picture containing indoor, wall&#10;&#10;Description automatically generated">
            <a:extLst>
              <a:ext uri="{FF2B5EF4-FFF2-40B4-BE49-F238E27FC236}">
                <a16:creationId xmlns:a16="http://schemas.microsoft.com/office/drawing/2014/main" xmlns="" id="{E1314444-EEC1-4547-9E1B-21F7890E2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70" y="4491078"/>
            <a:ext cx="2575937" cy="22149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74BD406-A836-4F07-8D4B-FDFC39C40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15" y="6983960"/>
            <a:ext cx="1188221" cy="25262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8B41E43-0B91-4653-949E-8AC767E8F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2865" y="8120268"/>
            <a:ext cx="1299542" cy="1383684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E9DD672C-CE0A-4E21-AE47-DA3C720AD5EC}"/>
              </a:ext>
            </a:extLst>
          </p:cNvPr>
          <p:cNvSpPr txBox="1">
            <a:spLocks noChangeArrowheads="1"/>
          </p:cNvSpPr>
          <p:nvPr/>
        </p:nvSpPr>
        <p:spPr>
          <a:xfrm>
            <a:off x="1850521" y="7056298"/>
            <a:ext cx="1466242" cy="908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IN" altLang="en-US" sz="8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           Top Entry </a:t>
            </a:r>
          </a:p>
          <a:p>
            <a:pPr algn="l">
              <a:lnSpc>
                <a:spcPct val="100000"/>
              </a:lnSpc>
              <a:defRPr/>
            </a:pPr>
            <a:r>
              <a:rPr lang="en-IN" altLang="en-US" sz="8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Fits in both vessel types</a:t>
            </a:r>
          </a:p>
          <a:p>
            <a:pPr algn="l">
              <a:lnSpc>
                <a:spcPct val="100000"/>
              </a:lnSpc>
              <a:defRPr/>
            </a:pPr>
            <a:r>
              <a:rPr lang="en-IN" altLang="en-US" sz="8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          Side Entry </a:t>
            </a:r>
          </a:p>
        </p:txBody>
      </p:sp>
    </p:spTree>
    <p:extLst>
      <p:ext uri="{BB962C8B-B14F-4D97-AF65-F5344CB8AC3E}">
        <p14:creationId xmlns:p14="http://schemas.microsoft.com/office/powerpoint/2010/main" val="159212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1695450" y="1500782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FBC44BD-EC5E-4D9C-B882-97255CFD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28" y="8879241"/>
            <a:ext cx="3596343" cy="292584"/>
          </a:xfrm>
          <a:prstGeom prst="rect">
            <a:avLst/>
          </a:prstGeom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C30D7012-659D-4921-9712-4EC39F2EAF9E}"/>
              </a:ext>
            </a:extLst>
          </p:cNvPr>
          <p:cNvSpPr txBox="1">
            <a:spLocks noChangeArrowheads="1"/>
          </p:cNvSpPr>
          <p:nvPr/>
        </p:nvSpPr>
        <p:spPr>
          <a:xfrm>
            <a:off x="272041" y="9168142"/>
            <a:ext cx="6252581" cy="460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    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6, Anurag, Rajaji Path, </a:t>
            </a:r>
            <a:r>
              <a:rPr lang="en-IN" sz="9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Ramnagar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, Dombivli, Mumbai, 421201, Maharashtra, India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  +91 251 2420878          +91 9166 593 315          solutions@klengas.com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7ECC02-D854-499B-905C-FA939E4C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KGT-CAT-004-R3-21/22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8E36C890-7C1D-4CFC-820E-7DACF6DA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81131"/>
            <a:ext cx="1543050" cy="20921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2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xmlns="" id="{49565457-CF6D-4DF0-B31F-D200CAAC4084}"/>
              </a:ext>
            </a:extLst>
          </p:cNvPr>
          <p:cNvSpPr txBox="1">
            <a:spLocks/>
          </p:cNvSpPr>
          <p:nvPr/>
        </p:nvSpPr>
        <p:spPr>
          <a:xfrm>
            <a:off x="1366260" y="345508"/>
            <a:ext cx="5225040" cy="888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SMITMANN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9B28432B-4762-4A62-8873-30B1431183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18960"/>
            <a:ext cx="966020" cy="971158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xmlns="" id="{A588FD23-130E-460A-BAFF-E04DB770397F}"/>
              </a:ext>
            </a:extLst>
          </p:cNvPr>
          <p:cNvSpPr/>
          <p:nvPr/>
        </p:nvSpPr>
        <p:spPr>
          <a:xfrm>
            <a:off x="1185340" y="2307919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urostile-Roman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4EF3C72F-93B0-4C93-8E83-262F34FCD86C}"/>
              </a:ext>
            </a:extLst>
          </p:cNvPr>
          <p:cNvSpPr/>
          <p:nvPr/>
        </p:nvSpPr>
        <p:spPr>
          <a:xfrm>
            <a:off x="3840321" y="2339003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xmlns="" id="{AC383E61-0132-438D-88E8-A3F93C090306}"/>
              </a:ext>
            </a:extLst>
          </p:cNvPr>
          <p:cNvSpPr/>
          <p:nvPr/>
        </p:nvSpPr>
        <p:spPr>
          <a:xfrm>
            <a:off x="3830297" y="3664175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50BC6D2A-E2FD-4A27-9576-76DDAFD1562B}"/>
              </a:ext>
            </a:extLst>
          </p:cNvPr>
          <p:cNvSpPr txBox="1">
            <a:spLocks noChangeArrowheads="1"/>
          </p:cNvSpPr>
          <p:nvPr/>
        </p:nvSpPr>
        <p:spPr>
          <a:xfrm>
            <a:off x="1844344" y="1477128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400" b="1" dirty="0">
                <a:solidFill>
                  <a:schemeClr val="accent1"/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PART NUMBERING GUIDE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xmlns="" id="{44E037B9-86EC-4137-806E-20F13D2173F3}"/>
              </a:ext>
            </a:extLst>
          </p:cNvPr>
          <p:cNvSpPr txBox="1">
            <a:spLocks noChangeArrowheads="1"/>
          </p:cNvSpPr>
          <p:nvPr/>
        </p:nvSpPr>
        <p:spPr>
          <a:xfrm>
            <a:off x="1165885" y="1843361"/>
            <a:ext cx="4680957" cy="292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Filter Element Part Number : KGT - SM -      -        -       -     -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xmlns="" id="{1B6962E1-D898-473E-86A3-8351C7A9771B}"/>
              </a:ext>
            </a:extLst>
          </p:cNvPr>
          <p:cNvSpPr txBox="1">
            <a:spLocks noChangeArrowheads="1"/>
          </p:cNvSpPr>
          <p:nvPr/>
        </p:nvSpPr>
        <p:spPr>
          <a:xfrm>
            <a:off x="889168" y="2341455"/>
            <a:ext cx="5246944" cy="1284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Collar				Filter Media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	Description	                  Short Code		 Description			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		Polypropylene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P		Polypropylene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GF		Glass Fibre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xmlns="" id="{024E3766-ADFD-49BE-9A9B-28693B9C7668}"/>
              </a:ext>
            </a:extLst>
          </p:cNvPr>
          <p:cNvSpPr txBox="1">
            <a:spLocks noChangeArrowheads="1"/>
          </p:cNvSpPr>
          <p:nvPr/>
        </p:nvSpPr>
        <p:spPr>
          <a:xfrm>
            <a:off x="909381" y="4927236"/>
            <a:ext cx="5395173" cy="1515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         Removal Rating (µm)              Short Code                    Removal Rating (µm)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010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01		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250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      25 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030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03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		 500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      50*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050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05		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1000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     100*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10                            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xmlns="" id="{6D429AFF-2E08-436E-AD1C-2CFB69CC9178}"/>
              </a:ext>
            </a:extLst>
          </p:cNvPr>
          <p:cNvSpPr txBox="1">
            <a:spLocks noChangeArrowheads="1"/>
          </p:cNvSpPr>
          <p:nvPr/>
        </p:nvSpPr>
        <p:spPr>
          <a:xfrm>
            <a:off x="3529846" y="3631611"/>
            <a:ext cx="2956699" cy="1284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	    Description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Length (inches)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16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  16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32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32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xmlns="" id="{FABA872E-1879-44A3-8AF8-0D6F6F2A889C}"/>
              </a:ext>
            </a:extLst>
          </p:cNvPr>
          <p:cNvSpPr txBox="1">
            <a:spLocks noChangeArrowheads="1"/>
          </p:cNvSpPr>
          <p:nvPr/>
        </p:nvSpPr>
        <p:spPr>
          <a:xfrm>
            <a:off x="881956" y="3619579"/>
            <a:ext cx="2347686" cy="1401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	Description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    Diameter (inches)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7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7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" name="Picture 31" descr="A picture containing indoor, light&#10;&#10;Description automatically generated">
            <a:extLst>
              <a:ext uri="{FF2B5EF4-FFF2-40B4-BE49-F238E27FC236}">
                <a16:creationId xmlns:a16="http://schemas.microsoft.com/office/drawing/2014/main" xmlns="" id="{B2BA4445-EADD-4D5A-B165-493054A281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70" y="7004285"/>
            <a:ext cx="2121991" cy="1589578"/>
          </a:xfrm>
          <a:prstGeom prst="rect">
            <a:avLst/>
          </a:prstGeom>
        </p:spPr>
      </p:pic>
      <p:pic>
        <p:nvPicPr>
          <p:cNvPr id="33" name="Picture 32" descr="A picture containing kitchenware, pot&#10;&#10;Description automatically generated">
            <a:extLst>
              <a:ext uri="{FF2B5EF4-FFF2-40B4-BE49-F238E27FC236}">
                <a16:creationId xmlns:a16="http://schemas.microsoft.com/office/drawing/2014/main" xmlns="" id="{29FD8974-026E-4DFA-9B16-AE2970F88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42" y="6614639"/>
            <a:ext cx="1758951" cy="2237718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xmlns="" id="{490A3A1E-5D03-41C5-ABE4-6E796CACCF68}"/>
              </a:ext>
            </a:extLst>
          </p:cNvPr>
          <p:cNvSpPr/>
          <p:nvPr/>
        </p:nvSpPr>
        <p:spPr>
          <a:xfrm>
            <a:off x="3847777" y="1864240"/>
            <a:ext cx="161920" cy="178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7531FE31-4EA2-4DB7-8F6A-F460CF1C4152}"/>
              </a:ext>
            </a:extLst>
          </p:cNvPr>
          <p:cNvSpPr/>
          <p:nvPr/>
        </p:nvSpPr>
        <p:spPr>
          <a:xfrm>
            <a:off x="4163935" y="1883065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xmlns="" id="{68C790BA-351E-486C-A626-11FC32CB1068}"/>
              </a:ext>
            </a:extLst>
          </p:cNvPr>
          <p:cNvSpPr/>
          <p:nvPr/>
        </p:nvSpPr>
        <p:spPr>
          <a:xfrm>
            <a:off x="4810079" y="1872656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xmlns="" id="{B4756C24-F6C3-46A0-AD66-74BFB45BA445}"/>
              </a:ext>
            </a:extLst>
          </p:cNvPr>
          <p:cNvSpPr/>
          <p:nvPr/>
        </p:nvSpPr>
        <p:spPr>
          <a:xfrm>
            <a:off x="5140278" y="1872656"/>
            <a:ext cx="156580" cy="1705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xmlns="" id="{74A81306-622C-429D-8F6E-D4EE98D69A3C}"/>
              </a:ext>
            </a:extLst>
          </p:cNvPr>
          <p:cNvSpPr/>
          <p:nvPr/>
        </p:nvSpPr>
        <p:spPr>
          <a:xfrm>
            <a:off x="4510603" y="1892605"/>
            <a:ext cx="200024" cy="14089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xmlns="" id="{C31AD942-ACB3-412E-B549-44B6183C2B85}"/>
              </a:ext>
            </a:extLst>
          </p:cNvPr>
          <p:cNvSpPr/>
          <p:nvPr/>
        </p:nvSpPr>
        <p:spPr>
          <a:xfrm>
            <a:off x="1161807" y="3621140"/>
            <a:ext cx="200024" cy="14089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xmlns="" id="{1B0734D8-28EB-4DE3-A439-181037F13428}"/>
              </a:ext>
            </a:extLst>
          </p:cNvPr>
          <p:cNvSpPr/>
          <p:nvPr/>
        </p:nvSpPr>
        <p:spPr>
          <a:xfrm>
            <a:off x="1177873" y="4906113"/>
            <a:ext cx="156580" cy="1705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xmlns="" id="{69441894-874F-4B02-8514-2F37132EF847}"/>
              </a:ext>
            </a:extLst>
          </p:cNvPr>
          <p:cNvSpPr/>
          <p:nvPr/>
        </p:nvSpPr>
        <p:spPr>
          <a:xfrm>
            <a:off x="3848886" y="4918150"/>
            <a:ext cx="156580" cy="1705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09381" y="6414350"/>
            <a:ext cx="4491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Please contact KGT for availability of specific micron ratings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15292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305</Words>
  <Application>Microsoft Office PowerPoint</Application>
  <PresentationFormat>A4 Paper (210x297 mm)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Eurostile-Roman</vt:lpstr>
      <vt:lpstr>Tahoma</vt:lpstr>
      <vt:lpstr>Times New Roman</vt:lpstr>
      <vt:lpstr>Webdings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Kulkarni</dc:creator>
  <cp:lastModifiedBy>Meghdoot Arwindekar</cp:lastModifiedBy>
  <cp:revision>76</cp:revision>
  <cp:lastPrinted>2021-07-20T03:02:30Z</cp:lastPrinted>
  <dcterms:created xsi:type="dcterms:W3CDTF">2018-09-27T06:53:07Z</dcterms:created>
  <dcterms:modified xsi:type="dcterms:W3CDTF">2021-12-02T13:29:41Z</dcterms:modified>
</cp:coreProperties>
</file>