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3716000" cx="24384000"/>
  <p:notesSz cx="6858000" cy="9144000"/>
  <p:embeddedFontLst>
    <p:embeddedFont>
      <p:font typeface="Helvetica Neu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000000"/>
          </p15:clr>
        </p15:guide>
        <p15:guide id="2" pos="76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7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elveticaNeu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ff256c28f_0_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bff256c28f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53197c813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153197c813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bff256c28f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gbff256c28f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ff256c28f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bff256c28f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ff256c28f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bff256c28f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ff256c28f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bff256c28f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ff256c28f_0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bff256c28f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ff256c28f_0_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bff256c28f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22620316" y="899256"/>
            <a:ext cx="1216986" cy="11986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1124555" y="1498596"/>
            <a:ext cx="15812287" cy="2"/>
          </a:xfrm>
          <a:prstGeom prst="straightConnector1">
            <a:avLst/>
          </a:prstGeom>
          <a:noFill/>
          <a:ln cap="flat" cmpd="sng" w="50800">
            <a:solidFill>
              <a:srgbClr val="705A8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" name="Google Shape;7;p1"/>
          <p:cNvSpPr/>
          <p:nvPr/>
        </p:nvSpPr>
        <p:spPr>
          <a:xfrm>
            <a:off x="22217691" y="643047"/>
            <a:ext cx="855334" cy="1544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endParaRPr/>
          </a:p>
        </p:txBody>
      </p:sp>
      <p:pic>
        <p:nvPicPr>
          <p:cNvPr descr="logo-uni-eibar-ermua-01.png"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6961920" y="611393"/>
            <a:ext cx="3736992" cy="15568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euskojaurlaritza-01.png" id="9" name="Google Shape;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23992" y="719742"/>
            <a:ext cx="1365518" cy="136551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22620316" y="899256"/>
            <a:ext cx="1216986" cy="11986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3653366" y="1539875"/>
            <a:ext cx="19507201" cy="3336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3610166" y="4876800"/>
            <a:ext cx="9550401" cy="88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Char char="»"/>
              <a:defRPr b="0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Char char="–"/>
              <a:defRPr b="0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191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Char char="•"/>
              <a:defRPr b="0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191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Char char="–"/>
              <a:defRPr b="0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191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Char char="»"/>
              <a:defRPr b="0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None/>
              <a:defRPr b="0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None/>
              <a:defRPr b="0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None/>
              <a:defRPr b="0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None/>
              <a:defRPr b="0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22620316" y="899256"/>
            <a:ext cx="708441" cy="11986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-50800" y="-25400"/>
            <a:ext cx="24485601" cy="13766800"/>
          </a:xfrm>
          <a:prstGeom prst="rect">
            <a:avLst/>
          </a:prstGeom>
          <a:solidFill>
            <a:srgbClr val="705A88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</a:pPr>
            <a:r>
              <a:t/>
            </a:r>
            <a:endParaRPr b="0" i="0" sz="6400" u="none" cap="none" strike="noStrike">
              <a:solidFill>
                <a:srgbClr val="5D88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11995215" y="1166426"/>
            <a:ext cx="10876404" cy="8385947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rPr lang="en-US" sz="18000">
                <a:solidFill>
                  <a:srgbClr val="FFFFFF"/>
                </a:solidFill>
              </a:rPr>
              <a:t>OOP WITH PYTHON</a:t>
            </a:r>
            <a:endParaRPr/>
          </a:p>
        </p:txBody>
      </p:sp>
      <p:pic>
        <p:nvPicPr>
          <p:cNvPr descr="logo-uni-eibar-ermua-05.png" id="22" name="Google Shape;2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1706" y="10293425"/>
            <a:ext cx="6698876" cy="3000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zuria-euskojaurlaritza-01.png" id="23" name="Google Shape;2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41663" y="10488935"/>
            <a:ext cx="2609577" cy="260957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12738607" y="9030328"/>
            <a:ext cx="10133302" cy="115704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22620316" y="899256"/>
            <a:ext cx="7083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0" name="Google Shape;90;p12"/>
          <p:cNvSpPr/>
          <p:nvPr/>
        </p:nvSpPr>
        <p:spPr>
          <a:xfrm>
            <a:off x="1118111" y="346750"/>
            <a:ext cx="196143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 txBox="1"/>
          <p:nvPr/>
        </p:nvSpPr>
        <p:spPr>
          <a:xfrm>
            <a:off x="1118100" y="1633750"/>
            <a:ext cx="19035300" cy="162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/>
              <a:t>10.- Lists of objects in python</a:t>
            </a:r>
            <a:endParaRPr b="1"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Courier New"/>
                <a:ea typeface="Courier New"/>
                <a:cs typeface="Courier New"/>
                <a:sym typeface="Courier New"/>
              </a:rPr>
              <a:t>student_list = [st1,st2,st3]</a:t>
            </a:r>
            <a:endParaRPr sz="3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Courier New"/>
                <a:ea typeface="Courier New"/>
                <a:cs typeface="Courier New"/>
                <a:sym typeface="Courier New"/>
              </a:rPr>
              <a:t>for obj in student_list:</a:t>
            </a:r>
            <a:endParaRPr sz="3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Courier New"/>
                <a:ea typeface="Courier New"/>
                <a:cs typeface="Courier New"/>
                <a:sym typeface="Courier New"/>
              </a:rPr>
              <a:t>     print(obj.name)</a:t>
            </a:r>
            <a:endParaRPr sz="3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Courier New"/>
                <a:ea typeface="Courier New"/>
                <a:cs typeface="Courier New"/>
                <a:sym typeface="Courier New"/>
              </a:rPr>
              <a:t>     print(obj.surname)</a:t>
            </a:r>
            <a:endParaRPr sz="3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p2 = Student(</a:t>
            </a:r>
            <a:r>
              <a:rPr lang="en-US" sz="2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2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27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"Ane"</a:t>
            </a:r>
            <a:r>
              <a:rPr lang="en-US" sz="2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27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"Mugartegi"</a:t>
            </a:r>
            <a:r>
              <a:rPr lang="en-US" sz="2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27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"657787677"</a:t>
            </a:r>
            <a:r>
              <a:rPr lang="en-US" sz="2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7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p3 = Student(</a:t>
            </a:r>
            <a:r>
              <a:rPr lang="en-US" sz="2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2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27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"Jokin"</a:t>
            </a:r>
            <a:r>
              <a:rPr lang="en-US" sz="2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27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"Mugartegi"</a:t>
            </a:r>
            <a:r>
              <a:rPr lang="en-US" sz="2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27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"657787677"</a:t>
            </a:r>
            <a:r>
              <a:rPr lang="en-US" sz="2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7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stlist=[]</a:t>
            </a:r>
            <a:endParaRPr sz="27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stlist.append(p2)</a:t>
            </a:r>
            <a:endParaRPr sz="27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stlist.append(p3)</a:t>
            </a:r>
            <a:endParaRPr sz="27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2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 </a:t>
            </a:r>
            <a:r>
              <a:rPr b="1" lang="en-US" sz="2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-US" sz="2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stlist:</a:t>
            </a:r>
            <a:endParaRPr sz="27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obj.printS()</a:t>
            </a:r>
            <a:endParaRPr sz="27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/>
              <a:t>11.-Files of objects in python: WRITTING OBJECTS IN A FILE</a:t>
            </a:r>
            <a:endParaRPr b="1"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26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save_object</a:t>
            </a:r>
            <a:r>
              <a:rPr lang="en-U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(obj,filename):</a:t>
            </a:r>
            <a:endParaRPr sz="2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open(filename, </a:t>
            </a:r>
            <a:r>
              <a:rPr lang="en-US" sz="26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'ab'</a:t>
            </a:r>
            <a:r>
              <a:rPr lang="en-U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26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-U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outp:  </a:t>
            </a:r>
            <a:r>
              <a:rPr i="1" lang="en-US" sz="26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Overwrites any existing file.</a:t>
            </a:r>
            <a:endParaRPr i="1" sz="26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pickle.dump(obj, outp, pickle.HIGHEST_PROTOCOL)</a:t>
            </a:r>
            <a:endParaRPr sz="2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ans=</a:t>
            </a:r>
            <a:r>
              <a:rPr lang="en-US" sz="26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600">
              <a:solidFill>
                <a:srgbClr val="1750E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ans==</a:t>
            </a:r>
            <a:r>
              <a:rPr lang="en-US" sz="26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s1 = Student.Student()</a:t>
            </a:r>
            <a:endParaRPr sz="2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save_object(s1, </a:t>
            </a:r>
            <a:r>
              <a:rPr lang="en-US" sz="26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'student_data.pkl'</a:t>
            </a:r>
            <a:r>
              <a:rPr lang="en-U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ans=int(input(</a:t>
            </a:r>
            <a:r>
              <a:rPr lang="en-US" sz="26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"Do you want to add a new student? (1/0)"</a:t>
            </a:r>
            <a:r>
              <a:rPr lang="en-U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2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 </a:t>
            </a:r>
            <a:r>
              <a:rPr lang="en-U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s1</a:t>
            </a:r>
            <a:endParaRPr sz="2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5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22620316" y="899256"/>
            <a:ext cx="7083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1118111" y="346750"/>
            <a:ext cx="196143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1118100" y="1633750"/>
            <a:ext cx="19035300" cy="117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600"/>
              <a:t>12.-Files of objects in python: READING OBJECTS FROM A FILE</a:t>
            </a:r>
            <a:endParaRPr b="1" sz="4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inp=open(</a:t>
            </a:r>
            <a:r>
              <a:rPr lang="en-US" sz="3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'student_data.pkl'</a:t>
            </a:r>
            <a:r>
              <a:rPr lang="en-US" sz="3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'rb'</a:t>
            </a:r>
            <a:r>
              <a:rPr lang="en-US" sz="3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objects = []</a:t>
            </a:r>
            <a:endParaRPr sz="3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cont=</a:t>
            </a:r>
            <a:r>
              <a:rPr lang="en-US" sz="3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3100">
              <a:solidFill>
                <a:srgbClr val="1750E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3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cont==</a:t>
            </a:r>
            <a:r>
              <a:rPr lang="en-US" sz="3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3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3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3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3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objects.append(pickle.load(inp))</a:t>
            </a:r>
            <a:endParaRPr sz="3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3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 </a:t>
            </a:r>
            <a:r>
              <a:rPr lang="en-US" sz="3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EOFError:</a:t>
            </a:r>
            <a:endParaRPr sz="3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print(</a:t>
            </a:r>
            <a:r>
              <a:rPr lang="en-US" sz="3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"end of students</a:t>
            </a:r>
            <a:r>
              <a:rPr lang="en-US" sz="3100">
                <a:solidFill>
                  <a:srgbClr val="0037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3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3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cont=</a:t>
            </a:r>
            <a:r>
              <a:rPr lang="en-US" sz="3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3100">
              <a:solidFill>
                <a:srgbClr val="1750E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3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 </a:t>
            </a:r>
            <a:r>
              <a:rPr lang="en-US" sz="3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-US" sz="3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objects:</a:t>
            </a:r>
            <a:endParaRPr sz="3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print(st.name)</a:t>
            </a:r>
            <a:endParaRPr sz="3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print(st.group)</a:t>
            </a:r>
            <a:endParaRPr sz="3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5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22620316" y="899256"/>
            <a:ext cx="708441" cy="11986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-50800" y="-25425"/>
            <a:ext cx="24485700" cy="13766700"/>
          </a:xfrm>
          <a:prstGeom prst="rect">
            <a:avLst/>
          </a:prstGeom>
          <a:solidFill>
            <a:srgbClr val="4A3A5D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</a:pPr>
            <a:r>
              <a:t/>
            </a:r>
            <a:endParaRPr b="0" i="0" sz="6400" u="none" cap="none" strike="noStrike">
              <a:solidFill>
                <a:srgbClr val="5D88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1" name="Google Shape;31;p4"/>
          <p:cNvGrpSpPr/>
          <p:nvPr/>
        </p:nvGrpSpPr>
        <p:grpSpPr>
          <a:xfrm>
            <a:off x="14793994" y="10398904"/>
            <a:ext cx="7818848" cy="2437921"/>
            <a:chOff x="0" y="0"/>
            <a:chExt cx="7818847" cy="2437920"/>
          </a:xfrm>
        </p:grpSpPr>
        <p:pic>
          <p:nvPicPr>
            <p:cNvPr descr="logo-uni-eibar-ermua-05.png" id="32" name="Google Shape;32;p4"/>
            <p:cNvPicPr preferRelativeResize="0"/>
            <p:nvPr/>
          </p:nvPicPr>
          <p:blipFill rotWithShape="1">
            <a:blip r:embed="rId3">
              <a:alphaModFix amt="49946"/>
            </a:blip>
            <a:srcRect b="0" l="0" r="0" t="0"/>
            <a:stretch/>
          </p:blipFill>
          <p:spPr>
            <a:xfrm>
              <a:off x="0" y="0"/>
              <a:ext cx="5442685" cy="2437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ogo-zuria-euskojaurlaritza-01.png" id="33" name="Google Shape;33;p4"/>
            <p:cNvPicPr preferRelativeResize="0"/>
            <p:nvPr/>
          </p:nvPicPr>
          <p:blipFill rotWithShape="1">
            <a:blip r:embed="rId4">
              <a:alphaModFix amt="49824"/>
            </a:blip>
            <a:srcRect b="0" l="0" r="0" t="0"/>
            <a:stretch/>
          </p:blipFill>
          <p:spPr>
            <a:xfrm>
              <a:off x="5698624" y="189803"/>
              <a:ext cx="2120223" cy="21202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" name="Google Shape;34;p4"/>
          <p:cNvSpPr/>
          <p:nvPr/>
        </p:nvSpPr>
        <p:spPr>
          <a:xfrm>
            <a:off x="2184675" y="-664900"/>
            <a:ext cx="20500500" cy="11987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</a:pPr>
            <a:r>
              <a:rPr lang="en-US" sz="5000">
                <a:solidFill>
                  <a:srgbClr val="FFFFFF"/>
                </a:solidFill>
              </a:rPr>
              <a:t>1.- What is a class? How to create a class in Python</a:t>
            </a:r>
            <a:endParaRPr sz="50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FFFFFF"/>
                </a:solidFill>
              </a:rPr>
              <a:t>2.- What is a class attribute?</a:t>
            </a:r>
            <a:endParaRPr sz="50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FFFFFF"/>
                </a:solidFill>
              </a:rPr>
              <a:t>3.- What is an object? How to create an object in Python</a:t>
            </a:r>
            <a:endParaRPr sz="50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FFFFFF"/>
                </a:solidFill>
              </a:rPr>
              <a:t>4.- What is a method? How to create methods in Python</a:t>
            </a:r>
            <a:endParaRPr sz="5000">
              <a:solidFill>
                <a:srgbClr val="FFFFF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FFFFFF"/>
                </a:solidFill>
              </a:rPr>
              <a:t>5.- Inheritance in python? </a:t>
            </a:r>
            <a:endParaRPr sz="5000">
              <a:solidFill>
                <a:srgbClr val="FFFFF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FFFFFF"/>
                </a:solidFill>
              </a:rPr>
              <a:t>6.- Override methods in python</a:t>
            </a:r>
            <a:endParaRPr sz="50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FFFFFF"/>
                </a:solidFill>
              </a:rPr>
              <a:t>7.-Overloading  methods in python</a:t>
            </a:r>
            <a:endParaRPr sz="50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FFFFFF"/>
                </a:solidFill>
              </a:rPr>
              <a:t>8.- Static methods in python</a:t>
            </a:r>
            <a:endParaRPr sz="50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FFFFFF"/>
                </a:solidFill>
              </a:rPr>
              <a:t>9.-General project</a:t>
            </a:r>
            <a:endParaRPr sz="50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FFFFFF"/>
                </a:solidFill>
              </a:rPr>
              <a:t>10.- Lists of objects in python</a:t>
            </a:r>
            <a:endParaRPr sz="50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FFFFFF"/>
                </a:solidFill>
              </a:rPr>
              <a:t>11.-Continuing with the general project</a:t>
            </a:r>
            <a:endParaRPr b="1" sz="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22620316" y="899256"/>
            <a:ext cx="708441" cy="11986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1118111" y="346750"/>
            <a:ext cx="19614276" cy="10960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 txBox="1"/>
          <p:nvPr/>
        </p:nvSpPr>
        <p:spPr>
          <a:xfrm>
            <a:off x="1310800" y="3077550"/>
            <a:ext cx="19035300" cy="9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/>
              <a:t>1.- What is a class? How to create a class in Python</a:t>
            </a:r>
            <a:endParaRPr b="1"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/>
              <a:t>class WPerson:</a:t>
            </a:r>
            <a:endParaRPr i="1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/>
              <a:t>    def __init__(self, i,n, s,M):</a:t>
            </a:r>
            <a:endParaRPr i="1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/>
              <a:t>       self.Id= i</a:t>
            </a:r>
            <a:endParaRPr i="1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/>
              <a:t>       self.name = n</a:t>
            </a:r>
            <a:endParaRPr i="1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/>
              <a:t>       self.surname = s</a:t>
            </a:r>
            <a:endParaRPr i="1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/>
              <a:t>       self.movile = M</a:t>
            </a:r>
            <a:endParaRPr i="1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/>
              <a:t>2.- What is a class attribute?</a:t>
            </a:r>
            <a:endParaRPr b="1"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/>
              <a:t>class WPerson:</a:t>
            </a:r>
            <a:endParaRPr i="1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/>
              <a:t>  skin=”white”  </a:t>
            </a:r>
            <a:endParaRPr i="1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/>
              <a:t>  def __init__(self, i,n, s,M):</a:t>
            </a:r>
            <a:endParaRPr i="1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/>
              <a:t>       self.Id= i</a:t>
            </a:r>
            <a:endParaRPr i="1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/>
              <a:t>       self.name = n</a:t>
            </a:r>
            <a:endParaRPr i="1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/>
              <a:t>       self.surname = s</a:t>
            </a:r>
            <a:endParaRPr i="1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/>
              <a:t>       self.movile = M</a:t>
            </a:r>
            <a:endParaRPr i="1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200"/>
          </a:p>
        </p:txBody>
      </p:sp>
      <p:pic>
        <p:nvPicPr>
          <p:cNvPr descr="Sin título-4-04.png" id="42" name="Google Shape;4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71342" y="5530961"/>
            <a:ext cx="5213871" cy="5213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22620316" y="899256"/>
            <a:ext cx="7083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1118111" y="346750"/>
            <a:ext cx="196143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 txBox="1"/>
          <p:nvPr/>
        </p:nvSpPr>
        <p:spPr>
          <a:xfrm>
            <a:off x="1310800" y="2098050"/>
            <a:ext cx="190353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/>
              <a:t>3.- What is an object? How to create an object in Python</a:t>
            </a:r>
            <a:endParaRPr b="1"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700"/>
              <a:t>a = WPerson(11,”Idoia”,”Mugartegi”,”657787677”)</a:t>
            </a:r>
            <a:endParaRPr i="1"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700"/>
              <a:t>b = WPerson(12,”Jokin”, “Lizundia”,”00000000”)</a:t>
            </a:r>
            <a:endParaRPr i="1"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700"/>
              <a:t>a == b</a:t>
            </a:r>
            <a:endParaRPr i="1"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700"/>
              <a:t>False ‘ because they are different objects</a:t>
            </a:r>
            <a:endParaRPr i="1"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22620316" y="899256"/>
            <a:ext cx="7083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1118111" y="346750"/>
            <a:ext cx="196143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 txBox="1"/>
          <p:nvPr/>
        </p:nvSpPr>
        <p:spPr>
          <a:xfrm>
            <a:off x="928150" y="1442950"/>
            <a:ext cx="19035300" cy="129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4.- What is a method? How to create methods in Python</a:t>
            </a:r>
            <a:endParaRPr b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/>
              <a:t>c</a:t>
            </a:r>
            <a:r>
              <a:rPr i="1" lang="en-US" sz="2500"/>
              <a:t>lass WPerson:</a:t>
            </a:r>
            <a:endParaRPr i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/>
              <a:t>  skin=”white”  </a:t>
            </a:r>
            <a:endParaRPr i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/>
              <a:t>  def __init__(self, i,n, s,M):</a:t>
            </a:r>
            <a:endParaRPr i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/>
              <a:t>       self.Id= i</a:t>
            </a:r>
            <a:endParaRPr i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/>
              <a:t>       self.name = n</a:t>
            </a:r>
            <a:endParaRPr i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/>
              <a:t>       self.surname = s</a:t>
            </a:r>
            <a:endParaRPr i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/>
              <a:t>       self.movile = M</a:t>
            </a:r>
            <a:endParaRPr i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/>
              <a:t>  def __setid(self ):</a:t>
            </a:r>
            <a:endParaRPr i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/>
              <a:t>    id=input(“Enter the value of the id”)</a:t>
            </a:r>
            <a:endParaRPr i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/>
              <a:t>  def __setname(self ):</a:t>
            </a:r>
            <a:endParaRPr i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/>
              <a:t>    name=input(“Enter the value of the name”)</a:t>
            </a:r>
            <a:endParaRPr i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/>
              <a:t>  def __setsurname(self ):</a:t>
            </a:r>
            <a:endParaRPr i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/>
              <a:t>    surname=input(“Enter the value of the surname”)</a:t>
            </a:r>
            <a:endParaRPr i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/>
              <a:t>  def __setmovil(self ):</a:t>
            </a:r>
            <a:endParaRPr i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/>
              <a:t>    movile=input(“Enter the value of the movile number”)</a:t>
            </a:r>
            <a:endParaRPr i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/>
              <a:t>def print(self):</a:t>
            </a:r>
            <a:endParaRPr i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/>
              <a:t>  print(self.Id, self.name,self.surname,self.movile)</a:t>
            </a:r>
            <a:endParaRPr i="1"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2500"/>
              <a:t>p1=WPerson(11,”Idoia”,”Mugartegi”,”657787677”)</a:t>
            </a:r>
            <a:endParaRPr i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/>
              <a:t>p1.print()</a:t>
            </a:r>
            <a:endParaRPr i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Exercise:Create  the person class and add a  method to ask all the attribute values from the keyword. Then create an object and call to that method.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22620316" y="899256"/>
            <a:ext cx="7083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1118111" y="346750"/>
            <a:ext cx="196143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 txBox="1"/>
          <p:nvPr/>
        </p:nvSpPr>
        <p:spPr>
          <a:xfrm>
            <a:off x="1118100" y="1633750"/>
            <a:ext cx="19035300" cy="131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5.- Inheritance in python? </a:t>
            </a:r>
            <a:endParaRPr b="1" sz="3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3000"/>
              <a:t>class Student(Person):</a:t>
            </a:r>
            <a:br>
              <a:rPr i="1" lang="en-US" sz="3000"/>
            </a:br>
            <a:r>
              <a:rPr i="1" lang="en-US" sz="3000"/>
              <a:t>  pass </a:t>
            </a:r>
            <a:endParaRPr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7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en-US" sz="2800"/>
              <a:t>We use the </a:t>
            </a:r>
            <a:r>
              <a:rPr b="1" lang="en-US" sz="2800" u="sng"/>
              <a:t>pass </a:t>
            </a:r>
            <a:r>
              <a:rPr lang="en-US" sz="2800"/>
              <a:t>keyword when you do not want to add any other properties or methods to the class.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x = Student(</a:t>
            </a:r>
            <a:r>
              <a:rPr i="1" lang="en-US" sz="2700"/>
              <a:t>11,”Idoia”,”Mugartegi”,”657787677”)</a:t>
            </a:r>
            <a:br>
              <a:rPr lang="en-US" sz="29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x.print()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-US" sz="2800"/>
              <a:t>The child's </a:t>
            </a:r>
            <a:r>
              <a:rPr lang="en-US" sz="2900"/>
              <a:t>__init__()</a:t>
            </a:r>
            <a:r>
              <a:rPr lang="en-US" sz="2800"/>
              <a:t> function </a:t>
            </a:r>
            <a:r>
              <a:rPr b="1" lang="en-US" sz="2800"/>
              <a:t>overrides</a:t>
            </a:r>
            <a:r>
              <a:rPr lang="en-US" sz="2800"/>
              <a:t> the inheritance of the parent's </a:t>
            </a:r>
            <a:r>
              <a:rPr lang="en-US" sz="2900"/>
              <a:t>__init__()</a:t>
            </a:r>
            <a:r>
              <a:rPr lang="en-US" sz="2800"/>
              <a:t> function.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0000CD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 Student(Person):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00">
                <a:solidFill>
                  <a:srgbClr val="0000CD"/>
                </a:solidFill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 __init__(self, si,sn,ss,sm,g):</a:t>
            </a:r>
            <a:br>
              <a:rPr lang="en-US" sz="2900"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2700"/>
              <a:t>        self.Id= si</a:t>
            </a:r>
            <a:endParaRPr i="1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/>
              <a:t>       self.name = sn</a:t>
            </a:r>
            <a:endParaRPr i="1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/>
              <a:t>       self.surname = ss</a:t>
            </a:r>
            <a:endParaRPr i="1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/>
              <a:t>       self.movile = sm</a:t>
            </a:r>
            <a:endParaRPr i="1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/>
              <a:t>       self.group = g</a:t>
            </a:r>
            <a:endParaRPr i="1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7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-US" sz="2800"/>
              <a:t>Python also has a </a:t>
            </a:r>
            <a:r>
              <a:rPr lang="en-US" sz="2900"/>
              <a:t>super()</a:t>
            </a:r>
            <a:r>
              <a:rPr lang="en-US" sz="2800"/>
              <a:t> function that will make the child class inherit all the methods and properties from its parent: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0000CD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n-US" sz="3100">
                <a:latin typeface="Calibri"/>
                <a:ea typeface="Calibri"/>
                <a:cs typeface="Calibri"/>
                <a:sym typeface="Calibri"/>
              </a:rPr>
              <a:t> Student(Person):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>
                <a:solidFill>
                  <a:srgbClr val="0000CD"/>
                </a:solidFill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lang="en-US" sz="3100">
                <a:latin typeface="Calibri"/>
                <a:ea typeface="Calibri"/>
                <a:cs typeface="Calibri"/>
                <a:sym typeface="Calibri"/>
              </a:rPr>
              <a:t> __init__(self, si,sn,ss,sm,g):</a:t>
            </a:r>
            <a:br>
              <a:rPr lang="en-US" sz="3100"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2900"/>
              <a:t>       </a:t>
            </a:r>
            <a:r>
              <a:rPr lang="en-US" sz="3100">
                <a:solidFill>
                  <a:srgbClr val="0000CD"/>
                </a:solidFill>
                <a:latin typeface="Calibri"/>
                <a:ea typeface="Calibri"/>
                <a:cs typeface="Calibri"/>
                <a:sym typeface="Calibri"/>
              </a:rPr>
              <a:t>super</a:t>
            </a:r>
            <a:r>
              <a:rPr lang="en-US" sz="3100">
                <a:latin typeface="Calibri"/>
                <a:ea typeface="Calibri"/>
                <a:cs typeface="Calibri"/>
                <a:sym typeface="Calibri"/>
              </a:rPr>
              <a:t>().__init__(si,sn,ss,sm)</a:t>
            </a:r>
            <a:endParaRPr i="1"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900"/>
              <a:t>       self.group = g</a:t>
            </a:r>
            <a:endParaRPr i="1" sz="2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5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22620316" y="899256"/>
            <a:ext cx="7083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1118111" y="346750"/>
            <a:ext cx="196143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/>
        </p:nvSpPr>
        <p:spPr>
          <a:xfrm>
            <a:off x="1118100" y="1633750"/>
            <a:ext cx="19035300" cy="144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/>
              <a:t>6.- Override methods in python</a:t>
            </a:r>
            <a:endParaRPr b="1"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Means rewriting the parent’s method in the child. In this example the method get_value is overridden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0000CD"/>
                </a:solidFill>
                <a:latin typeface="Calibri"/>
                <a:ea typeface="Calibri"/>
                <a:cs typeface="Calibri"/>
                <a:sym typeface="Calibri"/>
              </a:rPr>
              <a:t>class Parent(object):</a:t>
            </a:r>
            <a:endParaRPr sz="3500">
              <a:solidFill>
                <a:srgbClr val="0000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0000CD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i="1" lang="en-US" sz="3500"/>
              <a:t>  def __init__(self):</a:t>
            </a:r>
            <a:endParaRPr i="1"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500"/>
              <a:t>         self.value = 4</a:t>
            </a:r>
            <a:endParaRPr i="1"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500"/>
              <a:t>     def get_value(self):</a:t>
            </a:r>
            <a:endParaRPr i="1"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500"/>
              <a:t>         return self.value</a:t>
            </a:r>
            <a:endParaRPr i="1"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0000C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500">
              <a:solidFill>
                <a:srgbClr val="0000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0000CD"/>
                </a:solidFill>
                <a:latin typeface="Calibri"/>
                <a:ea typeface="Calibri"/>
                <a:cs typeface="Calibri"/>
                <a:sym typeface="Calibri"/>
              </a:rPr>
              <a:t>class Child(Parent):</a:t>
            </a:r>
            <a:endParaRPr sz="3500">
              <a:solidFill>
                <a:srgbClr val="0000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0000CD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i="1" lang="en-US" sz="3500"/>
              <a:t>  def get_value(self):</a:t>
            </a:r>
            <a:endParaRPr i="1"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500"/>
              <a:t>         return self.value + 1</a:t>
            </a:r>
            <a:endParaRPr i="1"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/>
              <a:t>7.-Overloading  methods in python</a:t>
            </a:r>
            <a:endParaRPr b="1"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 Since Python is a very dynamic language, the type of the parameter is not relevant, so overloading is not supported by Python.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/>
              <a:t>Exercise:</a:t>
            </a:r>
            <a:endParaRPr b="1"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/>
              <a:t>Create  the student class and  and add a  method  print  all the attribute values from the keyword. Then create an object and call to that method.</a:t>
            </a:r>
            <a:endParaRPr b="1" sz="3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3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5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22620316" y="899256"/>
            <a:ext cx="7083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118111" y="346750"/>
            <a:ext cx="196143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/>
        </p:nvSpPr>
        <p:spPr>
          <a:xfrm>
            <a:off x="1118100" y="1633750"/>
            <a:ext cx="19035300" cy="10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/>
              <a:t>8.- Static methods in python</a:t>
            </a:r>
            <a:endParaRPr b="1"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Calibri"/>
                <a:ea typeface="Calibri"/>
                <a:cs typeface="Calibri"/>
                <a:sym typeface="Calibri"/>
              </a:rPr>
              <a:t>General methods, need an object to be called, static methods don’t need the object.</a:t>
            </a:r>
            <a:endParaRPr sz="3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Calibri"/>
                <a:ea typeface="Calibri"/>
                <a:cs typeface="Calibri"/>
                <a:sym typeface="Calibri"/>
              </a:rPr>
              <a:t>class BasicMethods()</a:t>
            </a:r>
            <a:endParaRPr sz="3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Calibri"/>
                <a:ea typeface="Calibri"/>
                <a:cs typeface="Calibri"/>
                <a:sym typeface="Calibri"/>
              </a:rPr>
              <a:t>@staticmethod</a:t>
            </a:r>
            <a:endParaRPr sz="3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Calibri"/>
                <a:ea typeface="Calibri"/>
                <a:cs typeface="Calibri"/>
                <a:sym typeface="Calibri"/>
              </a:rPr>
              <a:t> def askinteger( name)</a:t>
            </a:r>
            <a:endParaRPr sz="3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Calibri"/>
                <a:ea typeface="Calibri"/>
                <a:cs typeface="Calibri"/>
                <a:sym typeface="Calibri"/>
              </a:rPr>
              <a:t>        a=input(“Enter a value for ” name)</a:t>
            </a:r>
            <a:endParaRPr sz="3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Calibri"/>
                <a:ea typeface="Calibri"/>
                <a:cs typeface="Calibri"/>
                <a:sym typeface="Calibri"/>
              </a:rPr>
              <a:t>        return a</a:t>
            </a:r>
            <a:endParaRPr sz="3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Calibri"/>
                <a:ea typeface="Calibri"/>
                <a:cs typeface="Calibri"/>
                <a:sym typeface="Calibri"/>
              </a:rPr>
              <a:t>@staticmethod</a:t>
            </a:r>
            <a:endParaRPr sz="3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Calibri"/>
                <a:ea typeface="Calibri"/>
                <a:cs typeface="Calibri"/>
                <a:sym typeface="Calibri"/>
              </a:rPr>
              <a:t> def askstring( name)</a:t>
            </a:r>
            <a:endParaRPr sz="3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Calibri"/>
                <a:ea typeface="Calibri"/>
                <a:cs typeface="Calibri"/>
                <a:sym typeface="Calibri"/>
              </a:rPr>
              <a:t>        a=input(“Enter a value for ” name)</a:t>
            </a:r>
            <a:endParaRPr sz="3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Calibri"/>
                <a:ea typeface="Calibri"/>
                <a:cs typeface="Calibri"/>
                <a:sym typeface="Calibri"/>
              </a:rPr>
              <a:t>        return a</a:t>
            </a:r>
            <a:endParaRPr sz="3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5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22620316" y="899256"/>
            <a:ext cx="7083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3" name="Google Shape;83;p11"/>
          <p:cNvSpPr/>
          <p:nvPr/>
        </p:nvSpPr>
        <p:spPr>
          <a:xfrm>
            <a:off x="1118111" y="346750"/>
            <a:ext cx="196143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 txBox="1"/>
          <p:nvPr/>
        </p:nvSpPr>
        <p:spPr>
          <a:xfrm>
            <a:off x="1118100" y="1633750"/>
            <a:ext cx="19035300" cy="12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/>
              <a:t>9.-General project</a:t>
            </a:r>
            <a:endParaRPr b="1" sz="3700"/>
          </a:p>
          <a:p>
            <a:pPr indent="-179999" lvl="0" marL="1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/>
              <a:t>1.-</a:t>
            </a:r>
            <a:r>
              <a:rPr i="1" lang="en-US" sz="3500"/>
              <a:t>Create the class diagram for the next situation. Take into account the possible inheritance </a:t>
            </a:r>
            <a:endParaRPr i="1" sz="3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500"/>
              <a:t>In a school, we would like to save information about:</a:t>
            </a:r>
            <a:endParaRPr i="1" sz="3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500"/>
              <a:t>Students: NAN, Name, Surname, Mobile phone and group.</a:t>
            </a:r>
            <a:endParaRPr i="1" sz="3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500"/>
              <a:t>Teachers:NAN, Name, Surname, Mobile phone and dept_no</a:t>
            </a:r>
            <a:endParaRPr i="1" sz="3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500"/>
              <a:t>Departments: Name and number</a:t>
            </a:r>
            <a:endParaRPr i="1" sz="3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500"/>
              <a:t>Groups: Code and number</a:t>
            </a:r>
            <a:endParaRPr i="1" sz="3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500"/>
              <a:t>For each class we will create the constructor and the set and get methods. Besides, the print method must be created as well.</a:t>
            </a:r>
            <a:endParaRPr i="1" sz="3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500"/>
              <a:t>Extra: It could be interesting to have a “Basic methods” called class where could create static methods that can be called from the other classe</a:t>
            </a:r>
            <a:r>
              <a:rPr b="1" lang="en-US" sz="3700"/>
              <a:t>s.</a:t>
            </a:r>
            <a:endParaRPr b="1" sz="3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00"/>
          </a:p>
          <a:p>
            <a:pPr indent="-179999" lvl="0" marL="1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/>
              <a:t>2.-</a:t>
            </a:r>
            <a:r>
              <a:rPr i="1" lang="en-US" sz="3600"/>
              <a:t>Create the code for the diagram created before. Create a main to create some objects </a:t>
            </a:r>
            <a:endParaRPr i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5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705A88"/>
      </a:dk1>
      <a:lt1>
        <a:srgbClr val="5D882E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