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lear Sans Regular Bold" panose="020B0604020202020204"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264" autoAdjust="0"/>
    <p:restoredTop sz="70697" autoAdjust="0"/>
  </p:normalViewPr>
  <p:slideViewPr>
    <p:cSldViewPr>
      <p:cViewPr varScale="1">
        <p:scale>
          <a:sx n="40" d="100"/>
          <a:sy n="40" d="100"/>
        </p:scale>
        <p:origin x="34"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charts/_rels/chart1.xml.rels><?xml version="1.0" encoding="UTF-8" standalone="yes"?>
<Relationships xmlns="http://schemas.openxmlformats.org/package/2006/relationships"><Relationship Id="rId3" Type="http://schemas.openxmlformats.org/officeDocument/2006/relationships/oleObject" Target="file:///C:\Users\LENOVO\Desktop\Accenture%20task2022\Accenture%20dataset%20-%20Copy\Accenture%20Task_Ravina%20with%20diagram.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[Accenture Task_Ravina with diagram.xlsx]Sheet2!PivotTable3</c:name>
    <c:fmtId val="9"/>
  </c:pivotSource>
  <c:chart>
    <c:title>
      <c:tx>
        <c:rich>
          <a:bodyPr rot="0" spcFirstLastPara="1" vertOverflow="ellipsis" vert="horz" wrap="square" anchor="ctr" anchorCtr="1"/>
          <a:lstStyle/>
          <a:p>
            <a:pPr>
              <a:defRPr sz="32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3200"/>
              <a:t>POPULARITY PERCENTAGE SHARE FROM TOP 5 CATEGORIES</a:t>
            </a:r>
          </a:p>
        </c:rich>
      </c:tx>
      <c:layout>
        <c:manualLayout>
          <c:xMode val="edge"/>
          <c:yMode val="edge"/>
          <c:x val="0.18574300087489085"/>
          <c:y val="9.1571886847477454E-2"/>
        </c:manualLayout>
      </c:layout>
      <c:overlay val="0"/>
      <c:spPr>
        <a:noFill/>
        <a:ln>
          <a:noFill/>
        </a:ln>
        <a:effectLst/>
      </c:spPr>
      <c:txPr>
        <a:bodyPr rot="0" spcFirstLastPara="1" vertOverflow="ellipsis" vert="horz" wrap="square" anchor="ctr" anchorCtr="1"/>
        <a:lstStyle/>
        <a:p>
          <a:pPr>
            <a:defRPr sz="32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2"/>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3"/>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s>
    <c:plotArea>
      <c:layout>
        <c:manualLayout>
          <c:layoutTarget val="inner"/>
          <c:xMode val="edge"/>
          <c:yMode val="edge"/>
          <c:x val="0.28929412258291909"/>
          <c:y val="0.23253651642657022"/>
          <c:w val="0.36487661462031484"/>
          <c:h val="0.70995780933524733"/>
        </c:manualLayout>
      </c:layout>
      <c:pieChart>
        <c:varyColors val="1"/>
        <c:ser>
          <c:idx val="0"/>
          <c:order val="0"/>
          <c:tx>
            <c:strRef>
              <c:f>Sheet2!$B$3</c:f>
              <c:strCache>
                <c:ptCount val="1"/>
                <c:pt idx="0">
                  <c:v>Total</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5BFD-4086-AFB1-12211F88C08F}"/>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5BFD-4086-AFB1-12211F88C08F}"/>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5BFD-4086-AFB1-12211F88C08F}"/>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5BFD-4086-AFB1-12211F88C08F}"/>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9-5BFD-4086-AFB1-12211F88C08F}"/>
              </c:ext>
            </c:extLst>
          </c:dPt>
          <c:dLbls>
            <c:spPr>
              <a:noFill/>
              <a:ln>
                <a:noFill/>
              </a:ln>
              <a:effectLst/>
            </c:spPr>
            <c:txPr>
              <a:bodyPr rot="0" spcFirstLastPara="1" vertOverflow="ellipsis" vert="horz" wrap="square" lIns="38100" tIns="19050" rIns="38100" bIns="19050" anchor="ctr" anchorCtr="1">
                <a:spAutoFit/>
              </a:bodyPr>
              <a:lstStyle/>
              <a:p>
                <a:pPr>
                  <a:defRPr sz="3600" b="0" i="0" u="none" strike="noStrike" kern="1200" baseline="0">
                    <a:solidFill>
                      <a:schemeClr val="bg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Sheet2!$A$4:$A$9</c:f>
              <c:strCache>
                <c:ptCount val="5"/>
                <c:pt idx="0">
                  <c:v>Technology</c:v>
                </c:pt>
                <c:pt idx="1">
                  <c:v>Science</c:v>
                </c:pt>
                <c:pt idx="2">
                  <c:v>Food</c:v>
                </c:pt>
                <c:pt idx="3">
                  <c:v>Animals</c:v>
                </c:pt>
                <c:pt idx="4">
                  <c:v>Healthy Eating</c:v>
                </c:pt>
              </c:strCache>
            </c:strRef>
          </c:cat>
          <c:val>
            <c:numRef>
              <c:f>Sheet2!$B$4:$B$9</c:f>
              <c:numCache>
                <c:formatCode>General</c:formatCode>
                <c:ptCount val="5"/>
                <c:pt idx="0">
                  <c:v>1353</c:v>
                </c:pt>
                <c:pt idx="1">
                  <c:v>1134</c:v>
                </c:pt>
                <c:pt idx="2">
                  <c:v>1091</c:v>
                </c:pt>
                <c:pt idx="3">
                  <c:v>971</c:v>
                </c:pt>
                <c:pt idx="4">
                  <c:v>898</c:v>
                </c:pt>
              </c:numCache>
            </c:numRef>
          </c:val>
          <c:extLst>
            <c:ext xmlns:c16="http://schemas.microsoft.com/office/drawing/2014/chart" uri="{C3380CC4-5D6E-409C-BE32-E72D297353CC}">
              <c16:uniqueId val="{0000000A-5BFD-4086-AFB1-12211F88C08F}"/>
            </c:ext>
          </c:extLst>
        </c:ser>
        <c:dLbls>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82693546824595843"/>
          <c:y val="0.31572672165131982"/>
          <c:w val="0.15110973138215317"/>
          <c:h val="0.47052061200009532"/>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lt1">
                  <a:lumMod val="8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25.08.2024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25.08.2024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Hello and welcome, my name is Duong and today I will be presenting to you the results of the Data Analytics task.</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25.08.2024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b="1" dirty="0"/>
              <a:t>Top 5 Most Popular Categories</a:t>
            </a:r>
            <a:endParaRPr lang="en-US" dirty="0"/>
          </a:p>
          <a:p>
            <a:r>
              <a:rPr lang="en-US" dirty="0"/>
              <a:t>Our analysis successfully identified the top 5 most popular content categories on Social Buzz:</a:t>
            </a:r>
          </a:p>
          <a:p>
            <a:pPr>
              <a:buFont typeface="Arial" panose="020B0604020202020204" pitchFamily="34" charset="0"/>
              <a:buChar char="•"/>
            </a:pPr>
            <a:r>
              <a:rPr lang="en-US" dirty="0"/>
              <a:t>Food</a:t>
            </a:r>
          </a:p>
          <a:p>
            <a:pPr>
              <a:buFont typeface="Arial" panose="020B0604020202020204" pitchFamily="34" charset="0"/>
              <a:buChar char="•"/>
            </a:pPr>
            <a:r>
              <a:rPr lang="en-US" dirty="0"/>
              <a:t>Science</a:t>
            </a:r>
          </a:p>
          <a:p>
            <a:pPr>
              <a:buFont typeface="Arial" panose="020B0604020202020204" pitchFamily="34" charset="0"/>
              <a:buChar char="•"/>
            </a:pPr>
            <a:r>
              <a:rPr lang="en-US" dirty="0"/>
              <a:t>Technologies</a:t>
            </a:r>
          </a:p>
          <a:p>
            <a:pPr>
              <a:buFont typeface="Arial" panose="020B0604020202020204" pitchFamily="34" charset="0"/>
              <a:buChar char="•"/>
            </a:pPr>
            <a:r>
              <a:rPr lang="en-US" dirty="0"/>
              <a:t>Eating Healthy</a:t>
            </a:r>
          </a:p>
          <a:p>
            <a:pPr>
              <a:buFont typeface="Arial" panose="020B0604020202020204" pitchFamily="34" charset="0"/>
              <a:buChar char="•"/>
            </a:pPr>
            <a:r>
              <a:rPr lang="en-US" dirty="0"/>
              <a:t>Animals</a:t>
            </a:r>
          </a:p>
          <a:p>
            <a:r>
              <a:rPr lang="en-US" b="1" dirty="0"/>
              <a:t>Key Insights</a:t>
            </a:r>
            <a:endParaRPr lang="en-US" dirty="0"/>
          </a:p>
          <a:p>
            <a:pPr>
              <a:buFont typeface="Arial" panose="020B0604020202020204" pitchFamily="34" charset="0"/>
              <a:buChar char="•"/>
            </a:pPr>
            <a:r>
              <a:rPr lang="en-US" b="1" dirty="0"/>
              <a:t>Real-life content:</a:t>
            </a:r>
            <a:r>
              <a:rPr lang="en-US" dirty="0"/>
              <a:t> Users demonstrate a preference for authentic and relatable content, such as food and culture.</a:t>
            </a:r>
          </a:p>
          <a:p>
            <a:pPr>
              <a:buFont typeface="Arial" panose="020B0604020202020204" pitchFamily="34" charset="0"/>
              <a:buChar char="•"/>
            </a:pPr>
            <a:r>
              <a:rPr lang="en-US" b="1" dirty="0"/>
              <a:t>Timely opportunities:</a:t>
            </a:r>
            <a:r>
              <a:rPr lang="en-US" dirty="0"/>
              <a:t> The popularity of soccer, especially with the upcoming tournament, presents a significant opportunity for growth and engagement.</a:t>
            </a:r>
          </a:p>
          <a:p>
            <a:r>
              <a:rPr lang="en-US" b="1" dirty="0"/>
              <a:t>Next Steps: Leveraging Insights in Production</a:t>
            </a:r>
            <a:endParaRPr lang="en-US" dirty="0"/>
          </a:p>
          <a:p>
            <a:r>
              <a:rPr lang="en-US" dirty="0"/>
              <a:t>While these findings provide valuable insights, the real power lies in translating them into actionable strategies. Accenture is equipped with the expertise and resources to help Social Buzz implement these insights across the organization in real-time. By leveraging data-driven insights, Social Buzz can optimize content recommendations, personalize user experiences, and drive overall platform growth.</a:t>
            </a:r>
          </a:p>
          <a:p>
            <a:r>
              <a:rPr lang="en-US" dirty="0"/>
              <a:t>We are committed to supporting Social Buzz in realizing the full potential of its data and achieving its business objectives.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25.08.2024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25.08.2024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Today, we'll discuss the project from start to finish. First, we'll review the main goals and challenges. Then, we'll focus on a specific issue the Data Analytics team is working on and explain why it's so important. Next, I'll introduce the team members involved and outline our approach to solving the problem. After that, I'll share the key findings and insights from our analysis, using visual ads to clarify the results. To conclude, I'll recap the main points and answer any questions you may have.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25.08.2024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dirty="0"/>
              <a:t>Accenture has partnered with Social Buzz for a three-month pilot project to address key challenges. Given Social Buzz's significant growth, we're offering expertise in managing scale and preparing for an IPO. Our focus areas include:</a:t>
            </a:r>
          </a:p>
          <a:p>
            <a:pPr>
              <a:buFont typeface="+mj-lt"/>
              <a:buAutoNum type="arabicPeriod"/>
            </a:pPr>
            <a:r>
              <a:rPr lang="en-US" b="1" dirty="0"/>
              <a:t>Auditing big data practices:</a:t>
            </a:r>
            <a:r>
              <a:rPr lang="en-US" dirty="0"/>
              <a:t> Sharing best practices and industry knowledge.</a:t>
            </a:r>
          </a:p>
          <a:p>
            <a:pPr>
              <a:buFont typeface="+mj-lt"/>
              <a:buAutoNum type="arabicPeriod"/>
            </a:pPr>
            <a:r>
              <a:rPr lang="en-US" b="1" dirty="0"/>
              <a:t>Guiding the IPO process:</a:t>
            </a:r>
            <a:r>
              <a:rPr lang="en-US" dirty="0"/>
              <a:t> Leveraging our team's deep experience.</a:t>
            </a:r>
          </a:p>
          <a:p>
            <a:pPr>
              <a:buFont typeface="+mj-lt"/>
              <a:buAutoNum type="arabicPeriod"/>
            </a:pPr>
            <a:r>
              <a:rPr lang="en-US" b="1" dirty="0"/>
              <a:t>Analyzing content popularity:</a:t>
            </a:r>
            <a:r>
              <a:rPr lang="en-US" dirty="0"/>
              <a:t> Identifying insights into the top 5 content categories.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25.08.2024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dirty="0"/>
              <a:t>The Data Analytics team has been focusing on analyzing the vast amount of data generated by your platform. With over 100,000 posts per day, it's a challenge to make sense of all this unstructured information.</a:t>
            </a:r>
          </a:p>
          <a:p>
            <a:r>
              <a:rPr lang="en-US" dirty="0"/>
              <a:t>In today's content-driven world, understanding and analyzing data is crucial for providing personalized experiences. While simply collecting content is important, the real value lies in understanding your audience and tailoring your offerings.</a:t>
            </a:r>
          </a:p>
          <a:p>
            <a:r>
              <a:rPr lang="en-US" dirty="0"/>
              <a:t>Our data analytics expertise has uncovered valuable insights that can guide you in implementing scalable analytics solutions, helping you capitalize on your vast amount of data.</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25.08.2024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25.08.2024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dirty="0"/>
              <a:t>We followed a five-step approach:</a:t>
            </a:r>
          </a:p>
          <a:p>
            <a:pPr>
              <a:buFont typeface="+mj-lt"/>
              <a:buAutoNum type="arabicPeriod"/>
            </a:pPr>
            <a:r>
              <a:rPr lang="en-US" b="1" dirty="0"/>
              <a:t>Data understanding:</a:t>
            </a:r>
            <a:r>
              <a:rPr lang="en-US" dirty="0"/>
              <a:t> Thoroughly analyzed the data model and business context.</a:t>
            </a:r>
          </a:p>
          <a:p>
            <a:pPr>
              <a:buFont typeface="+mj-lt"/>
              <a:buAutoNum type="arabicPeriod"/>
            </a:pPr>
            <a:r>
              <a:rPr lang="en-US" b="1" dirty="0"/>
              <a:t>Data extraction:</a:t>
            </a:r>
            <a:r>
              <a:rPr lang="en-US" dirty="0"/>
              <a:t> Designed an ideal dataset and extracted data from relevant sources.</a:t>
            </a:r>
          </a:p>
          <a:p>
            <a:pPr>
              <a:buFont typeface="+mj-lt"/>
              <a:buAutoNum type="arabicPeriod"/>
            </a:pPr>
            <a:r>
              <a:rPr lang="en-US" b="1" dirty="0"/>
              <a:t>Data processing and modeling:</a:t>
            </a:r>
            <a:r>
              <a:rPr lang="en-US" dirty="0"/>
              <a:t> Transformed raw data into a dataset suitable for analysis.</a:t>
            </a:r>
          </a:p>
          <a:p>
            <a:pPr>
              <a:buFont typeface="+mj-lt"/>
              <a:buAutoNum type="arabicPeriod"/>
            </a:pPr>
            <a:r>
              <a:rPr lang="en-US" b="1" dirty="0"/>
              <a:t>Insight discovery and visualization:</a:t>
            </a:r>
            <a:r>
              <a:rPr lang="en-US" dirty="0"/>
              <a:t> Used analytical expertise to uncover insights and create visualizations.</a:t>
            </a:r>
          </a:p>
          <a:p>
            <a:pPr>
              <a:buFont typeface="+mj-lt"/>
              <a:buAutoNum type="arabicPeriod"/>
            </a:pPr>
            <a:r>
              <a:rPr lang="en-US" b="1" dirty="0"/>
              <a:t>Business decision-making:</a:t>
            </a:r>
            <a:r>
              <a:rPr lang="en-US" dirty="0"/>
              <a:t> Applied insights to make recommendations and inform future actions.</a:t>
            </a:r>
          </a:p>
          <a:p>
            <a:pPr>
              <a:buFont typeface="+mj-lt"/>
              <a:buNone/>
            </a:pPr>
            <a:endParaRPr lang="en-US" dirty="0"/>
          </a:p>
          <a:p>
            <a:r>
              <a:rPr lang="en-US" b="1" dirty="0"/>
              <a:t>Data Understanding: Laying the Foundation</a:t>
            </a:r>
            <a:endParaRPr lang="en-US" dirty="0"/>
          </a:p>
          <a:p>
            <a:r>
              <a:rPr lang="en-US" dirty="0"/>
              <a:t>The initial step in our data analysis journey was a deep dive into the intricacies of Social Buzz's data landscape. We meticulously examined the underlying data model, unraveling the complex relationships and interdependencies between various data entities. This comprehensive understanding served as the bedrock upon which we could construct a robust analytical framework.</a:t>
            </a:r>
          </a:p>
          <a:p>
            <a:r>
              <a:rPr lang="en-US" b="1" dirty="0"/>
              <a:t>Data Extraction: Curating the Raw Material</a:t>
            </a:r>
            <a:endParaRPr lang="en-US" dirty="0"/>
          </a:p>
          <a:p>
            <a:r>
              <a:rPr lang="en-US" dirty="0"/>
              <a:t>Armed with a clear understanding of the data model, we proceeded to architect an ideal dataset tailored to address the specific business questions at hand. This involved carefully selecting the most relevant data sources and designing an efficient extraction process. By meticulously extracting the raw data from these sources, we laid the groundwork for subsequent analysis.</a:t>
            </a:r>
          </a:p>
          <a:p>
            <a:r>
              <a:rPr lang="en-US" b="1" dirty="0"/>
              <a:t>Data Processing and Modeling: Transforming Raw Data into Insights</a:t>
            </a:r>
            <a:endParaRPr lang="en-US" dirty="0"/>
          </a:p>
          <a:p>
            <a:r>
              <a:rPr lang="en-US" dirty="0"/>
              <a:t>Once the raw data was extracted, we embarked on a rigorous data processing and modeling phase. This involved cleaning, transforming, and integrating the data to ensure its quality and consistency. By applying appropriate statistical techniques and machine learning algorithms, we transformed the raw data into a structured dataset that could be leveraged to extract meaningful insights.</a:t>
            </a:r>
          </a:p>
          <a:p>
            <a:r>
              <a:rPr lang="en-US" b="1" dirty="0"/>
              <a:t>Insight Discovery and Visualization: Unlocking the Hidden Gems</a:t>
            </a:r>
            <a:endParaRPr lang="en-US" dirty="0"/>
          </a:p>
          <a:p>
            <a:r>
              <a:rPr lang="en-US" dirty="0"/>
              <a:t>With a well-prepared dataset in hand, we employed our analytical expertise to uncover the hidden gems within the data. By leveraging advanced statistical techniques and data visualization tools, we delved deep into the data to identify patterns, trends, and correlations. These insights provided valuable information about user behavior, content performance, and engagement metrics.</a:t>
            </a:r>
          </a:p>
          <a:p>
            <a:r>
              <a:rPr lang="en-US" b="1" dirty="0"/>
              <a:t>Business Decision-Making: Translating Insights into Action</a:t>
            </a:r>
            <a:endParaRPr lang="en-US" dirty="0"/>
          </a:p>
          <a:p>
            <a:r>
              <a:rPr lang="en-US" dirty="0"/>
              <a:t>The ultimate goal of our analysis was to drive informed business decisions. By translating the insights gleaned from the data into actionable recommendations, we empowered Social Buzz to make data-driven choices that would enhance their platform's performance and user experience. These recommendations covered a wide range of areas, including content strategy, user acquisition, and personalization efforts.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25.08.2024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your data we found that you had a total of 16 unique categories of posts across your sample dataset. This includes things such as Food, Culture and Sport.</a:t>
            </a:r>
          </a:p>
          <a:p>
            <a:pPr lvl="0"/>
            <a:endParaRPr lang="en-US" dirty="0"/>
          </a:p>
          <a:p>
            <a:pPr lvl="0"/>
            <a:r>
              <a:rPr lang="en-US" dirty="0"/>
              <a:t>As well as this, there was 1091 posts from just the Food category alone! People obviously really like food!</a:t>
            </a:r>
          </a:p>
          <a:p>
            <a:pPr lvl="0"/>
            <a:endParaRPr lang="en-US" dirty="0"/>
          </a:p>
          <a:p>
            <a:pPr lvl="0"/>
            <a:r>
              <a:rPr lang="en-US" dirty="0"/>
              <a:t>And also the most common month for users to post within was December, since this is such a seasonal month with so many holidays and events, this is interesting to know that people are most active during this month!</a:t>
            </a:r>
          </a:p>
          <a:p>
            <a:pPr lvl="0"/>
            <a:endParaRPr lang="en-US" dirty="0"/>
          </a:p>
          <a:p>
            <a:pPr lvl="0"/>
            <a:r>
              <a:rPr lang="en-US" dirty="0"/>
              <a:t>But now, onto the main question... which is... what were the top 5 most popular categories of posts?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25.08.2024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25.08.2024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9.jpeg"/><Relationship Id="rId4" Type="http://schemas.openxmlformats.org/officeDocument/2006/relationships/image" Target="../media/image17.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0.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txBody>
          <a:bodyPr/>
          <a:lstStyle/>
          <a:p>
            <a:endParaRPr lang="en-US"/>
          </a:p>
        </p:txBody>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2847639"/>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raphik Regular" panose="020B0503030202060203" pitchFamily="34" charset="0"/>
              </a:rPr>
              <a:t>Data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26" name="TextBox 25">
            <a:extLst>
              <a:ext uri="{FF2B5EF4-FFF2-40B4-BE49-F238E27FC236}">
                <a16:creationId xmlns:a16="http://schemas.microsoft.com/office/drawing/2014/main" id="{88A0E0B2-4FD7-42ED-8644-E7ED386857D4}"/>
              </a:ext>
            </a:extLst>
          </p:cNvPr>
          <p:cNvSpPr txBox="1"/>
          <p:nvPr/>
        </p:nvSpPr>
        <p:spPr>
          <a:xfrm>
            <a:off x="10752598" y="1580430"/>
            <a:ext cx="7230602" cy="1569660"/>
          </a:xfrm>
          <a:prstGeom prst="rect">
            <a:avLst/>
          </a:prstGeom>
          <a:noFill/>
        </p:spPr>
        <p:txBody>
          <a:bodyPr wrap="square" rtlCol="0">
            <a:spAutoFit/>
          </a:bodyPr>
          <a:lstStyle/>
          <a:p>
            <a:r>
              <a:rPr lang="en-US" sz="2400" b="1" dirty="0"/>
              <a:t>ANALYSIS</a:t>
            </a:r>
          </a:p>
          <a:p>
            <a:r>
              <a:rPr lang="en-US" sz="2400" dirty="0"/>
              <a:t>People seem to favor content that's grounded in reality and based on facts, as evidenced by the popularity of science and technology topics.</a:t>
            </a:r>
          </a:p>
        </p:txBody>
      </p:sp>
      <p:sp>
        <p:nvSpPr>
          <p:cNvPr id="27" name="TextBox 26">
            <a:extLst>
              <a:ext uri="{FF2B5EF4-FFF2-40B4-BE49-F238E27FC236}">
                <a16:creationId xmlns:a16="http://schemas.microsoft.com/office/drawing/2014/main" id="{4B9B2EF6-9013-4214-B3B3-6B3127EE4829}"/>
              </a:ext>
            </a:extLst>
          </p:cNvPr>
          <p:cNvSpPr txBox="1"/>
          <p:nvPr/>
        </p:nvSpPr>
        <p:spPr>
          <a:xfrm>
            <a:off x="10752597" y="4087269"/>
            <a:ext cx="7230602" cy="2677656"/>
          </a:xfrm>
          <a:prstGeom prst="rect">
            <a:avLst/>
          </a:prstGeom>
          <a:noFill/>
        </p:spPr>
        <p:txBody>
          <a:bodyPr wrap="square" rtlCol="0">
            <a:spAutoFit/>
          </a:bodyPr>
          <a:lstStyle/>
          <a:p>
            <a:r>
              <a:rPr lang="en-US" sz="2400" b="1" dirty="0"/>
              <a:t>INSIGHT</a:t>
            </a:r>
            <a:endParaRPr lang="en-US" sz="2400" dirty="0"/>
          </a:p>
          <a:p>
            <a:pPr algn="just"/>
            <a:r>
              <a:rPr lang="en-US" sz="2400" dirty="0"/>
              <a:t>The prevalence of food-related topics in the top 5 categories, particularly 'Science,' indicates a potential audience preference. To tap into this, you might explore creating a campaign around healthy eating and partnering with relevant brands to boost user engagement.</a:t>
            </a:r>
          </a:p>
        </p:txBody>
      </p:sp>
      <p:sp>
        <p:nvSpPr>
          <p:cNvPr id="28" name="TextBox 27">
            <a:extLst>
              <a:ext uri="{FF2B5EF4-FFF2-40B4-BE49-F238E27FC236}">
                <a16:creationId xmlns:a16="http://schemas.microsoft.com/office/drawing/2014/main" id="{91188726-8B56-4BDF-9AF4-67FBE5291FD1}"/>
              </a:ext>
            </a:extLst>
          </p:cNvPr>
          <p:cNvSpPr txBox="1"/>
          <p:nvPr/>
        </p:nvSpPr>
        <p:spPr>
          <a:xfrm>
            <a:off x="10752597" y="7445172"/>
            <a:ext cx="7208371" cy="1569660"/>
          </a:xfrm>
          <a:prstGeom prst="rect">
            <a:avLst/>
          </a:prstGeom>
          <a:noFill/>
        </p:spPr>
        <p:txBody>
          <a:bodyPr wrap="square" rtlCol="0">
            <a:spAutoFit/>
          </a:bodyPr>
          <a:lstStyle/>
          <a:p>
            <a:r>
              <a:rPr lang="en-US" sz="2400" b="1" dirty="0"/>
              <a:t>NEXT STEPS</a:t>
            </a:r>
          </a:p>
          <a:p>
            <a:r>
              <a:rPr lang="en-US" sz="2400" dirty="0"/>
              <a:t>This analysis is a great start, but for ongoing, real-time understanding, we can show you how to deploy it at scale.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txBody>
              <a:bodyPr/>
              <a:lstStyle/>
              <a:p>
                <a:endParaRPr lang="en-US"/>
              </a:p>
            </p:txBody>
          </p:sp>
        </p:grpSp>
        <p:pic>
          <p:nvPicPr>
            <p:cNvPr id="6" name="Picture 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762839"/>
            <a:chOff x="0" y="0"/>
            <a:chExt cx="11564591" cy="5017118"/>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7"/>
              <a:ext cx="11564591" cy="2718951"/>
            </a:xfrm>
            <a:prstGeom prst="rect">
              <a:avLst/>
            </a:prstGeom>
          </p:spPr>
          <p:txBody>
            <a:bodyPr lIns="0" tIns="0" rIns="0" bIns="0" rtlCol="0" anchor="t">
              <a:spAutoFit/>
            </a:bodyPr>
            <a:lstStyle/>
            <a:p>
              <a:pPr>
                <a:lnSpc>
                  <a:spcPts val="2660"/>
                </a:lnSpc>
              </a:pPr>
              <a:r>
                <a:rPr lang="en-US" sz="1900" spc="-19" dirty="0">
                  <a:solidFill>
                    <a:srgbClr val="000000"/>
                  </a:solidFill>
                  <a:latin typeface="Graphik Regular" panose="020B0503030202060203" pitchFamily="34" charset="0"/>
                </a:rPr>
                <a:t>Project recap</a:t>
              </a:r>
            </a:p>
            <a:p>
              <a:pPr>
                <a:lnSpc>
                  <a:spcPts val="2660"/>
                </a:lnSpc>
              </a:pPr>
              <a:r>
                <a:rPr lang="en-US" sz="1900" spc="-19" dirty="0">
                  <a:solidFill>
                    <a:srgbClr val="000000"/>
                  </a:solidFill>
                  <a:latin typeface="Graphik Regular" panose="020B0503030202060203" pitchFamily="34" charset="0"/>
                </a:rPr>
                <a:t>Problem</a:t>
              </a:r>
            </a:p>
            <a:p>
              <a:pPr>
                <a:lnSpc>
                  <a:spcPts val="2660"/>
                </a:lnSpc>
              </a:pPr>
              <a:r>
                <a:rPr lang="en-US" sz="1900" spc="-19" dirty="0">
                  <a:solidFill>
                    <a:srgbClr val="000000"/>
                  </a:solidFill>
                  <a:latin typeface="Graphik Regular" panose="020B0503030202060203" pitchFamily="34" charset="0"/>
                </a:rPr>
                <a:t>The Analytics team</a:t>
              </a:r>
            </a:p>
            <a:p>
              <a:pPr>
                <a:lnSpc>
                  <a:spcPts val="2660"/>
                </a:lnSpc>
              </a:pPr>
              <a:r>
                <a:rPr lang="en-US" sz="1900" spc="-19" dirty="0">
                  <a:solidFill>
                    <a:srgbClr val="000000"/>
                  </a:solidFill>
                  <a:latin typeface="Graphik Regular" panose="020B0503030202060203" pitchFamily="34" charset="0"/>
                </a:rPr>
                <a:t>Process</a:t>
              </a:r>
            </a:p>
            <a:p>
              <a:pPr>
                <a:lnSpc>
                  <a:spcPts val="2660"/>
                </a:lnSpc>
              </a:pPr>
              <a:r>
                <a:rPr lang="en-US" sz="1900" spc="-19" dirty="0">
                  <a:solidFill>
                    <a:srgbClr val="000000"/>
                  </a:solidFill>
                  <a:latin typeface="Graphik Regular" panose="020B0503030202060203" pitchFamily="34" charset="0"/>
                </a:rPr>
                <a:t>Insights</a:t>
              </a:r>
            </a:p>
            <a:p>
              <a:pPr>
                <a:lnSpc>
                  <a:spcPts val="2660"/>
                </a:lnSpc>
              </a:pPr>
              <a:r>
                <a:rPr lang="en-US" sz="1900" spc="-19" dirty="0">
                  <a:solidFill>
                    <a:srgbClr val="000000"/>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16" name="Picture 1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2" y="584600"/>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572000" y="1909667"/>
            <a:ext cx="11717179" cy="6371750"/>
          </a:xfrm>
          <a:prstGeom prst="rect">
            <a:avLst/>
          </a:prstGeom>
          <a:solidFill>
            <a:schemeClr val="bg1"/>
          </a:solidFill>
        </p:spPr>
        <p:txBody>
          <a:bodyPr/>
          <a:lstStyle/>
          <a:p>
            <a:r>
              <a:rPr lang="en-US" dirty="0"/>
              <a:t>S</a:t>
            </a:r>
            <a:endParaRPr lang="en-IN" dirty="0"/>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73205" y="1909666"/>
            <a:ext cx="6551057" cy="6467667"/>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4" name="TextBox 33">
            <a:extLst>
              <a:ext uri="{FF2B5EF4-FFF2-40B4-BE49-F238E27FC236}">
                <a16:creationId xmlns:a16="http://schemas.microsoft.com/office/drawing/2014/main" id="{FC46CD66-AC13-47A2-BDFC-B729BBDB5F2D}"/>
              </a:ext>
            </a:extLst>
          </p:cNvPr>
          <p:cNvSpPr txBox="1"/>
          <p:nvPr/>
        </p:nvSpPr>
        <p:spPr>
          <a:xfrm>
            <a:off x="8719948" y="2941116"/>
            <a:ext cx="7434451" cy="3970318"/>
          </a:xfrm>
          <a:prstGeom prst="rect">
            <a:avLst/>
          </a:prstGeom>
          <a:noFill/>
        </p:spPr>
        <p:txBody>
          <a:bodyPr wrap="square" rtlCol="0">
            <a:spAutoFit/>
          </a:bodyPr>
          <a:lstStyle/>
          <a:p>
            <a:r>
              <a:rPr lang="en-US" sz="2800" dirty="0"/>
              <a:t>Social Buzz is a fast growing technology unicorn that need to adapt quickly to it’s </a:t>
            </a:r>
            <a:r>
              <a:rPr lang="en-US" sz="2800" dirty="0" err="1"/>
              <a:t>globlal</a:t>
            </a:r>
            <a:r>
              <a:rPr lang="en-US" sz="2800" dirty="0"/>
              <a:t> scale.</a:t>
            </a:r>
          </a:p>
          <a:p>
            <a:r>
              <a:rPr lang="en-US" sz="2800" dirty="0"/>
              <a:t>Accenture has begun a 3 month POC focusing on these tasks:</a:t>
            </a:r>
          </a:p>
          <a:p>
            <a:endParaRPr lang="en-US" sz="2800" dirty="0"/>
          </a:p>
          <a:p>
            <a:pPr marL="342900" indent="-342900">
              <a:buFont typeface="Arial" panose="020B0604020202020204" pitchFamily="34" charset="0"/>
              <a:buChar char="•"/>
            </a:pPr>
            <a:r>
              <a:rPr lang="en-US" sz="2800" dirty="0"/>
              <a:t>An audit of Social Buzz’s  big data practice </a:t>
            </a:r>
          </a:p>
          <a:p>
            <a:pPr marL="342900" indent="-342900">
              <a:buFont typeface="Arial" panose="020B0604020202020204" pitchFamily="34" charset="0"/>
              <a:buChar char="•"/>
            </a:pPr>
            <a:r>
              <a:rPr lang="en-US" sz="2800" dirty="0"/>
              <a:t>Recommendations for a successful IPO</a:t>
            </a:r>
          </a:p>
          <a:p>
            <a:pPr marL="342900" indent="-342900">
              <a:buFont typeface="Arial" panose="020B0604020202020204" pitchFamily="34" charset="0"/>
              <a:buChar char="•"/>
            </a:pPr>
            <a:r>
              <a:rPr lang="en-US" sz="2800" dirty="0"/>
              <a:t>Analysis to find Social Buzz’s top 5 most popular categories of content</a:t>
            </a:r>
            <a:endParaRPr lang="en-IN"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18176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19" name="Picture 1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TextBox 21">
            <a:extLst>
              <a:ext uri="{FF2B5EF4-FFF2-40B4-BE49-F238E27FC236}">
                <a16:creationId xmlns:a16="http://schemas.microsoft.com/office/drawing/2014/main" id="{157B857D-702A-49C1-94D1-1579893C1503}"/>
              </a:ext>
            </a:extLst>
          </p:cNvPr>
          <p:cNvSpPr txBox="1"/>
          <p:nvPr/>
        </p:nvSpPr>
        <p:spPr>
          <a:xfrm>
            <a:off x="2507087" y="5021200"/>
            <a:ext cx="7457395" cy="4339650"/>
          </a:xfrm>
          <a:prstGeom prst="rect">
            <a:avLst/>
          </a:prstGeom>
          <a:noFill/>
        </p:spPr>
        <p:txBody>
          <a:bodyPr wrap="square" rtlCol="0">
            <a:spAutoFit/>
          </a:bodyPr>
          <a:lstStyle/>
          <a:p>
            <a:r>
              <a:rPr lang="en-US" sz="3600" dirty="0">
                <a:solidFill>
                  <a:schemeClr val="bg1"/>
                </a:solidFill>
              </a:rPr>
              <a:t>Over </a:t>
            </a:r>
            <a:r>
              <a:rPr lang="en-US" sz="3600" u="sng" dirty="0">
                <a:solidFill>
                  <a:schemeClr val="bg1"/>
                </a:solidFill>
              </a:rPr>
              <a:t>100000</a:t>
            </a:r>
            <a:r>
              <a:rPr lang="en-US" sz="3600" dirty="0">
                <a:solidFill>
                  <a:schemeClr val="bg1"/>
                </a:solidFill>
              </a:rPr>
              <a:t> posts per day</a:t>
            </a:r>
          </a:p>
          <a:p>
            <a:endParaRPr lang="en-US" sz="3600" dirty="0">
              <a:solidFill>
                <a:schemeClr val="bg1"/>
              </a:solidFill>
            </a:endParaRPr>
          </a:p>
          <a:p>
            <a:r>
              <a:rPr lang="en-US" sz="3600" u="sng" dirty="0">
                <a:solidFill>
                  <a:schemeClr val="bg1"/>
                </a:solidFill>
              </a:rPr>
              <a:t>36,500,000 </a:t>
            </a:r>
            <a:r>
              <a:rPr lang="en-US" sz="3600" dirty="0">
                <a:solidFill>
                  <a:schemeClr val="bg1"/>
                </a:solidFill>
              </a:rPr>
              <a:t>pieces of content per year!</a:t>
            </a:r>
          </a:p>
          <a:p>
            <a:endParaRPr lang="en-US" sz="3600" dirty="0">
              <a:solidFill>
                <a:schemeClr val="bg1"/>
              </a:solidFill>
            </a:endParaRPr>
          </a:p>
          <a:p>
            <a:endParaRPr lang="en-US" sz="3600" dirty="0">
              <a:solidFill>
                <a:schemeClr val="bg1"/>
              </a:solidFill>
            </a:endParaRPr>
          </a:p>
          <a:p>
            <a:r>
              <a:rPr lang="en-US" sz="2400" dirty="0">
                <a:solidFill>
                  <a:schemeClr val="bg1"/>
                </a:solidFill>
              </a:rPr>
              <a:t>But how to Capitalize on it when there is so much?</a:t>
            </a:r>
          </a:p>
          <a:p>
            <a:endParaRPr lang="en-US" sz="2400" dirty="0">
              <a:solidFill>
                <a:schemeClr val="bg1"/>
              </a:solidFill>
            </a:endParaRPr>
          </a:p>
          <a:p>
            <a:r>
              <a:rPr lang="en-US" sz="2400" u="sng" dirty="0">
                <a:solidFill>
                  <a:schemeClr val="bg1"/>
                </a:solidFill>
              </a:rPr>
              <a:t>Analysis to find Social Buzz’s top 5 most popular categories of content</a:t>
            </a:r>
            <a:endParaRPr lang="en-IN" sz="2400" u="sng"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6"/>
          <p:cNvGrpSpPr>
            <a:grpSpLocks noChangeAspect="1"/>
          </p:cNvGrpSpPr>
          <p:nvPr/>
        </p:nvGrpSpPr>
        <p:grpSpPr>
          <a:xfrm>
            <a:off x="11734800" y="1333500"/>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60355"/>
            <a:ext cx="6750815" cy="6635945"/>
          </a:xfrm>
          <a:prstGeom prst="rect">
            <a:avLst/>
          </a:prstGeom>
          <a:solidFill>
            <a:srgbClr val="FFFFFF"/>
          </a:solidFill>
        </p:spPr>
        <p:txBody>
          <a:bodyPr/>
          <a:lstStyle/>
          <a:p>
            <a:endParaRPr lang="en-US"/>
          </a:p>
        </p:txBody>
      </p:sp>
      <p:grpSp>
        <p:nvGrpSpPr>
          <p:cNvPr id="16" name="Group 16"/>
          <p:cNvGrpSpPr>
            <a:grpSpLocks noChangeAspect="1"/>
          </p:cNvGrpSpPr>
          <p:nvPr/>
        </p:nvGrpSpPr>
        <p:grpSpPr>
          <a:xfrm>
            <a:off x="11811000" y="7353300"/>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grpSp>
        <p:nvGrpSpPr>
          <p:cNvPr id="18" name="Group 18"/>
          <p:cNvGrpSpPr>
            <a:grpSpLocks noChangeAspect="1"/>
          </p:cNvGrpSpPr>
          <p:nvPr/>
        </p:nvGrpSpPr>
        <p:grpSpPr>
          <a:xfrm>
            <a:off x="11277600" y="1181100"/>
            <a:ext cx="2174041" cy="2165548"/>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cstate="print"/>
              <a:stretch>
                <a:fillRect l="-136837" t="-28774" r="-84967" b="-86469"/>
              </a:stretch>
            </a:bli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US"/>
            </a:p>
          </p:txBody>
        </p:sp>
      </p:grpSp>
      <p:grpSp>
        <p:nvGrpSpPr>
          <p:cNvPr id="21" name="Group 21"/>
          <p:cNvGrpSpPr>
            <a:grpSpLocks noChangeAspect="1"/>
          </p:cNvGrpSpPr>
          <p:nvPr/>
        </p:nvGrpSpPr>
        <p:grpSpPr>
          <a:xfrm>
            <a:off x="11825795" y="4274206"/>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cstate="print"/>
              <a:stretch>
                <a:fillRect l="-162891" t="-16684" r="-160683" b="-166629"/>
              </a:stretch>
            </a:blipFill>
            <a:ln>
              <a:solidFill>
                <a:srgbClr val="00BAFF"/>
              </a:solidFill>
            </a:ln>
          </p:spPr>
          <p:txBody>
            <a:bodyPr/>
            <a:lstStyle/>
            <a:p>
              <a:endParaRPr lang="en-US"/>
            </a:p>
          </p:txBody>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US"/>
            </a:p>
          </p:txBody>
        </p:sp>
      </p:grpSp>
      <p:grpSp>
        <p:nvGrpSpPr>
          <p:cNvPr id="28" name="Group 28"/>
          <p:cNvGrpSpPr>
            <a:grpSpLocks noChangeAspect="1"/>
          </p:cNvGrpSpPr>
          <p:nvPr/>
        </p:nvGrpSpPr>
        <p:grpSpPr>
          <a:xfrm>
            <a:off x="11277600" y="7048500"/>
            <a:ext cx="2174041" cy="2165548"/>
            <a:chOff x="0" y="0"/>
            <a:chExt cx="6502400" cy="6477000"/>
          </a:xfrm>
        </p:grpSpPr>
        <p:sp>
          <p:nvSpPr>
            <p:cNvPr id="29"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cstate="print"/>
              <a:stretch>
                <a:fillRect l="-164266" t="1917" r="-22903" b="-93994"/>
              </a:stretch>
            </a:blipFill>
            <a:ln>
              <a:solidFill>
                <a:srgbClr val="00BAFF"/>
              </a:solidFill>
            </a:ln>
          </p:spPr>
          <p:txBody>
            <a:bodyPr/>
            <a:lstStyle/>
            <a:p>
              <a:endParaRPr lang="en-AU" dirty="0"/>
            </a:p>
          </p:txBody>
        </p:sp>
        <p:sp>
          <p:nvSpPr>
            <p:cNvPr id="30"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US"/>
            </a:p>
          </p:txBody>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p>
            </p:txBody>
          </p:sp>
        </p:grpSp>
        <p:pic>
          <p:nvPicPr>
            <p:cNvPr id="16" name="Picture 1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p>
            </p:txBody>
          </p:sp>
        </p:grpSp>
        <p:pic>
          <p:nvPicPr>
            <p:cNvPr id="20" name="Picture 20"/>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p>
            </p:txBody>
          </p:sp>
        </p:grpSp>
        <p:pic>
          <p:nvPicPr>
            <p:cNvPr id="24" name="Picture 24"/>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p>
            </p:txBody>
          </p:sp>
        </p:grpSp>
        <p:pic>
          <p:nvPicPr>
            <p:cNvPr id="28" name="Picture 2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p>
            </p:txBody>
          </p:sp>
        </p:grpSp>
        <p:pic>
          <p:nvPicPr>
            <p:cNvPr id="32" name="Picture 3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834FAC5E-314C-4B7E-86B2-4BC67498A897}"/>
              </a:ext>
            </a:extLst>
          </p:cNvPr>
          <p:cNvSpPr txBox="1"/>
          <p:nvPr/>
        </p:nvSpPr>
        <p:spPr>
          <a:xfrm>
            <a:off x="4056664" y="1348113"/>
            <a:ext cx="5493759" cy="523220"/>
          </a:xfrm>
          <a:prstGeom prst="rect">
            <a:avLst/>
          </a:prstGeom>
          <a:noFill/>
        </p:spPr>
        <p:txBody>
          <a:bodyPr wrap="square" rtlCol="0">
            <a:spAutoFit/>
          </a:bodyPr>
          <a:lstStyle/>
          <a:p>
            <a:r>
              <a:rPr lang="en-US" sz="2800" dirty="0">
                <a:solidFill>
                  <a:schemeClr val="bg1"/>
                </a:solidFill>
              </a:rPr>
              <a:t>Data Understanding</a:t>
            </a:r>
            <a:endParaRPr lang="en-IN" sz="2800" dirty="0">
              <a:solidFill>
                <a:schemeClr val="bg1"/>
              </a:solidFill>
            </a:endParaRPr>
          </a:p>
        </p:txBody>
      </p:sp>
      <p:sp>
        <p:nvSpPr>
          <p:cNvPr id="40" name="TextBox 39">
            <a:extLst>
              <a:ext uri="{FF2B5EF4-FFF2-40B4-BE49-F238E27FC236}">
                <a16:creationId xmlns:a16="http://schemas.microsoft.com/office/drawing/2014/main" id="{8991B625-5E65-4399-B7EF-A90E482B29E0}"/>
              </a:ext>
            </a:extLst>
          </p:cNvPr>
          <p:cNvSpPr txBox="1"/>
          <p:nvPr/>
        </p:nvSpPr>
        <p:spPr>
          <a:xfrm>
            <a:off x="5764133" y="3107154"/>
            <a:ext cx="2429747" cy="523220"/>
          </a:xfrm>
          <a:prstGeom prst="rect">
            <a:avLst/>
          </a:prstGeom>
          <a:noFill/>
        </p:spPr>
        <p:txBody>
          <a:bodyPr wrap="square" rtlCol="0">
            <a:spAutoFit/>
          </a:bodyPr>
          <a:lstStyle/>
          <a:p>
            <a:r>
              <a:rPr lang="en-US" sz="2800" dirty="0">
                <a:solidFill>
                  <a:schemeClr val="bg1"/>
                </a:solidFill>
              </a:rPr>
              <a:t>Data Cleaning</a:t>
            </a:r>
            <a:endParaRPr lang="en-IN" sz="2800" dirty="0">
              <a:solidFill>
                <a:schemeClr val="bg1"/>
              </a:solidFill>
            </a:endParaRPr>
          </a:p>
        </p:txBody>
      </p:sp>
      <p:sp>
        <p:nvSpPr>
          <p:cNvPr id="41" name="TextBox 40">
            <a:extLst>
              <a:ext uri="{FF2B5EF4-FFF2-40B4-BE49-F238E27FC236}">
                <a16:creationId xmlns:a16="http://schemas.microsoft.com/office/drawing/2014/main" id="{8FA6C4FC-CA89-4909-914E-10821BC58210}"/>
              </a:ext>
            </a:extLst>
          </p:cNvPr>
          <p:cNvSpPr txBox="1"/>
          <p:nvPr/>
        </p:nvSpPr>
        <p:spPr>
          <a:xfrm>
            <a:off x="7803225" y="4781368"/>
            <a:ext cx="2429747" cy="523220"/>
          </a:xfrm>
          <a:prstGeom prst="rect">
            <a:avLst/>
          </a:prstGeom>
          <a:noFill/>
        </p:spPr>
        <p:txBody>
          <a:bodyPr wrap="square" rtlCol="0">
            <a:spAutoFit/>
          </a:bodyPr>
          <a:lstStyle/>
          <a:p>
            <a:r>
              <a:rPr lang="en-US" sz="2800" dirty="0">
                <a:solidFill>
                  <a:schemeClr val="bg1"/>
                </a:solidFill>
              </a:rPr>
              <a:t>Data Modelling</a:t>
            </a:r>
            <a:endParaRPr lang="en-IN" sz="2800" dirty="0">
              <a:solidFill>
                <a:schemeClr val="bg1"/>
              </a:solidFill>
            </a:endParaRPr>
          </a:p>
        </p:txBody>
      </p:sp>
      <p:sp>
        <p:nvSpPr>
          <p:cNvPr id="42" name="TextBox 41">
            <a:extLst>
              <a:ext uri="{FF2B5EF4-FFF2-40B4-BE49-F238E27FC236}">
                <a16:creationId xmlns:a16="http://schemas.microsoft.com/office/drawing/2014/main" id="{F2BF4D85-42CE-4C07-A46F-225FCAA25954}"/>
              </a:ext>
            </a:extLst>
          </p:cNvPr>
          <p:cNvSpPr txBox="1"/>
          <p:nvPr/>
        </p:nvSpPr>
        <p:spPr>
          <a:xfrm>
            <a:off x="9725885" y="6206233"/>
            <a:ext cx="2429747" cy="523220"/>
          </a:xfrm>
          <a:prstGeom prst="rect">
            <a:avLst/>
          </a:prstGeom>
          <a:noFill/>
        </p:spPr>
        <p:txBody>
          <a:bodyPr wrap="square" rtlCol="0">
            <a:spAutoFit/>
          </a:bodyPr>
          <a:lstStyle/>
          <a:p>
            <a:r>
              <a:rPr lang="en-US" sz="2800" dirty="0">
                <a:solidFill>
                  <a:schemeClr val="bg1"/>
                </a:solidFill>
              </a:rPr>
              <a:t>Data Analysis</a:t>
            </a:r>
            <a:endParaRPr lang="en-IN" sz="2800" dirty="0">
              <a:solidFill>
                <a:schemeClr val="bg1"/>
              </a:solidFill>
            </a:endParaRPr>
          </a:p>
        </p:txBody>
      </p:sp>
      <p:sp>
        <p:nvSpPr>
          <p:cNvPr id="43" name="TextBox 42">
            <a:extLst>
              <a:ext uri="{FF2B5EF4-FFF2-40B4-BE49-F238E27FC236}">
                <a16:creationId xmlns:a16="http://schemas.microsoft.com/office/drawing/2014/main" id="{1AC58DA2-8A77-4978-A07E-95D1583F33C6}"/>
              </a:ext>
            </a:extLst>
          </p:cNvPr>
          <p:cNvSpPr txBox="1"/>
          <p:nvPr/>
        </p:nvSpPr>
        <p:spPr>
          <a:xfrm>
            <a:off x="11337710" y="8037333"/>
            <a:ext cx="2941236" cy="523220"/>
          </a:xfrm>
          <a:prstGeom prst="rect">
            <a:avLst/>
          </a:prstGeom>
          <a:noFill/>
        </p:spPr>
        <p:txBody>
          <a:bodyPr wrap="square" rtlCol="0">
            <a:spAutoFit/>
          </a:bodyPr>
          <a:lstStyle/>
          <a:p>
            <a:r>
              <a:rPr lang="en-US" sz="2800" dirty="0">
                <a:solidFill>
                  <a:schemeClr val="bg1"/>
                </a:solidFill>
              </a:rPr>
              <a:t>Uncover Insights</a:t>
            </a:r>
            <a:endParaRPr lang="en-IN" sz="280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5" name="TextBox 14">
            <a:extLst>
              <a:ext uri="{FF2B5EF4-FFF2-40B4-BE49-F238E27FC236}">
                <a16:creationId xmlns:a16="http://schemas.microsoft.com/office/drawing/2014/main" id="{959791F5-88FE-45E3-8923-DACE504A3BC3}"/>
              </a:ext>
            </a:extLst>
          </p:cNvPr>
          <p:cNvSpPr txBox="1"/>
          <p:nvPr/>
        </p:nvSpPr>
        <p:spPr>
          <a:xfrm>
            <a:off x="2851268" y="4058699"/>
            <a:ext cx="1524000" cy="2031325"/>
          </a:xfrm>
          <a:prstGeom prst="rect">
            <a:avLst/>
          </a:prstGeom>
          <a:noFill/>
        </p:spPr>
        <p:txBody>
          <a:bodyPr wrap="square" rtlCol="0">
            <a:spAutoFit/>
          </a:bodyPr>
          <a:lstStyle/>
          <a:p>
            <a:pPr algn="ctr"/>
            <a:r>
              <a:rPr lang="en-US" sz="5400" dirty="0">
                <a:solidFill>
                  <a:srgbClr val="A100FF"/>
                </a:solidFill>
              </a:rPr>
              <a:t>16</a:t>
            </a:r>
          </a:p>
          <a:p>
            <a:pPr algn="ctr"/>
            <a:endParaRPr lang="en-US" sz="2400" dirty="0"/>
          </a:p>
          <a:p>
            <a:pPr algn="ctr"/>
            <a:r>
              <a:rPr lang="en-US" sz="2400" dirty="0"/>
              <a:t>Unique Categories</a:t>
            </a:r>
            <a:endParaRPr lang="en-IN" sz="2400" dirty="0"/>
          </a:p>
        </p:txBody>
      </p:sp>
      <p:sp>
        <p:nvSpPr>
          <p:cNvPr id="17" name="TextBox 16">
            <a:extLst>
              <a:ext uri="{FF2B5EF4-FFF2-40B4-BE49-F238E27FC236}">
                <a16:creationId xmlns:a16="http://schemas.microsoft.com/office/drawing/2014/main" id="{E1615619-1B82-46C0-8A9C-43A8D8691A88}"/>
              </a:ext>
            </a:extLst>
          </p:cNvPr>
          <p:cNvSpPr txBox="1"/>
          <p:nvPr/>
        </p:nvSpPr>
        <p:spPr>
          <a:xfrm>
            <a:off x="7714306" y="4058699"/>
            <a:ext cx="1886894" cy="2031325"/>
          </a:xfrm>
          <a:prstGeom prst="rect">
            <a:avLst/>
          </a:prstGeom>
          <a:noFill/>
        </p:spPr>
        <p:txBody>
          <a:bodyPr wrap="square" rtlCol="0">
            <a:spAutoFit/>
          </a:bodyPr>
          <a:lstStyle/>
          <a:p>
            <a:pPr algn="ctr"/>
            <a:r>
              <a:rPr lang="en-US" sz="5400" dirty="0">
                <a:solidFill>
                  <a:srgbClr val="A100FF"/>
                </a:solidFill>
              </a:rPr>
              <a:t>1091</a:t>
            </a:r>
          </a:p>
          <a:p>
            <a:pPr algn="ctr"/>
            <a:endParaRPr lang="en-US" sz="2400" dirty="0"/>
          </a:p>
          <a:p>
            <a:pPr algn="ctr"/>
            <a:r>
              <a:rPr lang="en-US" sz="2400" dirty="0"/>
              <a:t>Reactions to  “Food” posts</a:t>
            </a:r>
            <a:endParaRPr lang="en-IN" sz="2400" dirty="0"/>
          </a:p>
        </p:txBody>
      </p:sp>
      <p:sp>
        <p:nvSpPr>
          <p:cNvPr id="18" name="TextBox 17">
            <a:extLst>
              <a:ext uri="{FF2B5EF4-FFF2-40B4-BE49-F238E27FC236}">
                <a16:creationId xmlns:a16="http://schemas.microsoft.com/office/drawing/2014/main" id="{FE2AB508-FCED-4BE7-98AA-90390FA7F8FD}"/>
              </a:ext>
            </a:extLst>
          </p:cNvPr>
          <p:cNvSpPr txBox="1"/>
          <p:nvPr/>
        </p:nvSpPr>
        <p:spPr>
          <a:xfrm>
            <a:off x="13768703" y="4108015"/>
            <a:ext cx="3336058" cy="1292662"/>
          </a:xfrm>
          <a:prstGeom prst="rect">
            <a:avLst/>
          </a:prstGeom>
          <a:noFill/>
        </p:spPr>
        <p:txBody>
          <a:bodyPr wrap="square" rtlCol="0">
            <a:spAutoFit/>
          </a:bodyPr>
          <a:lstStyle/>
          <a:p>
            <a:pPr algn="ctr"/>
            <a:endParaRPr lang="en-US" sz="5400" dirty="0"/>
          </a:p>
          <a:p>
            <a:pPr algn="ctr"/>
            <a:endParaRPr lang="en-IN" sz="2400" dirty="0"/>
          </a:p>
        </p:txBody>
      </p:sp>
      <p:sp>
        <p:nvSpPr>
          <p:cNvPr id="19" name="TextBox 18">
            <a:extLst>
              <a:ext uri="{FF2B5EF4-FFF2-40B4-BE49-F238E27FC236}">
                <a16:creationId xmlns:a16="http://schemas.microsoft.com/office/drawing/2014/main" id="{DED1CC85-9035-45EE-ACF1-34DB411300CA}"/>
              </a:ext>
            </a:extLst>
          </p:cNvPr>
          <p:cNvSpPr txBox="1"/>
          <p:nvPr/>
        </p:nvSpPr>
        <p:spPr>
          <a:xfrm>
            <a:off x="12345302" y="4064943"/>
            <a:ext cx="3622298" cy="2031325"/>
          </a:xfrm>
          <a:prstGeom prst="rect">
            <a:avLst/>
          </a:prstGeom>
          <a:noFill/>
        </p:spPr>
        <p:txBody>
          <a:bodyPr wrap="square" rtlCol="0">
            <a:spAutoFit/>
          </a:bodyPr>
          <a:lstStyle/>
          <a:p>
            <a:pPr algn="ctr"/>
            <a:r>
              <a:rPr lang="en-US" sz="5400" dirty="0">
                <a:solidFill>
                  <a:srgbClr val="A100FF"/>
                </a:solidFill>
              </a:rPr>
              <a:t>February</a:t>
            </a:r>
          </a:p>
          <a:p>
            <a:pPr algn="ctr"/>
            <a:endParaRPr lang="en-US" sz="2400" dirty="0"/>
          </a:p>
          <a:p>
            <a:pPr algn="ctr"/>
            <a:r>
              <a:rPr lang="en-US" sz="2400" dirty="0"/>
              <a:t>Month with</a:t>
            </a:r>
          </a:p>
          <a:p>
            <a:pPr algn="ctr"/>
            <a:r>
              <a:rPr lang="en-US" sz="2400" dirty="0"/>
              <a:t> most posts</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lang="en-US"/>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31" name="Picture 30">
            <a:extLst>
              <a:ext uri="{FF2B5EF4-FFF2-40B4-BE49-F238E27FC236}">
                <a16:creationId xmlns:a16="http://schemas.microsoft.com/office/drawing/2014/main" id="{59C78E86-C9D1-7CBD-F3B0-2C2425857E41}"/>
              </a:ext>
            </a:extLst>
          </p:cNvPr>
          <p:cNvPicPr>
            <a:picLocks noChangeAspect="1"/>
          </p:cNvPicPr>
          <p:nvPr/>
        </p:nvPicPr>
        <p:blipFill>
          <a:blip r:embed="rId7"/>
          <a:stretch>
            <a:fillRect/>
          </a:stretch>
        </p:blipFill>
        <p:spPr>
          <a:xfrm>
            <a:off x="2386482" y="1306841"/>
            <a:ext cx="15422506" cy="739604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lang="en-US"/>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8" name="Chart 27">
            <a:extLst>
              <a:ext uri="{FF2B5EF4-FFF2-40B4-BE49-F238E27FC236}">
                <a16:creationId xmlns:a16="http://schemas.microsoft.com/office/drawing/2014/main" id="{6B49F00A-AF2B-49A5-A506-CA009DB2A6B0}"/>
              </a:ext>
            </a:extLst>
          </p:cNvPr>
          <p:cNvGraphicFramePr>
            <a:graphicFrameLocks/>
          </p:cNvGraphicFramePr>
          <p:nvPr>
            <p:extLst>
              <p:ext uri="{D42A27DB-BD31-4B8C-83A1-F6EECF244321}">
                <p14:modId xmlns:p14="http://schemas.microsoft.com/office/powerpoint/2010/main" val="353548883"/>
              </p:ext>
            </p:extLst>
          </p:nvPr>
        </p:nvGraphicFramePr>
        <p:xfrm>
          <a:off x="2985217" y="1383832"/>
          <a:ext cx="15039991" cy="7729672"/>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266</TotalTime>
  <Words>1274</Words>
  <Application>Microsoft Office PowerPoint</Application>
  <PresentationFormat>Custom</PresentationFormat>
  <Paragraphs>126</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Graphik Regular</vt:lpstr>
      <vt:lpstr>Arial</vt:lpstr>
      <vt:lpstr>Clear Sans Regular Bold</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Duong Huynh</cp:lastModifiedBy>
  <cp:revision>32</cp:revision>
  <dcterms:created xsi:type="dcterms:W3CDTF">2006-08-16T00:00:00Z</dcterms:created>
  <dcterms:modified xsi:type="dcterms:W3CDTF">2024-08-25T07:04:10Z</dcterms:modified>
  <dc:identifier>DAEhDyfaYKE</dc:identifier>
</cp:coreProperties>
</file>