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1" r:id="rId4"/>
    <p:sldMasterId id="214748367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</p:sldIdLst>
  <p:sldSz cy="5143500" cx="9144000"/>
  <p:notesSz cx="6858000" cy="9144000"/>
  <p:embeddedFontLst>
    <p:embeddedFont>
      <p:font typeface="League Spartan"/>
      <p:regular r:id="rId41"/>
      <p:bold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20" Type="http://schemas.openxmlformats.org/officeDocument/2006/relationships/slide" Target="slides/slide14.xml"/><Relationship Id="rId42" Type="http://schemas.openxmlformats.org/officeDocument/2006/relationships/font" Target="fonts/LeagueSpartan-bold.fntdata"/><Relationship Id="rId41" Type="http://schemas.openxmlformats.org/officeDocument/2006/relationships/font" Target="fonts/LeagueSpartan-regular.fnt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colab.research.google.com/github/EffiSciencesResearch/ML4G-2.0/blob/master/workshops/hyperparameters/hyperparameters.ipynb" TargetMode="Externa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045cc7ee8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045cc7ee8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045cc7ee8a_0_7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045cc7ee8a_0_7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045cc7ee8a_0_6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045cc7ee8a_0_6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3045cc7ee8a_0_6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3045cc7ee8a_0_6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045cc7ee8a_0_6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3045cc7ee8a_0_6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045cc7ee8a_0_7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3045cc7ee8a_0_7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045cc7ee8a_0_7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045cc7ee8a_0_7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3045cc7ee8a_0_2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3045cc7ee8a_0_2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3045cc7ee8a_0_2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3045cc7ee8a_0_2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/>
              <a:t>Comment on the premise of what is going on, looking briefly at the training curves.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/>
              <a:t>Explain the hyperparameter sweep plot, and point out how big of a difference the hyperparameters can make (resulting in either complete failure or strong success).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/>
              <a:t>Look at the hyperparameter importance estimations.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3045cc7ee8a_0_2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3045cc7ee8a_0_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3045cc7ee8a_0_7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3045cc7ee8a_0_7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Give examples like: number of epochs, size of the model, batch size.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045cc7ee8a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045cc7ee8a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3045cc7ee8a_0_3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3045cc7ee8a_0_3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3045cc7ee8a_0_6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3045cc7ee8a_0_6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3045cc7ee8a_0_3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3045cc7ee8a_0_3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/>
              <a:t>To talk about what we will be doing in the workshop, we will essentially be coding up a barebones version of this.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/>
              <a:t>We can see here that, with the default settings of this network and training process, the model does not come close to capturing even the training data well.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/>
              <a:t>[Explain the colors and other aspects of the interface.]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/>
              <a:t>[Make some modifications and start to show the different knobs available to turn even in this very simple problem.]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045cc7ee8a_0_6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3045cc7ee8a_0_6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Notebook: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https://colab.research.google.com/github/EffiSciencesResearch/ML4G-2.0/blob/master/workshops/hyperparameters/hyperparameters.ipynb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3045cc7ee8a_0_7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3045cc7ee8a_0_7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show the result of trying to get the playground network to fit the spiral: https://playground.tensorflow.org/#activation=relu&amp;batchSize=14&amp;dataset=spiral&amp;regDataset=reg-plane&amp;learningRate=0.01&amp;regularizationRate=0&amp;noise=15&amp;networkShape=8,8,8,8,8,6&amp;seed=0.94601&amp;showTestData=false&amp;discretize=false&amp;percTrainData=50&amp;x=true&amp;y=true&amp;xTimesY=true&amp;xSquared=true&amp;ySquared=true&amp;cosX=false&amp;sinX=true&amp;cosY=false&amp;sinY=true&amp;collectStats=false&amp;problem=classification&amp;initZero=false&amp;hideText=false&amp;discretize_hide=false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3045cc7ee8a_0_6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3045cc7ee8a_0_6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3045cc7ee8a_0_6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3045cc7ee8a_0_6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https://arxiv.org/abs/2001.08361</a:t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3045cc7ee8a_0_4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3045cc7ee8a_0_4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3045cc7ee8a_0_3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3045cc7ee8a_0_3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Source: The Bitter Lesson (2019)</a:t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3045cc7ee8a_0_7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3045cc7ee8a_0_7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045cc7ee8a_0_2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045cc7ee8a_0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3045cc7ee8a_0_3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3045cc7ee8a_0_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Source: </a:t>
            </a:r>
            <a:r>
              <a:rPr lang="en"/>
              <a:t>https://arxiv.org/abs/2203.15556</a:t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3045cc7ee8a_0_5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3045cc7ee8a_0_5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3045cc7ee8a_0_6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3045cc7ee8a_0_6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Source: </a:t>
            </a:r>
            <a:r>
              <a:rPr lang="en"/>
              <a:t>https://arxiv.org/abs/2203.03466</a:t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3045cc7ee8a_0_6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3045cc7ee8a_0_6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Sometimes when I ask theory people what is an example of impactful deep learning theory, they point to this.</a:t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3045cc7ee8a_0_7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3045cc7ee8a_0_7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Notice the dollar signs.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045cc7ee8a_0_2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045cc7ee8a_0_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045cc7ee8a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045cc7ee8a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045cc7ee8a_0_2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045cc7ee8a_0_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045cc7ee8a_0_2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3045cc7ee8a_0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045cc7ee8a_0_2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045cc7ee8a_0_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045cc7ee8a_0_2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3045cc7ee8a_0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858585"/>
                </a:solidFill>
                <a:latin typeface="League Spartan"/>
                <a:ea typeface="League Spartan"/>
                <a:cs typeface="League Spartan"/>
                <a:sym typeface="League Spartan"/>
              </a:defRPr>
            </a:lvl1pPr>
            <a:lvl2pPr lvl="1">
              <a:buNone/>
              <a:defRPr>
                <a:solidFill>
                  <a:srgbClr val="858585"/>
                </a:solidFill>
                <a:latin typeface="League Spartan"/>
                <a:ea typeface="League Spartan"/>
                <a:cs typeface="League Spartan"/>
                <a:sym typeface="League Spartan"/>
              </a:defRPr>
            </a:lvl2pPr>
            <a:lvl3pPr lvl="2">
              <a:buNone/>
              <a:defRPr>
                <a:solidFill>
                  <a:srgbClr val="858585"/>
                </a:solidFill>
                <a:latin typeface="League Spartan"/>
                <a:ea typeface="League Spartan"/>
                <a:cs typeface="League Spartan"/>
                <a:sym typeface="League Spartan"/>
              </a:defRPr>
            </a:lvl3pPr>
            <a:lvl4pPr lvl="3">
              <a:buNone/>
              <a:defRPr>
                <a:solidFill>
                  <a:srgbClr val="858585"/>
                </a:solidFill>
                <a:latin typeface="League Spartan"/>
                <a:ea typeface="League Spartan"/>
                <a:cs typeface="League Spartan"/>
                <a:sym typeface="League Spartan"/>
              </a:defRPr>
            </a:lvl4pPr>
            <a:lvl5pPr lvl="4">
              <a:buNone/>
              <a:defRPr>
                <a:solidFill>
                  <a:srgbClr val="858585"/>
                </a:solidFill>
                <a:latin typeface="League Spartan"/>
                <a:ea typeface="League Spartan"/>
                <a:cs typeface="League Spartan"/>
                <a:sym typeface="League Spartan"/>
              </a:defRPr>
            </a:lvl5pPr>
            <a:lvl6pPr lvl="5">
              <a:buNone/>
              <a:defRPr>
                <a:solidFill>
                  <a:srgbClr val="858585"/>
                </a:solidFill>
                <a:latin typeface="League Spartan"/>
                <a:ea typeface="League Spartan"/>
                <a:cs typeface="League Spartan"/>
                <a:sym typeface="League Spartan"/>
              </a:defRPr>
            </a:lvl6pPr>
            <a:lvl7pPr lvl="6">
              <a:buNone/>
              <a:defRPr>
                <a:solidFill>
                  <a:srgbClr val="858585"/>
                </a:solidFill>
                <a:latin typeface="League Spartan"/>
                <a:ea typeface="League Spartan"/>
                <a:cs typeface="League Spartan"/>
                <a:sym typeface="League Spartan"/>
              </a:defRPr>
            </a:lvl7pPr>
            <a:lvl8pPr lvl="7">
              <a:buNone/>
              <a:defRPr>
                <a:solidFill>
                  <a:srgbClr val="858585"/>
                </a:solidFill>
                <a:latin typeface="League Spartan"/>
                <a:ea typeface="League Spartan"/>
                <a:cs typeface="League Spartan"/>
                <a:sym typeface="League Spartan"/>
              </a:defRPr>
            </a:lvl8pPr>
            <a:lvl9pPr lvl="8">
              <a:buNone/>
              <a:defRPr>
                <a:solidFill>
                  <a:srgbClr val="858585"/>
                </a:solidFill>
                <a:latin typeface="League Spartan"/>
                <a:ea typeface="League Spartan"/>
                <a:cs typeface="League Spartan"/>
                <a:sym typeface="League Spart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8" name="Google Shape;68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" name="Google Shape;75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3" name="Google Shape;83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4" name="Google Shape;84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5" name="Google Shape;8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88" name="Google Shape;8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5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7" name="Google Shape;97;p25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indent="-317500" lvl="1" marL="9144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98" name="Google Shape;98;p2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99" name="Google Shape;99;p25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00" name="Google Shape;100;p2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rgbClr val="858585"/>
                </a:solidFill>
                <a:latin typeface="League Spartan"/>
                <a:ea typeface="League Spartan"/>
                <a:cs typeface="League Spartan"/>
                <a:sym typeface="League Spartan"/>
              </a:defRPr>
            </a:lvl1pPr>
            <a:lvl2pPr lvl="1" algn="r">
              <a:buNone/>
              <a:defRPr sz="1000">
                <a:solidFill>
                  <a:srgbClr val="858585"/>
                </a:solidFill>
                <a:latin typeface="League Spartan"/>
                <a:ea typeface="League Spartan"/>
                <a:cs typeface="League Spartan"/>
                <a:sym typeface="League Spartan"/>
              </a:defRPr>
            </a:lvl2pPr>
            <a:lvl3pPr lvl="2" algn="r">
              <a:buNone/>
              <a:defRPr sz="1000">
                <a:solidFill>
                  <a:srgbClr val="858585"/>
                </a:solidFill>
                <a:latin typeface="League Spartan"/>
                <a:ea typeface="League Spartan"/>
                <a:cs typeface="League Spartan"/>
                <a:sym typeface="League Spartan"/>
              </a:defRPr>
            </a:lvl3pPr>
            <a:lvl4pPr lvl="3" algn="r">
              <a:buNone/>
              <a:defRPr sz="1000">
                <a:solidFill>
                  <a:srgbClr val="858585"/>
                </a:solidFill>
                <a:latin typeface="League Spartan"/>
                <a:ea typeface="League Spartan"/>
                <a:cs typeface="League Spartan"/>
                <a:sym typeface="League Spartan"/>
              </a:defRPr>
            </a:lvl4pPr>
            <a:lvl5pPr lvl="4" algn="r">
              <a:buNone/>
              <a:defRPr sz="1000">
                <a:solidFill>
                  <a:srgbClr val="858585"/>
                </a:solidFill>
                <a:latin typeface="League Spartan"/>
                <a:ea typeface="League Spartan"/>
                <a:cs typeface="League Spartan"/>
                <a:sym typeface="League Spartan"/>
              </a:defRPr>
            </a:lvl5pPr>
            <a:lvl6pPr lvl="5" algn="r">
              <a:buNone/>
              <a:defRPr sz="1000">
                <a:solidFill>
                  <a:srgbClr val="858585"/>
                </a:solidFill>
                <a:latin typeface="League Spartan"/>
                <a:ea typeface="League Spartan"/>
                <a:cs typeface="League Spartan"/>
                <a:sym typeface="League Spartan"/>
              </a:defRPr>
            </a:lvl6pPr>
            <a:lvl7pPr lvl="6" algn="r">
              <a:buNone/>
              <a:defRPr sz="1000">
                <a:solidFill>
                  <a:srgbClr val="858585"/>
                </a:solidFill>
                <a:latin typeface="League Spartan"/>
                <a:ea typeface="League Spartan"/>
                <a:cs typeface="League Spartan"/>
                <a:sym typeface="League Spartan"/>
              </a:defRPr>
            </a:lvl7pPr>
            <a:lvl8pPr lvl="7" algn="r">
              <a:buNone/>
              <a:defRPr sz="1000">
                <a:solidFill>
                  <a:srgbClr val="858585"/>
                </a:solidFill>
                <a:latin typeface="League Spartan"/>
                <a:ea typeface="League Spartan"/>
                <a:cs typeface="League Spartan"/>
                <a:sym typeface="League Spartan"/>
              </a:defRPr>
            </a:lvl8pPr>
            <a:lvl9pPr lvl="8" algn="r">
              <a:buNone/>
              <a:defRPr sz="1000">
                <a:solidFill>
                  <a:srgbClr val="858585"/>
                </a:solidFill>
                <a:latin typeface="League Spartan"/>
                <a:ea typeface="League Spartan"/>
                <a:cs typeface="League Spartan"/>
                <a:sym typeface="League Spart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Relationship Id="rId4" Type="http://schemas.openxmlformats.org/officeDocument/2006/relationships/hyperlink" Target="https://wandb.ai/example-team/sweep-demo/reports/Hyperparameter-optimization-with-W-B--Vmlldzo1NTYwOQ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png"/><Relationship Id="rId4" Type="http://schemas.openxmlformats.org/officeDocument/2006/relationships/hyperlink" Target="https://playground.tensorflow.org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7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6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4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5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9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8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6"/>
          <p:cNvSpPr txBox="1"/>
          <p:nvPr>
            <p:ph type="ctrTitle"/>
          </p:nvPr>
        </p:nvSpPr>
        <p:spPr>
          <a:xfrm>
            <a:off x="311700" y="441662"/>
            <a:ext cx="8520600" cy="196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0">
                <a:solidFill>
                  <a:srgbClr val="40C6CC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Hyperparameters</a:t>
            </a:r>
            <a:endParaRPr b="1" sz="5000">
              <a:solidFill>
                <a:srgbClr val="40C6CC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cxnSp>
        <p:nvCxnSpPr>
          <p:cNvPr id="106" name="Google Shape;106;p26"/>
          <p:cNvCxnSpPr/>
          <p:nvPr/>
        </p:nvCxnSpPr>
        <p:spPr>
          <a:xfrm>
            <a:off x="1764600" y="2552100"/>
            <a:ext cx="5614800" cy="0"/>
          </a:xfrm>
          <a:prstGeom prst="straightConnector1">
            <a:avLst/>
          </a:prstGeom>
          <a:noFill/>
          <a:ln cap="flat" cmpd="sng" w="19050">
            <a:solidFill>
              <a:srgbClr val="209EA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7" name="Google Shape;107;p26"/>
          <p:cNvSpPr txBox="1"/>
          <p:nvPr/>
        </p:nvSpPr>
        <p:spPr>
          <a:xfrm>
            <a:off x="1764600" y="2747538"/>
            <a:ext cx="5614800" cy="5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209EA4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Devon</a:t>
            </a:r>
            <a:endParaRPr sz="2000">
              <a:solidFill>
                <a:srgbClr val="209EA4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08" name="Google Shape;108;p26"/>
          <p:cNvSpPr txBox="1"/>
          <p:nvPr/>
        </p:nvSpPr>
        <p:spPr>
          <a:xfrm>
            <a:off x="1764600" y="3266838"/>
            <a:ext cx="5614800" cy="5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858585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ML4Good Germany 2024</a:t>
            </a:r>
            <a:endParaRPr sz="2000">
              <a:solidFill>
                <a:srgbClr val="858585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5"/>
          <p:cNvSpPr txBox="1"/>
          <p:nvPr/>
        </p:nvSpPr>
        <p:spPr>
          <a:xfrm>
            <a:off x="835200" y="2157575"/>
            <a:ext cx="7473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40C6CC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(there could also have been others)</a:t>
            </a:r>
            <a:endParaRPr sz="3000">
              <a:solidFill>
                <a:srgbClr val="40C6CC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6"/>
          <p:cNvSpPr txBox="1"/>
          <p:nvPr/>
        </p:nvSpPr>
        <p:spPr>
          <a:xfrm>
            <a:off x="1054350" y="501875"/>
            <a:ext cx="7035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40C6CC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How do we actually choose them?</a:t>
            </a:r>
            <a:endParaRPr b="1" i="1" sz="3000">
              <a:solidFill>
                <a:srgbClr val="40C6CC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7"/>
          <p:cNvSpPr txBox="1"/>
          <p:nvPr/>
        </p:nvSpPr>
        <p:spPr>
          <a:xfrm>
            <a:off x="1054350" y="501875"/>
            <a:ext cx="7035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858585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How do we actually choose them?</a:t>
            </a:r>
            <a:endParaRPr b="1" i="1" sz="3000">
              <a:solidFill>
                <a:srgbClr val="858585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81" name="Google Shape;181;p37"/>
          <p:cNvSpPr txBox="1"/>
          <p:nvPr/>
        </p:nvSpPr>
        <p:spPr>
          <a:xfrm>
            <a:off x="835200" y="1476275"/>
            <a:ext cx="7473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40C6CC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Usually… search!</a:t>
            </a:r>
            <a:endParaRPr sz="3000">
              <a:solidFill>
                <a:srgbClr val="40C6CC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82" name="Google Shape;182;p37"/>
          <p:cNvSpPr txBox="1"/>
          <p:nvPr/>
        </p:nvSpPr>
        <p:spPr>
          <a:xfrm>
            <a:off x="835200" y="2315800"/>
            <a:ext cx="74736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40C6CC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Different strategies we won’t get into…</a:t>
            </a:r>
            <a:endParaRPr sz="3000">
              <a:solidFill>
                <a:srgbClr val="40C6CC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40C6CC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but a lot of it is guess and check</a:t>
            </a:r>
            <a:endParaRPr sz="3000">
              <a:solidFill>
                <a:srgbClr val="40C6CC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8"/>
          <p:cNvSpPr txBox="1"/>
          <p:nvPr/>
        </p:nvSpPr>
        <p:spPr>
          <a:xfrm>
            <a:off x="1054350" y="501875"/>
            <a:ext cx="7035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858585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How do we actually choose them?</a:t>
            </a:r>
            <a:endParaRPr b="1" i="1" sz="3000">
              <a:solidFill>
                <a:srgbClr val="858585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88" name="Google Shape;188;p38"/>
          <p:cNvSpPr txBox="1"/>
          <p:nvPr/>
        </p:nvSpPr>
        <p:spPr>
          <a:xfrm>
            <a:off x="835200" y="1476275"/>
            <a:ext cx="7473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858585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Usually… search!</a:t>
            </a:r>
            <a:endParaRPr sz="3000">
              <a:solidFill>
                <a:srgbClr val="858585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89" name="Google Shape;189;p38"/>
          <p:cNvSpPr txBox="1"/>
          <p:nvPr/>
        </p:nvSpPr>
        <p:spPr>
          <a:xfrm>
            <a:off x="835200" y="2315800"/>
            <a:ext cx="74736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858585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Different strategies we won’t get into…</a:t>
            </a:r>
            <a:endParaRPr sz="3000">
              <a:solidFill>
                <a:srgbClr val="858585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858585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but a lot of it is guess and check</a:t>
            </a:r>
            <a:endParaRPr sz="3000">
              <a:solidFill>
                <a:srgbClr val="858585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90" name="Google Shape;190;p38"/>
          <p:cNvSpPr txBox="1"/>
          <p:nvPr/>
        </p:nvSpPr>
        <p:spPr>
          <a:xfrm>
            <a:off x="835200" y="3617025"/>
            <a:ext cx="7473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40C6CC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(Although there is some theory here)</a:t>
            </a:r>
            <a:endParaRPr sz="3000">
              <a:solidFill>
                <a:srgbClr val="40C6CC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9"/>
          <p:cNvSpPr txBox="1"/>
          <p:nvPr/>
        </p:nvSpPr>
        <p:spPr>
          <a:xfrm>
            <a:off x="1054350" y="501875"/>
            <a:ext cx="7035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40C6CC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A note about hyperparameters…</a:t>
            </a:r>
            <a:endParaRPr b="1" i="1" sz="3000">
              <a:solidFill>
                <a:srgbClr val="40C6CC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96" name="Google Shape;196;p39"/>
          <p:cNvSpPr txBox="1"/>
          <p:nvPr/>
        </p:nvSpPr>
        <p:spPr>
          <a:xfrm>
            <a:off x="835200" y="1527675"/>
            <a:ext cx="74736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858585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A </a:t>
            </a:r>
            <a:r>
              <a:rPr i="1" lang="en" sz="3000">
                <a:solidFill>
                  <a:srgbClr val="858585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hyperparameter</a:t>
            </a:r>
            <a:r>
              <a:rPr lang="en" sz="3000">
                <a:solidFill>
                  <a:srgbClr val="858585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 is something we choose </a:t>
            </a:r>
            <a:r>
              <a:rPr i="1" lang="en" sz="3000">
                <a:solidFill>
                  <a:srgbClr val="858585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before we start training</a:t>
            </a:r>
            <a:endParaRPr sz="3000">
              <a:solidFill>
                <a:srgbClr val="858585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40"/>
          <p:cNvSpPr txBox="1"/>
          <p:nvPr/>
        </p:nvSpPr>
        <p:spPr>
          <a:xfrm>
            <a:off x="1054350" y="501875"/>
            <a:ext cx="7035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40C6CC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A note about hyperparameters…</a:t>
            </a:r>
            <a:endParaRPr b="1" i="1" sz="3000">
              <a:solidFill>
                <a:srgbClr val="40C6CC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202" name="Google Shape;202;p40"/>
          <p:cNvSpPr txBox="1"/>
          <p:nvPr/>
        </p:nvSpPr>
        <p:spPr>
          <a:xfrm>
            <a:off x="835200" y="1527675"/>
            <a:ext cx="74736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858585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A </a:t>
            </a:r>
            <a:r>
              <a:rPr i="1" lang="en" sz="3000">
                <a:solidFill>
                  <a:srgbClr val="858585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hyperparameter</a:t>
            </a:r>
            <a:r>
              <a:rPr lang="en" sz="3000">
                <a:solidFill>
                  <a:srgbClr val="858585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 is something we choose </a:t>
            </a:r>
            <a:r>
              <a:rPr i="1" lang="en" sz="3000">
                <a:solidFill>
                  <a:srgbClr val="858585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before we start training</a:t>
            </a:r>
            <a:endParaRPr sz="3000">
              <a:solidFill>
                <a:srgbClr val="858585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203" name="Google Shape;203;p40"/>
          <p:cNvSpPr txBox="1"/>
          <p:nvPr/>
        </p:nvSpPr>
        <p:spPr>
          <a:xfrm>
            <a:off x="835200" y="3015175"/>
            <a:ext cx="74736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40C6CC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So: every loop of a typical hyperparameter search involves a whole training run!</a:t>
            </a:r>
            <a:endParaRPr sz="3000">
              <a:solidFill>
                <a:srgbClr val="40C6CC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41"/>
          <p:cNvSpPr txBox="1"/>
          <p:nvPr/>
        </p:nvSpPr>
        <p:spPr>
          <a:xfrm>
            <a:off x="1054350" y="501875"/>
            <a:ext cx="70353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40C6CC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Why do we care about hyperparameters?</a:t>
            </a:r>
            <a:endParaRPr b="1" i="1" sz="3000">
              <a:solidFill>
                <a:srgbClr val="40C6CC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209" name="Google Shape;209;p41"/>
          <p:cNvSpPr txBox="1"/>
          <p:nvPr/>
        </p:nvSpPr>
        <p:spPr>
          <a:xfrm>
            <a:off x="835200" y="2054175"/>
            <a:ext cx="74736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40C6CC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1: They often matter a lot in ML, and they frequently make the difference between success and failure</a:t>
            </a:r>
            <a:endParaRPr sz="3000">
              <a:solidFill>
                <a:srgbClr val="40C6CC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" name="Google Shape;214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437" y="86675"/>
            <a:ext cx="8643125" cy="4873401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42"/>
          <p:cNvSpPr txBox="1"/>
          <p:nvPr/>
        </p:nvSpPr>
        <p:spPr>
          <a:xfrm>
            <a:off x="839825" y="206525"/>
            <a:ext cx="1510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u="sng">
                <a:solidFill>
                  <a:schemeClr val="hlink"/>
                </a:solidFill>
                <a:latin typeface="League Spartan"/>
                <a:ea typeface="League Spartan"/>
                <a:cs typeface="League Spartan"/>
                <a:sym typeface="League Spartan"/>
                <a:hlinkClick r:id="rId4"/>
              </a:rPr>
              <a:t>Link</a:t>
            </a:r>
            <a:endParaRPr i="1" sz="3000">
              <a:solidFill>
                <a:srgbClr val="40C6CC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43"/>
          <p:cNvSpPr txBox="1"/>
          <p:nvPr/>
        </p:nvSpPr>
        <p:spPr>
          <a:xfrm>
            <a:off x="835200" y="1179088"/>
            <a:ext cx="74736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40C6CC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Note that we don’t just care about which hyperparameters get the best accuracy / loss!</a:t>
            </a:r>
            <a:endParaRPr sz="3000">
              <a:solidFill>
                <a:srgbClr val="40C6CC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44"/>
          <p:cNvSpPr txBox="1"/>
          <p:nvPr/>
        </p:nvSpPr>
        <p:spPr>
          <a:xfrm>
            <a:off x="835200" y="1179088"/>
            <a:ext cx="74736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858585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Note that we don’t just care about which hyperparameters get the best accuracy / loss!</a:t>
            </a:r>
            <a:endParaRPr sz="3000">
              <a:solidFill>
                <a:srgbClr val="858585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226" name="Google Shape;226;p44"/>
          <p:cNvSpPr txBox="1"/>
          <p:nvPr/>
        </p:nvSpPr>
        <p:spPr>
          <a:xfrm>
            <a:off x="835200" y="2856213"/>
            <a:ext cx="74736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40C6CC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Some choices will also be more expensive to train or to run later on.</a:t>
            </a:r>
            <a:endParaRPr sz="3000">
              <a:solidFill>
                <a:srgbClr val="40C6CC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7"/>
          <p:cNvSpPr txBox="1"/>
          <p:nvPr/>
        </p:nvSpPr>
        <p:spPr>
          <a:xfrm>
            <a:off x="1054350" y="501875"/>
            <a:ext cx="70353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40C6CC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What distinguishes a hyperparameter from a parameter?</a:t>
            </a:r>
            <a:endParaRPr b="1" i="1" sz="3000">
              <a:solidFill>
                <a:srgbClr val="40C6CC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45"/>
          <p:cNvSpPr txBox="1"/>
          <p:nvPr/>
        </p:nvSpPr>
        <p:spPr>
          <a:xfrm>
            <a:off x="1054350" y="501875"/>
            <a:ext cx="70353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40C6CC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Why do we care about hyperparameters?</a:t>
            </a:r>
            <a:endParaRPr b="1" i="1" sz="3000">
              <a:solidFill>
                <a:srgbClr val="40C6CC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232" name="Google Shape;232;p45"/>
          <p:cNvSpPr txBox="1"/>
          <p:nvPr/>
        </p:nvSpPr>
        <p:spPr>
          <a:xfrm>
            <a:off x="835200" y="2054175"/>
            <a:ext cx="74736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40C6CC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2</a:t>
            </a:r>
            <a:r>
              <a:rPr lang="en" sz="3000">
                <a:solidFill>
                  <a:srgbClr val="40C6CC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: Getting them right is a significant (and expensive) part of what AI companies work on (and a </a:t>
            </a:r>
            <a:r>
              <a:rPr lang="en" sz="3000">
                <a:solidFill>
                  <a:srgbClr val="40C6CC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significant part </a:t>
            </a:r>
            <a:r>
              <a:rPr lang="en" sz="3000">
                <a:solidFill>
                  <a:srgbClr val="40C6CC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of their IP)</a:t>
            </a:r>
            <a:endParaRPr sz="3000">
              <a:solidFill>
                <a:srgbClr val="40C6CC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6"/>
          <p:cNvSpPr txBox="1"/>
          <p:nvPr/>
        </p:nvSpPr>
        <p:spPr>
          <a:xfrm>
            <a:off x="835200" y="2248500"/>
            <a:ext cx="7473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40C6CC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(We will come back to this)</a:t>
            </a:r>
            <a:endParaRPr sz="3000">
              <a:solidFill>
                <a:srgbClr val="40C6CC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2" name="Google Shape;242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800" y="363025"/>
            <a:ext cx="8150400" cy="4417450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47"/>
          <p:cNvSpPr txBox="1"/>
          <p:nvPr/>
        </p:nvSpPr>
        <p:spPr>
          <a:xfrm>
            <a:off x="4808225" y="3799225"/>
            <a:ext cx="1510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u="sng">
                <a:solidFill>
                  <a:schemeClr val="hlink"/>
                </a:solidFill>
                <a:latin typeface="League Spartan"/>
                <a:ea typeface="League Spartan"/>
                <a:cs typeface="League Spartan"/>
                <a:sym typeface="League Spartan"/>
                <a:hlinkClick r:id="rId4"/>
              </a:rPr>
              <a:t>Link</a:t>
            </a:r>
            <a:endParaRPr i="1" sz="3000">
              <a:solidFill>
                <a:srgbClr val="40C6CC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8"/>
          <p:cNvSpPr txBox="1"/>
          <p:nvPr/>
        </p:nvSpPr>
        <p:spPr>
          <a:xfrm>
            <a:off x="835200" y="2248500"/>
            <a:ext cx="7473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40C6CC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[Notebook with pair programming]</a:t>
            </a:r>
            <a:endParaRPr sz="3000">
              <a:solidFill>
                <a:srgbClr val="40C6CC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9"/>
          <p:cNvSpPr txBox="1"/>
          <p:nvPr/>
        </p:nvSpPr>
        <p:spPr>
          <a:xfrm>
            <a:off x="835200" y="2248500"/>
            <a:ext cx="7473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40C6CC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[Show solutions notebook and W&amp;B visuals]</a:t>
            </a:r>
            <a:endParaRPr sz="3000">
              <a:solidFill>
                <a:srgbClr val="40C6CC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50"/>
          <p:cNvSpPr txBox="1"/>
          <p:nvPr/>
        </p:nvSpPr>
        <p:spPr>
          <a:xfrm>
            <a:off x="1054350" y="501875"/>
            <a:ext cx="70353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40C6CC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Why do we care about hyperparameters?</a:t>
            </a:r>
            <a:endParaRPr b="1" i="1" sz="3000">
              <a:solidFill>
                <a:srgbClr val="40C6CC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259" name="Google Shape;259;p50"/>
          <p:cNvSpPr txBox="1"/>
          <p:nvPr/>
        </p:nvSpPr>
        <p:spPr>
          <a:xfrm>
            <a:off x="835200" y="2054175"/>
            <a:ext cx="74736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40C6CC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2: Getting them right is a significant (and expensive) part of what AI companies work on (and a significant part of their IP)</a:t>
            </a:r>
            <a:endParaRPr sz="3000">
              <a:solidFill>
                <a:srgbClr val="40C6CC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4" name="Google Shape;264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3813" y="422950"/>
            <a:ext cx="7036374" cy="429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9" name="Google Shape;269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4200" y="938604"/>
            <a:ext cx="8475600" cy="2777521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52"/>
          <p:cNvSpPr txBox="1"/>
          <p:nvPr/>
        </p:nvSpPr>
        <p:spPr>
          <a:xfrm>
            <a:off x="516000" y="4296625"/>
            <a:ext cx="8112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58585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Kaplan, J., McCandlish, S., Henighan, T., Brown, T. B., Chess, B., Child, R., Gray, S., Radford, A., Wu, J., &amp; Amodei, D. (2020). Scaling laws for neural language models [Technical report]. OpenAI.</a:t>
            </a:r>
            <a:endParaRPr>
              <a:solidFill>
                <a:srgbClr val="858585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5" name="Google Shape;275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00624" y="0"/>
            <a:ext cx="5143376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53"/>
          <p:cNvSpPr/>
          <p:nvPr/>
        </p:nvSpPr>
        <p:spPr>
          <a:xfrm>
            <a:off x="4000575" y="0"/>
            <a:ext cx="5143500" cy="51435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53"/>
          <p:cNvSpPr txBox="1"/>
          <p:nvPr/>
        </p:nvSpPr>
        <p:spPr>
          <a:xfrm>
            <a:off x="501625" y="1094100"/>
            <a:ext cx="3957900" cy="29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3000">
                <a:solidFill>
                  <a:srgbClr val="40C6CC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The only thing that matters in the long run is the </a:t>
            </a:r>
            <a:r>
              <a:rPr b="1" i="1" lang="en" sz="3000">
                <a:solidFill>
                  <a:srgbClr val="40C6CC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leveraging of computation</a:t>
            </a:r>
            <a:r>
              <a:rPr i="1" lang="en" sz="3000">
                <a:solidFill>
                  <a:srgbClr val="40C6CC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.</a:t>
            </a:r>
            <a:endParaRPr i="1" sz="3000">
              <a:solidFill>
                <a:srgbClr val="40C6CC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3000">
              <a:solidFill>
                <a:srgbClr val="40C6CC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40C6CC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Rich Sutton</a:t>
            </a:r>
            <a:endParaRPr sz="3000">
              <a:solidFill>
                <a:srgbClr val="40C6CC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2" name="Google Shape;282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4200" y="938604"/>
            <a:ext cx="8475600" cy="2777521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54"/>
          <p:cNvSpPr txBox="1"/>
          <p:nvPr/>
        </p:nvSpPr>
        <p:spPr>
          <a:xfrm>
            <a:off x="516000" y="4296625"/>
            <a:ext cx="8112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58585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Kaplan, J., McCandlish, S., Henighan, T., Brown, T. B., Chess, B., Child, R., Gray, S., Radford, A., Wu, J., &amp; Amodei, D. (2020). Scaling laws for neural language models [Technical report]. OpenAI.</a:t>
            </a:r>
            <a:endParaRPr>
              <a:solidFill>
                <a:srgbClr val="858585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8"/>
          <p:cNvSpPr txBox="1"/>
          <p:nvPr/>
        </p:nvSpPr>
        <p:spPr>
          <a:xfrm>
            <a:off x="1054350" y="501875"/>
            <a:ext cx="70353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858585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What distinguishes a hyperparameter from a parameter?</a:t>
            </a:r>
            <a:endParaRPr b="1" i="1" sz="3000">
              <a:solidFill>
                <a:srgbClr val="858585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19" name="Google Shape;119;p28"/>
          <p:cNvSpPr txBox="1"/>
          <p:nvPr/>
        </p:nvSpPr>
        <p:spPr>
          <a:xfrm>
            <a:off x="835200" y="1894425"/>
            <a:ext cx="74736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40C6CC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A regular parameter is </a:t>
            </a:r>
            <a:r>
              <a:rPr i="1" lang="en" sz="3000">
                <a:solidFill>
                  <a:srgbClr val="40C6CC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optimized during the training process</a:t>
            </a:r>
            <a:r>
              <a:rPr lang="en" sz="3000">
                <a:solidFill>
                  <a:srgbClr val="40C6CC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, e.g. during gradient descent</a:t>
            </a:r>
            <a:endParaRPr sz="3000">
              <a:solidFill>
                <a:srgbClr val="40C6CC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8" name="Google Shape;288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8699" y="1072475"/>
            <a:ext cx="8246625" cy="2825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56"/>
          <p:cNvSpPr txBox="1"/>
          <p:nvPr/>
        </p:nvSpPr>
        <p:spPr>
          <a:xfrm>
            <a:off x="515988" y="4348250"/>
            <a:ext cx="811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58585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Hoffmann et al. (2022). Training compute-optimal large language models [Technical report]. DeepMind.</a:t>
            </a:r>
            <a:endParaRPr>
              <a:solidFill>
                <a:srgbClr val="858585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pic>
        <p:nvPicPr>
          <p:cNvPr id="294" name="Google Shape;294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9022" y="259900"/>
            <a:ext cx="7265954" cy="399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9" name="Google Shape;299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4875" y="914425"/>
            <a:ext cx="7334251" cy="322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4" name="Google Shape;304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0612" y="220000"/>
            <a:ext cx="5142775" cy="3689625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p58"/>
          <p:cNvSpPr txBox="1"/>
          <p:nvPr/>
        </p:nvSpPr>
        <p:spPr>
          <a:xfrm>
            <a:off x="508950" y="4169150"/>
            <a:ext cx="8126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58585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Yang et al. (2022). Tensor Programs V: Tuning large neural networks via zero-shot hyperparameter transfer [Technical report]. Microsoft, OpenAI.</a:t>
            </a:r>
            <a:endParaRPr>
              <a:solidFill>
                <a:srgbClr val="858585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0" name="Google Shape;310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0612" y="220000"/>
            <a:ext cx="5142775" cy="3689625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59"/>
          <p:cNvSpPr txBox="1"/>
          <p:nvPr/>
        </p:nvSpPr>
        <p:spPr>
          <a:xfrm>
            <a:off x="508950" y="4169150"/>
            <a:ext cx="8126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58585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Yang et al. (2022). Tensor Programs V: Tuning large neural networks via zero-shot hyperparameter transfer [Technical report]. Microsoft, OpenAI.</a:t>
            </a:r>
            <a:endParaRPr>
              <a:solidFill>
                <a:srgbClr val="858585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312" name="Google Shape;312;p59"/>
          <p:cNvSpPr/>
          <p:nvPr/>
        </p:nvSpPr>
        <p:spPr>
          <a:xfrm>
            <a:off x="4601800" y="2524600"/>
            <a:ext cx="456900" cy="385500"/>
          </a:xfrm>
          <a:prstGeom prst="rect">
            <a:avLst/>
          </a:prstGeom>
          <a:noFill/>
          <a:ln cap="flat" cmpd="sng" w="19050">
            <a:solidFill>
              <a:srgbClr val="40C6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59"/>
          <p:cNvSpPr/>
          <p:nvPr/>
        </p:nvSpPr>
        <p:spPr>
          <a:xfrm>
            <a:off x="4293925" y="280000"/>
            <a:ext cx="857700" cy="385500"/>
          </a:xfrm>
          <a:prstGeom prst="rect">
            <a:avLst/>
          </a:prstGeom>
          <a:noFill/>
          <a:ln cap="flat" cmpd="sng" w="19050">
            <a:solidFill>
              <a:srgbClr val="40C6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9"/>
          <p:cNvSpPr txBox="1"/>
          <p:nvPr/>
        </p:nvSpPr>
        <p:spPr>
          <a:xfrm>
            <a:off x="1054350" y="501875"/>
            <a:ext cx="70353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858585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What distinguishes a hyperparameter from a parameter?</a:t>
            </a:r>
            <a:endParaRPr b="1" i="1" sz="3000">
              <a:solidFill>
                <a:srgbClr val="858585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25" name="Google Shape;125;p29"/>
          <p:cNvSpPr txBox="1"/>
          <p:nvPr/>
        </p:nvSpPr>
        <p:spPr>
          <a:xfrm>
            <a:off x="835200" y="1894425"/>
            <a:ext cx="74736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858585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A regular parameter is </a:t>
            </a:r>
            <a:r>
              <a:rPr i="1" lang="en" sz="3000">
                <a:solidFill>
                  <a:srgbClr val="858585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optimized during the training process</a:t>
            </a:r>
            <a:r>
              <a:rPr lang="en" sz="3000">
                <a:solidFill>
                  <a:srgbClr val="858585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, e.g. during gradient descent</a:t>
            </a:r>
            <a:endParaRPr sz="3000">
              <a:solidFill>
                <a:srgbClr val="858585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26" name="Google Shape;126;p29"/>
          <p:cNvSpPr txBox="1"/>
          <p:nvPr/>
        </p:nvSpPr>
        <p:spPr>
          <a:xfrm>
            <a:off x="835200" y="3242175"/>
            <a:ext cx="74736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40C6CC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A </a:t>
            </a:r>
            <a:r>
              <a:rPr i="1" lang="en" sz="3000">
                <a:solidFill>
                  <a:srgbClr val="40C6CC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hyperparameter</a:t>
            </a:r>
            <a:r>
              <a:rPr lang="en" sz="3000">
                <a:solidFill>
                  <a:srgbClr val="40C6CC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 is something we choose </a:t>
            </a:r>
            <a:r>
              <a:rPr i="1" lang="en" sz="3000">
                <a:solidFill>
                  <a:srgbClr val="40C6CC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before we start training</a:t>
            </a:r>
            <a:endParaRPr sz="3000">
              <a:solidFill>
                <a:srgbClr val="40C6CC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0"/>
          <p:cNvSpPr txBox="1"/>
          <p:nvPr/>
        </p:nvSpPr>
        <p:spPr>
          <a:xfrm>
            <a:off x="1054350" y="440275"/>
            <a:ext cx="7035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40C6CC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Another way to think about it</a:t>
            </a:r>
            <a:endParaRPr b="1" i="1" sz="3000">
              <a:solidFill>
                <a:srgbClr val="40C6CC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pic>
        <p:nvPicPr>
          <p:cNvPr id="132" name="Google Shape;13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1725" y="1855113"/>
            <a:ext cx="4400550" cy="914400"/>
          </a:xfrm>
          <a:prstGeom prst="rect">
            <a:avLst/>
          </a:prstGeom>
          <a:noFill/>
          <a:ln cap="flat" cmpd="sng" w="38100">
            <a:solidFill>
              <a:srgbClr val="40C6CC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33" name="Google Shape;133;p30"/>
          <p:cNvSpPr txBox="1"/>
          <p:nvPr/>
        </p:nvSpPr>
        <p:spPr>
          <a:xfrm>
            <a:off x="1054350" y="3648875"/>
            <a:ext cx="7035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40C6CC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(the equation for gradient descent)</a:t>
            </a:r>
            <a:endParaRPr i="1" sz="3000">
              <a:solidFill>
                <a:srgbClr val="40C6CC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1"/>
          <p:cNvSpPr txBox="1"/>
          <p:nvPr/>
        </p:nvSpPr>
        <p:spPr>
          <a:xfrm>
            <a:off x="1054350" y="440275"/>
            <a:ext cx="7035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858585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Another way to think about it</a:t>
            </a:r>
            <a:endParaRPr b="1" i="1" sz="3000">
              <a:solidFill>
                <a:srgbClr val="858585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pic>
        <p:nvPicPr>
          <p:cNvPr id="139" name="Google Shape;13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1725" y="1855113"/>
            <a:ext cx="4400550" cy="914400"/>
          </a:xfrm>
          <a:prstGeom prst="rect">
            <a:avLst/>
          </a:prstGeom>
          <a:noFill/>
          <a:ln cap="flat" cmpd="sng" w="38100">
            <a:solidFill>
              <a:srgbClr val="858585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40" name="Google Shape;140;p31"/>
          <p:cNvSpPr txBox="1"/>
          <p:nvPr/>
        </p:nvSpPr>
        <p:spPr>
          <a:xfrm>
            <a:off x="1054350" y="3648875"/>
            <a:ext cx="70353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40C6CC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Here, parameters are what we differentiate the loss with respect to</a:t>
            </a:r>
            <a:endParaRPr i="1" sz="3000">
              <a:solidFill>
                <a:srgbClr val="40C6CC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41" name="Google Shape;141;p31"/>
          <p:cNvSpPr/>
          <p:nvPr/>
        </p:nvSpPr>
        <p:spPr>
          <a:xfrm>
            <a:off x="5052625" y="2186175"/>
            <a:ext cx="308100" cy="385500"/>
          </a:xfrm>
          <a:prstGeom prst="rect">
            <a:avLst/>
          </a:prstGeom>
          <a:noFill/>
          <a:ln cap="flat" cmpd="sng" w="19050">
            <a:solidFill>
              <a:srgbClr val="40C6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31"/>
          <p:cNvSpPr/>
          <p:nvPr/>
        </p:nvSpPr>
        <p:spPr>
          <a:xfrm>
            <a:off x="5927525" y="2055125"/>
            <a:ext cx="653100" cy="516600"/>
          </a:xfrm>
          <a:prstGeom prst="rect">
            <a:avLst/>
          </a:prstGeom>
          <a:noFill/>
          <a:ln cap="flat" cmpd="sng" w="19050">
            <a:solidFill>
              <a:srgbClr val="40C6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3" name="Google Shape;143;p31"/>
          <p:cNvCxnSpPr>
            <a:stCxn id="142" idx="3"/>
            <a:endCxn id="140" idx="0"/>
          </p:cNvCxnSpPr>
          <p:nvPr/>
        </p:nvCxnSpPr>
        <p:spPr>
          <a:xfrm flipH="1">
            <a:off x="4572125" y="2313425"/>
            <a:ext cx="2008500" cy="1335600"/>
          </a:xfrm>
          <a:prstGeom prst="bentConnector4">
            <a:avLst>
              <a:gd fmla="val -43567" name="adj1"/>
              <a:gd fmla="val 59664" name="adj2"/>
            </a:avLst>
          </a:prstGeom>
          <a:noFill/>
          <a:ln cap="flat" cmpd="sng" w="19050">
            <a:solidFill>
              <a:srgbClr val="40C6CC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2"/>
          <p:cNvSpPr txBox="1"/>
          <p:nvPr/>
        </p:nvSpPr>
        <p:spPr>
          <a:xfrm>
            <a:off x="1054350" y="440275"/>
            <a:ext cx="7035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858585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Another way to think about it</a:t>
            </a:r>
            <a:endParaRPr b="1" i="1" sz="3000">
              <a:solidFill>
                <a:srgbClr val="858585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pic>
        <p:nvPicPr>
          <p:cNvPr id="149" name="Google Shape;14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1725" y="1855113"/>
            <a:ext cx="4400550" cy="914400"/>
          </a:xfrm>
          <a:prstGeom prst="rect">
            <a:avLst/>
          </a:prstGeom>
          <a:noFill/>
          <a:ln cap="flat" cmpd="sng" w="38100">
            <a:solidFill>
              <a:srgbClr val="858585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50" name="Google Shape;150;p32"/>
          <p:cNvSpPr txBox="1"/>
          <p:nvPr/>
        </p:nvSpPr>
        <p:spPr>
          <a:xfrm>
            <a:off x="1054350" y="3648875"/>
            <a:ext cx="73872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40C6CC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But we could not differentiate the loss w.r.t. hyperparameters like the learning rate</a:t>
            </a:r>
            <a:endParaRPr i="1" sz="3000">
              <a:solidFill>
                <a:srgbClr val="40C6CC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51" name="Google Shape;151;p32"/>
          <p:cNvSpPr/>
          <p:nvPr/>
        </p:nvSpPr>
        <p:spPr>
          <a:xfrm>
            <a:off x="4288550" y="2086275"/>
            <a:ext cx="492900" cy="452100"/>
          </a:xfrm>
          <a:prstGeom prst="rect">
            <a:avLst/>
          </a:prstGeom>
          <a:noFill/>
          <a:ln cap="flat" cmpd="sng" w="19050">
            <a:solidFill>
              <a:srgbClr val="40C6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2" name="Google Shape;152;p32"/>
          <p:cNvCxnSpPr>
            <a:stCxn id="151" idx="1"/>
            <a:endCxn id="150" idx="1"/>
          </p:cNvCxnSpPr>
          <p:nvPr/>
        </p:nvCxnSpPr>
        <p:spPr>
          <a:xfrm flipH="1">
            <a:off x="1054250" y="2312325"/>
            <a:ext cx="3234300" cy="1890600"/>
          </a:xfrm>
          <a:prstGeom prst="bentConnector3">
            <a:avLst>
              <a:gd fmla="val 107359" name="adj1"/>
            </a:avLst>
          </a:prstGeom>
          <a:noFill/>
          <a:ln cap="flat" cmpd="sng" w="19050">
            <a:solidFill>
              <a:srgbClr val="40C6CC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3"/>
          <p:cNvSpPr txBox="1"/>
          <p:nvPr/>
        </p:nvSpPr>
        <p:spPr>
          <a:xfrm>
            <a:off x="1054350" y="501875"/>
            <a:ext cx="70353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40C6CC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What hyperparameters showed up in the prerequisites?</a:t>
            </a:r>
            <a:endParaRPr b="1" i="1" sz="3000">
              <a:solidFill>
                <a:srgbClr val="40C6CC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4"/>
          <p:cNvSpPr txBox="1"/>
          <p:nvPr/>
        </p:nvSpPr>
        <p:spPr>
          <a:xfrm>
            <a:off x="1054350" y="501875"/>
            <a:ext cx="70353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858585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What hyperparameters showed up in the prerequisites?</a:t>
            </a:r>
            <a:endParaRPr b="1" i="1" sz="3000">
              <a:solidFill>
                <a:srgbClr val="858585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63" name="Google Shape;163;p34"/>
          <p:cNvSpPr txBox="1"/>
          <p:nvPr/>
        </p:nvSpPr>
        <p:spPr>
          <a:xfrm>
            <a:off x="835200" y="1925250"/>
            <a:ext cx="7473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40C6CC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Learning rate</a:t>
            </a:r>
            <a:endParaRPr sz="3000">
              <a:solidFill>
                <a:srgbClr val="40C6CC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64" name="Google Shape;164;p34"/>
          <p:cNvSpPr txBox="1"/>
          <p:nvPr/>
        </p:nvSpPr>
        <p:spPr>
          <a:xfrm>
            <a:off x="835200" y="2751375"/>
            <a:ext cx="7473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40C6CC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Number of epochs</a:t>
            </a:r>
            <a:endParaRPr sz="3000">
              <a:solidFill>
                <a:srgbClr val="40C6CC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65" name="Google Shape;165;p34"/>
          <p:cNvSpPr txBox="1"/>
          <p:nvPr/>
        </p:nvSpPr>
        <p:spPr>
          <a:xfrm>
            <a:off x="835200" y="3577500"/>
            <a:ext cx="7473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40C6CC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Degree of polynomial</a:t>
            </a:r>
            <a:endParaRPr sz="3000">
              <a:solidFill>
                <a:srgbClr val="40C6CC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