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ff7ec7b4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ff7ec7b4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ff7ec7b4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ff7ec7b4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it does go </a:t>
            </a:r>
            <a:r>
              <a:rPr lang="en"/>
              <a:t>little</a:t>
            </a:r>
            <a:r>
              <a:rPr lang="en"/>
              <a:t> bit up the hill, but not all way.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ff7ec7b4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ff7ec7b4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more momentum gets past first one, but not over second hump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ff7ec7b4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ff7ec7b4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ff7ec7b4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ff7ec7b4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ff7ec7b4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ff7ec7b4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sizes pretty even throughout. Gets smaller only when we start bouncing around and averaging kicks 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ff7ec7b4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ff7ec7b4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recommend spending </a:t>
            </a:r>
            <a:r>
              <a:rPr lang="en"/>
              <a:t>very</a:t>
            </a:r>
            <a:r>
              <a:rPr lang="en"/>
              <a:t> little time here. The mathsy people can stare at it in their own time and for non maths people it is enough to know it is combination of momentum and rmsprop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ff7ec7b4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ff7ec7b4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ff7ec7b4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ff7ec7b4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636e8a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0636e8a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ff7ec7b4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ff7ec7b4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fffa545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fffa545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ff7ec7b4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ff7ec7b4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taken from notebook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ff7ec7b4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ff7ec7b4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small learning rate you are heading </a:t>
            </a:r>
            <a:r>
              <a:rPr lang="en"/>
              <a:t>towards</a:t>
            </a:r>
            <a:r>
              <a:rPr lang="en"/>
              <a:t> optimum, but slowly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ff7ec7b4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ff7ec7b4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too large, can explode and get divergence!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ff7ec7b4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ff7ec7b4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Bouncing back and forth. Getting closer to optimum but always going too far with each step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ff7ec7b4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ff7ec7b4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audience what they link will happen.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ff7ec7b4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ff7ec7b4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ff7ec7b4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ff7ec7b4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Optimizers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Momentum. Formula</a:t>
            </a:r>
            <a:endParaRPr/>
          </a:p>
        </p:txBody>
      </p:sp>
      <p:pic>
        <p:nvPicPr>
          <p:cNvPr id="116" name="Google Shape;116;p22"/>
          <p:cNvPicPr preferRelativeResize="0"/>
          <p:nvPr/>
        </p:nvPicPr>
        <p:blipFill>
          <a:blip r:embed="rId3">
            <a:alphaModFix/>
          </a:blip>
          <a:stretch>
            <a:fillRect/>
          </a:stretch>
        </p:blipFill>
        <p:spPr>
          <a:xfrm>
            <a:off x="2352675" y="1046025"/>
            <a:ext cx="4438650" cy="1181100"/>
          </a:xfrm>
          <a:prstGeom prst="rect">
            <a:avLst/>
          </a:prstGeom>
          <a:noFill/>
          <a:ln>
            <a:noFill/>
          </a:ln>
        </p:spPr>
      </p:pic>
      <p:pic>
        <p:nvPicPr>
          <p:cNvPr id="117" name="Google Shape;117;p22"/>
          <p:cNvPicPr preferRelativeResize="0"/>
          <p:nvPr/>
        </p:nvPicPr>
        <p:blipFill>
          <a:blip r:embed="rId4">
            <a:alphaModFix/>
          </a:blip>
          <a:stretch>
            <a:fillRect/>
          </a:stretch>
        </p:blipFill>
        <p:spPr>
          <a:xfrm>
            <a:off x="193700" y="2103025"/>
            <a:ext cx="8756600" cy="1352075"/>
          </a:xfrm>
          <a:prstGeom prst="rect">
            <a:avLst/>
          </a:prstGeom>
          <a:noFill/>
          <a:ln>
            <a:noFill/>
          </a:ln>
        </p:spPr>
      </p:pic>
      <p:pic>
        <p:nvPicPr>
          <p:cNvPr id="118" name="Google Shape;118;p22"/>
          <p:cNvPicPr preferRelativeResize="0"/>
          <p:nvPr/>
        </p:nvPicPr>
        <p:blipFill>
          <a:blip r:embed="rId5">
            <a:alphaModFix/>
          </a:blip>
          <a:stretch>
            <a:fillRect/>
          </a:stretch>
        </p:blipFill>
        <p:spPr>
          <a:xfrm>
            <a:off x="170150" y="4120700"/>
            <a:ext cx="8633722" cy="572700"/>
          </a:xfrm>
          <a:prstGeom prst="rect">
            <a:avLst/>
          </a:prstGeom>
          <a:noFill/>
          <a:ln>
            <a:noFill/>
          </a:ln>
        </p:spPr>
      </p:pic>
      <p:sp>
        <p:nvSpPr>
          <p:cNvPr id="119" name="Google Shape;119;p22"/>
          <p:cNvSpPr txBox="1"/>
          <p:nvPr/>
        </p:nvSpPr>
        <p:spPr>
          <a:xfrm>
            <a:off x="193700" y="3698900"/>
            <a:ext cx="35565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Writing out the average in full:</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Momentum Example 1</a:t>
            </a:r>
            <a:endParaRPr/>
          </a:p>
        </p:txBody>
      </p:sp>
      <p:sp>
        <p:nvSpPr>
          <p:cNvPr id="125" name="Google Shape;125;p23"/>
          <p:cNvSpPr txBox="1"/>
          <p:nvPr>
            <p:ph idx="1" type="body"/>
          </p:nvPr>
        </p:nvSpPr>
        <p:spPr>
          <a:xfrm>
            <a:off x="311700" y="1108375"/>
            <a:ext cx="1982100" cy="14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N_steps = 100</a:t>
            </a:r>
            <a:endParaRPr/>
          </a:p>
          <a:p>
            <a:pPr indent="0" lvl="0" marL="0" rtl="0" algn="l">
              <a:spcBef>
                <a:spcPts val="1200"/>
              </a:spcBef>
              <a:spcAft>
                <a:spcPts val="0"/>
              </a:spcAft>
              <a:buNone/>
            </a:pPr>
            <a:r>
              <a:rPr lang="en"/>
              <a:t>Alpha = 0.02</a:t>
            </a:r>
            <a:endParaRPr/>
          </a:p>
          <a:p>
            <a:pPr indent="0" lvl="0" marL="0" rtl="0" algn="l">
              <a:spcBef>
                <a:spcPts val="1200"/>
              </a:spcBef>
              <a:spcAft>
                <a:spcPts val="1200"/>
              </a:spcAft>
              <a:buNone/>
            </a:pPr>
            <a:r>
              <a:rPr lang="en"/>
              <a:t>Momentum = 0.5</a:t>
            </a:r>
            <a:endParaRPr/>
          </a:p>
        </p:txBody>
      </p:sp>
      <p:pic>
        <p:nvPicPr>
          <p:cNvPr id="126" name="Google Shape;126;p23"/>
          <p:cNvPicPr preferRelativeResize="0"/>
          <p:nvPr/>
        </p:nvPicPr>
        <p:blipFill>
          <a:blip r:embed="rId3">
            <a:alphaModFix/>
          </a:blip>
          <a:stretch>
            <a:fillRect/>
          </a:stretch>
        </p:blipFill>
        <p:spPr>
          <a:xfrm>
            <a:off x="2428263" y="1017713"/>
            <a:ext cx="5172075" cy="393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Momentum Example 2. More momentum</a:t>
            </a:r>
            <a:endParaRPr/>
          </a:p>
        </p:txBody>
      </p:sp>
      <p:sp>
        <p:nvSpPr>
          <p:cNvPr id="132" name="Google Shape;132;p24"/>
          <p:cNvSpPr txBox="1"/>
          <p:nvPr>
            <p:ph idx="1" type="body"/>
          </p:nvPr>
        </p:nvSpPr>
        <p:spPr>
          <a:xfrm>
            <a:off x="311700" y="1106693"/>
            <a:ext cx="2033700" cy="15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N_steps = 100</a:t>
            </a:r>
            <a:endParaRPr/>
          </a:p>
          <a:p>
            <a:pPr indent="0" lvl="0" marL="0" rtl="0" algn="l">
              <a:spcBef>
                <a:spcPts val="1200"/>
              </a:spcBef>
              <a:spcAft>
                <a:spcPts val="0"/>
              </a:spcAft>
              <a:buNone/>
            </a:pPr>
            <a:r>
              <a:rPr lang="en"/>
              <a:t>Alpha = 0.02</a:t>
            </a:r>
            <a:endParaRPr/>
          </a:p>
          <a:p>
            <a:pPr indent="0" lvl="0" marL="0" rtl="0" algn="l">
              <a:spcBef>
                <a:spcPts val="1200"/>
              </a:spcBef>
              <a:spcAft>
                <a:spcPts val="1200"/>
              </a:spcAft>
              <a:buNone/>
            </a:pPr>
            <a:r>
              <a:rPr lang="en"/>
              <a:t>Momentum = 0.9</a:t>
            </a:r>
            <a:endParaRPr/>
          </a:p>
        </p:txBody>
      </p:sp>
      <p:pic>
        <p:nvPicPr>
          <p:cNvPr id="133" name="Google Shape;133;p24"/>
          <p:cNvPicPr preferRelativeResize="0"/>
          <p:nvPr/>
        </p:nvPicPr>
        <p:blipFill>
          <a:blip r:embed="rId3">
            <a:alphaModFix/>
          </a:blip>
          <a:stretch>
            <a:fillRect/>
          </a:stretch>
        </p:blipFill>
        <p:spPr>
          <a:xfrm>
            <a:off x="2424038" y="1017713"/>
            <a:ext cx="5172075" cy="393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RMSProp</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Intuition:</a:t>
            </a:r>
            <a:endParaRPr/>
          </a:p>
          <a:p>
            <a:pPr indent="0" lvl="0" marL="0" rtl="0" algn="l">
              <a:spcBef>
                <a:spcPts val="1200"/>
              </a:spcBef>
              <a:spcAft>
                <a:spcPts val="0"/>
              </a:spcAft>
              <a:buNone/>
            </a:pPr>
            <a:r>
              <a:rPr lang="en"/>
              <a:t>1) The magnitude of the gradient isn't always helpful – what matters most is the direction (sign). (</a:t>
            </a:r>
            <a:r>
              <a:rPr lang="en"/>
              <a:t>example: sign(-10) = -1, sign(10) = +1)</a:t>
            </a:r>
            <a:endParaRPr/>
          </a:p>
          <a:p>
            <a:pPr indent="0" lvl="0" marL="0" rtl="0" algn="l">
              <a:spcBef>
                <a:spcPts val="1200"/>
              </a:spcBef>
              <a:spcAft>
                <a:spcPts val="0"/>
              </a:spcAft>
              <a:buNone/>
            </a:pPr>
            <a:r>
              <a:rPr lang="en"/>
              <a:t>2) </a:t>
            </a:r>
            <a:r>
              <a:rPr lang="en"/>
              <a:t>Normalize the gradient updates: divide the current gradient by the square root of the running average of the squared gradients.</a:t>
            </a:r>
            <a:endParaRPr/>
          </a:p>
          <a:p>
            <a:pPr indent="-355600" lvl="0" marL="457200" rtl="0" algn="l">
              <a:spcBef>
                <a:spcPts val="1200"/>
              </a:spcBef>
              <a:spcAft>
                <a:spcPts val="0"/>
              </a:spcAft>
              <a:buSzPts val="2000"/>
              <a:buChar char="-"/>
            </a:pPr>
            <a:r>
              <a:rPr lang="en" sz="1350">
                <a:highlight>
                  <a:srgbClr val="1A1D21"/>
                </a:highlight>
              </a:rPr>
              <a:t>If your last steps were big and the current one would be smaller, make it even smaller: the curve was steep but we are approaching a less steep region of the function and we need to be more careful.</a:t>
            </a:r>
            <a:endParaRPr sz="1350">
              <a:highlight>
                <a:srgbClr val="1A1D21"/>
              </a:highlight>
            </a:endParaRPr>
          </a:p>
          <a:p>
            <a:pPr indent="-314325" lvl="0" marL="457200" marR="190500" rtl="0" algn="l">
              <a:lnSpc>
                <a:spcPct val="146668"/>
              </a:lnSpc>
              <a:spcBef>
                <a:spcPts val="0"/>
              </a:spcBef>
              <a:spcAft>
                <a:spcPts val="0"/>
              </a:spcAft>
              <a:buSzPts val="1350"/>
              <a:buChar char="-"/>
            </a:pPr>
            <a:r>
              <a:rPr lang="en" sz="1350"/>
              <a:t>If we have done small steps recently and now the gradient becomes big, make an even bigger step, we want to move more efficiently in the steep region.</a:t>
            </a:r>
            <a:endParaRPr sz="1350">
              <a:highlight>
                <a:srgbClr val="1A1D2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RMSProp. Formula</a:t>
            </a:r>
            <a:endParaRPr/>
          </a:p>
        </p:txBody>
      </p:sp>
      <p:pic>
        <p:nvPicPr>
          <p:cNvPr id="145" name="Google Shape;145;p26"/>
          <p:cNvPicPr preferRelativeResize="0"/>
          <p:nvPr/>
        </p:nvPicPr>
        <p:blipFill>
          <a:blip r:embed="rId3">
            <a:alphaModFix/>
          </a:blip>
          <a:stretch>
            <a:fillRect/>
          </a:stretch>
        </p:blipFill>
        <p:spPr>
          <a:xfrm>
            <a:off x="2319338" y="1269675"/>
            <a:ext cx="4505325" cy="1314450"/>
          </a:xfrm>
          <a:prstGeom prst="rect">
            <a:avLst/>
          </a:prstGeom>
          <a:noFill/>
          <a:ln>
            <a:noFill/>
          </a:ln>
        </p:spPr>
      </p:pic>
      <p:pic>
        <p:nvPicPr>
          <p:cNvPr id="146" name="Google Shape;146;p26"/>
          <p:cNvPicPr preferRelativeResize="0"/>
          <p:nvPr/>
        </p:nvPicPr>
        <p:blipFill>
          <a:blip r:embed="rId4">
            <a:alphaModFix/>
          </a:blip>
          <a:stretch>
            <a:fillRect/>
          </a:stretch>
        </p:blipFill>
        <p:spPr>
          <a:xfrm>
            <a:off x="152400" y="2870425"/>
            <a:ext cx="8839199" cy="12888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RMSProp Example 1</a:t>
            </a:r>
            <a:endParaRPr/>
          </a:p>
        </p:txBody>
      </p:sp>
      <p:pic>
        <p:nvPicPr>
          <p:cNvPr id="152" name="Google Shape;152;p27"/>
          <p:cNvPicPr preferRelativeResize="0"/>
          <p:nvPr/>
        </p:nvPicPr>
        <p:blipFill>
          <a:blip r:embed="rId3">
            <a:alphaModFix/>
          </a:blip>
          <a:stretch>
            <a:fillRect/>
          </a:stretch>
        </p:blipFill>
        <p:spPr>
          <a:xfrm>
            <a:off x="2689200" y="1075600"/>
            <a:ext cx="5023703" cy="3820975"/>
          </a:xfrm>
          <a:prstGeom prst="rect">
            <a:avLst/>
          </a:prstGeom>
          <a:noFill/>
          <a:ln>
            <a:noFill/>
          </a:ln>
        </p:spPr>
      </p:pic>
      <p:sp>
        <p:nvSpPr>
          <p:cNvPr id="153" name="Google Shape;153;p27"/>
          <p:cNvSpPr txBox="1"/>
          <p:nvPr>
            <p:ph idx="1" type="body"/>
          </p:nvPr>
        </p:nvSpPr>
        <p:spPr>
          <a:xfrm>
            <a:off x="311700" y="1017725"/>
            <a:ext cx="2592300" cy="19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N_steps = 20</a:t>
            </a:r>
            <a:endParaRPr/>
          </a:p>
          <a:p>
            <a:pPr indent="0" lvl="0" marL="0" rtl="0" algn="l">
              <a:spcBef>
                <a:spcPts val="1200"/>
              </a:spcBef>
              <a:spcAft>
                <a:spcPts val="0"/>
              </a:spcAft>
              <a:buNone/>
            </a:pPr>
            <a:r>
              <a:rPr lang="en"/>
              <a:t>Alpha = 0.1</a:t>
            </a:r>
            <a:endParaRPr/>
          </a:p>
          <a:p>
            <a:pPr indent="0" lvl="0" marL="0" rtl="0" algn="l">
              <a:spcBef>
                <a:spcPts val="1200"/>
              </a:spcBef>
              <a:spcAft>
                <a:spcPts val="0"/>
              </a:spcAft>
              <a:buNone/>
            </a:pPr>
            <a:r>
              <a:rPr lang="en"/>
              <a:t>Momentum = 0.5</a:t>
            </a:r>
            <a:endParaRPr/>
          </a:p>
          <a:p>
            <a:pPr indent="0" lvl="0" marL="0" rtl="0" algn="l">
              <a:spcBef>
                <a:spcPts val="1200"/>
              </a:spcBef>
              <a:spcAft>
                <a:spcPts val="1200"/>
              </a:spcAft>
              <a:buNone/>
            </a:pPr>
            <a:r>
              <a:rPr lang="en"/>
              <a:t>(epsilon very small)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Adam</a:t>
            </a:r>
            <a:r>
              <a:rPr lang="en"/>
              <a:t>. </a:t>
            </a:r>
            <a:r>
              <a:rPr lang="en" sz="2466"/>
              <a:t>Intuition: combine momentum and RMSprop</a:t>
            </a:r>
            <a:endParaRPr sz="2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9" name="Google Shape;159;p28"/>
          <p:cNvPicPr preferRelativeResize="0"/>
          <p:nvPr/>
        </p:nvPicPr>
        <p:blipFill>
          <a:blip r:embed="rId3">
            <a:alphaModFix/>
          </a:blip>
          <a:stretch>
            <a:fillRect/>
          </a:stretch>
        </p:blipFill>
        <p:spPr>
          <a:xfrm>
            <a:off x="2338125" y="1017725"/>
            <a:ext cx="3912990" cy="2974200"/>
          </a:xfrm>
          <a:prstGeom prst="rect">
            <a:avLst/>
          </a:prstGeom>
          <a:noFill/>
          <a:ln>
            <a:noFill/>
          </a:ln>
        </p:spPr>
      </p:pic>
      <p:pic>
        <p:nvPicPr>
          <p:cNvPr id="160" name="Google Shape;160;p28"/>
          <p:cNvPicPr preferRelativeResize="0"/>
          <p:nvPr/>
        </p:nvPicPr>
        <p:blipFill>
          <a:blip r:embed="rId4">
            <a:alphaModFix/>
          </a:blip>
          <a:stretch>
            <a:fillRect/>
          </a:stretch>
        </p:blipFill>
        <p:spPr>
          <a:xfrm>
            <a:off x="830025" y="3991925"/>
            <a:ext cx="7483951" cy="100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Adam Example</a:t>
            </a:r>
            <a:endParaRPr/>
          </a:p>
        </p:txBody>
      </p:sp>
      <p:sp>
        <p:nvSpPr>
          <p:cNvPr id="166" name="Google Shape;166;p29"/>
          <p:cNvSpPr txBox="1"/>
          <p:nvPr>
            <p:ph idx="1" type="body"/>
          </p:nvPr>
        </p:nvSpPr>
        <p:spPr>
          <a:xfrm>
            <a:off x="158850" y="1161500"/>
            <a:ext cx="3355800" cy="250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N_steps = 60</a:t>
            </a:r>
            <a:endParaRPr/>
          </a:p>
          <a:p>
            <a:pPr indent="0" lvl="0" marL="0" rtl="0" algn="l">
              <a:spcBef>
                <a:spcPts val="1200"/>
              </a:spcBef>
              <a:spcAft>
                <a:spcPts val="0"/>
              </a:spcAft>
              <a:buNone/>
            </a:pPr>
            <a:r>
              <a:rPr lang="en"/>
              <a:t>Alpha = 0.2</a:t>
            </a:r>
            <a:endParaRPr/>
          </a:p>
          <a:p>
            <a:pPr indent="0" lvl="0" marL="0" rtl="0" algn="l">
              <a:spcBef>
                <a:spcPts val="1200"/>
              </a:spcBef>
              <a:spcAft>
                <a:spcPts val="0"/>
              </a:spcAft>
              <a:buNone/>
            </a:pPr>
            <a:r>
              <a:rPr lang="en"/>
              <a:t>Momentum_grad = 0.9</a:t>
            </a:r>
            <a:endParaRPr/>
          </a:p>
          <a:p>
            <a:pPr indent="0" lvl="0" marL="0" rtl="0" algn="l">
              <a:spcBef>
                <a:spcPts val="1200"/>
              </a:spcBef>
              <a:spcAft>
                <a:spcPts val="0"/>
              </a:spcAft>
              <a:buNone/>
            </a:pPr>
            <a:r>
              <a:rPr lang="en"/>
              <a:t>Momentum_grad_squared = 0.5</a:t>
            </a:r>
            <a:endParaRPr/>
          </a:p>
          <a:p>
            <a:pPr indent="0" lvl="0" marL="0" rtl="0" algn="l">
              <a:spcBef>
                <a:spcPts val="1200"/>
              </a:spcBef>
              <a:spcAft>
                <a:spcPts val="1200"/>
              </a:spcAft>
              <a:buNone/>
            </a:pPr>
            <a:r>
              <a:rPr lang="en"/>
              <a:t>(epsilon very small)</a:t>
            </a:r>
            <a:endParaRPr/>
          </a:p>
        </p:txBody>
      </p:sp>
      <p:pic>
        <p:nvPicPr>
          <p:cNvPr id="167" name="Google Shape;167;p29"/>
          <p:cNvPicPr preferRelativeResize="0"/>
          <p:nvPr/>
        </p:nvPicPr>
        <p:blipFill>
          <a:blip r:embed="rId3">
            <a:alphaModFix/>
          </a:blip>
          <a:stretch>
            <a:fillRect/>
          </a:stretch>
        </p:blipFill>
        <p:spPr>
          <a:xfrm>
            <a:off x="3651500" y="1061888"/>
            <a:ext cx="5172075" cy="393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and neural networks</a:t>
            </a:r>
            <a:endParaRPr/>
          </a:p>
        </p:txBody>
      </p:sp>
      <p:sp>
        <p:nvSpPr>
          <p:cNvPr id="173" name="Google Shape;173;p30"/>
          <p:cNvSpPr txBox="1"/>
          <p:nvPr>
            <p:ph idx="1" type="body"/>
          </p:nvPr>
        </p:nvSpPr>
        <p:spPr>
          <a:xfrm>
            <a:off x="311700" y="1152475"/>
            <a:ext cx="8520600" cy="22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classification</a:t>
            </a:r>
            <a:endParaRPr/>
          </a:p>
          <a:p>
            <a:pPr indent="-342900" lvl="0" marL="457200" rtl="0" algn="l">
              <a:spcBef>
                <a:spcPts val="1200"/>
              </a:spcBef>
              <a:spcAft>
                <a:spcPts val="0"/>
              </a:spcAft>
              <a:buSzPts val="1800"/>
              <a:buChar char="-"/>
            </a:pPr>
            <a:r>
              <a:rPr lang="en"/>
              <a:t>dataset = </a:t>
            </a:r>
            <a:r>
              <a:rPr lang="en">
                <a:solidFill>
                  <a:schemeClr val="dk1"/>
                </a:solidFill>
              </a:rPr>
              <a:t>[(d1,label_1), (d2, label_2), ..., (dn, label_n)]</a:t>
            </a:r>
            <a:endParaRPr>
              <a:solidFill>
                <a:schemeClr val="dk1"/>
              </a:solidFill>
            </a:endParaRPr>
          </a:p>
          <a:p>
            <a:pPr indent="-342900" lvl="0" marL="457200" rtl="0" algn="l">
              <a:spcBef>
                <a:spcPts val="0"/>
              </a:spcBef>
              <a:spcAft>
                <a:spcPts val="0"/>
              </a:spcAft>
              <a:buSzPts val="1800"/>
              <a:buChar char="-"/>
            </a:pPr>
            <a:r>
              <a:rPr lang="en"/>
              <a:t>neural network </a:t>
            </a:r>
            <a:r>
              <a:rPr lang="en">
                <a:solidFill>
                  <a:schemeClr val="dk1"/>
                </a:solidFill>
              </a:rPr>
              <a:t>net</a:t>
            </a:r>
            <a:r>
              <a:rPr lang="en"/>
              <a:t> with parameters </a:t>
            </a:r>
            <a:r>
              <a:rPr lang="en">
                <a:solidFill>
                  <a:schemeClr val="dk1"/>
                </a:solidFill>
              </a:rPr>
              <a:t>p</a:t>
            </a:r>
            <a:endParaRPr>
              <a:solidFill>
                <a:schemeClr val="dk1"/>
              </a:solidFill>
            </a:endParaRPr>
          </a:p>
          <a:p>
            <a:pPr indent="-342900" lvl="0" marL="457200" rtl="0" algn="l">
              <a:spcBef>
                <a:spcPts val="0"/>
              </a:spcBef>
              <a:spcAft>
                <a:spcPts val="0"/>
              </a:spcAft>
              <a:buSzPts val="1800"/>
              <a:buChar char="-"/>
            </a:pPr>
            <a:r>
              <a:rPr lang="en"/>
              <a:t>Loss function is </a:t>
            </a:r>
            <a:r>
              <a:rPr lang="en">
                <a:solidFill>
                  <a:schemeClr val="dk1"/>
                </a:solidFill>
              </a:rPr>
              <a:t>loss_fn </a:t>
            </a:r>
            <a:r>
              <a:rPr lang="en"/>
              <a:t>(e.g. cross entropy)</a:t>
            </a:r>
            <a:endParaRPr/>
          </a:p>
          <a:p>
            <a:pPr indent="0" lvl="0" marL="0" rtl="0" algn="l">
              <a:spcBef>
                <a:spcPts val="1200"/>
              </a:spcBef>
              <a:spcAft>
                <a:spcPts val="1200"/>
              </a:spcAft>
              <a:buNone/>
            </a:pPr>
            <a:r>
              <a:rPr lang="en"/>
              <a:t>Q1. What’s the function we are trying to optimize?</a:t>
            </a:r>
            <a:endParaRPr/>
          </a:p>
        </p:txBody>
      </p:sp>
      <p:pic>
        <p:nvPicPr>
          <p:cNvPr id="174" name="Google Shape;174;p30"/>
          <p:cNvPicPr preferRelativeResize="0"/>
          <p:nvPr/>
        </p:nvPicPr>
        <p:blipFill>
          <a:blip r:embed="rId3">
            <a:alphaModFix/>
          </a:blip>
          <a:stretch>
            <a:fillRect/>
          </a:stretch>
        </p:blipFill>
        <p:spPr>
          <a:xfrm>
            <a:off x="2272877" y="3261375"/>
            <a:ext cx="4598250" cy="101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650">
                <a:solidFill>
                  <a:schemeClr val="lt2"/>
                </a:solidFill>
              </a:rPr>
              <a:t>Q2. Why do you not actually want to minimize this total loss?</a:t>
            </a:r>
            <a:endParaRPr/>
          </a:p>
        </p:txBody>
      </p:sp>
      <p:sp>
        <p:nvSpPr>
          <p:cNvPr id="180" name="Google Shape;180;p31"/>
          <p:cNvSpPr txBox="1"/>
          <p:nvPr>
            <p:ph idx="1" type="body"/>
          </p:nvPr>
        </p:nvSpPr>
        <p:spPr>
          <a:xfrm>
            <a:off x="311700" y="1522925"/>
            <a:ext cx="8520600" cy="304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 a </a:t>
            </a:r>
            <a:r>
              <a:rPr b="1" lang="en" u="sng"/>
              <a:t>validation set</a:t>
            </a:r>
            <a:r>
              <a:rPr lang="en"/>
              <a:t>:</a:t>
            </a:r>
            <a:endParaRPr/>
          </a:p>
          <a:p>
            <a:pPr indent="0" lvl="0" marL="0" rtl="0" algn="l">
              <a:spcBef>
                <a:spcPts val="1200"/>
              </a:spcBef>
              <a:spcAft>
                <a:spcPts val="0"/>
              </a:spcAft>
              <a:buNone/>
            </a:pPr>
            <a:r>
              <a:rPr lang="en"/>
              <a:t>While training, training loss typically decreases. But the validation loss can start to increase after a certain point, signaling overfitting.</a:t>
            </a:r>
            <a:endParaRPr/>
          </a:p>
          <a:p>
            <a:pPr indent="0" lvl="0" marL="0" rtl="0" algn="l">
              <a:spcBef>
                <a:spcPts val="1200"/>
              </a:spcBef>
              <a:spcAft>
                <a:spcPts val="0"/>
              </a:spcAft>
              <a:buNone/>
            </a:pPr>
            <a:r>
              <a:rPr lang="en"/>
              <a:t>The goal of optimization is to not just minimize the training loss, but to find a balance where the model generalizes well (i.e., performs well on unseen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combat overfitting: regularization (L1, L2 regularization), dropout, early stopping, data augmentation, …</a:t>
            </a:r>
            <a:endParaRPr/>
          </a:p>
        </p:txBody>
      </p:sp>
      <p:sp>
        <p:nvSpPr>
          <p:cNvPr id="181" name="Google Shape;181;p31"/>
          <p:cNvSpPr txBox="1"/>
          <p:nvPr/>
        </p:nvSpPr>
        <p:spPr>
          <a:xfrm>
            <a:off x="3853650" y="1106225"/>
            <a:ext cx="1436700" cy="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rPr>
              <a:t>Overfitting</a:t>
            </a:r>
            <a:endParaRPr sz="2000">
              <a:solidFill>
                <a:schemeClr val="lt2"/>
              </a:solidFill>
            </a:endParaRPr>
          </a:p>
          <a:p>
            <a:pPr indent="0" lvl="0" marL="0" rtl="0" algn="l">
              <a:spcBef>
                <a:spcPts val="1200"/>
              </a:spcBef>
              <a:spcAft>
                <a:spcPts val="0"/>
              </a:spcAft>
              <a:buNone/>
            </a:pPr>
            <a:r>
              <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optimization?</a:t>
            </a:r>
            <a:endParaRPr/>
          </a:p>
        </p:txBody>
      </p:sp>
      <p:sp>
        <p:nvSpPr>
          <p:cNvPr id="61" name="Google Shape;61;p14"/>
          <p:cNvSpPr txBox="1"/>
          <p:nvPr>
            <p:ph idx="1" type="body"/>
          </p:nvPr>
        </p:nvSpPr>
        <p:spPr>
          <a:xfrm>
            <a:off x="311700" y="1152475"/>
            <a:ext cx="8520600" cy="3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task:</a:t>
            </a:r>
            <a:endParaRPr/>
          </a:p>
          <a:p>
            <a:pPr indent="0" lvl="0" marL="0" rtl="0" algn="l">
              <a:spcBef>
                <a:spcPts val="1200"/>
              </a:spcBef>
              <a:spcAft>
                <a:spcPts val="0"/>
              </a:spcAft>
              <a:buNone/>
            </a:pPr>
            <a:r>
              <a:rPr lang="en"/>
              <a:t>Given a function </a:t>
            </a:r>
            <a:r>
              <a:rPr lang="en">
                <a:solidFill>
                  <a:schemeClr val="dk1"/>
                </a:solidFill>
              </a:rPr>
              <a:t>f(p1,...,pn)</a:t>
            </a:r>
            <a:r>
              <a:rPr lang="en"/>
              <a:t>, find input values that maximize / minimize the output of 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Meta points:</a:t>
            </a:r>
            <a:endParaRPr/>
          </a:p>
          <a:p>
            <a:pPr indent="-342900" lvl="0" marL="457200" rtl="0" algn="l">
              <a:spcBef>
                <a:spcPts val="1200"/>
              </a:spcBef>
              <a:spcAft>
                <a:spcPts val="0"/>
              </a:spcAft>
              <a:buSzPts val="1800"/>
              <a:buChar char="-"/>
            </a:pPr>
            <a:r>
              <a:rPr lang="en"/>
              <a:t>Important to distinguish the task from the algorithm(s) that achieve the task</a:t>
            </a:r>
            <a:endParaRPr/>
          </a:p>
          <a:p>
            <a:pPr indent="-342900" lvl="0" marL="457200" rtl="0" algn="l">
              <a:spcBef>
                <a:spcPts val="0"/>
              </a:spcBef>
              <a:spcAft>
                <a:spcPts val="0"/>
              </a:spcAft>
              <a:buSzPts val="1800"/>
              <a:buChar char="-"/>
            </a:pPr>
            <a:r>
              <a:rPr lang="en"/>
              <a:t>Optimization is not only for neural networks. Can be any function!</a:t>
            </a:r>
            <a:endParaRPr/>
          </a:p>
          <a:p>
            <a:pPr indent="-342900" lvl="0" marL="457200" rtl="0" algn="l">
              <a:spcBef>
                <a:spcPts val="0"/>
              </a:spcBef>
              <a:spcAft>
                <a:spcPts val="0"/>
              </a:spcAft>
              <a:buSzPts val="1800"/>
              <a:buChar char="-"/>
            </a:pPr>
            <a:r>
              <a:rPr lang="en"/>
              <a:t>In slides/notebook, function being optimized is called ‘Loss’, but just represents any function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Stochastic Gradient Descent</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Three variations:</a:t>
            </a:r>
            <a:endParaRPr sz="2000"/>
          </a:p>
          <a:p>
            <a:pPr indent="-355600" lvl="0" marL="457200" rtl="0" algn="l">
              <a:spcBef>
                <a:spcPts val="1200"/>
              </a:spcBef>
              <a:spcAft>
                <a:spcPts val="0"/>
              </a:spcAft>
              <a:buSzPts val="2000"/>
              <a:buChar char="●"/>
            </a:pPr>
            <a:r>
              <a:rPr lang="en" sz="2000"/>
              <a:t>Batch GD: compute loss over entire dataset (too much computation)</a:t>
            </a:r>
            <a:endParaRPr sz="2000"/>
          </a:p>
          <a:p>
            <a:pPr indent="-355600" lvl="0" marL="457200" rtl="0" algn="l">
              <a:spcBef>
                <a:spcPts val="0"/>
              </a:spcBef>
              <a:spcAft>
                <a:spcPts val="0"/>
              </a:spcAft>
              <a:buSzPts val="2000"/>
              <a:buChar char="●"/>
            </a:pPr>
            <a:r>
              <a:rPr lang="en" sz="2000"/>
              <a:t>Stochastic GD: compute loss on </a:t>
            </a:r>
            <a:r>
              <a:rPr lang="en" sz="2000"/>
              <a:t>*</a:t>
            </a:r>
            <a:r>
              <a:rPr lang="en" sz="2000"/>
              <a:t>one</a:t>
            </a:r>
            <a:r>
              <a:rPr lang="en" sz="2000"/>
              <a:t>*</a:t>
            </a:r>
            <a:r>
              <a:rPr lang="en" sz="2000"/>
              <a:t> randomly selected sample (doesn’t parallelize well)</a:t>
            </a:r>
            <a:endParaRPr sz="2000"/>
          </a:p>
          <a:p>
            <a:pPr indent="-355600" lvl="0" marL="457200" rtl="0" algn="l">
              <a:spcBef>
                <a:spcPts val="0"/>
              </a:spcBef>
              <a:spcAft>
                <a:spcPts val="0"/>
              </a:spcAft>
              <a:buSzPts val="2000"/>
              <a:buChar char="●"/>
            </a:pPr>
            <a:r>
              <a:rPr lang="en" sz="2000"/>
              <a:t>Mini-batch GD: compute loss on a batch of samples of size ‘batch_size’. (this is the standard in deep learning)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a:t>
            </a:r>
            <a:endParaRPr/>
          </a:p>
        </p:txBody>
      </p:sp>
      <p:sp>
        <p:nvSpPr>
          <p:cNvPr id="67" name="Google Shape;67;p15"/>
          <p:cNvSpPr txBox="1"/>
          <p:nvPr>
            <p:ph idx="1" type="body"/>
          </p:nvPr>
        </p:nvSpPr>
        <p:spPr>
          <a:xfrm>
            <a:off x="47244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Intuitions:</a:t>
            </a:r>
            <a:endParaRPr/>
          </a:p>
          <a:p>
            <a:pPr indent="-342900" lvl="0" marL="457200" rtl="0" algn="l">
              <a:spcBef>
                <a:spcPts val="1200"/>
              </a:spcBef>
              <a:spcAft>
                <a:spcPts val="0"/>
              </a:spcAft>
              <a:buSzPts val="1800"/>
              <a:buChar char="-"/>
            </a:pPr>
            <a:r>
              <a:rPr lang="en"/>
              <a:t>Theorem from maths: gradient points in the direction where Loss increases quickest</a:t>
            </a:r>
            <a:endParaRPr/>
          </a:p>
          <a:p>
            <a:pPr indent="-342900" lvl="0" marL="457200" rtl="0" algn="l">
              <a:spcBef>
                <a:spcPts val="0"/>
              </a:spcBef>
              <a:spcAft>
                <a:spcPts val="0"/>
              </a:spcAft>
              <a:buSzPts val="1800"/>
              <a:buChar char="-"/>
            </a:pPr>
            <a:r>
              <a:rPr lang="en"/>
              <a:t>Larger</a:t>
            </a:r>
            <a:r>
              <a:rPr lang="en"/>
              <a:t> </a:t>
            </a:r>
            <a:r>
              <a:rPr lang="en"/>
              <a:t>learning rate means taking larger steps</a:t>
            </a:r>
            <a:endParaRPr/>
          </a:p>
          <a:p>
            <a:pPr indent="-342900" lvl="0" marL="457200" rtl="0" algn="l">
              <a:spcBef>
                <a:spcPts val="0"/>
              </a:spcBef>
              <a:spcAft>
                <a:spcPts val="0"/>
              </a:spcAft>
              <a:buSzPts val="1800"/>
              <a:buChar char="-"/>
            </a:pPr>
            <a:r>
              <a:rPr lang="en"/>
              <a:t>Gradient also affects size of the steps</a:t>
            </a:r>
            <a:endParaRPr/>
          </a:p>
        </p:txBody>
      </p:sp>
      <p:pic>
        <p:nvPicPr>
          <p:cNvPr id="68" name="Google Shape;68;p15"/>
          <p:cNvPicPr preferRelativeResize="0"/>
          <p:nvPr/>
        </p:nvPicPr>
        <p:blipFill>
          <a:blip r:embed="rId3">
            <a:alphaModFix/>
          </a:blip>
          <a:stretch>
            <a:fillRect/>
          </a:stretch>
        </p:blipFill>
        <p:spPr>
          <a:xfrm>
            <a:off x="464100" y="1517475"/>
            <a:ext cx="3814950" cy="874575"/>
          </a:xfrm>
          <a:prstGeom prst="rect">
            <a:avLst/>
          </a:prstGeom>
          <a:noFill/>
          <a:ln>
            <a:noFill/>
          </a:ln>
        </p:spPr>
      </p:pic>
      <p:pic>
        <p:nvPicPr>
          <p:cNvPr id="69" name="Google Shape;69;p15"/>
          <p:cNvPicPr preferRelativeResize="0"/>
          <p:nvPr/>
        </p:nvPicPr>
        <p:blipFill>
          <a:blip r:embed="rId4">
            <a:alphaModFix/>
          </a:blip>
          <a:stretch>
            <a:fillRect/>
          </a:stretch>
        </p:blipFill>
        <p:spPr>
          <a:xfrm>
            <a:off x="349050" y="2392050"/>
            <a:ext cx="4325274" cy="107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 Example 1. Small learning rate</a:t>
            </a:r>
            <a:endParaRPr/>
          </a:p>
        </p:txBody>
      </p:sp>
      <p:sp>
        <p:nvSpPr>
          <p:cNvPr id="75" name="Google Shape;75;p16"/>
          <p:cNvSpPr txBox="1"/>
          <p:nvPr>
            <p:ph idx="1" type="body"/>
          </p:nvPr>
        </p:nvSpPr>
        <p:spPr>
          <a:xfrm>
            <a:off x="924925" y="1134450"/>
            <a:ext cx="17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f(x) = x^2</a:t>
            </a:r>
            <a:endParaRPr/>
          </a:p>
          <a:p>
            <a:pPr indent="0" lvl="0" marL="0" rtl="0" algn="l">
              <a:spcBef>
                <a:spcPts val="1200"/>
              </a:spcBef>
              <a:spcAft>
                <a:spcPts val="0"/>
              </a:spcAft>
              <a:buNone/>
            </a:pPr>
            <a:r>
              <a:rPr lang="en"/>
              <a:t>X_0 = -5.5</a:t>
            </a:r>
            <a:endParaRPr/>
          </a:p>
          <a:p>
            <a:pPr indent="0" lvl="0" marL="0" rtl="0" algn="l">
              <a:spcBef>
                <a:spcPts val="1200"/>
              </a:spcBef>
              <a:spcAft>
                <a:spcPts val="1200"/>
              </a:spcAft>
              <a:buNone/>
            </a:pPr>
            <a:r>
              <a:rPr lang="en"/>
              <a:t>Alpha = 0.02</a:t>
            </a:r>
            <a:endParaRPr/>
          </a:p>
        </p:txBody>
      </p:sp>
      <p:pic>
        <p:nvPicPr>
          <p:cNvPr id="76" name="Google Shape;76;p16"/>
          <p:cNvPicPr preferRelativeResize="0"/>
          <p:nvPr/>
        </p:nvPicPr>
        <p:blipFill>
          <a:blip r:embed="rId3">
            <a:alphaModFix/>
          </a:blip>
          <a:stretch>
            <a:fillRect/>
          </a:stretch>
        </p:blipFill>
        <p:spPr>
          <a:xfrm>
            <a:off x="3280475" y="1017725"/>
            <a:ext cx="5068373" cy="385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 </a:t>
            </a:r>
            <a:r>
              <a:rPr lang="en"/>
              <a:t>Example 2. Large learning rate</a:t>
            </a:r>
            <a:endParaRPr/>
          </a:p>
        </p:txBody>
      </p:sp>
      <p:sp>
        <p:nvSpPr>
          <p:cNvPr id="82" name="Google Shape;82;p17"/>
          <p:cNvSpPr txBox="1"/>
          <p:nvPr>
            <p:ph idx="1" type="body"/>
          </p:nvPr>
        </p:nvSpPr>
        <p:spPr>
          <a:xfrm>
            <a:off x="924925" y="1134450"/>
            <a:ext cx="17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f(x) = x^2</a:t>
            </a:r>
            <a:endParaRPr/>
          </a:p>
          <a:p>
            <a:pPr indent="0" lvl="0" marL="0" rtl="0" algn="l">
              <a:spcBef>
                <a:spcPts val="1200"/>
              </a:spcBef>
              <a:spcAft>
                <a:spcPts val="0"/>
              </a:spcAft>
              <a:buNone/>
            </a:pPr>
            <a:r>
              <a:rPr lang="en"/>
              <a:t>X_0 = -5.5</a:t>
            </a:r>
            <a:endParaRPr/>
          </a:p>
          <a:p>
            <a:pPr indent="0" lvl="0" marL="0" rtl="0" algn="l">
              <a:spcBef>
                <a:spcPts val="1200"/>
              </a:spcBef>
              <a:spcAft>
                <a:spcPts val="1200"/>
              </a:spcAft>
              <a:buNone/>
            </a:pPr>
            <a:r>
              <a:rPr lang="en"/>
              <a:t>Alpha = 2</a:t>
            </a:r>
            <a:endParaRPr/>
          </a:p>
        </p:txBody>
      </p:sp>
      <p:pic>
        <p:nvPicPr>
          <p:cNvPr id="83" name="Google Shape;83;p17"/>
          <p:cNvPicPr preferRelativeResize="0"/>
          <p:nvPr/>
        </p:nvPicPr>
        <p:blipFill>
          <a:blip r:embed="rId3">
            <a:alphaModFix/>
          </a:blip>
          <a:stretch>
            <a:fillRect/>
          </a:stretch>
        </p:blipFill>
        <p:spPr>
          <a:xfrm>
            <a:off x="3204400" y="1017725"/>
            <a:ext cx="4686263"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 Example 3. ‘Medium’ learning rate</a:t>
            </a:r>
            <a:endParaRPr/>
          </a:p>
        </p:txBody>
      </p:sp>
      <p:pic>
        <p:nvPicPr>
          <p:cNvPr id="89" name="Google Shape;89;p18"/>
          <p:cNvPicPr preferRelativeResize="0"/>
          <p:nvPr/>
        </p:nvPicPr>
        <p:blipFill>
          <a:blip r:embed="rId3">
            <a:alphaModFix/>
          </a:blip>
          <a:stretch>
            <a:fillRect/>
          </a:stretch>
        </p:blipFill>
        <p:spPr>
          <a:xfrm>
            <a:off x="3037513" y="1017713"/>
            <a:ext cx="5172075" cy="3933825"/>
          </a:xfrm>
          <a:prstGeom prst="rect">
            <a:avLst/>
          </a:prstGeom>
          <a:noFill/>
          <a:ln>
            <a:noFill/>
          </a:ln>
        </p:spPr>
      </p:pic>
      <p:sp>
        <p:nvSpPr>
          <p:cNvPr id="90" name="Google Shape;90;p18"/>
          <p:cNvSpPr txBox="1"/>
          <p:nvPr>
            <p:ph idx="1" type="body"/>
          </p:nvPr>
        </p:nvSpPr>
        <p:spPr>
          <a:xfrm>
            <a:off x="924925" y="1134450"/>
            <a:ext cx="17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f(x) = x^2</a:t>
            </a:r>
            <a:endParaRPr/>
          </a:p>
          <a:p>
            <a:pPr indent="0" lvl="0" marL="0" rtl="0" algn="l">
              <a:spcBef>
                <a:spcPts val="1200"/>
              </a:spcBef>
              <a:spcAft>
                <a:spcPts val="0"/>
              </a:spcAft>
              <a:buNone/>
            </a:pPr>
            <a:r>
              <a:rPr lang="en"/>
              <a:t>X_0 = -5.5</a:t>
            </a:r>
            <a:endParaRPr/>
          </a:p>
          <a:p>
            <a:pPr indent="0" lvl="0" marL="0" rtl="0" algn="l">
              <a:spcBef>
                <a:spcPts val="1200"/>
              </a:spcBef>
              <a:spcAft>
                <a:spcPts val="1200"/>
              </a:spcAft>
              <a:buNone/>
            </a:pPr>
            <a:r>
              <a:rPr lang="en"/>
              <a:t>Alpha = 0.9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 Example with local minima</a:t>
            </a:r>
            <a:endParaRPr/>
          </a:p>
        </p:txBody>
      </p:sp>
      <p:sp>
        <p:nvSpPr>
          <p:cNvPr id="96" name="Google Shape;96;p19"/>
          <p:cNvSpPr txBox="1"/>
          <p:nvPr>
            <p:ph idx="1" type="body"/>
          </p:nvPr>
        </p:nvSpPr>
        <p:spPr>
          <a:xfrm>
            <a:off x="924925" y="1134450"/>
            <a:ext cx="222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f(x) = x^2 + 5sin(3x)</a:t>
            </a:r>
            <a:endParaRPr/>
          </a:p>
          <a:p>
            <a:pPr indent="0" lvl="0" marL="0" rtl="0" algn="l">
              <a:spcBef>
                <a:spcPts val="1200"/>
              </a:spcBef>
              <a:spcAft>
                <a:spcPts val="0"/>
              </a:spcAft>
              <a:buNone/>
            </a:pPr>
            <a:r>
              <a:rPr lang="en"/>
              <a:t>X_0 = -5.5</a:t>
            </a:r>
            <a:endParaRPr/>
          </a:p>
          <a:p>
            <a:pPr indent="0" lvl="0" marL="0" rtl="0" algn="l">
              <a:spcBef>
                <a:spcPts val="1200"/>
              </a:spcBef>
              <a:spcAft>
                <a:spcPts val="1200"/>
              </a:spcAft>
              <a:buNone/>
            </a:pPr>
            <a:r>
              <a:rPr lang="en"/>
              <a:t>Alpha = 0.01</a:t>
            </a:r>
            <a:endParaRPr/>
          </a:p>
        </p:txBody>
      </p:sp>
      <p:pic>
        <p:nvPicPr>
          <p:cNvPr id="97" name="Google Shape;97;p19"/>
          <p:cNvPicPr preferRelativeResize="0"/>
          <p:nvPr/>
        </p:nvPicPr>
        <p:blipFill>
          <a:blip r:embed="rId3">
            <a:alphaModFix/>
          </a:blip>
          <a:stretch>
            <a:fillRect/>
          </a:stretch>
        </p:blipFill>
        <p:spPr>
          <a:xfrm>
            <a:off x="3457825" y="1017725"/>
            <a:ext cx="502370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 With local minima</a:t>
            </a:r>
            <a:endParaRPr/>
          </a:p>
        </p:txBody>
      </p:sp>
      <p:pic>
        <p:nvPicPr>
          <p:cNvPr id="103" name="Google Shape;103;p20"/>
          <p:cNvPicPr preferRelativeResize="0"/>
          <p:nvPr/>
        </p:nvPicPr>
        <p:blipFill>
          <a:blip r:embed="rId3">
            <a:alphaModFix/>
          </a:blip>
          <a:stretch>
            <a:fillRect/>
          </a:stretch>
        </p:blipFill>
        <p:spPr>
          <a:xfrm>
            <a:off x="3450150" y="1017725"/>
            <a:ext cx="5023703" cy="3820975"/>
          </a:xfrm>
          <a:prstGeom prst="rect">
            <a:avLst/>
          </a:prstGeom>
          <a:noFill/>
          <a:ln>
            <a:noFill/>
          </a:ln>
        </p:spPr>
      </p:pic>
      <p:sp>
        <p:nvSpPr>
          <p:cNvPr id="104" name="Google Shape;104;p20"/>
          <p:cNvSpPr txBox="1"/>
          <p:nvPr>
            <p:ph idx="1" type="body"/>
          </p:nvPr>
        </p:nvSpPr>
        <p:spPr>
          <a:xfrm>
            <a:off x="924925" y="1134450"/>
            <a:ext cx="222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f(x) = x^2 + 5sin(3x)</a:t>
            </a:r>
            <a:endParaRPr/>
          </a:p>
          <a:p>
            <a:pPr indent="0" lvl="0" marL="0" rtl="0" algn="l">
              <a:spcBef>
                <a:spcPts val="1200"/>
              </a:spcBef>
              <a:spcAft>
                <a:spcPts val="0"/>
              </a:spcAft>
              <a:buNone/>
            </a:pPr>
            <a:r>
              <a:rPr lang="en"/>
              <a:t>X_0 = -5.5</a:t>
            </a:r>
            <a:endParaRPr/>
          </a:p>
          <a:p>
            <a:pPr indent="0" lvl="0" marL="0" rtl="0" algn="l">
              <a:spcBef>
                <a:spcPts val="1200"/>
              </a:spcBef>
              <a:spcAft>
                <a:spcPts val="1200"/>
              </a:spcAft>
              <a:buNone/>
            </a:pPr>
            <a:r>
              <a:rPr lang="en"/>
              <a:t>Alpha = 0.01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Momentum</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900"/>
              <a:t>Intuitions:</a:t>
            </a:r>
            <a:endParaRPr sz="1900"/>
          </a:p>
          <a:p>
            <a:pPr indent="-349250" lvl="0" marL="457200" rtl="0" algn="l">
              <a:lnSpc>
                <a:spcPct val="105000"/>
              </a:lnSpc>
              <a:spcBef>
                <a:spcPts val="1200"/>
              </a:spcBef>
              <a:spcAft>
                <a:spcPts val="0"/>
              </a:spcAft>
              <a:buSzPts val="1900"/>
              <a:buChar char="●"/>
            </a:pPr>
            <a:r>
              <a:rPr lang="en" sz="1900"/>
              <a:t>In GD, we discard all previous iterations information. Intuitively inefficient/wasteful</a:t>
            </a:r>
            <a:endParaRPr sz="1900"/>
          </a:p>
          <a:p>
            <a:pPr indent="-349250" lvl="0" marL="457200" rtl="0" algn="l">
              <a:lnSpc>
                <a:spcPct val="105000"/>
              </a:lnSpc>
              <a:spcBef>
                <a:spcPts val="0"/>
              </a:spcBef>
              <a:spcAft>
                <a:spcPts val="0"/>
              </a:spcAft>
              <a:buSzPts val="1900"/>
              <a:buChar char="●"/>
            </a:pPr>
            <a:r>
              <a:rPr lang="en" sz="1900"/>
              <a:t>Intuition from physics: if you’ve been going in same direction, go faster in that direction</a:t>
            </a:r>
            <a:endParaRPr sz="1900"/>
          </a:p>
          <a:p>
            <a:pPr indent="-349250" lvl="0" marL="457200" rtl="0" algn="l">
              <a:lnSpc>
                <a:spcPct val="105000"/>
              </a:lnSpc>
              <a:spcBef>
                <a:spcPts val="0"/>
              </a:spcBef>
              <a:spcAft>
                <a:spcPts val="0"/>
              </a:spcAft>
              <a:buSzPts val="1900"/>
              <a:buChar char="●"/>
            </a:pPr>
            <a:r>
              <a:rPr lang="en" sz="1900"/>
              <a:t>Want to avoid the ‘back and forth’ of medium step size</a:t>
            </a:r>
            <a:endParaRPr sz="1900"/>
          </a:p>
          <a:p>
            <a:pPr indent="0" lvl="0" marL="0" rtl="0" algn="l">
              <a:lnSpc>
                <a:spcPct val="105000"/>
              </a:lnSpc>
              <a:spcBef>
                <a:spcPts val="1200"/>
              </a:spcBef>
              <a:spcAft>
                <a:spcPts val="0"/>
              </a:spcAft>
              <a:buSzPts val="1018"/>
              <a:buNone/>
            </a:pPr>
            <a:r>
              <a:rPr lang="en" sz="1900"/>
              <a:t>Achieved by:</a:t>
            </a:r>
            <a:endParaRPr sz="1900"/>
          </a:p>
          <a:p>
            <a:pPr indent="457200" lvl="0" marL="0" rtl="0" algn="l">
              <a:lnSpc>
                <a:spcPct val="105000"/>
              </a:lnSpc>
              <a:spcBef>
                <a:spcPts val="1200"/>
              </a:spcBef>
              <a:spcAft>
                <a:spcPts val="0"/>
              </a:spcAft>
              <a:buNone/>
            </a:pPr>
            <a:r>
              <a:rPr lang="en" sz="1900"/>
              <a:t>Using the average of all previous gradients, not just the current gradient</a:t>
            </a:r>
            <a:endParaRPr sz="1900"/>
          </a:p>
          <a:p>
            <a:pPr indent="0" lvl="0" marL="0" rtl="0" algn="l">
              <a:lnSpc>
                <a:spcPct val="105000"/>
              </a:lnSpc>
              <a:spcBef>
                <a:spcPts val="1200"/>
              </a:spcBef>
              <a:spcAft>
                <a:spcPts val="1200"/>
              </a:spcAft>
              <a:buSzPts val="1018"/>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