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Paul de Terrasson de Montleau"/>
  <p:cmAuthor clrIdx="1" id="1" initials="" lastIdx="2" name="Lovkush Agar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29T21:35:40.305">
    <p:pos x="919" y="31"/>
    <p:text>I think you mentioned it already but where can I find the slides/resources from where this image was extracted?
I think this approach will actually be easier to understand for me</p:text>
  </p:cm>
  <p:cm authorId="1" idx="1" dt="2024-09-26T15:56:30.120">
    <p:pos x="919" y="31"/>
    <p:text>It is from the notebook</p:text>
  </p:cm>
  <p:cm authorId="0" idx="2" dt="2024-09-29T08:24:13.927">
    <p:pos x="919" y="31"/>
    <p:text>Thanks. For my future reference here is where I found the Arena notebook from which it comes from:
https://arena-ch1-transformers.streamlit.app/#option-2-colab
→ “Google Drive Folder” 
https://drive.google.com/drive/folders/1N5BbZVh5_pZ3sH1lv4krp-2_wJrB-Ahg
→ File “part1 Transformer from Scratch (training section).ipynb”
https://colab.research.google.com/drive/1z0aMOrdMG-r8jAILOf588y7uWrp6oPPp#scrollTo=o_WZWukYm4R-
→ The figure is in Section “2️⃣ Clean Transformer Implementation”, subsection “Attention”
https://raw.githubusercontent.com/callummcdougall/computational-thread-art/master/example_images/misc/transformer-attn-21.png</p:text>
  </p:cm>
  <p:cm authorId="1" idx="2" dt="2024-09-29T21:35:40.305">
    <p:pos x="919" y="31"/>
    <p:text>Thanks fornthe details!  One other detail: diagrams are drawn in Excalidraw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8035df17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8035df17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8035df17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8035df17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Repeat that we are working from outside in.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035df17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8035df17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035df1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035df1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8035df17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8035df17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8035df17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8035df17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035df17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8035df17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8035df17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8035df17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8035df17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8035df17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this. But DO NOT talk through it. Maybe point out things that are not intuitive, e.g. QK^T forces you to think in terms of rows and columns, which is not conceptually interesting. And not needed with einsum!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is Arena’s notebook: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https://www.google.com/url?q=https://colab.research.google.com/drive/1z0aMOrdMG-r8jAILOf588y7uWrp6oPPp%23scrollTo%3Do_WZWukYm4R-&amp;sa=D&amp;source=editors&amp;ust=1727601853930991&amp;usg=AOvVaw0s_E1irCyTF_0dGu9uLvcC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8035df17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8035df17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8035df17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8035df17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8035df17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8035df17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8035df17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8035df17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8035df17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8035df17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8035df17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8035df17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8035df17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8035df17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8035df17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8035df17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035df17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035df17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035df17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035df17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black box in split into three pieces. We are going to work our way from the outside inwards.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035df17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8035df17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tress the lack of time and not able to spend time here. Avoid answering questions beyond understanding what is on the slide. Token ids are made 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 we are lazy and do not clearly distinguish between token and token id. Not a big deal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035df17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035df17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the lack of time and not able to spend time here. Avoid answering questions beyond understanding what is on the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8035df17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8035df17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that they should be able to use previous information to answer this. Give enough time for *everyone*  to think through previous slides! Don’t just let first person answer for everyone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035df17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035df17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how this is unexpected! Based on previous slides, expect only one set of logits, not many.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Vertical line of x’s called ‘residual stream’.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x_i</a:t>
            </a:r>
            <a:r>
              <a:rPr lang="en" sz="1800">
                <a:solidFill>
                  <a:schemeClr val="lt2"/>
                </a:solidFill>
              </a:rPr>
              <a:t> is list of vectors, one vector per input token.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Length of vectors is d_model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Have n_layer many transformer blocks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Transformer block = attention layer then MLP layer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Attention: move information between tokens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(also some processing)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MLP: Process information within each token independently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Embedding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Input: list of ints. The token ids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Output: x_0, list of vectors. One vector per input token. Each vector has length d_model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How?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Just a lookup table! Each token is associated with a particular vector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Tokens with similar meanings should have similar vectors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(Omitted detail: Positional embedding)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69911"/>
          <a:stretch/>
        </p:blipFill>
        <p:spPr>
          <a:xfrm>
            <a:off x="121150" y="1798737"/>
            <a:ext cx="3963750" cy="145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Unembed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Despite the name, *not* the opposite of embedding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Input: list of vectors. </a:t>
            </a:r>
            <a:r>
              <a:rPr lang="en" sz="1800">
                <a:solidFill>
                  <a:schemeClr val="lt2"/>
                </a:solidFill>
              </a:rPr>
              <a:t>One vector per input token. Each vector has length d_model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Output: list of logits. One set of logits per token.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How?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W_U, b_u. Weight and bias to get output in desired shape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Important: Same W and b used for each token position.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logits[i]</a:t>
            </a:r>
            <a:r>
              <a:rPr lang="en" sz="1800">
                <a:solidFill>
                  <a:schemeClr val="lt2"/>
                </a:solidFill>
              </a:rPr>
              <a:t> = W_U * x[i] + b_u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73977" l="0" r="0" t="0"/>
          <a:stretch/>
        </p:blipFill>
        <p:spPr>
          <a:xfrm>
            <a:off x="244225" y="1897113"/>
            <a:ext cx="3963750" cy="125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Recap: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name of vertical line of x’s?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length of vectors in the x’s?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many vectors are there in each x_i?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the input for embed?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does embed turn its input into vectors?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the output of unembed?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does unembed convert vectors to logits?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MLP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Input: list of vectors. One vector per input token. Length of vector is d_model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Output: list of vectors. One vector per input token. Length of vector is d_model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x_{i+2} is NOT the output of m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 output of m is added onto the input. Indicated by + symbol.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Known as a ‘residual connection’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25" y="1586723"/>
            <a:ext cx="4094701" cy="123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25" y="3220764"/>
            <a:ext cx="33147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MLP Layer ctd.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Have one vector per input token.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Length of vector changes from d_model to d_mlp then back to d_model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Same as in unembed, tokens are independent throughout these calculations.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(Detail omitted. LayerNorm.)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00" y="152400"/>
            <a:ext cx="316073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Recap: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name of vertical line of x’s?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length of vectors in the x’s?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many vectors are there in each x_i?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does embed turn its input into vectors?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does unembed convert vectors to logits?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does + symbol in residual stream indicate?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are the steps inside MLP layer?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Attention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Input: list of vectors. One vector per token. Length of vector is d_model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Output: list of vectors. One vector per token. Length of vector is d_model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Each h_i is an ‘attention head’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Attention heads all independent of each other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All their outputs added to input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Number of heads is n_head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(Detail omitted. LayerNorm)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30734" l="1750" r="33641" t="50000"/>
          <a:stretch/>
        </p:blipFill>
        <p:spPr>
          <a:xfrm>
            <a:off x="303738" y="854100"/>
            <a:ext cx="4039299" cy="147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8032" l="3983" r="5477" t="10414"/>
          <a:stretch/>
        </p:blipFill>
        <p:spPr>
          <a:xfrm>
            <a:off x="543313" y="2778350"/>
            <a:ext cx="3560150" cy="1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750" y="49675"/>
            <a:ext cx="614361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830700" y="235450"/>
            <a:ext cx="7982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Attention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Focus on one head. Call it h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The steps inside h are: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Start with one vector per input token. Length is d_model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Create *three* vectors per token.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Length of these are d_head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Called ‘key’, ‘query’ and ‘value’ vectors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Use K[i] to indicate the key vector for token i. Similar for Q and V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Done using weights and biases. W_K, b_K, W_Q, b_Q, W_V, b_V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Do bunch of calculations (in next slides)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Get one vector per token. Called z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Length of these are still d_head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Go back to residual stream.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So one vector per input token, length of these are d_model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Done using weights and biases. W_o, b_o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“The cat sat on the”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 mat”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96450" y="1378625"/>
            <a:ext cx="2951100" cy="27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Aim to understand this box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Attention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Focus on one head. Call it h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Focus on output for one token position, say token position 3.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The final d_head vector for this token: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Z[3] = A[3,0] V[0] + </a:t>
            </a:r>
            <a:r>
              <a:rPr lang="en" sz="1800">
                <a:solidFill>
                  <a:schemeClr val="lt2"/>
                </a:solidFill>
              </a:rPr>
              <a:t>A[3,1] V[1] + A[3,2] V[2] + A[3,3] V[3] 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It is weighted-sum of previous tokens’ value vectors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A[3,0] is how much attention token 3 puts on token 0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A[3,0] + … + A[3,3] = 1, and these A’s are all positive</a:t>
            </a:r>
            <a:endParaRPr sz="1800">
              <a:solidFill>
                <a:schemeClr val="l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lang="en" sz="1800">
                <a:solidFill>
                  <a:schemeClr val="lt2"/>
                </a:solidFill>
              </a:rPr>
              <a:t>So a probability distribution. What function creates these…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Question. How would this look for a generic token i, not token 3?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Mottos: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Values are information sent from one token to another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A[i,j] is how much ‘attention’ token i is paying to token j</a:t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Attention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Focus on one head. Call it h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Recap the steps so far inside h: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Key fact: each token gets *three* vectors, not just one. Can deduce a lot of structure from this.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Key fact: the mottos. What were they?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are the three vectors called?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 we get from the d_model vector to these three vectors?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 we get back to d_model?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For the 5th token, what does z vector look like?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Only thing left is calculating A. And we </a:t>
            </a:r>
            <a:r>
              <a:rPr lang="en" sz="1800">
                <a:solidFill>
                  <a:schemeClr val="lt2"/>
                </a:solidFill>
              </a:rPr>
              <a:t>haven</a:t>
            </a:r>
            <a:r>
              <a:rPr lang="en" sz="1800">
                <a:solidFill>
                  <a:schemeClr val="lt2"/>
                </a:solidFill>
              </a:rPr>
              <a:t>’t used K or Q yet…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Key idea: Q[3] dot product K[0] is logit of A[3,0]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Calculate all dot products. Get square grid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‘Causal mask’. Ensure tokens do not pay attention to future tokens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(Detail. Scale by dividing by root(d_head).)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Apply softmax, to get probabilities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Warning: easy to get this wrong. Is it applied to each row or col?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Solution: use einops! No longer think in terms of rows and cols.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Mottos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Query is question that token wants answer to.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Key is question that token has the answer to.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So if Q[3] dot K[0] is large, then 0th token can answer the question 3rd token is asking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And then 0th token passes V[0], ‘the answer’, to 3rd token.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Attention layer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Focus on one head. Call it h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Recap inside h: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first step for h?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motto for values?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motto for A?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motto for keys?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What is motto for queries?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Key idea for calculating A[i,j] is…?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Z[3] equals what? (In terms of A and V)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 we get from the grid of dot products to A[i,j]?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do we get from z to d_model vectors?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Detail: We have separate W_o for each head, but only one b_o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125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details skipped.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 notebook, either explained directly or in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terminology notes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‘length of vector’ means number of entries of vector. Not length in geometric sense.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‘d’ means ‘dimension’, for example ‘d_model’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batches. It is not conceptually difficult or interesting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 does add cognitive load in the code!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arrays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are not conceptually the correct object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package the information for efficient compute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 2d-array means three different things in transformers:</a:t>
            </a:r>
            <a:br>
              <a:rPr lang="en"/>
            </a:br>
            <a:r>
              <a:rPr lang="en"/>
              <a:t>a list of vectors, a map between vectors, grid of all possible dot products.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mathematical formulae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the kind of person who likes formulae, then optional exercise is to write the formulae.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logits and softmax via log odds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Odds instead of probabilities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probabilities 0.8, 0.1, 0.05, 0.05 have odds 16:2:1:1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relative probs via ratios. E.g. 1st option is 8 times more likely than 2nd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Question: how to convert from odds to probabilities?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odds instead of odds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the log of these odds. Use base 2 for simplicity. 16:2:1:1 becomes 4:1:0:0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relative probs via differences. ‘Add 1’ = ‘2x more likely’. ‘Add 3’ = ‘2^3x more likely’.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Question: how to convert from log odds to probabilities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 1: when you see logits, treat them as log odds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 2: softmax converts log odds to normal probabilities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Minor detail: Softmax uses base e instead of base 2. So difference of 3 corresponds to factor of e^3 in probability.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“The cat sat on the”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 mat”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Sampler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Transformer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Transformer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“The cat sat on the”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part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[</a:t>
            </a:r>
            <a:r>
              <a:rPr lang="en" sz="1800">
                <a:solidFill>
                  <a:schemeClr val="lt2"/>
                </a:solidFill>
              </a:rPr>
              <a:t>“The”, “ cat”, “ sat”, “ on”, “ the”]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string. Output: list of integers.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notebook for more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1st half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part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[“180”, “876”, “ 1212”, “195”, “ 215”]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2nd half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Sampler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651675" y="4453725"/>
            <a:ext cx="5906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[-2.1, -4.2,...,1.7,..., -0.3,...,]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part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[0.018, 0.0002,..., 0.8,..., 0.1,...,]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84767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list of floats. Output: token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floats is logits. One logit per token in the vocabulary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possibilities. E.g. pick most likely, sample according to probabilities,…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Soft max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 part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 mat”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Sample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“The cat sat on the”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“ mat”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Sampler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Transformer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Tokenizer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Transformer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2300" y="2028175"/>
            <a:ext cx="2178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Question: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you think is the input and output of the transformer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50" y="235450"/>
            <a:ext cx="2962000" cy="467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Input: list of tokens / token ids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Output: One set of logits per input token!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E.g. logits for “ on” gives predicted next token for “The cat sat on”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 inference: only final token’s logits are used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 training: all logits used! A single sequence is actually len(sequence) many training points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THIS IS A BIG DEAL!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077300" y="391625"/>
            <a:ext cx="40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