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469" r:id="rId2"/>
    <p:sldId id="610" r:id="rId3"/>
    <p:sldId id="606" r:id="rId4"/>
    <p:sldId id="576" r:id="rId5"/>
    <p:sldId id="609" r:id="rId6"/>
    <p:sldId id="607" r:id="rId7"/>
    <p:sldId id="608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ram Agarwal" initials="VA" lastIdx="1" clrIdx="0">
    <p:extLst>
      <p:ext uri="{19B8F6BF-5375-455C-9EA6-DF929625EA0E}">
        <p15:presenceInfo xmlns:p15="http://schemas.microsoft.com/office/powerpoint/2012/main" userId="d93c929a35fe51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FFFF"/>
    <a:srgbClr val="FFC002"/>
    <a:srgbClr val="05FF71"/>
    <a:srgbClr val="1929FF"/>
    <a:srgbClr val="FF2A1C"/>
    <a:srgbClr val="FF7F80"/>
    <a:srgbClr val="FA1217"/>
    <a:srgbClr val="5B9BD5"/>
    <a:srgbClr val="ED2224"/>
    <a:srgbClr val="3B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8" autoAdjust="0"/>
    <p:restoredTop sz="82762" autoAdjust="0"/>
  </p:normalViewPr>
  <p:slideViewPr>
    <p:cSldViewPr snapToGrid="0">
      <p:cViewPr varScale="1">
        <p:scale>
          <a:sx n="175" d="100"/>
          <a:sy n="175" d="100"/>
        </p:scale>
        <p:origin x="2304" y="176"/>
      </p:cViewPr>
      <p:guideLst>
        <p:guide orient="horz" pos="2184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2A4B2E-2FD2-4923-B189-E9ACA94ABE61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1A70FB-0DE0-4091-9E87-09D54A6E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A70FB-0DE0-4091-9E87-09D54A6E79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1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A70FB-0DE0-4091-9E87-09D54A6E7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A70FB-0DE0-4091-9E87-09D54A6E79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C9D-C494-4185-8E9A-BAB3DADEBA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2151-8B1B-4292-BC41-51655AED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1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C9D-C494-4185-8E9A-BAB3DADEBA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2151-8B1B-4292-BC41-51655AED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C9D-C494-4185-8E9A-BAB3DADEBA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2151-8B1B-4292-BC41-51655AED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2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5198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000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929"/>
            <a:ext cx="10515600" cy="4665034"/>
          </a:xfrm>
        </p:spPr>
        <p:txBody>
          <a:bodyPr/>
          <a:lstStyle>
            <a:lvl1pPr>
              <a:buClr>
                <a:srgbClr val="000080"/>
              </a:buClr>
              <a:defRPr sz="3200">
                <a:latin typeface="+mj-lt"/>
              </a:defRPr>
            </a:lvl1pPr>
            <a:lvl2pPr marL="685783" indent="-228594">
              <a:buFont typeface="Calibri" panose="020F0502020204030204" pitchFamily="34" charset="0"/>
              <a:buChar char="–"/>
              <a:defRPr sz="2800"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7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C9D-C494-4185-8E9A-BAB3DADEBA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2151-8B1B-4292-BC41-51655AED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7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3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solidFill>
                  <a:srgbClr val="000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260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70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C9D-C494-4185-8E9A-BAB3DADEBA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2151-8B1B-4292-BC41-51655AED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FC9D-C494-4185-8E9A-BAB3DADEBA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2151-8B1B-4292-BC41-51655AED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FC9D-C494-4185-8E9A-BAB3DADEBA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2151-8B1B-4292-BC41-51655AED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914047"/>
            <a:ext cx="12192000" cy="19443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Predicting gene expression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from genomic DNA sequences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sz="2200" b="1" dirty="0">
                <a:solidFill>
                  <a:srgbClr val="000080"/>
                </a:solidFill>
              </a:rPr>
              <a:t> </a:t>
            </a:r>
            <a:br>
              <a:rPr lang="en-US" b="1" dirty="0">
                <a:solidFill>
                  <a:srgbClr val="000080"/>
                </a:solidFill>
              </a:rPr>
            </a:br>
            <a:endParaRPr lang="en-US" sz="3600" b="1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056614" y="3971801"/>
            <a:ext cx="8078771" cy="1867037"/>
          </a:xfrm>
          <a:prstGeom prst="rect">
            <a:avLst/>
          </a:prstGeom>
          <a:ln/>
        </p:spPr>
        <p:txBody>
          <a:bodyPr vert="horz" lIns="91440" tIns="25463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0935" indent="-286464">
              <a:tabLst>
                <a:tab pos="310935" algn="l"/>
                <a:tab pos="413140" algn="l"/>
                <a:tab pos="827718" algn="l"/>
                <a:tab pos="1242297" algn="l"/>
                <a:tab pos="1656876" algn="l"/>
                <a:tab pos="2071455" algn="l"/>
                <a:tab pos="2486033" algn="l"/>
                <a:tab pos="2900611" algn="l"/>
                <a:tab pos="3315190" algn="l"/>
                <a:tab pos="3729769" algn="l"/>
                <a:tab pos="4144347" algn="l"/>
                <a:tab pos="4558925" algn="l"/>
                <a:tab pos="4973504" algn="l"/>
                <a:tab pos="5388083" algn="l"/>
                <a:tab pos="5802662" algn="l"/>
                <a:tab pos="6217239" algn="l"/>
                <a:tab pos="6631818" algn="l"/>
                <a:tab pos="7046397" algn="l"/>
                <a:tab pos="7460976" algn="l"/>
                <a:tab pos="7875554" algn="l"/>
                <a:tab pos="829013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Vikram Agarwal</a:t>
            </a:r>
          </a:p>
          <a:p>
            <a:pPr marL="310935" indent="-286464">
              <a:tabLst>
                <a:tab pos="310935" algn="l"/>
                <a:tab pos="413140" algn="l"/>
                <a:tab pos="827718" algn="l"/>
                <a:tab pos="1242297" algn="l"/>
                <a:tab pos="1656876" algn="l"/>
                <a:tab pos="2071455" algn="l"/>
                <a:tab pos="2486033" algn="l"/>
                <a:tab pos="2900611" algn="l"/>
                <a:tab pos="3315190" algn="l"/>
                <a:tab pos="3729769" algn="l"/>
                <a:tab pos="4144347" algn="l"/>
                <a:tab pos="4558925" algn="l"/>
                <a:tab pos="4973504" algn="l"/>
                <a:tab pos="5388083" algn="l"/>
                <a:tab pos="5802662" algn="l"/>
                <a:tab pos="6217239" algn="l"/>
                <a:tab pos="6631818" algn="l"/>
                <a:tab pos="7046397" algn="l"/>
                <a:tab pos="7460976" algn="l"/>
                <a:tab pos="7875554" algn="l"/>
                <a:tab pos="829013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David Kelley</a:t>
            </a:r>
          </a:p>
          <a:p>
            <a:pPr marL="310935" indent="-286464">
              <a:tabLst>
                <a:tab pos="310935" algn="l"/>
                <a:tab pos="413140" algn="l"/>
                <a:tab pos="827718" algn="l"/>
                <a:tab pos="1242297" algn="l"/>
                <a:tab pos="1656876" algn="l"/>
                <a:tab pos="2071455" algn="l"/>
                <a:tab pos="2486033" algn="l"/>
                <a:tab pos="2900611" algn="l"/>
                <a:tab pos="3315190" algn="l"/>
                <a:tab pos="3729769" algn="l"/>
                <a:tab pos="4144347" algn="l"/>
                <a:tab pos="4558925" algn="l"/>
                <a:tab pos="4973504" algn="l"/>
                <a:tab pos="5388083" algn="l"/>
                <a:tab pos="5802662" algn="l"/>
                <a:tab pos="6217239" algn="l"/>
                <a:tab pos="6631818" algn="l"/>
                <a:tab pos="7046397" algn="l"/>
                <a:tab pos="7460976" algn="l"/>
                <a:tab pos="7875554" algn="l"/>
                <a:tab pos="8290133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310935" indent="-286464">
              <a:tabLst>
                <a:tab pos="310935" algn="l"/>
                <a:tab pos="413140" algn="l"/>
                <a:tab pos="827718" algn="l"/>
                <a:tab pos="1242297" algn="l"/>
                <a:tab pos="1656876" algn="l"/>
                <a:tab pos="2071455" algn="l"/>
                <a:tab pos="2486033" algn="l"/>
                <a:tab pos="2900611" algn="l"/>
                <a:tab pos="3315190" algn="l"/>
                <a:tab pos="3729769" algn="l"/>
                <a:tab pos="4144347" algn="l"/>
                <a:tab pos="4558925" algn="l"/>
                <a:tab pos="4973504" algn="l"/>
                <a:tab pos="5388083" algn="l"/>
                <a:tab pos="5802662" algn="l"/>
                <a:tab pos="6217239" algn="l"/>
                <a:tab pos="6631818" algn="l"/>
                <a:tab pos="7046397" algn="l"/>
                <a:tab pos="7460976" algn="l"/>
                <a:tab pos="7875554" algn="l"/>
                <a:tab pos="829013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Calico Life Sciences</a:t>
            </a:r>
          </a:p>
        </p:txBody>
      </p:sp>
    </p:spTree>
    <p:extLst>
      <p:ext uri="{BB962C8B-B14F-4D97-AF65-F5344CB8AC3E}">
        <p14:creationId xmlns:p14="http://schemas.microsoft.com/office/powerpoint/2010/main" val="42370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5EA9-B1C9-BF49-9FDB-F6C8888B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at different scales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FD2300-60CA-E34D-95B9-43750C6F5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851" y="1511300"/>
            <a:ext cx="6740297" cy="4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1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754"/>
            <a:ext cx="12192000" cy="875198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complex logic of DNA in governing</a:t>
            </a:r>
            <a:br>
              <a:rPr lang="en-US" dirty="0"/>
            </a:br>
            <a:r>
              <a:rPr lang="en-US" dirty="0"/>
              <a:t>gene expression levels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5869A-B895-4BEB-99E6-D0E3F5A3DC45}"/>
              </a:ext>
            </a:extLst>
          </p:cNvPr>
          <p:cNvGrpSpPr/>
          <p:nvPr/>
        </p:nvGrpSpPr>
        <p:grpSpPr>
          <a:xfrm>
            <a:off x="4754018" y="2125785"/>
            <a:ext cx="1492125" cy="778864"/>
            <a:chOff x="3250678" y="1674236"/>
            <a:chExt cx="1492125" cy="778864"/>
          </a:xfrm>
        </p:grpSpPr>
        <p:cxnSp>
          <p:nvCxnSpPr>
            <p:cNvPr id="25" name="Curved Connector 11">
              <a:extLst>
                <a:ext uri="{FF2B5EF4-FFF2-40B4-BE49-F238E27FC236}">
                  <a16:creationId xmlns:a16="http://schemas.microsoft.com/office/drawing/2014/main" id="{FCC82E29-B145-4258-8B07-BB9206D3A11C}"/>
                </a:ext>
              </a:extLst>
            </p:cNvPr>
            <p:cNvCxnSpPr/>
            <p:nvPr/>
          </p:nvCxnSpPr>
          <p:spPr>
            <a:xfrm flipV="1">
              <a:off x="3250678" y="1849985"/>
              <a:ext cx="836578" cy="603115"/>
            </a:xfrm>
            <a:prstGeom prst="curvedConnector3">
              <a:avLst>
                <a:gd name="adj1" fmla="val 48837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571FD8-375D-4E6D-8E9E-7A145F12ED34}"/>
                </a:ext>
              </a:extLst>
            </p:cNvPr>
            <p:cNvSpPr/>
            <p:nvPr/>
          </p:nvSpPr>
          <p:spPr>
            <a:xfrm>
              <a:off x="4037161" y="1674236"/>
              <a:ext cx="7056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AAAAA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A6D54D-06E7-46F4-A241-ED5C0E38BB3B}"/>
              </a:ext>
            </a:extLst>
          </p:cNvPr>
          <p:cNvGrpSpPr/>
          <p:nvPr/>
        </p:nvGrpSpPr>
        <p:grpSpPr>
          <a:xfrm>
            <a:off x="3589765" y="3722620"/>
            <a:ext cx="4769427" cy="863254"/>
            <a:chOff x="124691" y="4238681"/>
            <a:chExt cx="4769427" cy="86325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1E30D6-F72D-4F22-99F3-21D490B259B9}"/>
                </a:ext>
              </a:extLst>
            </p:cNvPr>
            <p:cNvGrpSpPr/>
            <p:nvPr/>
          </p:nvGrpSpPr>
          <p:grpSpPr>
            <a:xfrm>
              <a:off x="756068" y="4238681"/>
              <a:ext cx="1805233" cy="656535"/>
              <a:chOff x="1833706" y="3592813"/>
              <a:chExt cx="1805233" cy="656535"/>
            </a:xfrm>
          </p:grpSpPr>
          <p:cxnSp>
            <p:nvCxnSpPr>
              <p:cNvPr id="17" name="Elbow Connector 5">
                <a:extLst>
                  <a:ext uri="{FF2B5EF4-FFF2-40B4-BE49-F238E27FC236}">
                    <a16:creationId xmlns:a16="http://schemas.microsoft.com/office/drawing/2014/main" id="{D07CE7F8-5B10-4E10-9ACF-8567E400E325}"/>
                  </a:ext>
                </a:extLst>
              </p:cNvPr>
              <p:cNvCxnSpPr/>
              <p:nvPr/>
            </p:nvCxnSpPr>
            <p:spPr>
              <a:xfrm rot="5400000" flipH="1" flipV="1">
                <a:off x="2780252" y="3818028"/>
                <a:ext cx="284673" cy="577968"/>
              </a:xfrm>
              <a:prstGeom prst="bentConnector2">
                <a:avLst/>
              </a:prstGeom>
              <a:ln w="666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628F05-FC28-4832-986E-78260F50F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3706" y="3592813"/>
                <a:ext cx="1805233" cy="474453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Promoter (gene 1)</a:t>
                </a:r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6CB5393-86ED-470C-ADD2-E91778639941}"/>
                </a:ext>
              </a:extLst>
            </p:cNvPr>
            <p:cNvSpPr/>
            <p:nvPr/>
          </p:nvSpPr>
          <p:spPr>
            <a:xfrm>
              <a:off x="124691" y="4895216"/>
              <a:ext cx="4769427" cy="206719"/>
            </a:xfrm>
            <a:custGeom>
              <a:avLst/>
              <a:gdLst>
                <a:gd name="connsiteX0" fmla="*/ 0 w 5226627"/>
                <a:gd name="connsiteY0" fmla="*/ 240284 h 240284"/>
                <a:gd name="connsiteX1" fmla="*/ 374073 w 5226627"/>
                <a:gd name="connsiteY1" fmla="*/ 115593 h 240284"/>
                <a:gd name="connsiteX2" fmla="*/ 1288473 w 5226627"/>
                <a:gd name="connsiteY2" fmla="*/ 1293 h 240284"/>
                <a:gd name="connsiteX3" fmla="*/ 2504209 w 5226627"/>
                <a:gd name="connsiteY3" fmla="*/ 63639 h 240284"/>
                <a:gd name="connsiteX4" fmla="*/ 3532909 w 5226627"/>
                <a:gd name="connsiteY4" fmla="*/ 209112 h 240284"/>
                <a:gd name="connsiteX5" fmla="*/ 4509654 w 5226627"/>
                <a:gd name="connsiteY5" fmla="*/ 198721 h 240284"/>
                <a:gd name="connsiteX6" fmla="*/ 5226627 w 5226627"/>
                <a:gd name="connsiteY6" fmla="*/ 32466 h 24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627" h="240284">
                  <a:moveTo>
                    <a:pt x="0" y="240284"/>
                  </a:moveTo>
                  <a:cubicBezTo>
                    <a:pt x="79664" y="197854"/>
                    <a:pt x="159328" y="155425"/>
                    <a:pt x="374073" y="115593"/>
                  </a:cubicBezTo>
                  <a:cubicBezTo>
                    <a:pt x="588818" y="75761"/>
                    <a:pt x="933450" y="9952"/>
                    <a:pt x="1288473" y="1293"/>
                  </a:cubicBezTo>
                  <a:cubicBezTo>
                    <a:pt x="1643496" y="-7366"/>
                    <a:pt x="2130136" y="29003"/>
                    <a:pt x="2504209" y="63639"/>
                  </a:cubicBezTo>
                  <a:cubicBezTo>
                    <a:pt x="2878282" y="98275"/>
                    <a:pt x="3198668" y="186598"/>
                    <a:pt x="3532909" y="209112"/>
                  </a:cubicBezTo>
                  <a:cubicBezTo>
                    <a:pt x="3867150" y="231626"/>
                    <a:pt x="4227368" y="228162"/>
                    <a:pt x="4509654" y="198721"/>
                  </a:cubicBezTo>
                  <a:cubicBezTo>
                    <a:pt x="4791940" y="169280"/>
                    <a:pt x="5089813" y="63639"/>
                    <a:pt x="5226627" y="32466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Arrow: Curved Right 78">
            <a:extLst>
              <a:ext uri="{FF2B5EF4-FFF2-40B4-BE49-F238E27FC236}">
                <a16:creationId xmlns:a16="http://schemas.microsoft.com/office/drawing/2014/main" id="{7C573C28-C632-4630-85EC-0225FD8BFFC9}"/>
              </a:ext>
            </a:extLst>
          </p:cNvPr>
          <p:cNvSpPr/>
          <p:nvPr/>
        </p:nvSpPr>
        <p:spPr>
          <a:xfrm rot="16542407" flipV="1">
            <a:off x="5733924" y="3673217"/>
            <a:ext cx="491486" cy="22382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0ACD4E-2957-41A4-A3D0-937933D3B392}"/>
              </a:ext>
            </a:extLst>
          </p:cNvPr>
          <p:cNvSpPr/>
          <p:nvPr/>
        </p:nvSpPr>
        <p:spPr>
          <a:xfrm>
            <a:off x="2994550" y="5185645"/>
            <a:ext cx="898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Enhancers can signal to a promoter 1,000nt-1,000,000 nucleotides away from gene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EB34D68-1D55-1E45-8BB7-953955852E15}"/>
              </a:ext>
            </a:extLst>
          </p:cNvPr>
          <p:cNvSpPr/>
          <p:nvPr/>
        </p:nvSpPr>
        <p:spPr>
          <a:xfrm>
            <a:off x="6847180" y="4436535"/>
            <a:ext cx="428171" cy="207551"/>
          </a:xfrm>
          <a:prstGeom prst="round1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A4C5E-0645-0B4C-A32B-801F9F5F60E3}"/>
              </a:ext>
            </a:extLst>
          </p:cNvPr>
          <p:cNvSpPr/>
          <p:nvPr/>
        </p:nvSpPr>
        <p:spPr>
          <a:xfrm>
            <a:off x="6503837" y="4041928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2"/>
                </a:solidFill>
              </a:rPr>
              <a:t>Enhancer</a:t>
            </a:r>
          </a:p>
        </p:txBody>
      </p:sp>
      <p:cxnSp>
        <p:nvCxnSpPr>
          <p:cNvPr id="59" name="Elbow Connector 5">
            <a:extLst>
              <a:ext uri="{FF2B5EF4-FFF2-40B4-BE49-F238E27FC236}">
                <a16:creationId xmlns:a16="http://schemas.microsoft.com/office/drawing/2014/main" id="{7AD33F8A-39F9-C14B-9B0F-E99ED9012E89}"/>
              </a:ext>
            </a:extLst>
          </p:cNvPr>
          <p:cNvCxnSpPr/>
          <p:nvPr/>
        </p:nvCxnSpPr>
        <p:spPr>
          <a:xfrm rot="5400000" flipH="1" flipV="1">
            <a:off x="8370745" y="3973691"/>
            <a:ext cx="284673" cy="577968"/>
          </a:xfrm>
          <a:prstGeom prst="bentConnector2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BEFEFA4-7207-274B-9AC2-D35D012E6EDE}"/>
              </a:ext>
            </a:extLst>
          </p:cNvPr>
          <p:cNvSpPr txBox="1">
            <a:spLocks/>
          </p:cNvSpPr>
          <p:nvPr/>
        </p:nvSpPr>
        <p:spPr>
          <a:xfrm>
            <a:off x="7844288" y="3702249"/>
            <a:ext cx="1796892" cy="47445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Promoter (gene 2)</a:t>
            </a:r>
          </a:p>
        </p:txBody>
      </p:sp>
      <p:sp>
        <p:nvSpPr>
          <p:cNvPr id="61" name="Round Single Corner Rectangle 60">
            <a:extLst>
              <a:ext uri="{FF2B5EF4-FFF2-40B4-BE49-F238E27FC236}">
                <a16:creationId xmlns:a16="http://schemas.microsoft.com/office/drawing/2014/main" id="{1DA6A236-959C-C74F-94FA-95E90B32836D}"/>
              </a:ext>
            </a:extLst>
          </p:cNvPr>
          <p:cNvSpPr/>
          <p:nvPr/>
        </p:nvSpPr>
        <p:spPr>
          <a:xfrm>
            <a:off x="7570155" y="4426784"/>
            <a:ext cx="428171" cy="207551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51BED3-56B7-474E-9FC8-3C3768FF8DB7}"/>
              </a:ext>
            </a:extLst>
          </p:cNvPr>
          <p:cNvSpPr/>
          <p:nvPr/>
        </p:nvSpPr>
        <p:spPr>
          <a:xfrm>
            <a:off x="7301880" y="4610450"/>
            <a:ext cx="101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Insulator</a:t>
            </a:r>
          </a:p>
        </p:txBody>
      </p:sp>
      <p:cxnSp>
        <p:nvCxnSpPr>
          <p:cNvPr id="63" name="Curved Connector 11">
            <a:extLst>
              <a:ext uri="{FF2B5EF4-FFF2-40B4-BE49-F238E27FC236}">
                <a16:creationId xmlns:a16="http://schemas.microsoft.com/office/drawing/2014/main" id="{B5A969F2-DACF-4944-8AC9-904DBE6C59B2}"/>
              </a:ext>
            </a:extLst>
          </p:cNvPr>
          <p:cNvCxnSpPr/>
          <p:nvPr/>
        </p:nvCxnSpPr>
        <p:spPr>
          <a:xfrm flipV="1">
            <a:off x="4877485" y="2476593"/>
            <a:ext cx="836578" cy="603115"/>
          </a:xfrm>
          <a:prstGeom prst="curvedConnector3">
            <a:avLst>
              <a:gd name="adj1" fmla="val 48837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D341E94-66D8-C14D-B014-82DE7FF48CB0}"/>
              </a:ext>
            </a:extLst>
          </p:cNvPr>
          <p:cNvSpPr/>
          <p:nvPr/>
        </p:nvSpPr>
        <p:spPr>
          <a:xfrm>
            <a:off x="5663968" y="2300844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AAAAA</a:t>
            </a:r>
          </a:p>
        </p:txBody>
      </p:sp>
      <p:cxnSp>
        <p:nvCxnSpPr>
          <p:cNvPr id="65" name="Curved Connector 11">
            <a:extLst>
              <a:ext uri="{FF2B5EF4-FFF2-40B4-BE49-F238E27FC236}">
                <a16:creationId xmlns:a16="http://schemas.microsoft.com/office/drawing/2014/main" id="{51A8D5BB-9257-B449-8490-BB6DB6650B60}"/>
              </a:ext>
            </a:extLst>
          </p:cNvPr>
          <p:cNvCxnSpPr/>
          <p:nvPr/>
        </p:nvCxnSpPr>
        <p:spPr>
          <a:xfrm flipV="1">
            <a:off x="4941253" y="2662112"/>
            <a:ext cx="836578" cy="603115"/>
          </a:xfrm>
          <a:prstGeom prst="curvedConnector3">
            <a:avLst>
              <a:gd name="adj1" fmla="val 48837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8DE772A-A921-6742-94E7-D8EBBF74F0B4}"/>
              </a:ext>
            </a:extLst>
          </p:cNvPr>
          <p:cNvSpPr/>
          <p:nvPr/>
        </p:nvSpPr>
        <p:spPr>
          <a:xfrm>
            <a:off x="5727736" y="2486363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AAAAA</a:t>
            </a:r>
          </a:p>
        </p:txBody>
      </p:sp>
      <p:cxnSp>
        <p:nvCxnSpPr>
          <p:cNvPr id="72" name="Curved Connector 11">
            <a:extLst>
              <a:ext uri="{FF2B5EF4-FFF2-40B4-BE49-F238E27FC236}">
                <a16:creationId xmlns:a16="http://schemas.microsoft.com/office/drawing/2014/main" id="{8213E6C3-5F81-0848-9FD5-094552F55A7F}"/>
              </a:ext>
            </a:extLst>
          </p:cNvPr>
          <p:cNvCxnSpPr/>
          <p:nvPr/>
        </p:nvCxnSpPr>
        <p:spPr>
          <a:xfrm flipV="1">
            <a:off x="4628901" y="2126593"/>
            <a:ext cx="836578" cy="603115"/>
          </a:xfrm>
          <a:prstGeom prst="curvedConnector3">
            <a:avLst>
              <a:gd name="adj1" fmla="val 48837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419F10A-2F30-CC48-8993-FF74855635D5}"/>
              </a:ext>
            </a:extLst>
          </p:cNvPr>
          <p:cNvSpPr/>
          <p:nvPr/>
        </p:nvSpPr>
        <p:spPr>
          <a:xfrm>
            <a:off x="5415384" y="1950844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AAAAA</a:t>
            </a:r>
          </a:p>
        </p:txBody>
      </p:sp>
      <p:cxnSp>
        <p:nvCxnSpPr>
          <p:cNvPr id="74" name="Curved Connector 11">
            <a:extLst>
              <a:ext uri="{FF2B5EF4-FFF2-40B4-BE49-F238E27FC236}">
                <a16:creationId xmlns:a16="http://schemas.microsoft.com/office/drawing/2014/main" id="{9281D966-7ECF-6F4B-A3B6-1B3F9C37B2EB}"/>
              </a:ext>
            </a:extLst>
          </p:cNvPr>
          <p:cNvCxnSpPr/>
          <p:nvPr/>
        </p:nvCxnSpPr>
        <p:spPr>
          <a:xfrm flipV="1">
            <a:off x="4556548" y="1945843"/>
            <a:ext cx="836578" cy="603115"/>
          </a:xfrm>
          <a:prstGeom prst="curvedConnector3">
            <a:avLst>
              <a:gd name="adj1" fmla="val 48837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88FE192-2CC1-8640-8BD4-EC357EA8FA41}"/>
              </a:ext>
            </a:extLst>
          </p:cNvPr>
          <p:cNvSpPr/>
          <p:nvPr/>
        </p:nvSpPr>
        <p:spPr>
          <a:xfrm>
            <a:off x="5343031" y="1770094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AAAAA</a:t>
            </a:r>
          </a:p>
        </p:txBody>
      </p:sp>
      <p:cxnSp>
        <p:nvCxnSpPr>
          <p:cNvPr id="78" name="Curved Connector 11">
            <a:extLst>
              <a:ext uri="{FF2B5EF4-FFF2-40B4-BE49-F238E27FC236}">
                <a16:creationId xmlns:a16="http://schemas.microsoft.com/office/drawing/2014/main" id="{FDCACBF6-2963-D04F-A01E-79A8E167F500}"/>
              </a:ext>
            </a:extLst>
          </p:cNvPr>
          <p:cNvCxnSpPr/>
          <p:nvPr/>
        </p:nvCxnSpPr>
        <p:spPr>
          <a:xfrm flipV="1">
            <a:off x="8221349" y="2722849"/>
            <a:ext cx="836578" cy="603115"/>
          </a:xfrm>
          <a:prstGeom prst="curvedConnector3">
            <a:avLst>
              <a:gd name="adj1" fmla="val 48837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C293F68-8301-624C-B4BA-D7C147F5EC6D}"/>
              </a:ext>
            </a:extLst>
          </p:cNvPr>
          <p:cNvSpPr/>
          <p:nvPr/>
        </p:nvSpPr>
        <p:spPr>
          <a:xfrm>
            <a:off x="9007832" y="2547100"/>
            <a:ext cx="705642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AAAAA</a:t>
            </a:r>
          </a:p>
        </p:txBody>
      </p:sp>
      <p:cxnSp>
        <p:nvCxnSpPr>
          <p:cNvPr id="92" name="Curved Connector 11">
            <a:extLst>
              <a:ext uri="{FF2B5EF4-FFF2-40B4-BE49-F238E27FC236}">
                <a16:creationId xmlns:a16="http://schemas.microsoft.com/office/drawing/2014/main" id="{1C5F3FEC-45B6-664A-9ADF-7F4F299339B2}"/>
              </a:ext>
            </a:extLst>
          </p:cNvPr>
          <p:cNvCxnSpPr/>
          <p:nvPr/>
        </p:nvCxnSpPr>
        <p:spPr>
          <a:xfrm flipV="1">
            <a:off x="8015583" y="2530084"/>
            <a:ext cx="836578" cy="603115"/>
          </a:xfrm>
          <a:prstGeom prst="curvedConnector3">
            <a:avLst>
              <a:gd name="adj1" fmla="val 48837"/>
            </a:avLst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6F41EF8-1F91-384D-B157-AF3E6082CF7B}"/>
              </a:ext>
            </a:extLst>
          </p:cNvPr>
          <p:cNvSpPr/>
          <p:nvPr/>
        </p:nvSpPr>
        <p:spPr>
          <a:xfrm>
            <a:off x="8802066" y="2354335"/>
            <a:ext cx="705642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AAAAA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E20496-CDE2-5743-ACD6-EE0B453D67FF}"/>
              </a:ext>
            </a:extLst>
          </p:cNvPr>
          <p:cNvSpPr/>
          <p:nvPr/>
        </p:nvSpPr>
        <p:spPr>
          <a:xfrm>
            <a:off x="619883" y="2332893"/>
            <a:ext cx="2439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Output: RNA molecules produced (continuous scale)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5A03C3-B417-5F4B-8429-B9C9CD1529E0}"/>
              </a:ext>
            </a:extLst>
          </p:cNvPr>
          <p:cNvSpPr/>
          <p:nvPr/>
        </p:nvSpPr>
        <p:spPr>
          <a:xfrm>
            <a:off x="433521" y="3826619"/>
            <a:ext cx="2439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Input: DNA sequence or biochemical properties embedded in DNA sequences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93F5B-FF9B-E743-B5C5-C3B71CB151CC}"/>
              </a:ext>
            </a:extLst>
          </p:cNvPr>
          <p:cNvCxnSpPr/>
          <p:nvPr/>
        </p:nvCxnSpPr>
        <p:spPr>
          <a:xfrm>
            <a:off x="239486" y="3534229"/>
            <a:ext cx="116186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42E7033-ECC8-AF44-B2BF-0838FBA27161}"/>
              </a:ext>
            </a:extLst>
          </p:cNvPr>
          <p:cNvSpPr/>
          <p:nvPr/>
        </p:nvSpPr>
        <p:spPr>
          <a:xfrm>
            <a:off x="8507" y="6433324"/>
            <a:ext cx="845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Insulator: blocks an enhancer-promoter interaction so the enhancer has little to no effect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C38E861-C03F-1648-82C6-5200D1EBA85C}"/>
              </a:ext>
            </a:extLst>
          </p:cNvPr>
          <p:cNvSpPr/>
          <p:nvPr/>
        </p:nvSpPr>
        <p:spPr>
          <a:xfrm>
            <a:off x="5085" y="6203492"/>
            <a:ext cx="9477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2"/>
                </a:solidFill>
              </a:rPr>
              <a:t>Enhancer: switches on a gene to greater levels, can occur at very faraway distances from a promoter</a:t>
            </a: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70164A0A-A683-4D44-801C-206A04572D7A}"/>
              </a:ext>
            </a:extLst>
          </p:cNvPr>
          <p:cNvSpPr txBox="1">
            <a:spLocks/>
          </p:cNvSpPr>
          <p:nvPr/>
        </p:nvSpPr>
        <p:spPr>
          <a:xfrm>
            <a:off x="5084" y="5973660"/>
            <a:ext cx="12012745" cy="4744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Promoter: heavily determines RNA molecules produced but depends on enhancers, insulators, and other DNA sequences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382FD2-9603-D841-AE35-D49D4F372ADF}"/>
              </a:ext>
            </a:extLst>
          </p:cNvPr>
          <p:cNvSpPr/>
          <p:nvPr/>
        </p:nvSpPr>
        <p:spPr>
          <a:xfrm>
            <a:off x="-256" y="5687678"/>
            <a:ext cx="1078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 expression: Number of RNA molecules produced in a given cell type (measured as a continuum)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8BC4AC-753B-FC46-A68B-BC0D011C9AD5}"/>
              </a:ext>
            </a:extLst>
          </p:cNvPr>
          <p:cNvCxnSpPr/>
          <p:nvPr/>
        </p:nvCxnSpPr>
        <p:spPr>
          <a:xfrm>
            <a:off x="217032" y="5617029"/>
            <a:ext cx="116186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B35A26B-39FF-F649-8F9B-FE530BA646E8}"/>
              </a:ext>
            </a:extLst>
          </p:cNvPr>
          <p:cNvSpPr/>
          <p:nvPr/>
        </p:nvSpPr>
        <p:spPr>
          <a:xfrm>
            <a:off x="4856798" y="148231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 1 RNA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EF15BA-5DEB-F945-9FE6-6FBD24798243}"/>
              </a:ext>
            </a:extLst>
          </p:cNvPr>
          <p:cNvSpPr/>
          <p:nvPr/>
        </p:nvSpPr>
        <p:spPr>
          <a:xfrm>
            <a:off x="8195571" y="148140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 2 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2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76"/>
            <a:ext cx="12192000" cy="8751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ConvNets</a:t>
            </a:r>
            <a:r>
              <a:rPr lang="en-US" dirty="0"/>
              <a:t> to predict expression levels</a:t>
            </a:r>
            <a:br>
              <a:rPr lang="en-US" dirty="0"/>
            </a:br>
            <a:r>
              <a:rPr lang="en-US" dirty="0"/>
              <a:t>from DNA sequences (Agarwal 2018)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40E61-B683-4DF3-85EF-BB9305EA8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" y="1889743"/>
            <a:ext cx="11864741" cy="3669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46A887-E626-D24B-86A3-75DEB22AD87B}"/>
              </a:ext>
            </a:extLst>
          </p:cNvPr>
          <p:cNvSpPr/>
          <p:nvPr/>
        </p:nvSpPr>
        <p:spPr>
          <a:xfrm>
            <a:off x="297410" y="6035763"/>
            <a:ext cx="1126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CNNs good at predicting gene expression from promoter sequences</a:t>
            </a:r>
          </a:p>
          <a:p>
            <a:r>
              <a:rPr lang="en-US" dirty="0"/>
              <a:t>CNNs poor at capturing long-range word dependencies and </a:t>
            </a:r>
            <a:r>
              <a:rPr lang="en-US" dirty="0" err="1"/>
              <a:t>compelx</a:t>
            </a:r>
            <a:r>
              <a:rPr lang="en-US" dirty="0"/>
              <a:t> position-dependent relationships between words</a:t>
            </a:r>
          </a:p>
        </p:txBody>
      </p:sp>
    </p:spTree>
    <p:extLst>
      <p:ext uri="{BB962C8B-B14F-4D97-AF65-F5344CB8AC3E}">
        <p14:creationId xmlns:p14="http://schemas.microsoft.com/office/powerpoint/2010/main" val="24804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F9CA-8618-9E46-B462-260E212B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Basenji to predict biochemical features along a chromosome (Kelly 2018)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F96DBE-1F48-8147-A5CF-0182EE021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353" y="1518557"/>
            <a:ext cx="9703121" cy="4665663"/>
          </a:xfrm>
          <a:prstGeom prst="rect">
            <a:avLst/>
          </a:prstGeom>
        </p:spPr>
      </p:pic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7B7C103C-ABBE-5E42-B3A7-9D5367EE4D9A}"/>
              </a:ext>
            </a:extLst>
          </p:cNvPr>
          <p:cNvSpPr/>
          <p:nvPr/>
        </p:nvSpPr>
        <p:spPr>
          <a:xfrm>
            <a:off x="5689600" y="6081306"/>
            <a:ext cx="94343" cy="207551"/>
          </a:xfrm>
          <a:prstGeom prst="round1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D7D32-4ABB-5B42-9C25-DB0E32AE0109}"/>
              </a:ext>
            </a:extLst>
          </p:cNvPr>
          <p:cNvSpPr/>
          <p:nvPr/>
        </p:nvSpPr>
        <p:spPr>
          <a:xfrm>
            <a:off x="4512525" y="6537356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2"/>
                </a:solidFill>
              </a:rPr>
              <a:t>Possible Enhancer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D9287B2-BF42-404C-93C1-EBA4274802FB}"/>
              </a:ext>
            </a:extLst>
          </p:cNvPr>
          <p:cNvSpPr/>
          <p:nvPr/>
        </p:nvSpPr>
        <p:spPr>
          <a:xfrm>
            <a:off x="6193734" y="6080444"/>
            <a:ext cx="94343" cy="207551"/>
          </a:xfrm>
          <a:prstGeom prst="round1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7665349-99E9-4A47-87CB-A37BEA3CA54F}"/>
              </a:ext>
            </a:extLst>
          </p:cNvPr>
          <p:cNvSpPr/>
          <p:nvPr/>
        </p:nvSpPr>
        <p:spPr>
          <a:xfrm>
            <a:off x="6390155" y="6080443"/>
            <a:ext cx="94345" cy="207551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287193-0395-364D-AFF7-8655AD73459D}"/>
              </a:ext>
            </a:extLst>
          </p:cNvPr>
          <p:cNvSpPr/>
          <p:nvPr/>
        </p:nvSpPr>
        <p:spPr>
          <a:xfrm>
            <a:off x="6288077" y="6535801"/>
            <a:ext cx="182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Possible Insulator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48E80054-E92A-5640-8BB7-3E5B3FF2DBEF}"/>
              </a:ext>
            </a:extLst>
          </p:cNvPr>
          <p:cNvSpPr/>
          <p:nvPr/>
        </p:nvSpPr>
        <p:spPr>
          <a:xfrm>
            <a:off x="4336383" y="6098266"/>
            <a:ext cx="94345" cy="207551"/>
          </a:xfrm>
          <a:prstGeom prst="round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076A0C46-757D-BE42-B063-846CE054CC60}"/>
              </a:ext>
            </a:extLst>
          </p:cNvPr>
          <p:cNvSpPr/>
          <p:nvPr/>
        </p:nvSpPr>
        <p:spPr>
          <a:xfrm>
            <a:off x="8719698" y="6083751"/>
            <a:ext cx="94345" cy="207551"/>
          </a:xfrm>
          <a:prstGeom prst="round1Rect">
            <a:avLst/>
          </a:prstGeom>
          <a:solidFill>
            <a:srgbClr val="21FF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782BB150-2D40-6D42-B6A9-EFCCFA6F365A}"/>
              </a:ext>
            </a:extLst>
          </p:cNvPr>
          <p:cNvSpPr/>
          <p:nvPr/>
        </p:nvSpPr>
        <p:spPr>
          <a:xfrm>
            <a:off x="9419936" y="6098265"/>
            <a:ext cx="94345" cy="207551"/>
          </a:xfrm>
          <a:prstGeom prst="round1Rect">
            <a:avLst/>
          </a:prstGeom>
          <a:solidFill>
            <a:srgbClr val="21FF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B1534-AA41-FF46-AA1B-882305233DD3}"/>
              </a:ext>
            </a:extLst>
          </p:cNvPr>
          <p:cNvSpPr/>
          <p:nvPr/>
        </p:nvSpPr>
        <p:spPr>
          <a:xfrm>
            <a:off x="3370699" y="6523295"/>
            <a:ext cx="107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Promoter</a:t>
            </a:r>
          </a:p>
        </p:txBody>
      </p:sp>
      <p:sp>
        <p:nvSpPr>
          <p:cNvPr id="18" name="Arrow: Curved Right 78">
            <a:extLst>
              <a:ext uri="{FF2B5EF4-FFF2-40B4-BE49-F238E27FC236}">
                <a16:creationId xmlns:a16="http://schemas.microsoft.com/office/drawing/2014/main" id="{A93A2715-E50E-1040-A79B-DF976909DDC3}"/>
              </a:ext>
            </a:extLst>
          </p:cNvPr>
          <p:cNvSpPr/>
          <p:nvPr/>
        </p:nvSpPr>
        <p:spPr>
          <a:xfrm rot="16200000" flipV="1">
            <a:off x="4959458" y="5706506"/>
            <a:ext cx="186893" cy="14475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25BF02B1-5319-5B43-B3F1-88075AFD0087}"/>
              </a:ext>
            </a:extLst>
          </p:cNvPr>
          <p:cNvSpPr/>
          <p:nvPr/>
        </p:nvSpPr>
        <p:spPr>
          <a:xfrm>
            <a:off x="4494106" y="6098265"/>
            <a:ext cx="1108249" cy="207551"/>
          </a:xfrm>
          <a:prstGeom prst="round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2D5E9CD4-BCC4-494F-8040-F3EE51F7475B}"/>
              </a:ext>
            </a:extLst>
          </p:cNvPr>
          <p:cNvSpPr/>
          <p:nvPr/>
        </p:nvSpPr>
        <p:spPr>
          <a:xfrm>
            <a:off x="2244395" y="6092512"/>
            <a:ext cx="2048366" cy="207551"/>
          </a:xfrm>
          <a:prstGeom prst="round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Round Single Corner Rectangle 20">
            <a:extLst>
              <a:ext uri="{FF2B5EF4-FFF2-40B4-BE49-F238E27FC236}">
                <a16:creationId xmlns:a16="http://schemas.microsoft.com/office/drawing/2014/main" id="{B1FB9E00-1AA8-E74F-A22C-8F9D446F3247}"/>
              </a:ext>
            </a:extLst>
          </p:cNvPr>
          <p:cNvSpPr/>
          <p:nvPr/>
        </p:nvSpPr>
        <p:spPr>
          <a:xfrm>
            <a:off x="6586578" y="6080442"/>
            <a:ext cx="2071193" cy="207551"/>
          </a:xfrm>
          <a:prstGeom prst="round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1F1308-79BE-334E-9E59-8940DD2C6310}"/>
              </a:ext>
            </a:extLst>
          </p:cNvPr>
          <p:cNvSpPr/>
          <p:nvPr/>
        </p:nvSpPr>
        <p:spPr>
          <a:xfrm>
            <a:off x="8026671" y="6535801"/>
            <a:ext cx="192623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Unknown function</a:t>
            </a:r>
          </a:p>
        </p:txBody>
      </p:sp>
      <p:sp>
        <p:nvSpPr>
          <p:cNvPr id="23" name="Round Single Corner Rectangle 22">
            <a:extLst>
              <a:ext uri="{FF2B5EF4-FFF2-40B4-BE49-F238E27FC236}">
                <a16:creationId xmlns:a16="http://schemas.microsoft.com/office/drawing/2014/main" id="{61928E5A-2B7D-784F-9B21-1188F2D47F03}"/>
              </a:ext>
            </a:extLst>
          </p:cNvPr>
          <p:cNvSpPr/>
          <p:nvPr/>
        </p:nvSpPr>
        <p:spPr>
          <a:xfrm>
            <a:off x="5824414" y="6080442"/>
            <a:ext cx="292880" cy="207551"/>
          </a:xfrm>
          <a:prstGeom prst="round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Round Single Corner Rectangle 23">
            <a:extLst>
              <a:ext uri="{FF2B5EF4-FFF2-40B4-BE49-F238E27FC236}">
                <a16:creationId xmlns:a16="http://schemas.microsoft.com/office/drawing/2014/main" id="{23966D7E-7703-6249-A4F2-E20B0EE5D5BF}"/>
              </a:ext>
            </a:extLst>
          </p:cNvPr>
          <p:cNvSpPr/>
          <p:nvPr/>
        </p:nvSpPr>
        <p:spPr>
          <a:xfrm>
            <a:off x="8847577" y="6087699"/>
            <a:ext cx="514137" cy="207551"/>
          </a:xfrm>
          <a:prstGeom prst="round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Round Single Corner Rectangle 24">
            <a:extLst>
              <a:ext uri="{FF2B5EF4-FFF2-40B4-BE49-F238E27FC236}">
                <a16:creationId xmlns:a16="http://schemas.microsoft.com/office/drawing/2014/main" id="{58B34FBA-2E7D-1245-A312-AACC6AE34D09}"/>
              </a:ext>
            </a:extLst>
          </p:cNvPr>
          <p:cNvSpPr/>
          <p:nvPr/>
        </p:nvSpPr>
        <p:spPr>
          <a:xfrm>
            <a:off x="9579760" y="6092511"/>
            <a:ext cx="1204595" cy="207551"/>
          </a:xfrm>
          <a:prstGeom prst="round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7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EA6-EDCB-F446-BDC1-ACCE07FD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setup w/ </a:t>
            </a:r>
            <a:r>
              <a:rPr lang="en-US" dirty="0" err="1"/>
              <a:t>TransformerEncoder</a:t>
            </a:r>
            <a:r>
              <a:rPr lang="en-US" dirty="0"/>
              <a:t> scheme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28F10-254D-5E41-AB5A-33F3ED94B062}"/>
              </a:ext>
            </a:extLst>
          </p:cNvPr>
          <p:cNvGrpSpPr/>
          <p:nvPr/>
        </p:nvGrpSpPr>
        <p:grpSpPr>
          <a:xfrm>
            <a:off x="464456" y="1463905"/>
            <a:ext cx="6824312" cy="4935253"/>
            <a:chOff x="2743199" y="1471162"/>
            <a:chExt cx="6824312" cy="4935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A8EE0-8704-0845-9826-B82141626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199" y="1471162"/>
              <a:ext cx="6824312" cy="493525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24502-BE11-6549-9E38-77C751548AB4}"/>
                </a:ext>
              </a:extLst>
            </p:cNvPr>
            <p:cNvSpPr/>
            <p:nvPr/>
          </p:nvSpPr>
          <p:spPr>
            <a:xfrm>
              <a:off x="4688114" y="2496456"/>
              <a:ext cx="283029" cy="1226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D8E09C5-37F8-8746-B995-98E0C23CE3CA}"/>
              </a:ext>
            </a:extLst>
          </p:cNvPr>
          <p:cNvSpPr/>
          <p:nvPr/>
        </p:nvSpPr>
        <p:spPr>
          <a:xfrm>
            <a:off x="7539139" y="4245428"/>
            <a:ext cx="283029" cy="1226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DD54E-810A-464F-B6B2-403183316A00}"/>
              </a:ext>
            </a:extLst>
          </p:cNvPr>
          <p:cNvSpPr/>
          <p:nvPr/>
        </p:nvSpPr>
        <p:spPr>
          <a:xfrm>
            <a:off x="7822168" y="4396991"/>
            <a:ext cx="42308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Promoter alone is highly predictive of gene</a:t>
            </a:r>
          </a:p>
          <a:p>
            <a:r>
              <a:rPr lang="en-US" dirty="0"/>
              <a:t>expression levels…want to understand how</a:t>
            </a:r>
          </a:p>
          <a:p>
            <a:r>
              <a:rPr lang="en-US" dirty="0"/>
              <a:t>faraway sequences influence the promoter</a:t>
            </a:r>
          </a:p>
        </p:txBody>
      </p:sp>
    </p:spTree>
    <p:extLst>
      <p:ext uri="{BB962C8B-B14F-4D97-AF65-F5344CB8AC3E}">
        <p14:creationId xmlns:p14="http://schemas.microsoft.com/office/powerpoint/2010/main" val="296300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371-4526-4A4D-81D3-B7691D3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 &amp;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3FF7-85E2-CF48-8014-833B7CC0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1928"/>
            <a:ext cx="10722429" cy="51573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Input: [Number examples] x [1,001 positions] x [117 embedding]</a:t>
            </a:r>
          </a:p>
          <a:p>
            <a:r>
              <a:rPr lang="en-US" dirty="0"/>
              <a:t>Output: [Number examples] x [57 gene expression values]</a:t>
            </a:r>
          </a:p>
          <a:p>
            <a:r>
              <a:rPr lang="en-US" dirty="0"/>
              <a:t>MSE loss function</a:t>
            </a:r>
          </a:p>
          <a:p>
            <a:r>
              <a:rPr lang="en-US" dirty="0"/>
              <a:t>Already have </a:t>
            </a:r>
            <a:r>
              <a:rPr lang="en-US" dirty="0" err="1"/>
              <a:t>TFRecords</a:t>
            </a:r>
            <a:r>
              <a:rPr lang="en-US" dirty="0"/>
              <a:t> built for training/eval/test sets</a:t>
            </a:r>
          </a:p>
          <a:p>
            <a:r>
              <a:rPr lang="en-US" dirty="0"/>
              <a:t>Was able to train </a:t>
            </a:r>
            <a:r>
              <a:rPr lang="en-US" dirty="0" err="1"/>
              <a:t>TransformerEncoder</a:t>
            </a:r>
            <a:r>
              <a:rPr lang="en-US" dirty="0"/>
              <a:t> model but unable to evaluate performance on test set, metrics returning strange results (i.e., Pearson correlation outside of –1 to 1 range)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search a wide space of hyperparameters and architectures to push the limits of performance on </a:t>
            </a:r>
            <a:r>
              <a:rPr lang="en-US" dirty="0" err="1"/>
              <a:t>multiGPU</a:t>
            </a:r>
            <a:r>
              <a:rPr lang="en-US" dirty="0"/>
              <a:t> or TPU/Google3 setup</a:t>
            </a:r>
          </a:p>
          <a:p>
            <a:pPr lvl="1"/>
            <a:r>
              <a:rPr lang="en-US" dirty="0"/>
              <a:t>compare any other cutting edge learning strategies available that could capture complex positional relationships between words, and long-range word dependencies</a:t>
            </a:r>
          </a:p>
          <a:p>
            <a:pPr lvl="1"/>
            <a:r>
              <a:rPr lang="en-US" dirty="0"/>
              <a:t>Attempt to interpret which faraway words are influencing the promoter, and by how much (i.e., what would happen if word deleted or mutated?)</a:t>
            </a:r>
          </a:p>
        </p:txBody>
      </p:sp>
    </p:spTree>
    <p:extLst>
      <p:ext uri="{BB962C8B-B14F-4D97-AF65-F5344CB8AC3E}">
        <p14:creationId xmlns:p14="http://schemas.microsoft.com/office/powerpoint/2010/main" val="388805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88351</TotalTime>
  <Words>374</Words>
  <Application>Microsoft Macintosh PowerPoint</Application>
  <PresentationFormat>Widescreen</PresentationFormat>
  <Paragraphs>53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Predicting gene expression from genomic DNA sequences   </vt:lpstr>
      <vt:lpstr>DNA at different scales</vt:lpstr>
      <vt:lpstr>The complex logic of DNA in governing gene expression levels </vt:lpstr>
      <vt:lpstr>ConvNets to predict expression levels from DNA sequences (Agarwal 2018)</vt:lpstr>
      <vt:lpstr>Basenji to predict biochemical features along a chromosome (Kelly 2018)</vt:lpstr>
      <vt:lpstr>Problem setup w/ TransformerEncoder scheme</vt:lpstr>
      <vt:lpstr>Problem setup &amp;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Agarwal</dc:creator>
  <cp:lastModifiedBy>Vikram Agarwal</cp:lastModifiedBy>
  <cp:revision>841</cp:revision>
  <cp:lastPrinted>2015-05-26T18:40:35Z</cp:lastPrinted>
  <dcterms:created xsi:type="dcterms:W3CDTF">2013-08-22T01:22:31Z</dcterms:created>
  <dcterms:modified xsi:type="dcterms:W3CDTF">2019-09-30T22:45:15Z</dcterms:modified>
</cp:coreProperties>
</file>