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71" r:id="rId2"/>
    <p:sldId id="294" r:id="rId3"/>
    <p:sldId id="328" r:id="rId4"/>
    <p:sldId id="329" r:id="rId5"/>
    <p:sldId id="32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1655"/>
    <a:srgbClr val="8A0000"/>
    <a:srgbClr val="A88000"/>
    <a:srgbClr val="CC00FF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94" autoAdjust="0"/>
    <p:restoredTop sz="94660"/>
  </p:normalViewPr>
  <p:slideViewPr>
    <p:cSldViewPr>
      <p:cViewPr varScale="1">
        <p:scale>
          <a:sx n="82" d="100"/>
          <a:sy n="82" d="100"/>
        </p:scale>
        <p:origin x="1373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71DFB-E15C-497C-ACE6-D9D5B945B720}" type="datetimeFigureOut">
              <a:rPr lang="en-US" smtClean="0"/>
              <a:pPr/>
              <a:t>7/14/2025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7388A-EF1F-45C1-9A7C-7F52F21291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11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72CF4-9FBC-4DEB-B45E-A7A9699C6624}" type="datetimeFigureOut">
              <a:rPr lang="en-US" smtClean="0"/>
              <a:pPr/>
              <a:t>7/14/2025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33FFC-39FF-4FF9-95EE-BC1B8F076F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095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33FFC-39FF-4FF9-95EE-BC1B8F076F1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68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33FFC-39FF-4FF9-95EE-BC1B8F076F1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998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9D949-61EC-9669-7E79-5EA60396C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82BA5-2514-E373-6E95-5C298115EE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CB3822-6867-8150-4D7C-142F70CA4A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0CDC1-6A11-E73F-E27B-68C36EE516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33FFC-39FF-4FF9-95EE-BC1B8F076F1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32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E31A6-7CA6-6F27-4918-1AB9E9DA1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34EAF9-B25B-F10A-8656-EACD146BE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B099A-698F-73D3-65DA-86494A8202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5C606-B6D7-DF88-C521-CC70185E7F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33FFC-39FF-4FF9-95EE-BC1B8F076F1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820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33FFC-39FF-4FF9-95EE-BC1B8F076F1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4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UCCS                                                                                                                                           Johnson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497D-4DFC-4747-8835-E0C0A56890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UCCS                                                                                                                                           Johnson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497D-4DFC-4747-8835-E0C0A56890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UCCS                                                                                                                                           Johnson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497D-4DFC-4747-8835-E0C0A56890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UCCS                                                                                                                                           Johnson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497D-4DFC-4747-8835-E0C0A56890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UCCS                                                                                                                                           Johnson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497D-4DFC-4747-8835-E0C0A56890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UCCS                                                                                                                                           Johnson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497D-4DFC-4747-8835-E0C0A56890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UCCS                                                                                                                                           Johnson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497D-4DFC-4747-8835-E0C0A56890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UCCS                                                                                                                                           Johnson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497D-4DFC-4747-8835-E0C0A56890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UCCS                                                                                                                                           Johnson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497D-4DFC-4747-8835-E0C0A56890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1447800" cy="2730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F497D-4DFC-4747-8835-E0C0A56890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2133600" y="6356351"/>
            <a:ext cx="5562600" cy="273049"/>
          </a:xfrm>
        </p:spPr>
        <p:txBody>
          <a:bodyPr/>
          <a:lstStyle/>
          <a:p>
            <a:r>
              <a:rPr lang="en-US" dirty="0"/>
              <a:t>UCCS                                                                                                                                           Johnson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UCCS                                                                                                                                           Johnson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9FF497D-4DFC-4747-8835-E0C0A56890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dirty="0"/>
              <a:t>UCCS                                                                                                                                           Johnson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FF497D-4DFC-4747-8835-E0C0A568904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87680" y="6416675"/>
            <a:ext cx="7589520" cy="304800"/>
          </a:xfrm>
        </p:spPr>
        <p:txBody>
          <a:bodyPr/>
          <a:lstStyle/>
          <a:p>
            <a:r>
              <a:rPr lang="en-US" dirty="0"/>
              <a:t>UCCS                                                                                                                                                                           Smith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752600"/>
            <a:ext cx="74676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Radioactive Waste</a:t>
            </a:r>
          </a:p>
          <a:p>
            <a:pPr>
              <a:buNone/>
            </a:pPr>
            <a:r>
              <a:rPr lang="en-US" sz="3200" i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Are There No Permanent High-Level Radioactive Waste (HLW) Storage Sites in the United States? 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Short Discussion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Presented by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John Smith, Ph.D. Candidate</a:t>
            </a:r>
          </a:p>
          <a:p>
            <a:pPr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University of Colorado, Colorado Springs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7CBCD-70FE-452D-1DB8-5BE5B8C894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458200" y="6356350"/>
            <a:ext cx="228600" cy="365125"/>
          </a:xfrm>
        </p:spPr>
        <p:txBody>
          <a:bodyPr/>
          <a:lstStyle/>
          <a:p>
            <a:fld id="{19FF497D-4DFC-4747-8835-E0C0A5689040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33400" y="990600"/>
            <a:ext cx="5715000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High-Level </a:t>
            </a:r>
          </a:p>
          <a:p>
            <a:pPr>
              <a:buNone/>
            </a:pPr>
            <a:r>
              <a:rPr lang="en-US" sz="32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Radioactive Waste? </a:t>
            </a:r>
          </a:p>
          <a:p>
            <a:pPr>
              <a:buNone/>
            </a:pPr>
            <a:r>
              <a:rPr lang="en-US" sz="2000" dirty="0"/>
              <a:t>       </a:t>
            </a:r>
          </a:p>
          <a:p>
            <a:pPr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High-Level Radioactive Waste (HLW) is the dangerous biproduct of</a:t>
            </a:r>
          </a:p>
          <a:p>
            <a:pPr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decommissioned nuclear sites, nuclear weapons, and spent nuclear </a:t>
            </a:r>
          </a:p>
          <a:p>
            <a:pPr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power-plant fuel rods. A Spent fuel rod is dangerous to people in the</a:t>
            </a:r>
          </a:p>
          <a:p>
            <a:pPr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vicinity because it “is highly radioactive….ten years after removal….[it </a:t>
            </a:r>
          </a:p>
          <a:p>
            <a:pPr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 still] expected to cause immediate incapacitation and death…” [1] </a:t>
            </a:r>
          </a:p>
          <a:p>
            <a:pPr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According to the U.S. Nuclear Regulatory Commission, storing this </a:t>
            </a:r>
          </a:p>
          <a:p>
            <a:pPr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waste is extremely hazardous and problematic since “…</a:t>
            </a:r>
            <a:r>
              <a:rPr lang="en-US" sz="1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plutonium-239 </a:t>
            </a:r>
          </a:p>
          <a:p>
            <a:pPr>
              <a:buNone/>
            </a:pPr>
            <a:r>
              <a:rPr lang="en-US" sz="1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has a half-life of 24,000 years, and plutonium-240 has a half-life of </a:t>
            </a:r>
          </a:p>
          <a:p>
            <a:pPr>
              <a:buNone/>
            </a:pPr>
            <a:r>
              <a:rPr lang="en-US" sz="1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6,800 years.” [1]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1900" i="1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sz="1900" i="1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47040" y="6418580"/>
            <a:ext cx="7924800" cy="304800"/>
          </a:xfrm>
        </p:spPr>
        <p:txBody>
          <a:bodyPr/>
          <a:lstStyle/>
          <a:p>
            <a:r>
              <a:rPr lang="en-US" dirty="0"/>
              <a:t>UCCS                                                                                                                                                                                        Smith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AFE33-C4D7-4FA1-9583-81EA874AF1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F497D-4DFC-4747-8835-E0C0A568904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 descr="A nuclear power plant with smoke coming out of the chimney&#10;&#10;Description automatically generated">
            <a:extLst>
              <a:ext uri="{FF2B5EF4-FFF2-40B4-BE49-F238E27FC236}">
                <a16:creationId xmlns:a16="http://schemas.microsoft.com/office/drawing/2014/main" id="{C9579B1D-11CC-0147-AEA4-6C3CB2749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828800"/>
            <a:ext cx="276630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A3161-16BD-7B43-2ED3-B2493E765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11982F-BB20-AECC-381B-88B903996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61722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Not Just Store It</a:t>
            </a:r>
          </a:p>
          <a:p>
            <a:pPr>
              <a:buNone/>
            </a:pPr>
            <a:r>
              <a:rPr lang="en-US" sz="32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Somewhere Safe? </a:t>
            </a:r>
          </a:p>
          <a:p>
            <a:pPr>
              <a:buNone/>
            </a:pPr>
            <a:r>
              <a:rPr lang="en-US" sz="2000" dirty="0"/>
              <a:t>       </a:t>
            </a:r>
          </a:p>
          <a:p>
            <a:pPr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Storage is a problem because of the unknown longevity of the storage </a:t>
            </a:r>
          </a:p>
          <a:p>
            <a:pPr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barrels, and the fact that “used nuclear fuel rods require periodic </a:t>
            </a:r>
          </a:p>
          <a:p>
            <a:pPr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replacement which, unlike wind and solar energy, requires safe </a:t>
            </a:r>
          </a:p>
          <a:p>
            <a:pPr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storage because they are still hot and radioactive.” [2] </a:t>
            </a:r>
          </a:p>
          <a:p>
            <a:pPr>
              <a:buNone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This creates an overwhelming amount of radioactive waste since rods</a:t>
            </a:r>
          </a:p>
          <a:p>
            <a:pPr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must be replaced and stored as safely as possible every year.</a:t>
            </a:r>
          </a:p>
          <a:p>
            <a:pPr>
              <a:buNone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5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EPA states that in the U.S. “there is currently no permanent </a:t>
            </a:r>
          </a:p>
          <a:p>
            <a:pPr>
              <a:buNone/>
            </a:pPr>
            <a:r>
              <a:rPr lang="en-US" sz="15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disposal facility for high-level waste. HLW must continue to be stored </a:t>
            </a:r>
          </a:p>
          <a:p>
            <a:pPr>
              <a:buNone/>
            </a:pPr>
            <a:r>
              <a:rPr lang="en-US" sz="15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at commercial reactors and selected DOE facilities.” [3]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1900" i="1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sz="1900" i="1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2702C7E-2485-0E0E-7242-2A06A5F96E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52120" y="6416675"/>
            <a:ext cx="7924800" cy="304800"/>
          </a:xfrm>
        </p:spPr>
        <p:txBody>
          <a:bodyPr/>
          <a:lstStyle/>
          <a:p>
            <a:r>
              <a:rPr lang="en-US" dirty="0"/>
              <a:t>UCCS                                                                                                                                                                                        Smith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0ED8D9-BF4E-3D2E-D7DB-844F39C42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F497D-4DFC-4747-8835-E0C0A568904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 descr="A close-up of a machine&#10;&#10;Description automatically generated">
            <a:extLst>
              <a:ext uri="{FF2B5EF4-FFF2-40B4-BE49-F238E27FC236}">
                <a16:creationId xmlns:a16="http://schemas.microsoft.com/office/drawing/2014/main" id="{CAD9C86B-8A21-A43F-8375-72390091E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280" y="1371600"/>
            <a:ext cx="2001520" cy="4267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F03DA6-615E-0D33-3D43-A6658F9B1157}"/>
              </a:ext>
            </a:extLst>
          </p:cNvPr>
          <p:cNvSpPr txBox="1"/>
          <p:nvPr/>
        </p:nvSpPr>
        <p:spPr>
          <a:xfrm>
            <a:off x="6781800" y="5867400"/>
            <a:ext cx="1799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Fig. 1. Nuclear fuel rods. </a:t>
            </a:r>
          </a:p>
        </p:txBody>
      </p:sp>
    </p:spTree>
    <p:extLst>
      <p:ext uri="{BB962C8B-B14F-4D97-AF65-F5344CB8AC3E}">
        <p14:creationId xmlns:p14="http://schemas.microsoft.com/office/powerpoint/2010/main" val="204056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63764-2FA6-0BC8-8D50-48DCE0817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3AAC28-E39C-BFBD-79BA-0390A8C2B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6629400" cy="434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HLW Storage -</a:t>
            </a:r>
          </a:p>
          <a:p>
            <a:pPr>
              <a:buNone/>
            </a:pPr>
            <a:r>
              <a:rPr lang="en-US" sz="32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Answers Needed</a:t>
            </a:r>
          </a:p>
          <a:p>
            <a:pPr>
              <a:buNone/>
            </a:pPr>
            <a:r>
              <a:rPr lang="en-US" sz="2000" dirty="0"/>
              <a:t>       </a:t>
            </a:r>
          </a:p>
          <a:p>
            <a:pPr>
              <a:buNone/>
            </a:pPr>
            <a:r>
              <a:rPr lang="en-US" sz="15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Storing HLW onsite is extremely dangerous. With varying half-lives of </a:t>
            </a:r>
          </a:p>
          <a:p>
            <a:pPr>
              <a:buNone/>
            </a:pPr>
            <a:r>
              <a:rPr lang="en-US" sz="15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6,000 to 200,000 years, who will regulate a facility and guarantee the </a:t>
            </a:r>
          </a:p>
          <a:p>
            <a:pPr>
              <a:buNone/>
            </a:pPr>
            <a:r>
              <a:rPr lang="en-US" sz="15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facility is maintained for thousands of years? We have no country on </a:t>
            </a:r>
          </a:p>
          <a:p>
            <a:pPr>
              <a:buNone/>
            </a:pPr>
            <a:r>
              <a:rPr lang="en-US" sz="15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our planet</a:t>
            </a:r>
            <a:r>
              <a:rPr lang="en-US" sz="15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which has survived that long.</a:t>
            </a:r>
          </a:p>
          <a:p>
            <a:pPr>
              <a:buNone/>
            </a:pPr>
            <a:endParaRPr lang="en-US" sz="15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5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For now, there are no permanent HLW disposal sites because the </a:t>
            </a:r>
          </a:p>
          <a:p>
            <a:pPr>
              <a:buNone/>
            </a:pPr>
            <a:r>
              <a:rPr lang="en-US" sz="15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United States is waiting for an answer. Germany could not find a safe </a:t>
            </a:r>
          </a:p>
          <a:p>
            <a:pPr>
              <a:buNone/>
            </a:pPr>
            <a:r>
              <a:rPr lang="en-US" sz="15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answer, s</a:t>
            </a:r>
            <a:r>
              <a:rPr lang="en-US" sz="15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 they </a:t>
            </a:r>
            <a:r>
              <a:rPr lang="en-US" sz="15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shut down</a:t>
            </a:r>
            <a:r>
              <a:rPr lang="en-US" sz="15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all of their nuclear power plants </a:t>
            </a:r>
          </a:p>
          <a:p>
            <a:pPr>
              <a:buNone/>
            </a:pPr>
            <a:r>
              <a:rPr lang="en-US" sz="15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 2023.</a:t>
            </a:r>
          </a:p>
          <a:p>
            <a:pPr marL="54610" marR="6985" indent="0" algn="just">
              <a:lnSpc>
                <a:spcPct val="101000"/>
              </a:lnSpc>
              <a:spcBef>
                <a:spcPts val="0"/>
              </a:spcBef>
              <a:spcAft>
                <a:spcPts val="50"/>
              </a:spcAft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1900" i="1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sz="1900" i="1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14F7D02D-0995-B51D-BE51-AE634E8ED8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52120" y="6416675"/>
            <a:ext cx="7924800" cy="304800"/>
          </a:xfrm>
        </p:spPr>
        <p:txBody>
          <a:bodyPr/>
          <a:lstStyle/>
          <a:p>
            <a:r>
              <a:rPr lang="en-US" dirty="0"/>
              <a:t>UCCS                                                                                                                                                                                        Smith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9AFAFB-A794-8B87-A633-718121A5A6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F497D-4DFC-4747-8835-E0C0A568904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Graphic 7" descr="Question Mark with solid fill">
            <a:extLst>
              <a:ext uri="{FF2B5EF4-FFF2-40B4-BE49-F238E27FC236}">
                <a16:creationId xmlns:a16="http://schemas.microsoft.com/office/drawing/2014/main" id="{CC789906-50B3-CB5F-1988-96AF64359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86938" y="1752600"/>
            <a:ext cx="2304661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5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305800" cy="4800600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sz="38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pPr algn="ctr">
              <a:buNone/>
            </a:pPr>
            <a:endParaRPr lang="en-US" sz="3800" i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1400" i="1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600" dirty="0"/>
              <a:t>[1] United States Nuclear Regulatory Commission, “Radioactive waste: production, storage, disposal,” pp. 7-8, May 2020.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[2] F. Rowold, k. Hummelsheim, S. Kersen, J. Stewering, “Radiological aspects and behavior of spent fuel considering long-term storage,” </a:t>
            </a:r>
            <a:r>
              <a:rPr lang="en-US" sz="2600" i="1" dirty="0"/>
              <a:t>Progress in Nuclear Energy., </a:t>
            </a:r>
            <a:r>
              <a:rPr lang="en-US" sz="2600" dirty="0"/>
              <a:t>vol. 84, pp. 1-5, Sept. 2020.</a:t>
            </a:r>
          </a:p>
          <a:p>
            <a:pPr marL="0" indent="0">
              <a:buNone/>
            </a:pPr>
            <a:r>
              <a:rPr lang="en-US" sz="2600" dirty="0"/>
              <a:t> </a:t>
            </a:r>
          </a:p>
          <a:p>
            <a:pPr marL="0" indent="0">
              <a:buNone/>
            </a:pPr>
            <a:r>
              <a:rPr lang="en-US" sz="2600" dirty="0"/>
              <a:t> </a:t>
            </a:r>
          </a:p>
          <a:p>
            <a:pPr marL="0" indent="0">
              <a:buNone/>
            </a:pPr>
            <a:r>
              <a:rPr lang="en-US" sz="2600" dirty="0"/>
              <a:t>[3]United States Environmental Protection Agency, “High level radioactive waste,” pp. 1, Oct. 2024.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sz="2600" dirty="0"/>
          </a:p>
          <a:p>
            <a:pPr>
              <a:buNone/>
            </a:pPr>
            <a:endParaRPr lang="en-US" sz="2100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57200" y="6416675"/>
            <a:ext cx="7924800" cy="304800"/>
          </a:xfrm>
        </p:spPr>
        <p:txBody>
          <a:bodyPr/>
          <a:lstStyle/>
          <a:p>
            <a:r>
              <a:rPr lang="en-US" dirty="0"/>
              <a:t>UCCS                                                                                                                                                                                        Smith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085CF-AC9B-7B44-9498-F99C7CB299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F497D-4DFC-4747-8835-E0C0A5689040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6274</TotalTime>
  <Words>492</Words>
  <Application>Microsoft Office PowerPoint</Application>
  <PresentationFormat>On-screen Show (4:3)</PresentationFormat>
  <Paragraphs>87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Constantia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shirley lail</dc:creator>
  <cp:lastModifiedBy>Shirley Johnson</cp:lastModifiedBy>
  <cp:revision>460</cp:revision>
  <dcterms:created xsi:type="dcterms:W3CDTF">2010-04-27T00:55:36Z</dcterms:created>
  <dcterms:modified xsi:type="dcterms:W3CDTF">2025-07-14T16:22:41Z</dcterms:modified>
</cp:coreProperties>
</file>