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71" r:id="rId16"/>
    <p:sldId id="285" r:id="rId17"/>
    <p:sldId id="269" r:id="rId18"/>
    <p:sldId id="28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94660"/>
  </p:normalViewPr>
  <p:slideViewPr>
    <p:cSldViewPr>
      <p:cViewPr varScale="1">
        <p:scale>
          <a:sx n="38" d="100"/>
          <a:sy n="38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hu-HU" altLang="hu-HU" noProof="0" smtClean="0"/>
              <a:t>Mintacím szerkesztése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u-HU" altLang="hu-HU" noProof="0" smtClean="0"/>
              <a:t>Alcím mintájának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4B3DA-D1DD-4D47-AA2E-C4F263B49CD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0C2A-AF61-4160-B51D-A2DAF7A6F66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56388" y="549275"/>
            <a:ext cx="2028825" cy="5470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66738" y="549275"/>
            <a:ext cx="5937250" cy="5470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BFC00-71AA-43A7-B463-C66A1D43675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2E182-5EA2-4643-95E7-583CC0F74B3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32EB-AFBF-4D9A-92A8-340C2E67DC7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3380F-44B2-4ADF-90F7-9EB9137E374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71ED1-32C9-41BB-80A5-EA413550901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386C4-2239-4EBB-B73E-CB99E0C7E7A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64B0E-5B71-4FDC-B5B9-351EB2AFC08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FEE5D-B1AA-4B66-9643-03B88649CFD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315FE-9B3F-48F1-AD37-07F7FEEF64A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549275"/>
            <a:ext cx="80010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84213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539750" y="659765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6BF4B-3DC7-47EA-94FD-35502AF8E0A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Az SQL nyelv alapjai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05000"/>
            <a:ext cx="8351837" cy="4038600"/>
          </a:xfrm>
        </p:spPr>
        <p:txBody>
          <a:bodyPr/>
          <a:lstStyle/>
          <a:p>
            <a:pPr eaLnBrk="1" hangingPunct="1"/>
            <a:r>
              <a:rPr lang="hu-HU" altLang="hu-HU" b="1" i="1" u="sng" smtClean="0"/>
              <a:t>Szelekció</a:t>
            </a:r>
            <a:br>
              <a:rPr lang="hu-HU" altLang="hu-HU" b="1" i="1" u="sng" smtClean="0"/>
            </a:br>
            <a:r>
              <a:rPr lang="hu-HU" altLang="hu-HU" sz="2300" smtClean="0"/>
              <a:t>(Adott feltételnek megfelelő adatok megjelenítése, melyet a WHERE záradék után adunk meg)</a:t>
            </a:r>
          </a:p>
          <a:p>
            <a:pPr eaLnBrk="1" hangingPunct="1"/>
            <a:r>
              <a:rPr lang="hu-HU" altLang="hu-HU" smtClean="0"/>
              <a:t>SELECT atributum1,attributum2,….</a:t>
            </a:r>
            <a:br>
              <a:rPr lang="hu-HU" altLang="hu-HU" smtClean="0"/>
            </a:br>
            <a:r>
              <a:rPr lang="hu-HU" altLang="hu-HU" smtClean="0"/>
              <a:t>FROM táblanév WHERE feltétel;</a:t>
            </a:r>
          </a:p>
          <a:p>
            <a:pPr eaLnBrk="1" hangingPunct="1"/>
            <a:r>
              <a:rPr lang="hu-HU" altLang="hu-HU" smtClean="0"/>
              <a:t>SELECT * FROM tanulo</a:t>
            </a:r>
            <a:br>
              <a:rPr lang="hu-HU" altLang="hu-HU" smtClean="0"/>
            </a:br>
            <a:r>
              <a:rPr lang="hu-HU" altLang="hu-HU" smtClean="0"/>
              <a:t>WHERE (evfolyam=’’12’’) AND (osztaly=‘’B’’)</a:t>
            </a:r>
          </a:p>
          <a:p>
            <a:pPr eaLnBrk="1" hangingPunct="1"/>
            <a:endParaRPr lang="hu-HU" altLang="hu-HU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b="1" i="1" u="sng" smtClean="0"/>
              <a:t>Összehasonlító operátorok: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hu-HU" altLang="hu-HU" sz="2700" smtClean="0"/>
              <a:t>BETWEEN x AND y</a:t>
            </a:r>
            <a:br>
              <a:rPr lang="hu-HU" altLang="hu-HU" sz="2700" smtClean="0"/>
            </a:br>
            <a:r>
              <a:rPr lang="hu-HU" altLang="hu-HU" sz="2200" smtClean="0"/>
              <a:t>A BETWEEN kifejezésben keresett értéknek x és y értékek közé kell esnie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hu-HU" altLang="hu-HU" sz="2700" smtClean="0"/>
              <a:t>IN (a,b,c..) </a:t>
            </a:r>
            <a:r>
              <a:rPr lang="hu-HU" altLang="hu-HU" sz="2200" smtClean="0"/>
              <a:t>a zárójelben egy halmazt adunk meg, a keresett kifejezés e halmaz eleme kell legyen.)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hu-HU" altLang="hu-HU" sz="2700" smtClean="0"/>
              <a:t>LIKE </a:t>
            </a:r>
            <a:r>
              <a:rPr lang="hu-HU" altLang="hu-HU" sz="2200" smtClean="0"/>
              <a:t>karakteres mezők összehasonlítására használható. A mintában a *,%,_? helyettesítő karakterek használhatók.</a:t>
            </a:r>
            <a:br>
              <a:rPr lang="hu-HU" altLang="hu-HU" sz="2200" smtClean="0"/>
            </a:br>
            <a:r>
              <a:rPr lang="hu-HU" altLang="hu-HU" sz="2200" smtClean="0"/>
              <a:t>SELECT *FROM tanulo WHERE nev LIKE ‘’S%’’;</a:t>
            </a:r>
          </a:p>
          <a:p>
            <a:pPr marL="590550" indent="-590550" eaLnBrk="1" hangingPunct="1">
              <a:lnSpc>
                <a:spcPct val="90000"/>
              </a:lnSpc>
              <a:buFont typeface="Wingdings" pitchFamily="2" charset="2"/>
              <a:buNone/>
            </a:pPr>
            <a:endParaRPr lang="hu-HU" altLang="hu-HU" sz="220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05000"/>
            <a:ext cx="8964612" cy="4260850"/>
          </a:xfrm>
        </p:spPr>
        <p:txBody>
          <a:bodyPr/>
          <a:lstStyle/>
          <a:p>
            <a:pPr eaLnBrk="1" hangingPunct="1"/>
            <a:r>
              <a:rPr lang="hu-HU" altLang="hu-HU" b="1" i="1" u="sng" smtClean="0"/>
              <a:t>Descartes-szorzat</a:t>
            </a:r>
            <a:br>
              <a:rPr lang="hu-HU" altLang="hu-HU" b="1" i="1" u="sng" smtClean="0"/>
            </a:br>
            <a:r>
              <a:rPr lang="hu-HU" altLang="hu-HU" sz="2300" smtClean="0"/>
              <a:t>A relációk közötti szorzás műveletet valósítja meg, tehát a lehetséges variációkat állítja elő.</a:t>
            </a:r>
          </a:p>
          <a:p>
            <a:pPr eaLnBrk="1" hangingPunct="1"/>
            <a:r>
              <a:rPr lang="hu-HU" altLang="hu-HU" sz="3100" smtClean="0"/>
              <a:t>SELECT tablanev1.mezők,tablanev2.mezők</a:t>
            </a:r>
            <a:br>
              <a:rPr lang="hu-HU" altLang="hu-HU" sz="3100" smtClean="0"/>
            </a:br>
            <a:r>
              <a:rPr lang="hu-HU" altLang="hu-HU" sz="3100" smtClean="0"/>
              <a:t>FROM tablanev1,tablanev2; </a:t>
            </a:r>
          </a:p>
          <a:p>
            <a:pPr eaLnBrk="1" hangingPunct="1"/>
            <a:r>
              <a:rPr lang="hu-HU" altLang="hu-HU" sz="3100" smtClean="0"/>
              <a:t>SELECT tanulo.*,tantargy.*</a:t>
            </a:r>
            <a:br>
              <a:rPr lang="hu-HU" altLang="hu-HU" sz="3100" smtClean="0"/>
            </a:br>
            <a:r>
              <a:rPr lang="hu-HU" altLang="hu-HU" sz="3100" smtClean="0"/>
              <a:t>FROM tanulo, tantargy;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z="3400" smtClean="0"/>
              <a:t>Lekérdező utasítások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b="1" i="1" u="sng" smtClean="0"/>
              <a:t>Összekapcsolás:</a:t>
            </a:r>
            <a:br>
              <a:rPr lang="hu-HU" altLang="hu-HU" b="1" i="1" u="sng" smtClean="0"/>
            </a:br>
            <a:r>
              <a:rPr lang="hu-HU" altLang="hu-HU" sz="2300" smtClean="0"/>
              <a:t>Több adattáblán elhelyezkedő információk egy táblára gyűjtésére használható.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b="1" i="1" u="sng" smtClean="0"/>
              <a:t>Belső összekapcsolás:</a:t>
            </a:r>
            <a:r>
              <a:rPr lang="hu-HU" altLang="hu-HU" sz="2300" smtClean="0"/>
              <a:t/>
            </a:r>
            <a:br>
              <a:rPr lang="hu-HU" altLang="hu-HU" sz="2300" smtClean="0"/>
            </a:br>
            <a:r>
              <a:rPr lang="hu-HU" altLang="hu-HU" sz="2300" smtClean="0"/>
              <a:t>SELECT tanulo.*, tantargy.*</a:t>
            </a:r>
            <a:br>
              <a:rPr lang="hu-HU" altLang="hu-HU" sz="2300" smtClean="0"/>
            </a:br>
            <a:r>
              <a:rPr lang="hu-HU" altLang="hu-HU" sz="2300" smtClean="0"/>
              <a:t>FROM tanulo INNER JOIN tantargy</a:t>
            </a:r>
            <a:br>
              <a:rPr lang="hu-HU" altLang="hu-HU" sz="2300" smtClean="0"/>
            </a:br>
            <a:r>
              <a:rPr lang="hu-HU" altLang="hu-HU" sz="2300" smtClean="0"/>
              <a:t>ON ( tanulo.tantargykod = tantargy.tantargykod);</a:t>
            </a:r>
            <a:br>
              <a:rPr lang="hu-HU" altLang="hu-HU" sz="2300" smtClean="0"/>
            </a:br>
            <a:r>
              <a:rPr lang="hu-HU" altLang="hu-HU" sz="2300" smtClean="0"/>
              <a:t>(csak mindkét táblában szereplő mezőadatok esetén)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b="1" i="1" u="sng" smtClean="0"/>
              <a:t>Külső összekapcsolás:</a:t>
            </a:r>
            <a:br>
              <a:rPr lang="hu-HU" altLang="hu-HU" b="1" i="1" u="sng" smtClean="0"/>
            </a:br>
            <a:r>
              <a:rPr lang="hu-HU" altLang="hu-HU" sz="2300" smtClean="0"/>
              <a:t>SELECT tanulo.*, tantargy.*</a:t>
            </a:r>
            <a:br>
              <a:rPr lang="hu-HU" altLang="hu-HU" sz="2300" smtClean="0"/>
            </a:br>
            <a:r>
              <a:rPr lang="hu-HU" altLang="hu-HU" sz="2300" smtClean="0"/>
              <a:t>FROM tanulo LEFT (RIGHT) JOIN tantargy</a:t>
            </a:r>
            <a:br>
              <a:rPr lang="hu-HU" altLang="hu-HU" sz="2300" smtClean="0"/>
            </a:br>
            <a:r>
              <a:rPr lang="hu-HU" altLang="hu-HU" sz="2300" smtClean="0"/>
              <a:t>ON ( tanulo.tantargykod = tantargy.tantargykod);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300" smtClean="0"/>
              <a:t>(a tanuló tábla összes rekordja akkor is, ha nincs megfelelő a tantargy táblában)</a:t>
            </a:r>
          </a:p>
          <a:p>
            <a:pPr eaLnBrk="1" hangingPunct="1">
              <a:lnSpc>
                <a:spcPct val="90000"/>
              </a:lnSpc>
            </a:pPr>
            <a:endParaRPr lang="hu-HU" altLang="hu-HU" sz="2300" b="1" i="1" u="sng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8001000" cy="290513"/>
          </a:xfrm>
        </p:spPr>
        <p:txBody>
          <a:bodyPr/>
          <a:lstStyle/>
          <a:p>
            <a:pPr algn="ctr" eaLnBrk="1" hangingPunct="1"/>
            <a:r>
              <a:rPr lang="hu-HU" altLang="hu-HU" sz="3400" smtClean="0"/>
              <a:t>Lekérdező utasítások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96963"/>
            <a:ext cx="8820150" cy="5761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sz="2900" b="1" i="1" u="sng" smtClean="0"/>
              <a:t>Csoportosítás</a:t>
            </a:r>
            <a:r>
              <a:rPr lang="hu-HU" altLang="hu-HU" sz="2900" smtClean="0"/>
              <a:t/>
            </a:r>
            <a:br>
              <a:rPr lang="hu-HU" altLang="hu-HU" sz="2900" smtClean="0"/>
            </a:br>
            <a:r>
              <a:rPr lang="hu-HU" altLang="hu-HU" sz="2300" smtClean="0"/>
              <a:t>A rekordokat egy adott mező értékei szerint csoportokra bontjuk. (Legtöbbször az adott mező azonos értékei alapján, pl. evfolyam=‘’12’’, osztaly=’’B’’)</a:t>
            </a:r>
            <a:br>
              <a:rPr lang="hu-HU" altLang="hu-HU" sz="2300" smtClean="0"/>
            </a:br>
            <a:r>
              <a:rPr lang="hu-HU" altLang="hu-HU" sz="2300" smtClean="0"/>
              <a:t>Ezután a csoportokon műveleteket hajthatunk végre, az eredményt újabb mezőben tárolhatjuk.</a:t>
            </a:r>
            <a:br>
              <a:rPr lang="hu-HU" altLang="hu-HU" sz="2300" smtClean="0"/>
            </a:br>
            <a:r>
              <a:rPr lang="hu-HU" altLang="hu-HU" sz="2300" smtClean="0"/>
              <a:t/>
            </a:r>
            <a:br>
              <a:rPr lang="hu-HU" altLang="hu-HU" sz="2300" smtClean="0"/>
            </a:br>
            <a:r>
              <a:rPr lang="hu-HU" altLang="hu-HU" sz="2700" smtClean="0"/>
              <a:t>SELECT attribútum1, attribútum2</a:t>
            </a:r>
            <a:br>
              <a:rPr lang="hu-HU" altLang="hu-HU" sz="2700" smtClean="0"/>
            </a:br>
            <a:r>
              <a:rPr lang="hu-HU" altLang="hu-HU" sz="2700" smtClean="0"/>
              <a:t>[SUM,MAX,MIN,COUNT,AVG](attribútum3)</a:t>
            </a:r>
            <a:br>
              <a:rPr lang="hu-HU" altLang="hu-HU" sz="2700" smtClean="0"/>
            </a:br>
            <a:r>
              <a:rPr lang="hu-HU" altLang="hu-HU" sz="2700" smtClean="0"/>
              <a:t>FROM táblanév GROUP BY attrib4,attrib5;</a:t>
            </a:r>
            <a:br>
              <a:rPr lang="hu-HU" altLang="hu-HU" sz="2700" smtClean="0"/>
            </a:br>
            <a:r>
              <a:rPr lang="hu-HU" altLang="hu-HU" sz="2700" smtClean="0"/>
              <a:t/>
            </a:r>
            <a:br>
              <a:rPr lang="hu-HU" altLang="hu-HU" sz="2700" smtClean="0"/>
            </a:br>
            <a:r>
              <a:rPr lang="hu-HU" altLang="hu-HU" sz="2700" smtClean="0"/>
              <a:t>SELECT evfolyam,osztaly,COUNT(tanulokod) AS‘’letszam’’ FROM tanulo </a:t>
            </a:r>
            <a:br>
              <a:rPr lang="hu-HU" altLang="hu-HU" sz="2700" smtClean="0"/>
            </a:br>
            <a:r>
              <a:rPr lang="hu-HU" altLang="hu-HU" sz="2700" smtClean="0"/>
              <a:t>GROUP BY evfolyam, osztaly; </a:t>
            </a:r>
          </a:p>
          <a:p>
            <a:pPr eaLnBrk="1" hangingPunct="1">
              <a:lnSpc>
                <a:spcPct val="90000"/>
              </a:lnSpc>
            </a:pPr>
            <a:endParaRPr lang="hu-HU" altLang="hu-HU" sz="2700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864235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z="2800" b="1" i="1" u="sng" smtClean="0"/>
              <a:t>A csoportosítás esetén használható függvények: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b="1" smtClean="0"/>
              <a:t>COUNT</a:t>
            </a:r>
            <a:r>
              <a:rPr lang="hu-HU" altLang="hu-HU" sz="2400" smtClean="0"/>
              <a:t> megadja a tábla sorainak számát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b="1" smtClean="0"/>
              <a:t>SUM</a:t>
            </a:r>
            <a:r>
              <a:rPr lang="hu-HU" altLang="hu-HU" sz="2400" smtClean="0"/>
              <a:t> megadja a paraméterben szereplő oszlop 	adatainak összegét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b="1" smtClean="0"/>
              <a:t>AVG</a:t>
            </a:r>
            <a:r>
              <a:rPr lang="hu-HU" altLang="hu-HU" sz="2400" smtClean="0"/>
              <a:t> megadja a paraméterben szereplő oszlop 	adatainak átlagát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b="1" smtClean="0"/>
              <a:t>MIN</a:t>
            </a:r>
            <a:r>
              <a:rPr lang="hu-HU" altLang="hu-HU" sz="2400" smtClean="0"/>
              <a:t> megadja a paraméterben szereplő numerikus 	adatok közül a legkisebbet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400" b="1" smtClean="0"/>
              <a:t>MAX</a:t>
            </a:r>
            <a:r>
              <a:rPr lang="hu-HU" altLang="hu-HU" sz="2400" smtClean="0"/>
              <a:t> megadja a paraméterben szereplő numerikus 	adatok közül a legnagyobbat</a:t>
            </a:r>
          </a:p>
          <a:p>
            <a:pPr eaLnBrk="1" hangingPunct="1">
              <a:lnSpc>
                <a:spcPct val="90000"/>
              </a:lnSpc>
            </a:pPr>
            <a:endParaRPr lang="hu-HU" altLang="hu-HU" sz="24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8001000" cy="311150"/>
          </a:xfrm>
        </p:spPr>
        <p:txBody>
          <a:bodyPr/>
          <a:lstStyle/>
          <a:p>
            <a:pPr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54006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hu-HU" altLang="hu-HU" sz="2400" smtClean="0"/>
              <a:t>Lekérdezés csoportosítással létrejött  táblában (csoportfeltételek megadása)</a:t>
            </a:r>
            <a:br>
              <a:rPr lang="hu-HU" altLang="hu-HU" sz="2400" smtClean="0"/>
            </a:br>
            <a:r>
              <a:rPr lang="hu-HU" altLang="hu-HU" sz="2400" b="1" i="1" u="sng" smtClean="0"/>
              <a:t>WHERE </a:t>
            </a:r>
            <a:r>
              <a:rPr lang="hu-HU" altLang="hu-HU" sz="2400" smtClean="0"/>
              <a:t>helyett </a:t>
            </a:r>
            <a:r>
              <a:rPr lang="hu-HU" altLang="hu-HU" sz="2400" b="1" i="1" u="sng" smtClean="0"/>
              <a:t>HAVING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z="2700" smtClean="0"/>
              <a:t>	</a:t>
            </a:r>
            <a:br>
              <a:rPr lang="hu-HU" altLang="hu-HU" sz="2700" smtClean="0"/>
            </a:br>
            <a:r>
              <a:rPr lang="hu-HU" altLang="hu-HU" sz="2400" smtClean="0"/>
              <a:t>SELECT attribútum1, attribútum2</a:t>
            </a:r>
            <a:br>
              <a:rPr lang="hu-HU" altLang="hu-HU" sz="2400" smtClean="0"/>
            </a:br>
            <a:r>
              <a:rPr lang="hu-HU" altLang="hu-HU" sz="2400" smtClean="0"/>
              <a:t>[SUM,MAX,MIN,COUNT,AVG](attribútum3)</a:t>
            </a:r>
            <a:br>
              <a:rPr lang="hu-HU" altLang="hu-HU" sz="2400" smtClean="0"/>
            </a:br>
            <a:r>
              <a:rPr lang="hu-HU" altLang="hu-HU" sz="2400" smtClean="0"/>
              <a:t>FROM táblanév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z="2400" smtClean="0"/>
              <a:t>	GROUP BY attrib4,attrib5;</a:t>
            </a:r>
            <a:br>
              <a:rPr lang="hu-HU" altLang="hu-HU" sz="2400" smtClean="0"/>
            </a:br>
            <a:r>
              <a:rPr lang="hu-HU" altLang="hu-HU" sz="2400" smtClean="0"/>
              <a:t>HAVING csoportfeltétel</a:t>
            </a:r>
            <a:br>
              <a:rPr lang="hu-HU" altLang="hu-HU" sz="2400" smtClean="0"/>
            </a:br>
            <a:r>
              <a:rPr lang="hu-HU" altLang="hu-HU" sz="900" smtClean="0"/>
              <a:t/>
            </a:r>
            <a:br>
              <a:rPr lang="hu-HU" altLang="hu-HU" sz="900" smtClean="0"/>
            </a:br>
            <a:r>
              <a:rPr lang="hu-HU" altLang="hu-HU" sz="900" smtClean="0"/>
              <a:t/>
            </a:r>
            <a:br>
              <a:rPr lang="hu-HU" altLang="hu-HU" sz="900" smtClean="0"/>
            </a:br>
            <a:r>
              <a:rPr lang="hu-HU" altLang="hu-HU" sz="2400" smtClean="0"/>
              <a:t>SELECT evfolyam,osztaly,COUNT(tanulokod) AS‘’letszam’’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z="2400" smtClean="0"/>
              <a:t>	FROM tanulo </a:t>
            </a:r>
            <a:br>
              <a:rPr lang="hu-HU" altLang="hu-HU" sz="2400" smtClean="0"/>
            </a:br>
            <a:r>
              <a:rPr lang="hu-HU" altLang="hu-HU" sz="2400" smtClean="0"/>
              <a:t>GROUP BY evfolyam, osztaly; </a:t>
            </a:r>
            <a:br>
              <a:rPr lang="hu-HU" altLang="hu-HU" sz="2400" smtClean="0"/>
            </a:br>
            <a:r>
              <a:rPr lang="hu-HU" altLang="hu-HU" sz="2400" smtClean="0"/>
              <a:t>HAVING COUNT(tanulokod)&gt;20;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u-HU" altLang="hu-HU" sz="21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altLang="hu-HU" b="1" i="1" u="sng" smtClean="0"/>
              <a:t>Rendezés</a:t>
            </a:r>
            <a:br>
              <a:rPr lang="hu-HU" altLang="hu-HU" b="1" i="1" u="sng" smtClean="0"/>
            </a:br>
            <a:r>
              <a:rPr lang="hu-HU" altLang="hu-HU" smtClean="0"/>
              <a:t>A lekérdezés eredmény relációjának rendezésére ORDER BY záradékkal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z="2300" smtClean="0"/>
              <a:t>SELECT attribútum1, attribútum2 FROM reláció</a:t>
            </a:r>
            <a:br>
              <a:rPr lang="hu-HU" altLang="hu-HU" sz="2300" smtClean="0"/>
            </a:br>
            <a:r>
              <a:rPr lang="hu-HU" altLang="hu-HU" sz="2300" smtClean="0"/>
              <a:t>ORDER BY 	attribútum1[ASC,DESC],</a:t>
            </a:r>
            <a:br>
              <a:rPr lang="hu-HU" altLang="hu-HU" sz="2300" smtClean="0"/>
            </a:br>
            <a:r>
              <a:rPr lang="hu-HU" altLang="hu-HU" sz="2300" smtClean="0"/>
              <a:t>			attribútum2[ASC,DESC];</a:t>
            </a:r>
            <a:br>
              <a:rPr lang="hu-HU" altLang="hu-HU" sz="2300" smtClean="0"/>
            </a:br>
            <a:r>
              <a:rPr lang="hu-HU" altLang="hu-HU" sz="2300" smtClean="0"/>
              <a:t/>
            </a:r>
            <a:br>
              <a:rPr lang="hu-HU" altLang="hu-HU" sz="2300" smtClean="0"/>
            </a:br>
            <a:r>
              <a:rPr lang="hu-HU" altLang="hu-HU" sz="2300" smtClean="0"/>
              <a:t>SELECT * FROM tanulo ORDER BY nev desc;	</a:t>
            </a:r>
            <a:r>
              <a:rPr lang="hu-HU" altLang="hu-HU" smtClean="0"/>
              <a:t>		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hu-HU" altLang="hu-HU" smtClean="0"/>
              <a:t>Adattípusok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altLang="hu-HU" sz="2400" i="1" kern="0" dirty="0" smtClean="0"/>
              <a:t>Az adattípusok </a:t>
            </a:r>
            <a:r>
              <a:rPr lang="hu-HU" altLang="hu-HU" sz="2400" kern="0" dirty="0" smtClean="0"/>
              <a:t>(rendszerenként eltérők lehetnek):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400" kern="0" dirty="0" smtClean="0"/>
              <a:t>CHAR(n) </a:t>
            </a:r>
            <a:r>
              <a:rPr lang="hu-HU" altLang="hu-HU" sz="2400" kern="0" dirty="0" err="1" smtClean="0"/>
              <a:t>n</a:t>
            </a:r>
            <a:r>
              <a:rPr lang="hu-HU" altLang="hu-HU" sz="2400" kern="0" dirty="0" smtClean="0"/>
              <a:t> hosszúságú karaktersorozat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400" kern="0" dirty="0" smtClean="0"/>
              <a:t>VARCHAR(n) legfeljebb n hosszúságú karaktersorozat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400" kern="0" dirty="0" smtClean="0"/>
              <a:t>INTEGER egész szám (röviden INT)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400" kern="0" dirty="0" smtClean="0"/>
              <a:t>REAL valós (lebegőpontos) szám, </a:t>
            </a:r>
            <a:r>
              <a:rPr lang="hu-HU" altLang="hu-HU" sz="2400" kern="0" dirty="0" err="1" smtClean="0"/>
              <a:t>másnéven</a:t>
            </a:r>
            <a:r>
              <a:rPr lang="hu-HU" altLang="hu-HU" sz="2400" kern="0" dirty="0" smtClean="0"/>
              <a:t> FLOAT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400" kern="0" dirty="0" smtClean="0"/>
              <a:t>DECIMAL(n[,d]) n jegyű decimális szám, ebből d </a:t>
            </a:r>
            <a:r>
              <a:rPr lang="hu-HU" altLang="hu-HU" sz="2400" kern="0" dirty="0" err="1" smtClean="0"/>
              <a:t>tizedesjegy</a:t>
            </a:r>
            <a:endParaRPr lang="hu-HU" altLang="hu-HU" sz="2400" kern="0" dirty="0" smtClean="0"/>
          </a:p>
          <a:p>
            <a:pPr>
              <a:lnSpc>
                <a:spcPct val="80000"/>
              </a:lnSpc>
              <a:defRPr/>
            </a:pPr>
            <a:r>
              <a:rPr lang="hu-HU" altLang="hu-HU" sz="2400" kern="0" dirty="0" smtClean="0"/>
              <a:t>DATE dátum (év, hó, nap)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400" kern="0" dirty="0" smtClean="0"/>
              <a:t>TIME idő (óra, perc, másodperc)</a:t>
            </a:r>
          </a:p>
          <a:p>
            <a:pPr>
              <a:lnSpc>
                <a:spcPct val="80000"/>
              </a:lnSpc>
              <a:defRPr/>
            </a:pPr>
            <a:r>
              <a:rPr lang="hu-HU" altLang="hu-HU" sz="2400" kern="0" dirty="0" smtClean="0"/>
              <a:t>Az adattípushoz "DEFAULT érték" megadásával alapértelmezett érték definiálható. Ha ilyet nem adunk meg, az alapértelmezett érték NULL.</a:t>
            </a:r>
            <a:endParaRPr lang="hu-HU" altLang="hu-HU" sz="2400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Adatmanipulációs nyelv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8713788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b="1" i="1" u="sng" smtClean="0"/>
              <a:t>Az adattáblák karbantartásának műveletei:</a:t>
            </a:r>
            <a:r>
              <a:rPr lang="hu-HU" altLang="hu-HU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b="1" i="1" u="sng" smtClean="0"/>
              <a:t>Új rekord beszúrása a táblába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mtClean="0"/>
              <a:t>	INSERT INTO táblanév(attribútumlista)</a:t>
            </a:r>
            <a:br>
              <a:rPr lang="hu-HU" altLang="hu-HU" smtClean="0"/>
            </a:br>
            <a:r>
              <a:rPr lang="hu-HU" altLang="hu-HU" smtClean="0"/>
              <a:t>	VALUES(értéklista</a:t>
            </a:r>
            <a:br>
              <a:rPr lang="hu-HU" altLang="hu-HU" smtClean="0"/>
            </a:br>
            <a:r>
              <a:rPr lang="hu-HU" altLang="hu-HU" smtClean="0"/>
              <a:t>INSERT INTO tanulo (kod,nev,evf,oszt)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mtClean="0"/>
              <a:t>		VALUES(009,”Nagy János”,”12”,”b”);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mtClean="0"/>
              <a:t>	Használhatjuk a NULL értéket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mtClean="0"/>
              <a:t>	Az új rekord az utolsó után tárolódik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u-HU" altLang="hu-HU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Az SQL nyelv jellemzői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989138"/>
            <a:ext cx="7770812" cy="3957637"/>
          </a:xfrm>
        </p:spPr>
        <p:txBody>
          <a:bodyPr/>
          <a:lstStyle/>
          <a:p>
            <a:pPr eaLnBrk="1" hangingPunct="1"/>
            <a:r>
              <a:rPr lang="hu-HU" altLang="hu-HU" sz="2700" smtClean="0"/>
              <a:t>Az SQL a Structured Query Language</a:t>
            </a:r>
            <a:br>
              <a:rPr lang="hu-HU" altLang="hu-HU" sz="2700" smtClean="0"/>
            </a:br>
            <a:r>
              <a:rPr lang="hu-HU" altLang="hu-HU" sz="2700" smtClean="0"/>
              <a:t>(Struktúrált Lekérdező Nyelv) rövidítése, amely adatbázis-kezelő rendszerek szabványos lekérdező nyelve.</a:t>
            </a:r>
          </a:p>
          <a:p>
            <a:pPr eaLnBrk="1" hangingPunct="1"/>
            <a:r>
              <a:rPr lang="hu-HU" altLang="hu-HU" sz="2700" smtClean="0"/>
              <a:t>Nem algoritmikus nyelv, nem tartalmaz elágazást, ciklust,nem alkalmas rekurzív feladatok végrehajtására.</a:t>
            </a:r>
          </a:p>
          <a:p>
            <a:pPr eaLnBrk="1" hangingPunct="1"/>
            <a:r>
              <a:rPr lang="hu-HU" altLang="hu-HU" sz="2700" smtClean="0"/>
              <a:t>Halmazorientált nyelv, melynek műveletei egy adatbázis különböző objektumain hajthatók végre.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Adatmanipulációs nyelv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b="1" i="1" u="sng" smtClean="0"/>
              <a:t>Módosítás</a:t>
            </a:r>
            <a:br>
              <a:rPr lang="hu-HU" altLang="hu-HU" b="1" i="1" u="sng" smtClean="0"/>
            </a:br>
            <a:r>
              <a:rPr lang="hu-HU" altLang="hu-HU" b="1" i="1" u="sng" smtClean="0"/>
              <a:t>A tábla meghatározott mezőinek módosítása: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mtClean="0"/>
              <a:t>	UPDATE táblanév </a:t>
            </a:r>
            <a:br>
              <a:rPr lang="hu-HU" altLang="hu-HU" smtClean="0"/>
            </a:br>
            <a:r>
              <a:rPr lang="hu-HU" altLang="hu-HU" smtClean="0"/>
              <a:t>SET (attr1=adat1,attr2=adat2)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hu-HU" altLang="hu-HU" smtClean="0"/>
              <a:t>	[WHERE feltétel]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UPDATE dolgozo SET fizet=1.1*fizet</a:t>
            </a:r>
            <a:br>
              <a:rPr lang="hu-HU" altLang="hu-HU" smtClean="0"/>
            </a:br>
            <a:r>
              <a:rPr lang="hu-HU" altLang="hu-HU" smtClean="0"/>
              <a:t>WHERE fizet&lt;10000;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Adatmanipulációs nyelv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altLang="hu-HU" b="1" i="1" u="sng" smtClean="0"/>
              <a:t>Törlés</a:t>
            </a:r>
            <a:br>
              <a:rPr lang="hu-HU" altLang="hu-HU" b="1" i="1" u="sng" smtClean="0"/>
            </a:br>
            <a:r>
              <a:rPr lang="hu-HU" altLang="hu-HU" b="1" i="1" u="sng" smtClean="0"/>
              <a:t>Törli a tábla feltételnek megfelelő sorait </a:t>
            </a:r>
            <a:br>
              <a:rPr lang="hu-HU" altLang="hu-HU" b="1" i="1" u="sng" smtClean="0"/>
            </a:br>
            <a:r>
              <a:rPr lang="hu-HU" altLang="hu-HU" smtClean="0"/>
              <a:t>(feltétel megadása nélkül mindent)</a:t>
            </a:r>
            <a:r>
              <a:rPr lang="hu-HU" altLang="hu-HU" b="1" i="1" u="sng" smtClean="0"/>
              <a:t/>
            </a:r>
            <a:br>
              <a:rPr lang="hu-HU" altLang="hu-HU" b="1" i="1" u="sng" smtClean="0"/>
            </a:br>
            <a:r>
              <a:rPr lang="hu-HU" altLang="hu-HU" smtClean="0"/>
              <a:t>DELETE FROM táblanév</a:t>
            </a:r>
            <a:br>
              <a:rPr lang="hu-HU" altLang="hu-HU" smtClean="0"/>
            </a:br>
            <a:r>
              <a:rPr lang="hu-HU" altLang="hu-HU" smtClean="0"/>
              <a:t>[WHERE feltétel]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DELETE FROM tanulo </a:t>
            </a:r>
            <a:br>
              <a:rPr lang="hu-HU" altLang="hu-HU" smtClean="0"/>
            </a:br>
            <a:r>
              <a:rPr lang="hu-HU" altLang="hu-HU" smtClean="0"/>
              <a:t>WHERE evfolyam=‘’12’’;</a:t>
            </a:r>
          </a:p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Adatdefiníciós nyelv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altLang="hu-HU" b="1" i="1" u="sng" smtClean="0"/>
              <a:t>Adatdefiníciós műveletek:</a:t>
            </a:r>
          </a:p>
          <a:p>
            <a:pPr eaLnBrk="1" hangingPunct="1"/>
            <a:r>
              <a:rPr lang="hu-HU" altLang="hu-HU" smtClean="0"/>
              <a:t>Adatbázisok létrehozása</a:t>
            </a:r>
          </a:p>
          <a:p>
            <a:pPr eaLnBrk="1" hangingPunct="1"/>
            <a:r>
              <a:rPr lang="hu-HU" altLang="hu-HU" smtClean="0"/>
              <a:t>Adattáblák létrehozása, módosítása, törlése</a:t>
            </a:r>
          </a:p>
          <a:p>
            <a:pPr eaLnBrk="1" hangingPunct="1"/>
            <a:r>
              <a:rPr lang="hu-HU" altLang="hu-HU" smtClean="0"/>
              <a:t>Lekérdezésekben létrejövő táblák készítése, törlése</a:t>
            </a:r>
          </a:p>
          <a:p>
            <a:pPr eaLnBrk="1" hangingPunct="1"/>
            <a:r>
              <a:rPr lang="hu-HU" altLang="hu-HU" smtClean="0"/>
              <a:t>Indexállományok kezelése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Adatdefiníciós nyelv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hu-HU" altLang="hu-HU" smtClean="0"/>
          </a:p>
          <a:p>
            <a:pPr eaLnBrk="1" hangingPunct="1"/>
            <a:r>
              <a:rPr lang="hu-HU" altLang="hu-HU" smtClean="0"/>
              <a:t>Adatbázis létrehozása:</a:t>
            </a:r>
            <a:br>
              <a:rPr lang="hu-HU" altLang="hu-HU" smtClean="0"/>
            </a:br>
            <a:r>
              <a:rPr lang="hu-HU" altLang="hu-HU" smtClean="0"/>
              <a:t>CREATE DATABASE (adatbázis neve);</a:t>
            </a:r>
          </a:p>
          <a:p>
            <a:pPr eaLnBrk="1" hangingPunct="1">
              <a:buFont typeface="Wingdings" pitchFamily="2" charset="2"/>
              <a:buNone/>
            </a:pP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CREATE DATABASE termekek;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Adatdefiníciós nyelv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267200"/>
          </a:xfrm>
        </p:spPr>
        <p:txBody>
          <a:bodyPr/>
          <a:lstStyle/>
          <a:p>
            <a:pPr eaLnBrk="1" hangingPunct="1"/>
            <a:r>
              <a:rPr lang="hu-HU" altLang="hu-HU" smtClean="0"/>
              <a:t>Adattábla létrehozása</a:t>
            </a:r>
            <a:br>
              <a:rPr lang="hu-HU" altLang="hu-HU" smtClean="0"/>
            </a:br>
            <a:r>
              <a:rPr lang="hu-HU" altLang="hu-HU" smtClean="0"/>
              <a:t>CREATE TABLE táblanév</a:t>
            </a:r>
            <a:br>
              <a:rPr lang="hu-HU" altLang="hu-HU" smtClean="0"/>
            </a:br>
            <a:r>
              <a:rPr lang="hu-HU" altLang="hu-HU" smtClean="0"/>
              <a:t>(attribnev1 adattip1 (méret1) [NOT NULL]</a:t>
            </a:r>
            <a:br>
              <a:rPr lang="hu-HU" altLang="hu-HU" smtClean="0"/>
            </a:br>
            <a:r>
              <a:rPr lang="hu-HU" altLang="hu-HU" smtClean="0"/>
              <a:t>(attribnev2 adattip2 (méret2) [NOT NULL];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CREATE TABLE tanulo</a:t>
            </a:r>
            <a:br>
              <a:rPr lang="hu-HU" altLang="hu-HU" smtClean="0"/>
            </a:br>
            <a:r>
              <a:rPr lang="hu-HU" altLang="hu-HU" smtClean="0"/>
              <a:t>(kod INTEGER,nev CHAR(16),evf(CHAR3),</a:t>
            </a:r>
            <a:br>
              <a:rPr lang="hu-HU" altLang="hu-HU" smtClean="0"/>
            </a:br>
            <a:r>
              <a:rPr lang="hu-HU" altLang="hu-HU" smtClean="0"/>
              <a:t>oszt(1),pont(INTEGER));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Adatdefiníciós nyelv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hu-HU" altLang="hu-HU" b="1" i="1" u="sng" smtClean="0"/>
          </a:p>
          <a:p>
            <a:pPr eaLnBrk="1" hangingPunct="1"/>
            <a:r>
              <a:rPr lang="hu-HU" altLang="hu-HU" b="1" i="1" u="sng" smtClean="0"/>
              <a:t>Adattábla törlése</a:t>
            </a:r>
            <a:br>
              <a:rPr lang="hu-HU" altLang="hu-HU" b="1" i="1" u="sng" smtClean="0"/>
            </a:br>
            <a:r>
              <a:rPr lang="hu-HU" altLang="hu-HU" smtClean="0"/>
              <a:t>DROP TABLE (táblanév);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DROP TABLE tanulo;</a:t>
            </a:r>
            <a:endParaRPr lang="hu-HU" altLang="hu-HU" b="1" i="1" u="sng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Adatdefiníciós nyelv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8893175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altLang="hu-HU" b="1" i="1" u="sng" smtClean="0"/>
              <a:t>Adattábla szerkezetének módosítása</a:t>
            </a:r>
          </a:p>
          <a:p>
            <a:pPr eaLnBrk="1" hangingPunct="1"/>
            <a:r>
              <a:rPr lang="hu-HU" altLang="hu-HU" b="1" i="1" u="sng" smtClean="0"/>
              <a:t>Attribútum hozzáadása:</a:t>
            </a: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ALTER TABLE táblanév</a:t>
            </a:r>
            <a:br>
              <a:rPr lang="hu-HU" altLang="hu-HU" smtClean="0"/>
            </a:br>
            <a:r>
              <a:rPr lang="hu-HU" altLang="hu-HU" smtClean="0"/>
              <a:t>ADD (attrib1 adattip1 (méret1)….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ALTER TABLE dolgozo ADD fizetes INTEGER;</a:t>
            </a:r>
          </a:p>
          <a:p>
            <a:pPr eaLnBrk="1" hangingPunct="1">
              <a:buFont typeface="Wingdings" pitchFamily="2" charset="2"/>
              <a:buNone/>
            </a:pPr>
            <a:endParaRPr lang="hu-HU" altLang="hu-HU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Adatdefiníciós nyelv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altLang="hu-HU" b="1" i="1" u="sng" smtClean="0"/>
              <a:t>Meglévő attribútum törlése</a:t>
            </a:r>
            <a:br>
              <a:rPr lang="hu-HU" altLang="hu-HU" b="1" i="1" u="sng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ALTER TABLE (táblanév)</a:t>
            </a:r>
            <a:br>
              <a:rPr lang="hu-HU" altLang="hu-HU" smtClean="0"/>
            </a:br>
            <a:r>
              <a:rPr lang="hu-HU" altLang="hu-HU" smtClean="0"/>
              <a:t>DROP (oszlopnév);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ALTER TABLE tanulo</a:t>
            </a:r>
            <a:br>
              <a:rPr lang="hu-HU" altLang="hu-HU" smtClean="0"/>
            </a:br>
            <a:r>
              <a:rPr lang="hu-HU" altLang="hu-HU" smtClean="0"/>
              <a:t>DROP szemelyiszam;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endParaRPr lang="hu-HU" altLang="hu-HU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Adatdefiníciós nyelv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267200"/>
          </a:xfrm>
        </p:spPr>
        <p:txBody>
          <a:bodyPr/>
          <a:lstStyle/>
          <a:p>
            <a:pPr eaLnBrk="1" hangingPunct="1"/>
            <a:r>
              <a:rPr lang="hu-HU" altLang="hu-HU" b="1" i="1" u="sng" smtClean="0"/>
              <a:t>Attribútum módosítása:</a:t>
            </a:r>
            <a:br>
              <a:rPr lang="hu-HU" altLang="hu-HU" b="1" i="1" u="sng" smtClean="0"/>
            </a:br>
            <a:r>
              <a:rPr lang="hu-HU" altLang="hu-HU" smtClean="0"/>
              <a:t>ALTER TABLE táblanév</a:t>
            </a:r>
            <a:br>
              <a:rPr lang="hu-HU" altLang="hu-HU" smtClean="0"/>
            </a:br>
            <a:r>
              <a:rPr lang="hu-HU" altLang="hu-HU" smtClean="0"/>
              <a:t>MODIFY (attrib1 újadattipus1(újméret1)…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ALTER TABLE tanulo</a:t>
            </a:r>
            <a:br>
              <a:rPr lang="hu-HU" altLang="hu-HU" smtClean="0"/>
            </a:br>
            <a:r>
              <a:rPr lang="hu-HU" altLang="hu-HU" smtClean="0"/>
              <a:t>MODIFY osztondij number(7);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Az attribútumok módosítása sok hibát okozhat, nagy figyelem szükséges!!!!!!!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Adatdefiníciós nyelv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altLang="hu-HU" b="1" i="1" u="sng" smtClean="0"/>
              <a:t>Indexelés</a:t>
            </a:r>
          </a:p>
          <a:p>
            <a:pPr lvl="1" eaLnBrk="1" hangingPunct="1"/>
            <a:r>
              <a:rPr lang="hu-HU" altLang="hu-HU" smtClean="0"/>
              <a:t>A lekérdezések végrehajtásának ideje csökkenthető</a:t>
            </a:r>
          </a:p>
          <a:p>
            <a:pPr lvl="1" eaLnBrk="1" hangingPunct="1"/>
            <a:r>
              <a:rPr lang="hu-HU" altLang="hu-HU" smtClean="0"/>
              <a:t>Mezőadatok ismétlődése ellenőrizhető</a:t>
            </a:r>
          </a:p>
          <a:p>
            <a:pPr eaLnBrk="1" hangingPunct="1">
              <a:buFont typeface="Wingdings" pitchFamily="2" charset="2"/>
              <a:buNone/>
            </a:pPr>
            <a:r>
              <a:rPr lang="hu-HU" altLang="hu-HU" smtClean="0"/>
              <a:t>	CREATE [UNIQUE] INDEX indexnév</a:t>
            </a:r>
          </a:p>
          <a:p>
            <a:pPr eaLnBrk="1" hangingPunct="1">
              <a:buFont typeface="Wingdings" pitchFamily="2" charset="2"/>
              <a:buNone/>
            </a:pPr>
            <a:r>
              <a:rPr lang="hu-HU" altLang="hu-HU" smtClean="0"/>
              <a:t>	ON táblanév (attrib1,attrib2….);</a:t>
            </a:r>
            <a:br>
              <a:rPr lang="hu-HU" altLang="hu-HU" smtClean="0"/>
            </a:br>
            <a:endParaRPr lang="hu-HU" altLang="hu-HU" sz="1200" smtClean="0"/>
          </a:p>
          <a:p>
            <a:pPr eaLnBrk="1" hangingPunct="1">
              <a:buFont typeface="Wingdings" pitchFamily="2" charset="2"/>
              <a:buNone/>
            </a:pPr>
            <a:r>
              <a:rPr lang="hu-HU" altLang="hu-HU" smtClean="0"/>
              <a:t>	CREATE INDEX ind_tanulonev </a:t>
            </a:r>
            <a:br>
              <a:rPr lang="hu-HU" altLang="hu-HU" smtClean="0"/>
            </a:br>
            <a:r>
              <a:rPr lang="hu-HU" altLang="hu-HU" smtClean="0"/>
              <a:t>ON tanulo (nev);</a:t>
            </a:r>
          </a:p>
          <a:p>
            <a:pPr lvl="1" eaLnBrk="1" hangingPunct="1"/>
            <a:endParaRPr lang="hu-HU" altLang="hu-HU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Az SQL nyelv jellemzői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altLang="hu-HU" sz="2700" smtClean="0"/>
              <a:t>Az SQL egy </a:t>
            </a:r>
            <a:r>
              <a:rPr lang="hu-HU" altLang="hu-HU" sz="2700" b="1" i="1" u="sng" smtClean="0"/>
              <a:t>beépülő nyelv, </a:t>
            </a:r>
            <a:r>
              <a:rPr lang="hu-HU" altLang="hu-HU" sz="2700" smtClean="0"/>
              <a:t>mely más programozási nyelvekkel együtt, abba beépülve használható.</a:t>
            </a:r>
            <a:br>
              <a:rPr lang="hu-HU" altLang="hu-HU" sz="2700" smtClean="0"/>
            </a:br>
            <a:r>
              <a:rPr lang="hu-HU" altLang="hu-HU" sz="2300" smtClean="0"/>
              <a:t>(pl.:a felhasználói felület DELPHI, lekérdezés SQL)</a:t>
            </a:r>
          </a:p>
          <a:p>
            <a:pPr eaLnBrk="1" hangingPunct="1"/>
            <a:r>
              <a:rPr lang="hu-HU" altLang="hu-HU" sz="2700" smtClean="0"/>
              <a:t>Az SQL nyelvben minden parancs egy kulcsszóval kezdődik, és pontosvesszővel fejeződik be.</a:t>
            </a:r>
          </a:p>
          <a:p>
            <a:pPr eaLnBrk="1" hangingPunct="1"/>
            <a:r>
              <a:rPr lang="hu-HU" altLang="hu-HU" sz="2700" smtClean="0"/>
              <a:t>A parancsok egymásba ágyazhatók</a:t>
            </a:r>
            <a:r>
              <a:rPr lang="hu-HU" altLang="hu-HU" sz="2300" smtClean="0"/>
              <a:t>.</a:t>
            </a:r>
            <a:endParaRPr lang="hu-HU" altLang="hu-HU" sz="2300" b="1" i="1" u="sng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Adatvezérlő nyelv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8893175" cy="4267200"/>
          </a:xfrm>
        </p:spPr>
        <p:txBody>
          <a:bodyPr/>
          <a:lstStyle/>
          <a:p>
            <a:pPr eaLnBrk="1" hangingPunct="1"/>
            <a:r>
              <a:rPr lang="hu-HU" altLang="hu-HU" b="1" i="1" u="sng" smtClean="0"/>
              <a:t>Felhaszálói jogosultságok megadása:</a:t>
            </a:r>
            <a:br>
              <a:rPr lang="hu-HU" altLang="hu-HU" b="1" i="1" u="sng" smtClean="0"/>
            </a:br>
            <a:r>
              <a:rPr lang="hu-HU" altLang="hu-HU" smtClean="0"/>
              <a:t>GRANT jogosultság ON tánlanév </a:t>
            </a:r>
            <a:br>
              <a:rPr lang="hu-HU" altLang="hu-HU" smtClean="0"/>
            </a:br>
            <a:r>
              <a:rPr lang="hu-HU" altLang="hu-HU" smtClean="0"/>
              <a:t>TO felhasználó [WITH GRANT OPTION]</a:t>
            </a:r>
            <a:br>
              <a:rPr lang="hu-HU" altLang="hu-HU" smtClean="0"/>
            </a:br>
            <a:r>
              <a:rPr lang="hu-HU" altLang="hu-HU" sz="1200" smtClean="0"/>
              <a:t/>
            </a:r>
            <a:br>
              <a:rPr lang="hu-HU" altLang="hu-HU" sz="1200" smtClean="0"/>
            </a:br>
            <a:r>
              <a:rPr lang="hu-HU" altLang="hu-HU" b="1" i="1" u="sng" smtClean="0"/>
              <a:t>Jogosultságok:</a:t>
            </a:r>
            <a:r>
              <a:rPr lang="hu-HU" altLang="hu-HU" smtClean="0"/>
              <a:t>	</a:t>
            </a:r>
            <a:br>
              <a:rPr lang="hu-HU" altLang="hu-HU" smtClean="0"/>
            </a:br>
            <a:r>
              <a:rPr lang="hu-HU" altLang="hu-HU" smtClean="0"/>
              <a:t>ALL, SELECT, INSERT, UPDATE(attrib), DELETE, ALTER, INDEX,</a:t>
            </a:r>
            <a:br>
              <a:rPr lang="hu-HU" altLang="hu-HU" smtClean="0"/>
            </a:br>
            <a:r>
              <a:rPr lang="hu-HU" altLang="hu-HU" sz="1200" smtClean="0"/>
              <a:t/>
            </a:r>
            <a:br>
              <a:rPr lang="hu-HU" altLang="hu-HU" sz="1200" smtClean="0"/>
            </a:br>
            <a:r>
              <a:rPr lang="hu-HU" altLang="hu-HU" smtClean="0"/>
              <a:t>WITH GRANT OPTION (a jogok továbbadhatók)				</a:t>
            </a:r>
          </a:p>
          <a:p>
            <a:pPr eaLnBrk="1" hangingPunct="1">
              <a:buFont typeface="Wingdings" pitchFamily="2" charset="2"/>
              <a:buNone/>
            </a:pPr>
            <a:endParaRPr lang="hu-HU" altLang="hu-HU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Adatvezérlő nyelv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altLang="hu-HU" b="1" i="1" u="sng" smtClean="0"/>
              <a:t>Jogosultságok visszavonása</a:t>
            </a:r>
            <a:br>
              <a:rPr lang="hu-HU" altLang="hu-HU" b="1" i="1" u="sng" smtClean="0"/>
            </a:br>
            <a:r>
              <a:rPr lang="hu-HU" altLang="hu-HU" b="1" i="1" u="sng" smtClean="0"/>
              <a:t/>
            </a:r>
            <a:br>
              <a:rPr lang="hu-HU" altLang="hu-HU" b="1" i="1" u="sng" smtClean="0"/>
            </a:br>
            <a:r>
              <a:rPr lang="hu-HU" altLang="hu-HU" smtClean="0"/>
              <a:t>REVOKE jogosultság</a:t>
            </a:r>
            <a:br>
              <a:rPr lang="hu-HU" altLang="hu-HU" smtClean="0"/>
            </a:br>
            <a:r>
              <a:rPr lang="hu-HU" altLang="hu-HU" smtClean="0"/>
              <a:t>ON táblanév FROM felhasználó</a:t>
            </a:r>
            <a:br>
              <a:rPr lang="hu-HU" altLang="hu-HU" smtClean="0"/>
            </a:b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REVOKE delete ON tanulo</a:t>
            </a:r>
            <a:br>
              <a:rPr lang="hu-HU" altLang="hu-HU" smtClean="0"/>
            </a:br>
            <a:r>
              <a:rPr lang="hu-HU" altLang="hu-HU" smtClean="0"/>
              <a:t>FROM tanulok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Az SQL nyelv alkotóelemei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b="1" i="1" u="sng" smtClean="0">
                <a:solidFill>
                  <a:srgbClr val="FF6600"/>
                </a:solidFill>
              </a:rPr>
              <a:t>Adatlekérdező nyelv</a:t>
            </a: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z="2300" smtClean="0"/>
              <a:t>az adatbázisból lekérdezés útján történő</a:t>
            </a:r>
            <a:r>
              <a:rPr lang="hu-HU" altLang="hu-HU" smtClean="0"/>
              <a:t> </a:t>
            </a:r>
            <a:r>
              <a:rPr lang="hu-HU" altLang="hu-HU" sz="2300" smtClean="0"/>
              <a:t>információnyerés 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b="1" i="1" u="sng" smtClean="0">
                <a:solidFill>
                  <a:srgbClr val="FF6600"/>
                </a:solidFill>
              </a:rPr>
              <a:t>Adatdefiníciós nyelv</a:t>
            </a:r>
            <a:br>
              <a:rPr lang="hu-HU" altLang="hu-HU" b="1" i="1" u="sng" smtClean="0">
                <a:solidFill>
                  <a:srgbClr val="FF6600"/>
                </a:solidFill>
              </a:rPr>
            </a:br>
            <a:r>
              <a:rPr lang="hu-HU" altLang="hu-HU" sz="2300" smtClean="0"/>
              <a:t>adatbázisok és adattáblák létrehozása, törlése, szerkesztése, módosítása</a:t>
            </a:r>
            <a:endParaRPr lang="hu-HU" altLang="hu-HU" smtClean="0"/>
          </a:p>
          <a:p>
            <a:pPr eaLnBrk="1" hangingPunct="1">
              <a:lnSpc>
                <a:spcPct val="90000"/>
              </a:lnSpc>
            </a:pPr>
            <a:r>
              <a:rPr lang="hu-HU" altLang="hu-HU" b="1" i="1" u="sng" smtClean="0">
                <a:solidFill>
                  <a:srgbClr val="FF6600"/>
                </a:solidFill>
              </a:rPr>
              <a:t>Adatmanipulációs nyelv</a:t>
            </a:r>
            <a:br>
              <a:rPr lang="hu-HU" altLang="hu-HU" b="1" i="1" u="sng" smtClean="0">
                <a:solidFill>
                  <a:srgbClr val="FF6600"/>
                </a:solidFill>
              </a:rPr>
            </a:br>
            <a:r>
              <a:rPr lang="hu-HU" altLang="hu-HU" sz="2300" smtClean="0"/>
              <a:t> az adattáblák karbantartása</a:t>
            </a:r>
            <a:endParaRPr lang="hu-HU" altLang="hu-HU" smtClean="0"/>
          </a:p>
          <a:p>
            <a:pPr eaLnBrk="1" hangingPunct="1">
              <a:lnSpc>
                <a:spcPct val="90000"/>
              </a:lnSpc>
            </a:pPr>
            <a:r>
              <a:rPr lang="hu-HU" altLang="hu-HU" b="1" i="1" u="sng" smtClean="0">
                <a:solidFill>
                  <a:srgbClr val="FF6600"/>
                </a:solidFill>
              </a:rPr>
              <a:t>Adatvezérlő nyelv</a:t>
            </a:r>
            <a:br>
              <a:rPr lang="hu-HU" altLang="hu-HU" b="1" i="1" u="sng" smtClean="0">
                <a:solidFill>
                  <a:srgbClr val="FF6600"/>
                </a:solidFill>
              </a:rPr>
            </a:br>
            <a:r>
              <a:rPr lang="hu-HU" altLang="hu-HU" sz="2300" smtClean="0"/>
              <a:t> jogosultságok és tranzakciók kezelése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Lekérdező utasítások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424862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altLang="hu-HU" smtClean="0"/>
              <a:t>Cél: az adatbázisból történő információnyerés</a:t>
            </a:r>
          </a:p>
          <a:p>
            <a:pPr eaLnBrk="1" hangingPunct="1">
              <a:buFont typeface="Wingdings" pitchFamily="2" charset="2"/>
              <a:buNone/>
            </a:pPr>
            <a:endParaRPr lang="hu-HU" altLang="hu-HU" sz="1900" b="1" i="1" u="sng" smtClean="0"/>
          </a:p>
          <a:p>
            <a:pPr eaLnBrk="1" hangingPunct="1">
              <a:buFont typeface="Wingdings" pitchFamily="2" charset="2"/>
              <a:buNone/>
            </a:pPr>
            <a:r>
              <a:rPr lang="hu-HU" altLang="hu-HU" b="1" i="1" u="sng" smtClean="0"/>
              <a:t>Az utasítás általános szerkezete:</a:t>
            </a:r>
          </a:p>
          <a:p>
            <a:pPr eaLnBrk="1" hangingPunct="1">
              <a:buFont typeface="Wingdings" pitchFamily="2" charset="2"/>
              <a:buNone/>
            </a:pPr>
            <a:endParaRPr lang="hu-HU" altLang="hu-HU" smtClean="0"/>
          </a:p>
          <a:p>
            <a:pPr eaLnBrk="1" hangingPunct="1">
              <a:buFont typeface="Wingdings" pitchFamily="2" charset="2"/>
              <a:buNone/>
            </a:pPr>
            <a:r>
              <a:rPr lang="hu-HU" altLang="hu-HU" smtClean="0"/>
              <a:t>SELECT (attribútumok) FROM (táblanév) WHERE(feltétel)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3850" y="1752600"/>
            <a:ext cx="10152063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hu-HU" altLang="hu-HU" smtClean="0"/>
              <a:t>	</a:t>
            </a:r>
            <a:br>
              <a:rPr lang="hu-HU" altLang="hu-HU" smtClean="0"/>
            </a:br>
            <a:r>
              <a:rPr lang="hu-HU" altLang="hu-HU" smtClean="0"/>
              <a:t>A lekérdező utasítás teljes felépítése:</a:t>
            </a:r>
            <a:br>
              <a:rPr lang="hu-HU" altLang="hu-HU" smtClean="0"/>
            </a:br>
            <a:r>
              <a:rPr lang="hu-HU" altLang="hu-HU" sz="2400" smtClean="0"/>
              <a:t>SELECT [DISTINCT|ALL] *|attr1,attr2,…</a:t>
            </a:r>
            <a:br>
              <a:rPr lang="hu-HU" altLang="hu-HU" sz="2400" smtClean="0"/>
            </a:br>
            <a:r>
              <a:rPr lang="hu-HU" altLang="hu-HU" sz="2400" smtClean="0"/>
              <a:t>FROM tábla1,[INNER JOIN|LEFT JOIN|RIGHT JOIN tábla3 </a:t>
            </a:r>
            <a:br>
              <a:rPr lang="hu-HU" altLang="hu-HU" sz="2400" smtClean="0"/>
            </a:br>
            <a:r>
              <a:rPr lang="hu-HU" altLang="hu-HU" sz="2400" smtClean="0"/>
              <a:t>ON feltétel]</a:t>
            </a:r>
            <a:br>
              <a:rPr lang="hu-HU" altLang="hu-HU" sz="2400" smtClean="0"/>
            </a:br>
            <a:r>
              <a:rPr lang="hu-HU" altLang="hu-HU" sz="2400" smtClean="0"/>
              <a:t>[WHERE feltétel]</a:t>
            </a:r>
            <a:br>
              <a:rPr lang="hu-HU" altLang="hu-HU" sz="2400" smtClean="0"/>
            </a:br>
            <a:r>
              <a:rPr lang="hu-HU" altLang="hu-HU" sz="2400" smtClean="0"/>
              <a:t>[GROUP BY oszlopnév1, oszlopnév2,…]</a:t>
            </a:r>
            <a:br>
              <a:rPr lang="hu-HU" altLang="hu-HU" sz="2400" smtClean="0"/>
            </a:br>
            <a:r>
              <a:rPr lang="hu-HU" altLang="hu-HU" sz="2400" smtClean="0"/>
              <a:t>[HAVIG feltétel]</a:t>
            </a:r>
            <a:br>
              <a:rPr lang="hu-HU" altLang="hu-HU" sz="2400" smtClean="0"/>
            </a:br>
            <a:r>
              <a:rPr lang="hu-HU" altLang="hu-HU" sz="2400" smtClean="0"/>
              <a:t>[ORDER BY oszlopnév1 | oszlopszám1, …..][ASC|DESC]</a:t>
            </a:r>
          </a:p>
          <a:p>
            <a:pPr eaLnBrk="1" hangingPunct="1">
              <a:buFont typeface="Wingdings" pitchFamily="2" charset="2"/>
              <a:buNone/>
            </a:pPr>
            <a:endParaRPr lang="hu-HU" altLang="hu-HU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05000"/>
            <a:ext cx="8424863" cy="4038600"/>
          </a:xfrm>
        </p:spPr>
        <p:txBody>
          <a:bodyPr/>
          <a:lstStyle/>
          <a:p>
            <a:pPr eaLnBrk="1" hangingPunct="1"/>
            <a:r>
              <a:rPr lang="hu-HU" altLang="hu-HU" b="1" i="1" u="sng" smtClean="0"/>
              <a:t>Egy tábla összes rekordjának megjelenítése:</a:t>
            </a: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SELECT * FROM táblanév;</a:t>
            </a:r>
            <a:br>
              <a:rPr lang="hu-HU" altLang="hu-HU" smtClean="0"/>
            </a:br>
            <a:r>
              <a:rPr lang="hu-HU" altLang="hu-HU" smtClean="0"/>
              <a:t>(</a:t>
            </a:r>
            <a:r>
              <a:rPr lang="hu-HU" altLang="hu-HU" sz="1900" smtClean="0"/>
              <a:t>A * helyettesíthető a mezőnevek felsorolásával és viszont)</a:t>
            </a:r>
          </a:p>
          <a:p>
            <a:pPr eaLnBrk="1" hangingPunct="1"/>
            <a:r>
              <a:rPr lang="hu-HU" altLang="hu-HU" b="1" i="1" u="sng" smtClean="0"/>
              <a:t>Azonos rekordok ismétlésének kihagyása:</a:t>
            </a:r>
            <a:br>
              <a:rPr lang="hu-HU" altLang="hu-HU" b="1" i="1" u="sng" smtClean="0"/>
            </a:br>
            <a:r>
              <a:rPr lang="hu-HU" altLang="hu-HU" smtClean="0"/>
              <a:t>SELECT DISTINCT* FROM táblanév;</a:t>
            </a:r>
            <a:br>
              <a:rPr lang="hu-HU" altLang="hu-HU" smtClean="0"/>
            </a:br>
            <a:endParaRPr lang="hu-HU" altLang="hu-HU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986713" cy="4038600"/>
          </a:xfrm>
        </p:spPr>
        <p:txBody>
          <a:bodyPr/>
          <a:lstStyle/>
          <a:p>
            <a:pPr eaLnBrk="1" hangingPunct="1"/>
            <a:r>
              <a:rPr lang="hu-HU" altLang="hu-HU" b="1" i="1" u="sng" smtClean="0"/>
              <a:t>Projekció (vetítés)</a:t>
            </a:r>
            <a:br>
              <a:rPr lang="hu-HU" altLang="hu-HU" b="1" i="1" u="sng" smtClean="0"/>
            </a:br>
            <a:r>
              <a:rPr lang="hu-HU" altLang="hu-HU" smtClean="0"/>
              <a:t>Az eredmény táblában csak a felsorolt mezők adatait jeleníti meg.</a:t>
            </a:r>
          </a:p>
          <a:p>
            <a:pPr eaLnBrk="1" hangingPunct="1"/>
            <a:r>
              <a:rPr lang="hu-HU" altLang="hu-HU" smtClean="0"/>
              <a:t>SELECT [DISTINCT] attrib1,attrib2 </a:t>
            </a:r>
            <a:br>
              <a:rPr lang="hu-HU" altLang="hu-HU" smtClean="0"/>
            </a:br>
            <a:r>
              <a:rPr lang="hu-HU" altLang="hu-HU" smtClean="0"/>
              <a:t>FROM táblanév;</a:t>
            </a:r>
          </a:p>
          <a:p>
            <a:pPr eaLnBrk="1" hangingPunct="1"/>
            <a:r>
              <a:rPr lang="hu-HU" altLang="hu-HU" smtClean="0"/>
              <a:t>SELECT DISTINCT nev,evfolyam,osztaly</a:t>
            </a:r>
            <a:br>
              <a:rPr lang="hu-HU" altLang="hu-HU" smtClean="0"/>
            </a:br>
            <a:r>
              <a:rPr lang="hu-HU" altLang="hu-HU" smtClean="0"/>
              <a:t>FROM tanulo;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hu-HU" altLang="hu-HU" smtClean="0"/>
              <a:t>Lekérdező utasítások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492375"/>
            <a:ext cx="8497887" cy="3451225"/>
          </a:xfrm>
        </p:spPr>
        <p:txBody>
          <a:bodyPr/>
          <a:lstStyle/>
          <a:p>
            <a:pPr eaLnBrk="1" hangingPunct="1"/>
            <a:r>
              <a:rPr lang="hu-HU" altLang="hu-HU" b="1" i="1" u="sng" smtClean="0"/>
              <a:t>Kiterjesztés </a:t>
            </a: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A lekérdezésben szereplő mezők felhasználásával újabb mezőket hozunk létre.</a:t>
            </a:r>
          </a:p>
          <a:p>
            <a:pPr eaLnBrk="1" hangingPunct="1"/>
            <a:r>
              <a:rPr lang="hu-HU" altLang="hu-HU" smtClean="0"/>
              <a:t>SELECT nev,pontszam1+pontszam2 </a:t>
            </a:r>
            <a:br>
              <a:rPr lang="hu-HU" altLang="hu-HU" smtClean="0"/>
            </a:br>
            <a:r>
              <a:rPr lang="hu-HU" altLang="hu-HU" smtClean="0"/>
              <a:t>FROM tanulo;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Keretes">
  <a:themeElements>
    <a:clrScheme name="Kerete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Keret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rete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rete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rete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rete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rete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rete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rete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rete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rete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439</TotalTime>
  <Words>315</Words>
  <Application>Microsoft Office PowerPoint</Application>
  <PresentationFormat>Diavetítés a képernyőre (4:3 oldalarány)</PresentationFormat>
  <Paragraphs>122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6" baseType="lpstr">
      <vt:lpstr>Verdana</vt:lpstr>
      <vt:lpstr>Arial</vt:lpstr>
      <vt:lpstr>Wingdings</vt:lpstr>
      <vt:lpstr>Calibri</vt:lpstr>
      <vt:lpstr>Keretes</vt:lpstr>
      <vt:lpstr>Az SQL nyelv alapjai</vt:lpstr>
      <vt:lpstr>Az SQL nyelv jellemzői</vt:lpstr>
      <vt:lpstr>Az SQL nyelv jellemzői</vt:lpstr>
      <vt:lpstr>Az SQL nyelv alkotóelemei</vt:lpstr>
      <vt:lpstr>Lekérdező utasítások </vt:lpstr>
      <vt:lpstr>Lekérdező utasítások</vt:lpstr>
      <vt:lpstr>Lekérdező utasítások</vt:lpstr>
      <vt:lpstr>Lekérdező utasítások</vt:lpstr>
      <vt:lpstr>Lekérdező utasítások</vt:lpstr>
      <vt:lpstr>Lekérdező utasítások</vt:lpstr>
      <vt:lpstr>Lekérdező utasítások</vt:lpstr>
      <vt:lpstr>Lekérdező utasítások</vt:lpstr>
      <vt:lpstr>Lekérdező utasítások</vt:lpstr>
      <vt:lpstr>Lekérdező utasítások</vt:lpstr>
      <vt:lpstr>Lekérdező utasítások</vt:lpstr>
      <vt:lpstr>Lekérdező utasítások</vt:lpstr>
      <vt:lpstr>Lekérdező utasítások</vt:lpstr>
      <vt:lpstr>Adattípusok</vt:lpstr>
      <vt:lpstr>Adatmanipulációs nyelv</vt:lpstr>
      <vt:lpstr>Adatmanipulációs nyelv</vt:lpstr>
      <vt:lpstr>Adatmanipulációs nyelv</vt:lpstr>
      <vt:lpstr>Adatdefiníciós nyelv</vt:lpstr>
      <vt:lpstr>Adatdefiníciós nyelv</vt:lpstr>
      <vt:lpstr>Adatdefiníciós nyelv</vt:lpstr>
      <vt:lpstr>Adatdefiníciós nyelv</vt:lpstr>
      <vt:lpstr>Adatdefiníciós nyelv</vt:lpstr>
      <vt:lpstr>Adatdefiníciós nyelv</vt:lpstr>
      <vt:lpstr>Adatdefiníciós nyelv</vt:lpstr>
      <vt:lpstr>Adatdefiníciós nyelv</vt:lpstr>
      <vt:lpstr>Adatvezérlő nyelv</vt:lpstr>
      <vt:lpstr>Adatvezérlő nyelv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SQL nyelv alapjai</dc:title>
  <dc:creator>Tefner Béla</dc:creator>
  <cp:lastModifiedBy>AG</cp:lastModifiedBy>
  <cp:revision>25</cp:revision>
  <dcterms:created xsi:type="dcterms:W3CDTF">2005-03-14T12:19:20Z</dcterms:created>
  <dcterms:modified xsi:type="dcterms:W3CDTF">2015-02-22T14:33:44Z</dcterms:modified>
</cp:coreProperties>
</file>