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7" r:id="rId3"/>
    <p:sldId id="258" r:id="rId4"/>
    <p:sldId id="259" r:id="rId5"/>
    <p:sldId id="260" r:id="rId6"/>
    <p:sldId id="261" r:id="rId7"/>
    <p:sldId id="272" r:id="rId8"/>
    <p:sldId id="288" r:id="rId9"/>
    <p:sldId id="289" r:id="rId10"/>
    <p:sldId id="276" r:id="rId11"/>
    <p:sldId id="277" r:id="rId12"/>
    <p:sldId id="279" r:id="rId13"/>
    <p:sldId id="280" r:id="rId14"/>
    <p:sldId id="281" r:id="rId15"/>
    <p:sldId id="282" r:id="rId16"/>
    <p:sldId id="274" r:id="rId17"/>
    <p:sldId id="275" r:id="rId18"/>
    <p:sldId id="262" r:id="rId19"/>
    <p:sldId id="283" r:id="rId20"/>
    <p:sldId id="263" r:id="rId21"/>
    <p:sldId id="264" r:id="rId22"/>
    <p:sldId id="285" r:id="rId23"/>
    <p:sldId id="265" r:id="rId24"/>
    <p:sldId id="267" r:id="rId25"/>
    <p:sldId id="268" r:id="rId26"/>
    <p:sldId id="269" r:id="rId27"/>
    <p:sldId id="27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73F56-7E78-4E88-8C91-5C0CFE55E3DD}"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7CF3-6B7E-426A-90F4-5C6104ADFFA7}" type="slidenum">
              <a:rPr lang="zh-CN" altLang="en-US">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1" Type="http://schemas.openxmlformats.org/officeDocument/2006/relationships/slideLayout" Target="../slideLayouts/slideLayout7.xml"/><Relationship Id="rId10" Type="http://schemas.openxmlformats.org/officeDocument/2006/relationships/tags" Target="../tags/tag26.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3438659"/>
          </a:xfrm>
          <a:prstGeom prst="rect">
            <a:avLst/>
          </a:pr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p:nvPr/>
        </p:nvSpPr>
        <p:spPr>
          <a:xfrm>
            <a:off x="895619" y="1930243"/>
            <a:ext cx="2330181" cy="233018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文本框 7"/>
          <p:cNvSpPr txBox="1"/>
          <p:nvPr/>
        </p:nvSpPr>
        <p:spPr>
          <a:xfrm>
            <a:off x="1333052" y="2694246"/>
            <a:ext cx="1455313" cy="583565"/>
          </a:xfrm>
          <a:prstGeom prst="rect">
            <a:avLst/>
          </a:prstGeom>
          <a:noFill/>
        </p:spPr>
        <p:txBody>
          <a:bodyPr wrap="square" rtlCol="0">
            <a:spAutoFit/>
          </a:bodyPr>
          <a:lstStyle/>
          <a:p>
            <a:pPr algn="ctr"/>
            <a:r>
              <a:rPr lang="en-US" altLang="zh-CN" sz="3200" b="1" dirty="0">
                <a:solidFill>
                  <a:prstClr val="black"/>
                </a:solidFill>
                <a:latin typeface="方正舒体" panose="02010601030101010101" pitchFamily="2" charset="-122"/>
                <a:ea typeface="方正舒体" panose="02010601030101010101" pitchFamily="2" charset="-122"/>
              </a:rPr>
              <a:t>BUAA</a:t>
            </a:r>
            <a:endParaRPr lang="en-US" altLang="zh-CN" sz="3200" b="1" dirty="0">
              <a:solidFill>
                <a:prstClr val="black"/>
              </a:solidFill>
              <a:latin typeface="方正舒体" panose="02010601030101010101" pitchFamily="2" charset="-122"/>
              <a:ea typeface="方正舒体" panose="02010601030101010101" pitchFamily="2" charset="-122"/>
            </a:endParaRPr>
          </a:p>
        </p:txBody>
      </p:sp>
      <p:sp>
        <p:nvSpPr>
          <p:cNvPr id="9" name="文本框 8"/>
          <p:cNvSpPr txBox="1"/>
          <p:nvPr/>
        </p:nvSpPr>
        <p:spPr>
          <a:xfrm>
            <a:off x="3953814" y="2396642"/>
            <a:ext cx="7236700" cy="923330"/>
          </a:xfrm>
          <a:prstGeom prst="rect">
            <a:avLst/>
          </a:prstGeom>
          <a:noFill/>
        </p:spPr>
        <p:txBody>
          <a:bodyPr wrap="square" rtlCol="0">
            <a:spAutoFit/>
          </a:bodyPr>
          <a:lstStyle/>
          <a:p>
            <a:r>
              <a:rPr lang="zh-CN" altLang="en-US" sz="5400" b="1" dirty="0">
                <a:solidFill>
                  <a:prstClr val="white"/>
                </a:solidFill>
                <a:effectLst>
                  <a:outerShdw blurRad="38100" sx="105000" sy="105000" algn="ctr" rotWithShape="0">
                    <a:srgbClr val="E7E6E6">
                      <a:lumMod val="50000"/>
                      <a:alpha val="40000"/>
                    </a:srgbClr>
                  </a:outerShdw>
                </a:effectLst>
                <a:latin typeface="等线" panose="02010600030101010101" pitchFamily="2" charset="-122"/>
                <a:ea typeface="等线" panose="02010600030101010101" pitchFamily="2" charset="-122"/>
              </a:rPr>
              <a:t>开</a:t>
            </a:r>
            <a:r>
              <a:rPr lang="zh-CN" altLang="en-US" sz="5400" b="1" dirty="0">
                <a:solidFill>
                  <a:prstClr val="white"/>
                </a:solidFill>
                <a:effectLst>
                  <a:outerShdw blurRad="38100" sx="105000" sy="105000" algn="ctr" rotWithShape="0">
                    <a:srgbClr val="E7E6E6">
                      <a:lumMod val="50000"/>
                      <a:alpha val="40000"/>
                    </a:srgbClr>
                  </a:outerShdw>
                </a:effectLst>
                <a:latin typeface="等线" panose="02010600030101010101" pitchFamily="2" charset="-122"/>
                <a:ea typeface="等线" panose="02010600030101010101" pitchFamily="2" charset="-122"/>
              </a:rPr>
              <a:t>题报告毕业论文答辩</a:t>
            </a:r>
            <a:endParaRPr lang="zh-CN" altLang="en-US" sz="5400" b="1" dirty="0">
              <a:solidFill>
                <a:prstClr val="white"/>
              </a:solidFill>
              <a:effectLst>
                <a:outerShdw blurRad="38100" sx="105000" sy="105000" algn="ctr" rotWithShape="0">
                  <a:srgbClr val="E7E6E6">
                    <a:lumMod val="50000"/>
                    <a:alpha val="40000"/>
                  </a:srgbClr>
                </a:outerShdw>
              </a:effectLst>
              <a:latin typeface="等线" panose="02010600030101010101" pitchFamily="2" charset="-122"/>
              <a:ea typeface="等线" panose="02010600030101010101" pitchFamily="2" charset="-122"/>
            </a:endParaRPr>
          </a:p>
        </p:txBody>
      </p:sp>
      <p:sp>
        <p:nvSpPr>
          <p:cNvPr id="10" name="文本框 9"/>
          <p:cNvSpPr txBox="1"/>
          <p:nvPr/>
        </p:nvSpPr>
        <p:spPr>
          <a:xfrm>
            <a:off x="5354347" y="3715657"/>
            <a:ext cx="4880487" cy="368300"/>
          </a:xfrm>
          <a:prstGeom prst="rect">
            <a:avLst/>
          </a:prstGeom>
          <a:noFill/>
        </p:spPr>
        <p:txBody>
          <a:bodyPr wrap="square" rtlCol="0">
            <a:spAutoFit/>
          </a:bodyPr>
          <a:lstStyle/>
          <a:p>
            <a:pPr algn="ctr"/>
            <a:r>
              <a:rPr lang="zh-CN" altLang="en-US" dirty="0">
                <a:solidFill>
                  <a:srgbClr val="E7E6E6">
                    <a:lumMod val="50000"/>
                  </a:srgbClr>
                </a:solidFill>
                <a:latin typeface="等线" panose="02010600030101010101" pitchFamily="2" charset="-122"/>
                <a:ea typeface="等线" panose="02010600030101010101" pitchFamily="2" charset="-122"/>
              </a:rPr>
              <a:t>答辩人：霍飞烨</a:t>
            </a:r>
            <a:r>
              <a:rPr lang="en-US" altLang="zh-CN" dirty="0">
                <a:solidFill>
                  <a:srgbClr val="E7E6E6">
                    <a:lumMod val="50000"/>
                  </a:srgbClr>
                </a:solidFill>
                <a:latin typeface="等线" panose="02010600030101010101" pitchFamily="2" charset="-122"/>
                <a:ea typeface="等线" panose="02010600030101010101" pitchFamily="2" charset="-122"/>
              </a:rPr>
              <a:t>                    </a:t>
            </a:r>
            <a:r>
              <a:rPr lang="zh-CN" altLang="en-US" dirty="0">
                <a:solidFill>
                  <a:srgbClr val="E7E6E6">
                    <a:lumMod val="50000"/>
                  </a:srgbClr>
                </a:solidFill>
                <a:latin typeface="等线" panose="02010600030101010101" pitchFamily="2" charset="-122"/>
                <a:ea typeface="等线" panose="02010600030101010101" pitchFamily="2" charset="-122"/>
              </a:rPr>
              <a:t>指导老师：</a:t>
            </a:r>
            <a:r>
              <a:rPr lang="zh-CN" altLang="en-US" dirty="0">
                <a:solidFill>
                  <a:srgbClr val="E7E6E6">
                    <a:lumMod val="50000"/>
                  </a:srgbClr>
                </a:solidFill>
                <a:latin typeface="等线" panose="02010600030101010101" pitchFamily="2" charset="-122"/>
                <a:ea typeface="等线" panose="02010600030101010101" pitchFamily="2" charset="-122"/>
              </a:rPr>
              <a:t>张辉</a:t>
            </a:r>
            <a:endParaRPr lang="zh-CN" altLang="en-US" dirty="0">
              <a:solidFill>
                <a:srgbClr val="E7E6E6">
                  <a:lumMod val="50000"/>
                </a:srgbClr>
              </a:solidFill>
              <a:latin typeface="等线" panose="02010600030101010101" pitchFamily="2" charset="-122"/>
              <a:ea typeface="等线" panose="02010600030101010101" pitchFamily="2" charset="-122"/>
            </a:endParaRPr>
          </a:p>
        </p:txBody>
      </p:sp>
      <p:cxnSp>
        <p:nvCxnSpPr>
          <p:cNvPr id="12" name="直接连接符 11"/>
          <p:cNvCxnSpPr/>
          <p:nvPr/>
        </p:nvCxnSpPr>
        <p:spPr>
          <a:xfrm>
            <a:off x="4165599" y="2396642"/>
            <a:ext cx="6618515" cy="0"/>
          </a:xfrm>
          <a:prstGeom prst="line">
            <a:avLst/>
          </a:prstGeom>
          <a:ln>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65599" y="3329014"/>
            <a:ext cx="6618515" cy="0"/>
          </a:xfrm>
          <a:prstGeom prst="line">
            <a:avLst/>
          </a:prstGeom>
          <a:ln>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5182965" y="3728941"/>
            <a:ext cx="342764" cy="342764"/>
            <a:chOff x="4688155" y="5875923"/>
            <a:chExt cx="342764" cy="342764"/>
          </a:xfrm>
        </p:grpSpPr>
        <p:sp>
          <p:nvSpPr>
            <p:cNvPr id="15" name="椭圆 14"/>
            <p:cNvSpPr/>
            <p:nvPr/>
          </p:nvSpPr>
          <p:spPr>
            <a:xfrm>
              <a:off x="4688155" y="5875923"/>
              <a:ext cx="342764" cy="342764"/>
            </a:xfrm>
            <a:prstGeom prst="ellipse">
              <a:avLst/>
            </a:prstGeom>
            <a:solidFill>
              <a:srgbClr val="01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6" name="组合 15"/>
            <p:cNvGrpSpPr/>
            <p:nvPr/>
          </p:nvGrpSpPr>
          <p:grpSpPr>
            <a:xfrm>
              <a:off x="4763028" y="5947390"/>
              <a:ext cx="193018" cy="199830"/>
              <a:chOff x="5753100" y="3041650"/>
              <a:chExt cx="682626" cy="771526"/>
            </a:xfrm>
            <a:solidFill>
              <a:schemeClr val="accent1"/>
            </a:solidFill>
          </p:grpSpPr>
          <p:sp>
            <p:nvSpPr>
              <p:cNvPr id="17" name="Oval 202"/>
              <p:cNvSpPr>
                <a:spLocks noChangeArrowheads="1"/>
              </p:cNvSpPr>
              <p:nvPr/>
            </p:nvSpPr>
            <p:spPr bwMode="auto">
              <a:xfrm>
                <a:off x="5908675" y="3041650"/>
                <a:ext cx="119063" cy="147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203"/>
              <p:cNvSpPr/>
              <p:nvPr/>
            </p:nvSpPr>
            <p:spPr bwMode="auto">
              <a:xfrm>
                <a:off x="6103938" y="3413125"/>
                <a:ext cx="46038" cy="84138"/>
              </a:xfrm>
              <a:custGeom>
                <a:avLst/>
                <a:gdLst>
                  <a:gd name="T0" fmla="*/ 2 w 12"/>
                  <a:gd name="T1" fmla="*/ 22 h 22"/>
                  <a:gd name="T2" fmla="*/ 10 w 12"/>
                  <a:gd name="T3" fmla="*/ 22 h 22"/>
                  <a:gd name="T4" fmla="*/ 12 w 12"/>
                  <a:gd name="T5" fmla="*/ 20 h 22"/>
                  <a:gd name="T6" fmla="*/ 12 w 12"/>
                  <a:gd name="T7" fmla="*/ 2 h 22"/>
                  <a:gd name="T8" fmla="*/ 10 w 12"/>
                  <a:gd name="T9" fmla="*/ 0 h 22"/>
                  <a:gd name="T10" fmla="*/ 2 w 12"/>
                  <a:gd name="T11" fmla="*/ 0 h 22"/>
                  <a:gd name="T12" fmla="*/ 0 w 12"/>
                  <a:gd name="T13" fmla="*/ 2 h 22"/>
                  <a:gd name="T14" fmla="*/ 0 w 12"/>
                  <a:gd name="T15" fmla="*/ 20 h 22"/>
                  <a:gd name="T16" fmla="*/ 2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2" y="22"/>
                    </a:moveTo>
                    <a:cubicBezTo>
                      <a:pt x="10" y="22"/>
                      <a:pt x="10" y="22"/>
                      <a:pt x="10" y="22"/>
                    </a:cubicBezTo>
                    <a:cubicBezTo>
                      <a:pt x="11" y="22"/>
                      <a:pt x="12" y="21"/>
                      <a:pt x="12" y="20"/>
                    </a:cubicBezTo>
                    <a:cubicBezTo>
                      <a:pt x="12" y="2"/>
                      <a:pt x="12" y="2"/>
                      <a:pt x="12" y="2"/>
                    </a:cubicBezTo>
                    <a:cubicBezTo>
                      <a:pt x="12" y="1"/>
                      <a:pt x="11" y="0"/>
                      <a:pt x="10" y="0"/>
                    </a:cubicBezTo>
                    <a:cubicBezTo>
                      <a:pt x="2" y="0"/>
                      <a:pt x="2" y="0"/>
                      <a:pt x="2" y="0"/>
                    </a:cubicBezTo>
                    <a:cubicBezTo>
                      <a:pt x="1" y="0"/>
                      <a:pt x="0" y="1"/>
                      <a:pt x="0" y="2"/>
                    </a:cubicBezTo>
                    <a:cubicBezTo>
                      <a:pt x="0" y="20"/>
                      <a:pt x="0" y="20"/>
                      <a:pt x="0" y="20"/>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204"/>
              <p:cNvSpPr/>
              <p:nvPr/>
            </p:nvSpPr>
            <p:spPr bwMode="auto">
              <a:xfrm>
                <a:off x="6313488" y="3413125"/>
                <a:ext cx="46038" cy="84138"/>
              </a:xfrm>
              <a:custGeom>
                <a:avLst/>
                <a:gdLst>
                  <a:gd name="T0" fmla="*/ 3 w 12"/>
                  <a:gd name="T1" fmla="*/ 22 h 22"/>
                  <a:gd name="T2" fmla="*/ 10 w 12"/>
                  <a:gd name="T3" fmla="*/ 22 h 22"/>
                  <a:gd name="T4" fmla="*/ 12 w 12"/>
                  <a:gd name="T5" fmla="*/ 20 h 22"/>
                  <a:gd name="T6" fmla="*/ 12 w 12"/>
                  <a:gd name="T7" fmla="*/ 2 h 22"/>
                  <a:gd name="T8" fmla="*/ 10 w 12"/>
                  <a:gd name="T9" fmla="*/ 0 h 22"/>
                  <a:gd name="T10" fmla="*/ 3 w 12"/>
                  <a:gd name="T11" fmla="*/ 0 h 22"/>
                  <a:gd name="T12" fmla="*/ 0 w 12"/>
                  <a:gd name="T13" fmla="*/ 2 h 22"/>
                  <a:gd name="T14" fmla="*/ 0 w 12"/>
                  <a:gd name="T15" fmla="*/ 20 h 22"/>
                  <a:gd name="T16" fmla="*/ 3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3" y="22"/>
                    </a:moveTo>
                    <a:cubicBezTo>
                      <a:pt x="10" y="22"/>
                      <a:pt x="10" y="22"/>
                      <a:pt x="10" y="22"/>
                    </a:cubicBezTo>
                    <a:cubicBezTo>
                      <a:pt x="12" y="22"/>
                      <a:pt x="12" y="21"/>
                      <a:pt x="12" y="20"/>
                    </a:cubicBezTo>
                    <a:cubicBezTo>
                      <a:pt x="12" y="2"/>
                      <a:pt x="12" y="2"/>
                      <a:pt x="12" y="2"/>
                    </a:cubicBezTo>
                    <a:cubicBezTo>
                      <a:pt x="12" y="1"/>
                      <a:pt x="12" y="0"/>
                      <a:pt x="10" y="0"/>
                    </a:cubicBezTo>
                    <a:cubicBezTo>
                      <a:pt x="3" y="0"/>
                      <a:pt x="3" y="0"/>
                      <a:pt x="3" y="0"/>
                    </a:cubicBezTo>
                    <a:cubicBezTo>
                      <a:pt x="1" y="0"/>
                      <a:pt x="0" y="1"/>
                      <a:pt x="0" y="2"/>
                    </a:cubicBezTo>
                    <a:cubicBezTo>
                      <a:pt x="0" y="20"/>
                      <a:pt x="0" y="20"/>
                      <a:pt x="0" y="20"/>
                    </a:cubicBezTo>
                    <a:cubicBezTo>
                      <a:pt x="0" y="21"/>
                      <a:pt x="1" y="22"/>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205"/>
              <p:cNvSpPr>
                <a:spLocks noEditPoints="1"/>
              </p:cNvSpPr>
              <p:nvPr/>
            </p:nvSpPr>
            <p:spPr bwMode="auto">
              <a:xfrm>
                <a:off x="6030913" y="3444875"/>
                <a:ext cx="404813" cy="360363"/>
              </a:xfrm>
              <a:custGeom>
                <a:avLst/>
                <a:gdLst>
                  <a:gd name="T0" fmla="*/ 94 w 106"/>
                  <a:gd name="T1" fmla="*/ 0 h 95"/>
                  <a:gd name="T2" fmla="*/ 91 w 106"/>
                  <a:gd name="T3" fmla="*/ 0 h 95"/>
                  <a:gd name="T4" fmla="*/ 91 w 106"/>
                  <a:gd name="T5" fmla="*/ 12 h 95"/>
                  <a:gd name="T6" fmla="*/ 84 w 106"/>
                  <a:gd name="T7" fmla="*/ 18 h 95"/>
                  <a:gd name="T8" fmla="*/ 77 w 106"/>
                  <a:gd name="T9" fmla="*/ 18 h 95"/>
                  <a:gd name="T10" fmla="*/ 70 w 106"/>
                  <a:gd name="T11" fmla="*/ 12 h 95"/>
                  <a:gd name="T12" fmla="*/ 70 w 106"/>
                  <a:gd name="T13" fmla="*/ 0 h 95"/>
                  <a:gd name="T14" fmla="*/ 36 w 106"/>
                  <a:gd name="T15" fmla="*/ 0 h 95"/>
                  <a:gd name="T16" fmla="*/ 36 w 106"/>
                  <a:gd name="T17" fmla="*/ 12 h 95"/>
                  <a:gd name="T18" fmla="*/ 29 w 106"/>
                  <a:gd name="T19" fmla="*/ 18 h 95"/>
                  <a:gd name="T20" fmla="*/ 21 w 106"/>
                  <a:gd name="T21" fmla="*/ 18 h 95"/>
                  <a:gd name="T22" fmla="*/ 15 w 106"/>
                  <a:gd name="T23" fmla="*/ 12 h 95"/>
                  <a:gd name="T24" fmla="*/ 15 w 106"/>
                  <a:gd name="T25" fmla="*/ 0 h 95"/>
                  <a:gd name="T26" fmla="*/ 12 w 106"/>
                  <a:gd name="T27" fmla="*/ 0 h 95"/>
                  <a:gd name="T28" fmla="*/ 0 w 106"/>
                  <a:gd name="T29" fmla="*/ 13 h 95"/>
                  <a:gd name="T30" fmla="*/ 0 w 106"/>
                  <a:gd name="T31" fmla="*/ 36 h 95"/>
                  <a:gd name="T32" fmla="*/ 0 w 106"/>
                  <a:gd name="T33" fmla="*/ 83 h 95"/>
                  <a:gd name="T34" fmla="*/ 12 w 106"/>
                  <a:gd name="T35" fmla="*/ 95 h 95"/>
                  <a:gd name="T36" fmla="*/ 94 w 106"/>
                  <a:gd name="T37" fmla="*/ 95 h 95"/>
                  <a:gd name="T38" fmla="*/ 106 w 106"/>
                  <a:gd name="T39" fmla="*/ 83 h 95"/>
                  <a:gd name="T40" fmla="*/ 106 w 106"/>
                  <a:gd name="T41" fmla="*/ 36 h 95"/>
                  <a:gd name="T42" fmla="*/ 106 w 106"/>
                  <a:gd name="T43" fmla="*/ 13 h 95"/>
                  <a:gd name="T44" fmla="*/ 94 w 106"/>
                  <a:gd name="T45" fmla="*/ 0 h 95"/>
                  <a:gd name="T46" fmla="*/ 98 w 106"/>
                  <a:gd name="T47" fmla="*/ 83 h 95"/>
                  <a:gd name="T48" fmla="*/ 94 w 106"/>
                  <a:gd name="T49" fmla="*/ 88 h 95"/>
                  <a:gd name="T50" fmla="*/ 12 w 106"/>
                  <a:gd name="T51" fmla="*/ 88 h 95"/>
                  <a:gd name="T52" fmla="*/ 8 w 106"/>
                  <a:gd name="T53" fmla="*/ 83 h 95"/>
                  <a:gd name="T54" fmla="*/ 8 w 106"/>
                  <a:gd name="T55" fmla="*/ 36 h 95"/>
                  <a:gd name="T56" fmla="*/ 98 w 106"/>
                  <a:gd name="T57" fmla="*/ 36 h 95"/>
                  <a:gd name="T58" fmla="*/ 98 w 106"/>
                  <a:gd name="T59" fmla="*/ 8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6" h="95">
                    <a:moveTo>
                      <a:pt x="94" y="0"/>
                    </a:moveTo>
                    <a:cubicBezTo>
                      <a:pt x="91" y="0"/>
                      <a:pt x="91" y="0"/>
                      <a:pt x="91" y="0"/>
                    </a:cubicBezTo>
                    <a:cubicBezTo>
                      <a:pt x="91" y="12"/>
                      <a:pt x="91" y="12"/>
                      <a:pt x="91" y="12"/>
                    </a:cubicBezTo>
                    <a:cubicBezTo>
                      <a:pt x="91" y="15"/>
                      <a:pt x="88" y="18"/>
                      <a:pt x="84" y="18"/>
                    </a:cubicBezTo>
                    <a:cubicBezTo>
                      <a:pt x="77" y="18"/>
                      <a:pt x="77" y="18"/>
                      <a:pt x="77" y="18"/>
                    </a:cubicBezTo>
                    <a:cubicBezTo>
                      <a:pt x="73" y="18"/>
                      <a:pt x="70" y="15"/>
                      <a:pt x="70" y="12"/>
                    </a:cubicBezTo>
                    <a:cubicBezTo>
                      <a:pt x="70" y="0"/>
                      <a:pt x="70" y="0"/>
                      <a:pt x="70" y="0"/>
                    </a:cubicBezTo>
                    <a:cubicBezTo>
                      <a:pt x="36" y="0"/>
                      <a:pt x="36" y="0"/>
                      <a:pt x="36" y="0"/>
                    </a:cubicBezTo>
                    <a:cubicBezTo>
                      <a:pt x="36" y="12"/>
                      <a:pt x="36" y="12"/>
                      <a:pt x="36" y="12"/>
                    </a:cubicBezTo>
                    <a:cubicBezTo>
                      <a:pt x="36" y="15"/>
                      <a:pt x="33" y="18"/>
                      <a:pt x="29" y="18"/>
                    </a:cubicBezTo>
                    <a:cubicBezTo>
                      <a:pt x="21" y="18"/>
                      <a:pt x="21" y="18"/>
                      <a:pt x="21" y="18"/>
                    </a:cubicBezTo>
                    <a:cubicBezTo>
                      <a:pt x="18" y="18"/>
                      <a:pt x="15" y="15"/>
                      <a:pt x="15" y="12"/>
                    </a:cubicBezTo>
                    <a:cubicBezTo>
                      <a:pt x="15" y="0"/>
                      <a:pt x="15" y="0"/>
                      <a:pt x="15" y="0"/>
                    </a:cubicBezTo>
                    <a:cubicBezTo>
                      <a:pt x="12" y="0"/>
                      <a:pt x="12" y="0"/>
                      <a:pt x="12" y="0"/>
                    </a:cubicBezTo>
                    <a:cubicBezTo>
                      <a:pt x="5" y="0"/>
                      <a:pt x="0" y="6"/>
                      <a:pt x="0" y="13"/>
                    </a:cubicBezTo>
                    <a:cubicBezTo>
                      <a:pt x="0" y="36"/>
                      <a:pt x="0" y="36"/>
                      <a:pt x="0" y="36"/>
                    </a:cubicBezTo>
                    <a:cubicBezTo>
                      <a:pt x="0" y="83"/>
                      <a:pt x="0" y="83"/>
                      <a:pt x="0" y="83"/>
                    </a:cubicBezTo>
                    <a:cubicBezTo>
                      <a:pt x="0" y="90"/>
                      <a:pt x="5" y="95"/>
                      <a:pt x="12" y="95"/>
                    </a:cubicBezTo>
                    <a:cubicBezTo>
                      <a:pt x="94" y="95"/>
                      <a:pt x="94" y="95"/>
                      <a:pt x="94" y="95"/>
                    </a:cubicBezTo>
                    <a:cubicBezTo>
                      <a:pt x="100" y="95"/>
                      <a:pt x="106" y="90"/>
                      <a:pt x="106" y="83"/>
                    </a:cubicBezTo>
                    <a:cubicBezTo>
                      <a:pt x="106" y="36"/>
                      <a:pt x="106" y="36"/>
                      <a:pt x="106" y="36"/>
                    </a:cubicBezTo>
                    <a:cubicBezTo>
                      <a:pt x="106" y="13"/>
                      <a:pt x="106" y="13"/>
                      <a:pt x="106" y="13"/>
                    </a:cubicBezTo>
                    <a:cubicBezTo>
                      <a:pt x="106" y="6"/>
                      <a:pt x="100" y="0"/>
                      <a:pt x="94" y="0"/>
                    </a:cubicBezTo>
                    <a:close/>
                    <a:moveTo>
                      <a:pt x="98" y="83"/>
                    </a:moveTo>
                    <a:cubicBezTo>
                      <a:pt x="98" y="86"/>
                      <a:pt x="96" y="88"/>
                      <a:pt x="94" y="88"/>
                    </a:cubicBezTo>
                    <a:cubicBezTo>
                      <a:pt x="12" y="88"/>
                      <a:pt x="12" y="88"/>
                      <a:pt x="12" y="88"/>
                    </a:cubicBezTo>
                    <a:cubicBezTo>
                      <a:pt x="10" y="88"/>
                      <a:pt x="8" y="86"/>
                      <a:pt x="8" y="83"/>
                    </a:cubicBezTo>
                    <a:cubicBezTo>
                      <a:pt x="8" y="36"/>
                      <a:pt x="8" y="36"/>
                      <a:pt x="8" y="36"/>
                    </a:cubicBezTo>
                    <a:cubicBezTo>
                      <a:pt x="98" y="36"/>
                      <a:pt x="98" y="36"/>
                      <a:pt x="98" y="36"/>
                    </a:cubicBezTo>
                    <a:lnTo>
                      <a:pt x="98"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white"/>
                  </a:solidFill>
                </a:endParaRPr>
              </a:p>
            </p:txBody>
          </p:sp>
          <p:sp>
            <p:nvSpPr>
              <p:cNvPr id="21" name="Rectangle 206"/>
              <p:cNvSpPr>
                <a:spLocks noChangeArrowheads="1"/>
              </p:cNvSpPr>
              <p:nvPr/>
            </p:nvSpPr>
            <p:spPr bwMode="auto">
              <a:xfrm>
                <a:off x="608488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Rectangle 207"/>
              <p:cNvSpPr>
                <a:spLocks noChangeArrowheads="1"/>
              </p:cNvSpPr>
              <p:nvPr/>
            </p:nvSpPr>
            <p:spPr bwMode="auto">
              <a:xfrm>
                <a:off x="6191250"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Rectangle 208"/>
              <p:cNvSpPr>
                <a:spLocks noChangeArrowheads="1"/>
              </p:cNvSpPr>
              <p:nvPr/>
            </p:nvSpPr>
            <p:spPr bwMode="auto">
              <a:xfrm>
                <a:off x="629443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Rectangle 209"/>
              <p:cNvSpPr>
                <a:spLocks noChangeArrowheads="1"/>
              </p:cNvSpPr>
              <p:nvPr/>
            </p:nvSpPr>
            <p:spPr bwMode="auto">
              <a:xfrm>
                <a:off x="608488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Rectangle 210"/>
              <p:cNvSpPr>
                <a:spLocks noChangeArrowheads="1"/>
              </p:cNvSpPr>
              <p:nvPr/>
            </p:nvSpPr>
            <p:spPr bwMode="auto">
              <a:xfrm>
                <a:off x="6191250"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Rectangle 211"/>
              <p:cNvSpPr>
                <a:spLocks noChangeArrowheads="1"/>
              </p:cNvSpPr>
              <p:nvPr/>
            </p:nvSpPr>
            <p:spPr bwMode="auto">
              <a:xfrm>
                <a:off x="629443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Rectangle 212"/>
              <p:cNvSpPr>
                <a:spLocks noChangeArrowheads="1"/>
              </p:cNvSpPr>
              <p:nvPr/>
            </p:nvSpPr>
            <p:spPr bwMode="auto">
              <a:xfrm>
                <a:off x="608488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Rectangle 213"/>
              <p:cNvSpPr>
                <a:spLocks noChangeArrowheads="1"/>
              </p:cNvSpPr>
              <p:nvPr/>
            </p:nvSpPr>
            <p:spPr bwMode="auto">
              <a:xfrm>
                <a:off x="6191250"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Rectangle 214"/>
              <p:cNvSpPr>
                <a:spLocks noChangeArrowheads="1"/>
              </p:cNvSpPr>
              <p:nvPr/>
            </p:nvSpPr>
            <p:spPr bwMode="auto">
              <a:xfrm>
                <a:off x="629443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Rectangle 215"/>
              <p:cNvSpPr>
                <a:spLocks noChangeArrowheads="1"/>
              </p:cNvSpPr>
              <p:nvPr/>
            </p:nvSpPr>
            <p:spPr bwMode="auto">
              <a:xfrm>
                <a:off x="5965825" y="33988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216"/>
              <p:cNvSpPr>
                <a:spLocks noEditPoints="1"/>
              </p:cNvSpPr>
              <p:nvPr/>
            </p:nvSpPr>
            <p:spPr bwMode="auto">
              <a:xfrm>
                <a:off x="5753100" y="3208338"/>
                <a:ext cx="427038" cy="604838"/>
              </a:xfrm>
              <a:custGeom>
                <a:avLst/>
                <a:gdLst>
                  <a:gd name="T0" fmla="*/ 111 w 112"/>
                  <a:gd name="T1" fmla="*/ 23 h 159"/>
                  <a:gd name="T2" fmla="*/ 106 w 112"/>
                  <a:gd name="T3" fmla="*/ 19 h 159"/>
                  <a:gd name="T4" fmla="*/ 83 w 112"/>
                  <a:gd name="T5" fmla="*/ 2 h 159"/>
                  <a:gd name="T6" fmla="*/ 77 w 112"/>
                  <a:gd name="T7" fmla="*/ 0 h 159"/>
                  <a:gd name="T8" fmla="*/ 70 w 112"/>
                  <a:gd name="T9" fmla="*/ 0 h 159"/>
                  <a:gd name="T10" fmla="*/ 68 w 112"/>
                  <a:gd name="T11" fmla="*/ 10 h 159"/>
                  <a:gd name="T12" fmla="*/ 56 w 112"/>
                  <a:gd name="T13" fmla="*/ 50 h 159"/>
                  <a:gd name="T14" fmla="*/ 56 w 112"/>
                  <a:gd name="T15" fmla="*/ 51 h 159"/>
                  <a:gd name="T16" fmla="*/ 56 w 112"/>
                  <a:gd name="T17" fmla="*/ 50 h 159"/>
                  <a:gd name="T18" fmla="*/ 45 w 112"/>
                  <a:gd name="T19" fmla="*/ 10 h 159"/>
                  <a:gd name="T20" fmla="*/ 43 w 112"/>
                  <a:gd name="T21" fmla="*/ 0 h 159"/>
                  <a:gd name="T22" fmla="*/ 35 w 112"/>
                  <a:gd name="T23" fmla="*/ 0 h 159"/>
                  <a:gd name="T24" fmla="*/ 28 w 112"/>
                  <a:gd name="T25" fmla="*/ 4 h 159"/>
                  <a:gd name="T26" fmla="*/ 0 w 112"/>
                  <a:gd name="T27" fmla="*/ 44 h 159"/>
                  <a:gd name="T28" fmla="*/ 0 w 112"/>
                  <a:gd name="T29" fmla="*/ 44 h 159"/>
                  <a:gd name="T30" fmla="*/ 0 w 112"/>
                  <a:gd name="T31" fmla="*/ 45 h 159"/>
                  <a:gd name="T32" fmla="*/ 2 w 112"/>
                  <a:gd name="T33" fmla="*/ 48 h 159"/>
                  <a:gd name="T34" fmla="*/ 9 w 112"/>
                  <a:gd name="T35" fmla="*/ 61 h 159"/>
                  <a:gd name="T36" fmla="*/ 29 w 112"/>
                  <a:gd name="T37" fmla="*/ 72 h 159"/>
                  <a:gd name="T38" fmla="*/ 29 w 112"/>
                  <a:gd name="T39" fmla="*/ 84 h 159"/>
                  <a:gd name="T40" fmla="*/ 34 w 112"/>
                  <a:gd name="T41" fmla="*/ 159 h 159"/>
                  <a:gd name="T42" fmla="*/ 55 w 112"/>
                  <a:gd name="T43" fmla="*/ 84 h 159"/>
                  <a:gd name="T44" fmla="*/ 60 w 112"/>
                  <a:gd name="T45" fmla="*/ 159 h 159"/>
                  <a:gd name="T46" fmla="*/ 67 w 112"/>
                  <a:gd name="T47" fmla="*/ 145 h 159"/>
                  <a:gd name="T48" fmla="*/ 76 w 112"/>
                  <a:gd name="T49" fmla="*/ 59 h 159"/>
                  <a:gd name="T50" fmla="*/ 110 w 112"/>
                  <a:gd name="T51" fmla="*/ 41 h 159"/>
                  <a:gd name="T52" fmla="*/ 112 w 112"/>
                  <a:gd name="T53" fmla="*/ 24 h 159"/>
                  <a:gd name="T54" fmla="*/ 27 w 112"/>
                  <a:gd name="T55" fmla="*/ 51 h 159"/>
                  <a:gd name="T56" fmla="*/ 21 w 112"/>
                  <a:gd name="T57" fmla="*/ 40 h 159"/>
                  <a:gd name="T58" fmla="*/ 30 w 112"/>
                  <a:gd name="T59" fmla="*/ 55 h 159"/>
                  <a:gd name="T60" fmla="*/ 68 w 112"/>
                  <a:gd name="T61" fmla="*/ 39 h 159"/>
                  <a:gd name="T62" fmla="*/ 82 w 112"/>
                  <a:gd name="T63" fmla="*/ 25 h 159"/>
                  <a:gd name="T64" fmla="*/ 88 w 112"/>
                  <a:gd name="T65" fmla="*/ 3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9">
                    <a:moveTo>
                      <a:pt x="112" y="24"/>
                    </a:moveTo>
                    <a:cubicBezTo>
                      <a:pt x="111" y="23"/>
                      <a:pt x="111" y="23"/>
                      <a:pt x="111" y="23"/>
                    </a:cubicBezTo>
                    <a:cubicBezTo>
                      <a:pt x="110" y="22"/>
                      <a:pt x="110" y="22"/>
                      <a:pt x="110" y="22"/>
                    </a:cubicBezTo>
                    <a:cubicBezTo>
                      <a:pt x="106" y="19"/>
                      <a:pt x="106" y="19"/>
                      <a:pt x="106" y="19"/>
                    </a:cubicBezTo>
                    <a:cubicBezTo>
                      <a:pt x="98" y="13"/>
                      <a:pt x="98" y="13"/>
                      <a:pt x="98" y="13"/>
                    </a:cubicBezTo>
                    <a:cubicBezTo>
                      <a:pt x="83" y="2"/>
                      <a:pt x="83" y="2"/>
                      <a:pt x="83" y="2"/>
                    </a:cubicBezTo>
                    <a:cubicBezTo>
                      <a:pt x="81" y="1"/>
                      <a:pt x="80" y="0"/>
                      <a:pt x="78" y="0"/>
                    </a:cubicBezTo>
                    <a:cubicBezTo>
                      <a:pt x="78" y="0"/>
                      <a:pt x="78" y="0"/>
                      <a:pt x="77" y="0"/>
                    </a:cubicBezTo>
                    <a:cubicBezTo>
                      <a:pt x="75" y="0"/>
                      <a:pt x="72" y="0"/>
                      <a:pt x="70" y="0"/>
                    </a:cubicBezTo>
                    <a:cubicBezTo>
                      <a:pt x="70" y="0"/>
                      <a:pt x="70" y="0"/>
                      <a:pt x="70" y="0"/>
                    </a:cubicBezTo>
                    <a:cubicBezTo>
                      <a:pt x="76" y="5"/>
                      <a:pt x="76" y="5"/>
                      <a:pt x="76" y="5"/>
                    </a:cubicBezTo>
                    <a:cubicBezTo>
                      <a:pt x="68" y="10"/>
                      <a:pt x="68" y="10"/>
                      <a:pt x="68" y="10"/>
                    </a:cubicBezTo>
                    <a:cubicBezTo>
                      <a:pt x="72" y="16"/>
                      <a:pt x="72" y="16"/>
                      <a:pt x="72" y="16"/>
                    </a:cubicBezTo>
                    <a:cubicBezTo>
                      <a:pt x="56" y="50"/>
                      <a:pt x="56" y="50"/>
                      <a:pt x="56" y="50"/>
                    </a:cubicBezTo>
                    <a:cubicBezTo>
                      <a:pt x="57" y="51"/>
                      <a:pt x="57" y="51"/>
                      <a:pt x="57" y="51"/>
                    </a:cubicBezTo>
                    <a:cubicBezTo>
                      <a:pt x="56" y="51"/>
                      <a:pt x="56" y="51"/>
                      <a:pt x="56" y="51"/>
                    </a:cubicBezTo>
                    <a:cubicBezTo>
                      <a:pt x="56" y="51"/>
                      <a:pt x="56" y="51"/>
                      <a:pt x="56" y="51"/>
                    </a:cubicBezTo>
                    <a:cubicBezTo>
                      <a:pt x="56" y="50"/>
                      <a:pt x="56" y="50"/>
                      <a:pt x="56" y="50"/>
                    </a:cubicBezTo>
                    <a:cubicBezTo>
                      <a:pt x="41" y="16"/>
                      <a:pt x="41" y="16"/>
                      <a:pt x="41" y="16"/>
                    </a:cubicBezTo>
                    <a:cubicBezTo>
                      <a:pt x="45" y="10"/>
                      <a:pt x="45" y="10"/>
                      <a:pt x="45" y="10"/>
                    </a:cubicBezTo>
                    <a:cubicBezTo>
                      <a:pt x="36" y="5"/>
                      <a:pt x="36" y="5"/>
                      <a:pt x="36" y="5"/>
                    </a:cubicBezTo>
                    <a:cubicBezTo>
                      <a:pt x="43" y="0"/>
                      <a:pt x="43" y="0"/>
                      <a:pt x="43" y="0"/>
                    </a:cubicBezTo>
                    <a:cubicBezTo>
                      <a:pt x="43" y="0"/>
                      <a:pt x="43" y="0"/>
                      <a:pt x="43" y="0"/>
                    </a:cubicBezTo>
                    <a:cubicBezTo>
                      <a:pt x="41" y="0"/>
                      <a:pt x="38" y="0"/>
                      <a:pt x="35" y="0"/>
                    </a:cubicBezTo>
                    <a:cubicBezTo>
                      <a:pt x="35" y="0"/>
                      <a:pt x="35" y="0"/>
                      <a:pt x="35" y="0"/>
                    </a:cubicBezTo>
                    <a:cubicBezTo>
                      <a:pt x="32" y="1"/>
                      <a:pt x="30" y="2"/>
                      <a:pt x="28" y="4"/>
                    </a:cubicBezTo>
                    <a:cubicBezTo>
                      <a:pt x="1" y="32"/>
                      <a:pt x="1" y="32"/>
                      <a:pt x="1" y="32"/>
                    </a:cubicBezTo>
                    <a:cubicBezTo>
                      <a:pt x="0" y="44"/>
                      <a:pt x="0" y="44"/>
                      <a:pt x="0" y="44"/>
                    </a:cubicBezTo>
                    <a:cubicBezTo>
                      <a:pt x="0" y="44"/>
                      <a:pt x="0" y="44"/>
                      <a:pt x="0" y="44"/>
                    </a:cubicBezTo>
                    <a:cubicBezTo>
                      <a:pt x="0" y="44"/>
                      <a:pt x="0" y="44"/>
                      <a:pt x="0" y="44"/>
                    </a:cubicBezTo>
                    <a:cubicBezTo>
                      <a:pt x="0" y="44"/>
                      <a:pt x="0" y="44"/>
                      <a:pt x="0" y="44"/>
                    </a:cubicBezTo>
                    <a:cubicBezTo>
                      <a:pt x="0" y="45"/>
                      <a:pt x="0" y="45"/>
                      <a:pt x="0" y="45"/>
                    </a:cubicBezTo>
                    <a:cubicBezTo>
                      <a:pt x="1" y="46"/>
                      <a:pt x="1" y="46"/>
                      <a:pt x="1" y="46"/>
                    </a:cubicBezTo>
                    <a:cubicBezTo>
                      <a:pt x="2" y="48"/>
                      <a:pt x="2" y="48"/>
                      <a:pt x="2" y="48"/>
                    </a:cubicBezTo>
                    <a:cubicBezTo>
                      <a:pt x="4" y="52"/>
                      <a:pt x="4" y="52"/>
                      <a:pt x="4" y="52"/>
                    </a:cubicBezTo>
                    <a:cubicBezTo>
                      <a:pt x="9" y="61"/>
                      <a:pt x="9" y="61"/>
                      <a:pt x="9" y="61"/>
                    </a:cubicBezTo>
                    <a:cubicBezTo>
                      <a:pt x="18" y="78"/>
                      <a:pt x="18" y="78"/>
                      <a:pt x="18" y="78"/>
                    </a:cubicBezTo>
                    <a:cubicBezTo>
                      <a:pt x="22" y="76"/>
                      <a:pt x="26" y="74"/>
                      <a:pt x="29" y="72"/>
                    </a:cubicBezTo>
                    <a:cubicBezTo>
                      <a:pt x="29" y="76"/>
                      <a:pt x="29" y="80"/>
                      <a:pt x="29" y="83"/>
                    </a:cubicBezTo>
                    <a:cubicBezTo>
                      <a:pt x="29" y="83"/>
                      <a:pt x="29" y="84"/>
                      <a:pt x="29" y="84"/>
                    </a:cubicBezTo>
                    <a:cubicBezTo>
                      <a:pt x="30" y="84"/>
                      <a:pt x="31" y="84"/>
                      <a:pt x="31" y="84"/>
                    </a:cubicBezTo>
                    <a:cubicBezTo>
                      <a:pt x="34" y="159"/>
                      <a:pt x="34" y="159"/>
                      <a:pt x="34" y="159"/>
                    </a:cubicBezTo>
                    <a:cubicBezTo>
                      <a:pt x="55" y="159"/>
                      <a:pt x="55" y="159"/>
                      <a:pt x="55" y="159"/>
                    </a:cubicBezTo>
                    <a:cubicBezTo>
                      <a:pt x="56" y="137"/>
                      <a:pt x="56" y="99"/>
                      <a:pt x="55" y="84"/>
                    </a:cubicBezTo>
                    <a:cubicBezTo>
                      <a:pt x="56" y="84"/>
                      <a:pt x="57" y="84"/>
                      <a:pt x="58" y="84"/>
                    </a:cubicBezTo>
                    <a:cubicBezTo>
                      <a:pt x="60" y="159"/>
                      <a:pt x="60" y="159"/>
                      <a:pt x="60" y="159"/>
                    </a:cubicBezTo>
                    <a:cubicBezTo>
                      <a:pt x="74" y="159"/>
                      <a:pt x="74" y="159"/>
                      <a:pt x="74" y="159"/>
                    </a:cubicBezTo>
                    <a:cubicBezTo>
                      <a:pt x="70" y="156"/>
                      <a:pt x="67" y="151"/>
                      <a:pt x="67" y="145"/>
                    </a:cubicBezTo>
                    <a:cubicBezTo>
                      <a:pt x="67" y="75"/>
                      <a:pt x="67" y="75"/>
                      <a:pt x="67" y="75"/>
                    </a:cubicBezTo>
                    <a:cubicBezTo>
                      <a:pt x="67" y="68"/>
                      <a:pt x="71" y="62"/>
                      <a:pt x="76" y="59"/>
                    </a:cubicBezTo>
                    <a:cubicBezTo>
                      <a:pt x="77" y="60"/>
                      <a:pt x="78" y="61"/>
                      <a:pt x="78" y="62"/>
                    </a:cubicBezTo>
                    <a:cubicBezTo>
                      <a:pt x="110" y="41"/>
                      <a:pt x="110" y="41"/>
                      <a:pt x="110" y="41"/>
                    </a:cubicBezTo>
                    <a:cubicBezTo>
                      <a:pt x="111" y="40"/>
                      <a:pt x="111" y="40"/>
                      <a:pt x="111" y="40"/>
                    </a:cubicBezTo>
                    <a:lnTo>
                      <a:pt x="112" y="24"/>
                    </a:lnTo>
                    <a:close/>
                    <a:moveTo>
                      <a:pt x="30" y="55"/>
                    </a:moveTo>
                    <a:cubicBezTo>
                      <a:pt x="27" y="51"/>
                      <a:pt x="27" y="51"/>
                      <a:pt x="27" y="51"/>
                    </a:cubicBezTo>
                    <a:cubicBezTo>
                      <a:pt x="22" y="43"/>
                      <a:pt x="22" y="43"/>
                      <a:pt x="22" y="43"/>
                    </a:cubicBezTo>
                    <a:cubicBezTo>
                      <a:pt x="21" y="40"/>
                      <a:pt x="21" y="40"/>
                      <a:pt x="21" y="40"/>
                    </a:cubicBezTo>
                    <a:cubicBezTo>
                      <a:pt x="31" y="28"/>
                      <a:pt x="31" y="28"/>
                      <a:pt x="31" y="28"/>
                    </a:cubicBezTo>
                    <a:cubicBezTo>
                      <a:pt x="30" y="37"/>
                      <a:pt x="30" y="46"/>
                      <a:pt x="30" y="55"/>
                    </a:cubicBezTo>
                    <a:close/>
                    <a:moveTo>
                      <a:pt x="70" y="41"/>
                    </a:moveTo>
                    <a:cubicBezTo>
                      <a:pt x="68" y="39"/>
                      <a:pt x="68" y="39"/>
                      <a:pt x="68" y="39"/>
                    </a:cubicBezTo>
                    <a:cubicBezTo>
                      <a:pt x="82" y="30"/>
                      <a:pt x="82" y="30"/>
                      <a:pt x="82" y="30"/>
                    </a:cubicBezTo>
                    <a:cubicBezTo>
                      <a:pt x="82" y="28"/>
                      <a:pt x="82" y="27"/>
                      <a:pt x="82" y="25"/>
                    </a:cubicBezTo>
                    <a:cubicBezTo>
                      <a:pt x="86" y="28"/>
                      <a:pt x="86" y="28"/>
                      <a:pt x="86" y="28"/>
                    </a:cubicBezTo>
                    <a:cubicBezTo>
                      <a:pt x="88" y="30"/>
                      <a:pt x="88" y="30"/>
                      <a:pt x="88" y="30"/>
                    </a:cubicBezTo>
                    <a:lnTo>
                      <a:pt x="7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217"/>
              <p:cNvSpPr/>
              <p:nvPr/>
            </p:nvSpPr>
            <p:spPr bwMode="auto">
              <a:xfrm>
                <a:off x="5946775" y="3201988"/>
                <a:ext cx="42863" cy="44450"/>
              </a:xfrm>
              <a:custGeom>
                <a:avLst/>
                <a:gdLst>
                  <a:gd name="T0" fmla="*/ 22 w 27"/>
                  <a:gd name="T1" fmla="*/ 0 h 28"/>
                  <a:gd name="T2" fmla="*/ 27 w 27"/>
                  <a:gd name="T3" fmla="*/ 16 h 28"/>
                  <a:gd name="T4" fmla="*/ 12 w 27"/>
                  <a:gd name="T5" fmla="*/ 28 h 28"/>
                  <a:gd name="T6" fmla="*/ 0 w 27"/>
                  <a:gd name="T7" fmla="*/ 16 h 28"/>
                  <a:gd name="T8" fmla="*/ 5 w 27"/>
                  <a:gd name="T9" fmla="*/ 0 h 28"/>
                  <a:gd name="T10" fmla="*/ 22 w 27"/>
                  <a:gd name="T11" fmla="*/ 0 h 28"/>
                </a:gdLst>
                <a:ahLst/>
                <a:cxnLst>
                  <a:cxn ang="0">
                    <a:pos x="T0" y="T1"/>
                  </a:cxn>
                  <a:cxn ang="0">
                    <a:pos x="T2" y="T3"/>
                  </a:cxn>
                  <a:cxn ang="0">
                    <a:pos x="T4" y="T5"/>
                  </a:cxn>
                  <a:cxn ang="0">
                    <a:pos x="T6" y="T7"/>
                  </a:cxn>
                  <a:cxn ang="0">
                    <a:pos x="T8" y="T9"/>
                  </a:cxn>
                  <a:cxn ang="0">
                    <a:pos x="T10" y="T11"/>
                  </a:cxn>
                </a:cxnLst>
                <a:rect l="0" t="0" r="r" b="b"/>
                <a:pathLst>
                  <a:path w="27" h="28">
                    <a:moveTo>
                      <a:pt x="22" y="0"/>
                    </a:moveTo>
                    <a:lnTo>
                      <a:pt x="27" y="16"/>
                    </a:lnTo>
                    <a:lnTo>
                      <a:pt x="12" y="28"/>
                    </a:lnTo>
                    <a:lnTo>
                      <a:pt x="0" y="16"/>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218"/>
              <p:cNvSpPr/>
              <p:nvPr/>
            </p:nvSpPr>
            <p:spPr bwMode="auto">
              <a:xfrm>
                <a:off x="5946775" y="3232150"/>
                <a:ext cx="42863" cy="185738"/>
              </a:xfrm>
              <a:custGeom>
                <a:avLst/>
                <a:gdLst>
                  <a:gd name="T0" fmla="*/ 22 w 27"/>
                  <a:gd name="T1" fmla="*/ 0 h 117"/>
                  <a:gd name="T2" fmla="*/ 27 w 27"/>
                  <a:gd name="T3" fmla="*/ 105 h 117"/>
                  <a:gd name="T4" fmla="*/ 12 w 27"/>
                  <a:gd name="T5" fmla="*/ 117 h 117"/>
                  <a:gd name="T6" fmla="*/ 0 w 27"/>
                  <a:gd name="T7" fmla="*/ 105 h 117"/>
                  <a:gd name="T8" fmla="*/ 5 w 27"/>
                  <a:gd name="T9" fmla="*/ 0 h 117"/>
                  <a:gd name="T10" fmla="*/ 22 w 27"/>
                  <a:gd name="T11" fmla="*/ 0 h 117"/>
                </a:gdLst>
                <a:ahLst/>
                <a:cxnLst>
                  <a:cxn ang="0">
                    <a:pos x="T0" y="T1"/>
                  </a:cxn>
                  <a:cxn ang="0">
                    <a:pos x="T2" y="T3"/>
                  </a:cxn>
                  <a:cxn ang="0">
                    <a:pos x="T4" y="T5"/>
                  </a:cxn>
                  <a:cxn ang="0">
                    <a:pos x="T6" y="T7"/>
                  </a:cxn>
                  <a:cxn ang="0">
                    <a:pos x="T8" y="T9"/>
                  </a:cxn>
                  <a:cxn ang="0">
                    <a:pos x="T10" y="T11"/>
                  </a:cxn>
                </a:cxnLst>
                <a:rect l="0" t="0" r="r" b="b"/>
                <a:pathLst>
                  <a:path w="27" h="117">
                    <a:moveTo>
                      <a:pt x="22" y="0"/>
                    </a:moveTo>
                    <a:lnTo>
                      <a:pt x="27" y="105"/>
                    </a:lnTo>
                    <a:lnTo>
                      <a:pt x="12" y="117"/>
                    </a:lnTo>
                    <a:lnTo>
                      <a:pt x="0" y="105"/>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nvGrpSpPr>
          <p:cNvPr id="34" name="组合 33"/>
          <p:cNvGrpSpPr/>
          <p:nvPr/>
        </p:nvGrpSpPr>
        <p:grpSpPr>
          <a:xfrm>
            <a:off x="7870956" y="3728941"/>
            <a:ext cx="342764" cy="342764"/>
            <a:chOff x="4688155" y="5875923"/>
            <a:chExt cx="342764" cy="342764"/>
          </a:xfrm>
        </p:grpSpPr>
        <p:sp>
          <p:nvSpPr>
            <p:cNvPr id="35" name="椭圆 34"/>
            <p:cNvSpPr/>
            <p:nvPr/>
          </p:nvSpPr>
          <p:spPr>
            <a:xfrm>
              <a:off x="4688155" y="5875923"/>
              <a:ext cx="342764" cy="342764"/>
            </a:xfrm>
            <a:prstGeom prst="ellipse">
              <a:avLst/>
            </a:prstGeom>
            <a:solidFill>
              <a:srgbClr val="01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6" name="组合 35"/>
            <p:cNvGrpSpPr/>
            <p:nvPr/>
          </p:nvGrpSpPr>
          <p:grpSpPr>
            <a:xfrm>
              <a:off x="4763028" y="5947390"/>
              <a:ext cx="193018" cy="199830"/>
              <a:chOff x="5753100" y="3041650"/>
              <a:chExt cx="682626" cy="771526"/>
            </a:xfrm>
            <a:solidFill>
              <a:schemeClr val="accent1"/>
            </a:solidFill>
          </p:grpSpPr>
          <p:sp>
            <p:nvSpPr>
              <p:cNvPr id="37" name="Oval 202"/>
              <p:cNvSpPr>
                <a:spLocks noChangeArrowheads="1"/>
              </p:cNvSpPr>
              <p:nvPr/>
            </p:nvSpPr>
            <p:spPr bwMode="auto">
              <a:xfrm>
                <a:off x="5908675" y="3041650"/>
                <a:ext cx="119063" cy="147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203"/>
              <p:cNvSpPr/>
              <p:nvPr/>
            </p:nvSpPr>
            <p:spPr bwMode="auto">
              <a:xfrm>
                <a:off x="6103938" y="3413125"/>
                <a:ext cx="46038" cy="84138"/>
              </a:xfrm>
              <a:custGeom>
                <a:avLst/>
                <a:gdLst>
                  <a:gd name="T0" fmla="*/ 2 w 12"/>
                  <a:gd name="T1" fmla="*/ 22 h 22"/>
                  <a:gd name="T2" fmla="*/ 10 w 12"/>
                  <a:gd name="T3" fmla="*/ 22 h 22"/>
                  <a:gd name="T4" fmla="*/ 12 w 12"/>
                  <a:gd name="T5" fmla="*/ 20 h 22"/>
                  <a:gd name="T6" fmla="*/ 12 w 12"/>
                  <a:gd name="T7" fmla="*/ 2 h 22"/>
                  <a:gd name="T8" fmla="*/ 10 w 12"/>
                  <a:gd name="T9" fmla="*/ 0 h 22"/>
                  <a:gd name="T10" fmla="*/ 2 w 12"/>
                  <a:gd name="T11" fmla="*/ 0 h 22"/>
                  <a:gd name="T12" fmla="*/ 0 w 12"/>
                  <a:gd name="T13" fmla="*/ 2 h 22"/>
                  <a:gd name="T14" fmla="*/ 0 w 12"/>
                  <a:gd name="T15" fmla="*/ 20 h 22"/>
                  <a:gd name="T16" fmla="*/ 2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2" y="22"/>
                    </a:moveTo>
                    <a:cubicBezTo>
                      <a:pt x="10" y="22"/>
                      <a:pt x="10" y="22"/>
                      <a:pt x="10" y="22"/>
                    </a:cubicBezTo>
                    <a:cubicBezTo>
                      <a:pt x="11" y="22"/>
                      <a:pt x="12" y="21"/>
                      <a:pt x="12" y="20"/>
                    </a:cubicBezTo>
                    <a:cubicBezTo>
                      <a:pt x="12" y="2"/>
                      <a:pt x="12" y="2"/>
                      <a:pt x="12" y="2"/>
                    </a:cubicBezTo>
                    <a:cubicBezTo>
                      <a:pt x="12" y="1"/>
                      <a:pt x="11" y="0"/>
                      <a:pt x="10" y="0"/>
                    </a:cubicBezTo>
                    <a:cubicBezTo>
                      <a:pt x="2" y="0"/>
                      <a:pt x="2" y="0"/>
                      <a:pt x="2" y="0"/>
                    </a:cubicBezTo>
                    <a:cubicBezTo>
                      <a:pt x="1" y="0"/>
                      <a:pt x="0" y="1"/>
                      <a:pt x="0" y="2"/>
                    </a:cubicBezTo>
                    <a:cubicBezTo>
                      <a:pt x="0" y="20"/>
                      <a:pt x="0" y="20"/>
                      <a:pt x="0" y="20"/>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Freeform 204"/>
              <p:cNvSpPr/>
              <p:nvPr/>
            </p:nvSpPr>
            <p:spPr bwMode="auto">
              <a:xfrm>
                <a:off x="6313488" y="3413125"/>
                <a:ext cx="46038" cy="84138"/>
              </a:xfrm>
              <a:custGeom>
                <a:avLst/>
                <a:gdLst>
                  <a:gd name="T0" fmla="*/ 3 w 12"/>
                  <a:gd name="T1" fmla="*/ 22 h 22"/>
                  <a:gd name="T2" fmla="*/ 10 w 12"/>
                  <a:gd name="T3" fmla="*/ 22 h 22"/>
                  <a:gd name="T4" fmla="*/ 12 w 12"/>
                  <a:gd name="T5" fmla="*/ 20 h 22"/>
                  <a:gd name="T6" fmla="*/ 12 w 12"/>
                  <a:gd name="T7" fmla="*/ 2 h 22"/>
                  <a:gd name="T8" fmla="*/ 10 w 12"/>
                  <a:gd name="T9" fmla="*/ 0 h 22"/>
                  <a:gd name="T10" fmla="*/ 3 w 12"/>
                  <a:gd name="T11" fmla="*/ 0 h 22"/>
                  <a:gd name="T12" fmla="*/ 0 w 12"/>
                  <a:gd name="T13" fmla="*/ 2 h 22"/>
                  <a:gd name="T14" fmla="*/ 0 w 12"/>
                  <a:gd name="T15" fmla="*/ 20 h 22"/>
                  <a:gd name="T16" fmla="*/ 3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3" y="22"/>
                    </a:moveTo>
                    <a:cubicBezTo>
                      <a:pt x="10" y="22"/>
                      <a:pt x="10" y="22"/>
                      <a:pt x="10" y="22"/>
                    </a:cubicBezTo>
                    <a:cubicBezTo>
                      <a:pt x="12" y="22"/>
                      <a:pt x="12" y="21"/>
                      <a:pt x="12" y="20"/>
                    </a:cubicBezTo>
                    <a:cubicBezTo>
                      <a:pt x="12" y="2"/>
                      <a:pt x="12" y="2"/>
                      <a:pt x="12" y="2"/>
                    </a:cubicBezTo>
                    <a:cubicBezTo>
                      <a:pt x="12" y="1"/>
                      <a:pt x="12" y="0"/>
                      <a:pt x="10" y="0"/>
                    </a:cubicBezTo>
                    <a:cubicBezTo>
                      <a:pt x="3" y="0"/>
                      <a:pt x="3" y="0"/>
                      <a:pt x="3" y="0"/>
                    </a:cubicBezTo>
                    <a:cubicBezTo>
                      <a:pt x="1" y="0"/>
                      <a:pt x="0" y="1"/>
                      <a:pt x="0" y="2"/>
                    </a:cubicBezTo>
                    <a:cubicBezTo>
                      <a:pt x="0" y="20"/>
                      <a:pt x="0" y="20"/>
                      <a:pt x="0" y="20"/>
                    </a:cubicBezTo>
                    <a:cubicBezTo>
                      <a:pt x="0" y="21"/>
                      <a:pt x="1" y="22"/>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0" name="Freeform 205"/>
              <p:cNvSpPr>
                <a:spLocks noEditPoints="1"/>
              </p:cNvSpPr>
              <p:nvPr/>
            </p:nvSpPr>
            <p:spPr bwMode="auto">
              <a:xfrm>
                <a:off x="6030913" y="3444875"/>
                <a:ext cx="404813" cy="360363"/>
              </a:xfrm>
              <a:custGeom>
                <a:avLst/>
                <a:gdLst>
                  <a:gd name="T0" fmla="*/ 94 w 106"/>
                  <a:gd name="T1" fmla="*/ 0 h 95"/>
                  <a:gd name="T2" fmla="*/ 91 w 106"/>
                  <a:gd name="T3" fmla="*/ 0 h 95"/>
                  <a:gd name="T4" fmla="*/ 91 w 106"/>
                  <a:gd name="T5" fmla="*/ 12 h 95"/>
                  <a:gd name="T6" fmla="*/ 84 w 106"/>
                  <a:gd name="T7" fmla="*/ 18 h 95"/>
                  <a:gd name="T8" fmla="*/ 77 w 106"/>
                  <a:gd name="T9" fmla="*/ 18 h 95"/>
                  <a:gd name="T10" fmla="*/ 70 w 106"/>
                  <a:gd name="T11" fmla="*/ 12 h 95"/>
                  <a:gd name="T12" fmla="*/ 70 w 106"/>
                  <a:gd name="T13" fmla="*/ 0 h 95"/>
                  <a:gd name="T14" fmla="*/ 36 w 106"/>
                  <a:gd name="T15" fmla="*/ 0 h 95"/>
                  <a:gd name="T16" fmla="*/ 36 w 106"/>
                  <a:gd name="T17" fmla="*/ 12 h 95"/>
                  <a:gd name="T18" fmla="*/ 29 w 106"/>
                  <a:gd name="T19" fmla="*/ 18 h 95"/>
                  <a:gd name="T20" fmla="*/ 21 w 106"/>
                  <a:gd name="T21" fmla="*/ 18 h 95"/>
                  <a:gd name="T22" fmla="*/ 15 w 106"/>
                  <a:gd name="T23" fmla="*/ 12 h 95"/>
                  <a:gd name="T24" fmla="*/ 15 w 106"/>
                  <a:gd name="T25" fmla="*/ 0 h 95"/>
                  <a:gd name="T26" fmla="*/ 12 w 106"/>
                  <a:gd name="T27" fmla="*/ 0 h 95"/>
                  <a:gd name="T28" fmla="*/ 0 w 106"/>
                  <a:gd name="T29" fmla="*/ 13 h 95"/>
                  <a:gd name="T30" fmla="*/ 0 w 106"/>
                  <a:gd name="T31" fmla="*/ 36 h 95"/>
                  <a:gd name="T32" fmla="*/ 0 w 106"/>
                  <a:gd name="T33" fmla="*/ 83 h 95"/>
                  <a:gd name="T34" fmla="*/ 12 w 106"/>
                  <a:gd name="T35" fmla="*/ 95 h 95"/>
                  <a:gd name="T36" fmla="*/ 94 w 106"/>
                  <a:gd name="T37" fmla="*/ 95 h 95"/>
                  <a:gd name="T38" fmla="*/ 106 w 106"/>
                  <a:gd name="T39" fmla="*/ 83 h 95"/>
                  <a:gd name="T40" fmla="*/ 106 w 106"/>
                  <a:gd name="T41" fmla="*/ 36 h 95"/>
                  <a:gd name="T42" fmla="*/ 106 w 106"/>
                  <a:gd name="T43" fmla="*/ 13 h 95"/>
                  <a:gd name="T44" fmla="*/ 94 w 106"/>
                  <a:gd name="T45" fmla="*/ 0 h 95"/>
                  <a:gd name="T46" fmla="*/ 98 w 106"/>
                  <a:gd name="T47" fmla="*/ 83 h 95"/>
                  <a:gd name="T48" fmla="*/ 94 w 106"/>
                  <a:gd name="T49" fmla="*/ 88 h 95"/>
                  <a:gd name="T50" fmla="*/ 12 w 106"/>
                  <a:gd name="T51" fmla="*/ 88 h 95"/>
                  <a:gd name="T52" fmla="*/ 8 w 106"/>
                  <a:gd name="T53" fmla="*/ 83 h 95"/>
                  <a:gd name="T54" fmla="*/ 8 w 106"/>
                  <a:gd name="T55" fmla="*/ 36 h 95"/>
                  <a:gd name="T56" fmla="*/ 98 w 106"/>
                  <a:gd name="T57" fmla="*/ 36 h 95"/>
                  <a:gd name="T58" fmla="*/ 98 w 106"/>
                  <a:gd name="T59" fmla="*/ 8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6" h="95">
                    <a:moveTo>
                      <a:pt x="94" y="0"/>
                    </a:moveTo>
                    <a:cubicBezTo>
                      <a:pt x="91" y="0"/>
                      <a:pt x="91" y="0"/>
                      <a:pt x="91" y="0"/>
                    </a:cubicBezTo>
                    <a:cubicBezTo>
                      <a:pt x="91" y="12"/>
                      <a:pt x="91" y="12"/>
                      <a:pt x="91" y="12"/>
                    </a:cubicBezTo>
                    <a:cubicBezTo>
                      <a:pt x="91" y="15"/>
                      <a:pt x="88" y="18"/>
                      <a:pt x="84" y="18"/>
                    </a:cubicBezTo>
                    <a:cubicBezTo>
                      <a:pt x="77" y="18"/>
                      <a:pt x="77" y="18"/>
                      <a:pt x="77" y="18"/>
                    </a:cubicBezTo>
                    <a:cubicBezTo>
                      <a:pt x="73" y="18"/>
                      <a:pt x="70" y="15"/>
                      <a:pt x="70" y="12"/>
                    </a:cubicBezTo>
                    <a:cubicBezTo>
                      <a:pt x="70" y="0"/>
                      <a:pt x="70" y="0"/>
                      <a:pt x="70" y="0"/>
                    </a:cubicBezTo>
                    <a:cubicBezTo>
                      <a:pt x="36" y="0"/>
                      <a:pt x="36" y="0"/>
                      <a:pt x="36" y="0"/>
                    </a:cubicBezTo>
                    <a:cubicBezTo>
                      <a:pt x="36" y="12"/>
                      <a:pt x="36" y="12"/>
                      <a:pt x="36" y="12"/>
                    </a:cubicBezTo>
                    <a:cubicBezTo>
                      <a:pt x="36" y="15"/>
                      <a:pt x="33" y="18"/>
                      <a:pt x="29" y="18"/>
                    </a:cubicBezTo>
                    <a:cubicBezTo>
                      <a:pt x="21" y="18"/>
                      <a:pt x="21" y="18"/>
                      <a:pt x="21" y="18"/>
                    </a:cubicBezTo>
                    <a:cubicBezTo>
                      <a:pt x="18" y="18"/>
                      <a:pt x="15" y="15"/>
                      <a:pt x="15" y="12"/>
                    </a:cubicBezTo>
                    <a:cubicBezTo>
                      <a:pt x="15" y="0"/>
                      <a:pt x="15" y="0"/>
                      <a:pt x="15" y="0"/>
                    </a:cubicBezTo>
                    <a:cubicBezTo>
                      <a:pt x="12" y="0"/>
                      <a:pt x="12" y="0"/>
                      <a:pt x="12" y="0"/>
                    </a:cubicBezTo>
                    <a:cubicBezTo>
                      <a:pt x="5" y="0"/>
                      <a:pt x="0" y="6"/>
                      <a:pt x="0" y="13"/>
                    </a:cubicBezTo>
                    <a:cubicBezTo>
                      <a:pt x="0" y="36"/>
                      <a:pt x="0" y="36"/>
                      <a:pt x="0" y="36"/>
                    </a:cubicBezTo>
                    <a:cubicBezTo>
                      <a:pt x="0" y="83"/>
                      <a:pt x="0" y="83"/>
                      <a:pt x="0" y="83"/>
                    </a:cubicBezTo>
                    <a:cubicBezTo>
                      <a:pt x="0" y="90"/>
                      <a:pt x="5" y="95"/>
                      <a:pt x="12" y="95"/>
                    </a:cubicBezTo>
                    <a:cubicBezTo>
                      <a:pt x="94" y="95"/>
                      <a:pt x="94" y="95"/>
                      <a:pt x="94" y="95"/>
                    </a:cubicBezTo>
                    <a:cubicBezTo>
                      <a:pt x="100" y="95"/>
                      <a:pt x="106" y="90"/>
                      <a:pt x="106" y="83"/>
                    </a:cubicBezTo>
                    <a:cubicBezTo>
                      <a:pt x="106" y="36"/>
                      <a:pt x="106" y="36"/>
                      <a:pt x="106" y="36"/>
                    </a:cubicBezTo>
                    <a:cubicBezTo>
                      <a:pt x="106" y="13"/>
                      <a:pt x="106" y="13"/>
                      <a:pt x="106" y="13"/>
                    </a:cubicBezTo>
                    <a:cubicBezTo>
                      <a:pt x="106" y="6"/>
                      <a:pt x="100" y="0"/>
                      <a:pt x="94" y="0"/>
                    </a:cubicBezTo>
                    <a:close/>
                    <a:moveTo>
                      <a:pt x="98" y="83"/>
                    </a:moveTo>
                    <a:cubicBezTo>
                      <a:pt x="98" y="86"/>
                      <a:pt x="96" y="88"/>
                      <a:pt x="94" y="88"/>
                    </a:cubicBezTo>
                    <a:cubicBezTo>
                      <a:pt x="12" y="88"/>
                      <a:pt x="12" y="88"/>
                      <a:pt x="12" y="88"/>
                    </a:cubicBezTo>
                    <a:cubicBezTo>
                      <a:pt x="10" y="88"/>
                      <a:pt x="8" y="86"/>
                      <a:pt x="8" y="83"/>
                    </a:cubicBezTo>
                    <a:cubicBezTo>
                      <a:pt x="8" y="36"/>
                      <a:pt x="8" y="36"/>
                      <a:pt x="8" y="36"/>
                    </a:cubicBezTo>
                    <a:cubicBezTo>
                      <a:pt x="98" y="36"/>
                      <a:pt x="98" y="36"/>
                      <a:pt x="98" y="36"/>
                    </a:cubicBezTo>
                    <a:lnTo>
                      <a:pt x="98"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1" name="Rectangle 206"/>
              <p:cNvSpPr>
                <a:spLocks noChangeArrowheads="1"/>
              </p:cNvSpPr>
              <p:nvPr/>
            </p:nvSpPr>
            <p:spPr bwMode="auto">
              <a:xfrm>
                <a:off x="608488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2" name="Rectangle 207"/>
              <p:cNvSpPr>
                <a:spLocks noChangeArrowheads="1"/>
              </p:cNvSpPr>
              <p:nvPr/>
            </p:nvSpPr>
            <p:spPr bwMode="auto">
              <a:xfrm>
                <a:off x="6191250"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3" name="Rectangle 208"/>
              <p:cNvSpPr>
                <a:spLocks noChangeArrowheads="1"/>
              </p:cNvSpPr>
              <p:nvPr/>
            </p:nvSpPr>
            <p:spPr bwMode="auto">
              <a:xfrm>
                <a:off x="629443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4" name="Rectangle 209"/>
              <p:cNvSpPr>
                <a:spLocks noChangeArrowheads="1"/>
              </p:cNvSpPr>
              <p:nvPr/>
            </p:nvSpPr>
            <p:spPr bwMode="auto">
              <a:xfrm>
                <a:off x="608488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5" name="Rectangle 210"/>
              <p:cNvSpPr>
                <a:spLocks noChangeArrowheads="1"/>
              </p:cNvSpPr>
              <p:nvPr/>
            </p:nvSpPr>
            <p:spPr bwMode="auto">
              <a:xfrm>
                <a:off x="6191250"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6" name="Rectangle 211"/>
              <p:cNvSpPr>
                <a:spLocks noChangeArrowheads="1"/>
              </p:cNvSpPr>
              <p:nvPr/>
            </p:nvSpPr>
            <p:spPr bwMode="auto">
              <a:xfrm>
                <a:off x="629443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Rectangle 212"/>
              <p:cNvSpPr>
                <a:spLocks noChangeArrowheads="1"/>
              </p:cNvSpPr>
              <p:nvPr/>
            </p:nvSpPr>
            <p:spPr bwMode="auto">
              <a:xfrm>
                <a:off x="608488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8" name="Rectangle 213"/>
              <p:cNvSpPr>
                <a:spLocks noChangeArrowheads="1"/>
              </p:cNvSpPr>
              <p:nvPr/>
            </p:nvSpPr>
            <p:spPr bwMode="auto">
              <a:xfrm>
                <a:off x="6191250"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9" name="Rectangle 214"/>
              <p:cNvSpPr>
                <a:spLocks noChangeArrowheads="1"/>
              </p:cNvSpPr>
              <p:nvPr/>
            </p:nvSpPr>
            <p:spPr bwMode="auto">
              <a:xfrm>
                <a:off x="629443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0" name="Rectangle 215"/>
              <p:cNvSpPr>
                <a:spLocks noChangeArrowheads="1"/>
              </p:cNvSpPr>
              <p:nvPr/>
            </p:nvSpPr>
            <p:spPr bwMode="auto">
              <a:xfrm>
                <a:off x="5965825" y="33988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1" name="Freeform 216"/>
              <p:cNvSpPr>
                <a:spLocks noEditPoints="1"/>
              </p:cNvSpPr>
              <p:nvPr/>
            </p:nvSpPr>
            <p:spPr bwMode="auto">
              <a:xfrm>
                <a:off x="5753100" y="3208338"/>
                <a:ext cx="427038" cy="604838"/>
              </a:xfrm>
              <a:custGeom>
                <a:avLst/>
                <a:gdLst>
                  <a:gd name="T0" fmla="*/ 111 w 112"/>
                  <a:gd name="T1" fmla="*/ 23 h 159"/>
                  <a:gd name="T2" fmla="*/ 106 w 112"/>
                  <a:gd name="T3" fmla="*/ 19 h 159"/>
                  <a:gd name="T4" fmla="*/ 83 w 112"/>
                  <a:gd name="T5" fmla="*/ 2 h 159"/>
                  <a:gd name="T6" fmla="*/ 77 w 112"/>
                  <a:gd name="T7" fmla="*/ 0 h 159"/>
                  <a:gd name="T8" fmla="*/ 70 w 112"/>
                  <a:gd name="T9" fmla="*/ 0 h 159"/>
                  <a:gd name="T10" fmla="*/ 68 w 112"/>
                  <a:gd name="T11" fmla="*/ 10 h 159"/>
                  <a:gd name="T12" fmla="*/ 56 w 112"/>
                  <a:gd name="T13" fmla="*/ 50 h 159"/>
                  <a:gd name="T14" fmla="*/ 56 w 112"/>
                  <a:gd name="T15" fmla="*/ 51 h 159"/>
                  <a:gd name="T16" fmla="*/ 56 w 112"/>
                  <a:gd name="T17" fmla="*/ 50 h 159"/>
                  <a:gd name="T18" fmla="*/ 45 w 112"/>
                  <a:gd name="T19" fmla="*/ 10 h 159"/>
                  <a:gd name="T20" fmla="*/ 43 w 112"/>
                  <a:gd name="T21" fmla="*/ 0 h 159"/>
                  <a:gd name="T22" fmla="*/ 35 w 112"/>
                  <a:gd name="T23" fmla="*/ 0 h 159"/>
                  <a:gd name="T24" fmla="*/ 28 w 112"/>
                  <a:gd name="T25" fmla="*/ 4 h 159"/>
                  <a:gd name="T26" fmla="*/ 0 w 112"/>
                  <a:gd name="T27" fmla="*/ 44 h 159"/>
                  <a:gd name="T28" fmla="*/ 0 w 112"/>
                  <a:gd name="T29" fmla="*/ 44 h 159"/>
                  <a:gd name="T30" fmla="*/ 0 w 112"/>
                  <a:gd name="T31" fmla="*/ 45 h 159"/>
                  <a:gd name="T32" fmla="*/ 2 w 112"/>
                  <a:gd name="T33" fmla="*/ 48 h 159"/>
                  <a:gd name="T34" fmla="*/ 9 w 112"/>
                  <a:gd name="T35" fmla="*/ 61 h 159"/>
                  <a:gd name="T36" fmla="*/ 29 w 112"/>
                  <a:gd name="T37" fmla="*/ 72 h 159"/>
                  <a:gd name="T38" fmla="*/ 29 w 112"/>
                  <a:gd name="T39" fmla="*/ 84 h 159"/>
                  <a:gd name="T40" fmla="*/ 34 w 112"/>
                  <a:gd name="T41" fmla="*/ 159 h 159"/>
                  <a:gd name="T42" fmla="*/ 55 w 112"/>
                  <a:gd name="T43" fmla="*/ 84 h 159"/>
                  <a:gd name="T44" fmla="*/ 60 w 112"/>
                  <a:gd name="T45" fmla="*/ 159 h 159"/>
                  <a:gd name="T46" fmla="*/ 67 w 112"/>
                  <a:gd name="T47" fmla="*/ 145 h 159"/>
                  <a:gd name="T48" fmla="*/ 76 w 112"/>
                  <a:gd name="T49" fmla="*/ 59 h 159"/>
                  <a:gd name="T50" fmla="*/ 110 w 112"/>
                  <a:gd name="T51" fmla="*/ 41 h 159"/>
                  <a:gd name="T52" fmla="*/ 112 w 112"/>
                  <a:gd name="T53" fmla="*/ 24 h 159"/>
                  <a:gd name="T54" fmla="*/ 27 w 112"/>
                  <a:gd name="T55" fmla="*/ 51 h 159"/>
                  <a:gd name="T56" fmla="*/ 21 w 112"/>
                  <a:gd name="T57" fmla="*/ 40 h 159"/>
                  <a:gd name="T58" fmla="*/ 30 w 112"/>
                  <a:gd name="T59" fmla="*/ 55 h 159"/>
                  <a:gd name="T60" fmla="*/ 68 w 112"/>
                  <a:gd name="T61" fmla="*/ 39 h 159"/>
                  <a:gd name="T62" fmla="*/ 82 w 112"/>
                  <a:gd name="T63" fmla="*/ 25 h 159"/>
                  <a:gd name="T64" fmla="*/ 88 w 112"/>
                  <a:gd name="T65" fmla="*/ 3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9">
                    <a:moveTo>
                      <a:pt x="112" y="24"/>
                    </a:moveTo>
                    <a:cubicBezTo>
                      <a:pt x="111" y="23"/>
                      <a:pt x="111" y="23"/>
                      <a:pt x="111" y="23"/>
                    </a:cubicBezTo>
                    <a:cubicBezTo>
                      <a:pt x="110" y="22"/>
                      <a:pt x="110" y="22"/>
                      <a:pt x="110" y="22"/>
                    </a:cubicBezTo>
                    <a:cubicBezTo>
                      <a:pt x="106" y="19"/>
                      <a:pt x="106" y="19"/>
                      <a:pt x="106" y="19"/>
                    </a:cubicBezTo>
                    <a:cubicBezTo>
                      <a:pt x="98" y="13"/>
                      <a:pt x="98" y="13"/>
                      <a:pt x="98" y="13"/>
                    </a:cubicBezTo>
                    <a:cubicBezTo>
                      <a:pt x="83" y="2"/>
                      <a:pt x="83" y="2"/>
                      <a:pt x="83" y="2"/>
                    </a:cubicBezTo>
                    <a:cubicBezTo>
                      <a:pt x="81" y="1"/>
                      <a:pt x="80" y="0"/>
                      <a:pt x="78" y="0"/>
                    </a:cubicBezTo>
                    <a:cubicBezTo>
                      <a:pt x="78" y="0"/>
                      <a:pt x="78" y="0"/>
                      <a:pt x="77" y="0"/>
                    </a:cubicBezTo>
                    <a:cubicBezTo>
                      <a:pt x="75" y="0"/>
                      <a:pt x="72" y="0"/>
                      <a:pt x="70" y="0"/>
                    </a:cubicBezTo>
                    <a:cubicBezTo>
                      <a:pt x="70" y="0"/>
                      <a:pt x="70" y="0"/>
                      <a:pt x="70" y="0"/>
                    </a:cubicBezTo>
                    <a:cubicBezTo>
                      <a:pt x="76" y="5"/>
                      <a:pt x="76" y="5"/>
                      <a:pt x="76" y="5"/>
                    </a:cubicBezTo>
                    <a:cubicBezTo>
                      <a:pt x="68" y="10"/>
                      <a:pt x="68" y="10"/>
                      <a:pt x="68" y="10"/>
                    </a:cubicBezTo>
                    <a:cubicBezTo>
                      <a:pt x="72" y="16"/>
                      <a:pt x="72" y="16"/>
                      <a:pt x="72" y="16"/>
                    </a:cubicBezTo>
                    <a:cubicBezTo>
                      <a:pt x="56" y="50"/>
                      <a:pt x="56" y="50"/>
                      <a:pt x="56" y="50"/>
                    </a:cubicBezTo>
                    <a:cubicBezTo>
                      <a:pt x="57" y="51"/>
                      <a:pt x="57" y="51"/>
                      <a:pt x="57" y="51"/>
                    </a:cubicBezTo>
                    <a:cubicBezTo>
                      <a:pt x="56" y="51"/>
                      <a:pt x="56" y="51"/>
                      <a:pt x="56" y="51"/>
                    </a:cubicBezTo>
                    <a:cubicBezTo>
                      <a:pt x="56" y="51"/>
                      <a:pt x="56" y="51"/>
                      <a:pt x="56" y="51"/>
                    </a:cubicBezTo>
                    <a:cubicBezTo>
                      <a:pt x="56" y="50"/>
                      <a:pt x="56" y="50"/>
                      <a:pt x="56" y="50"/>
                    </a:cubicBezTo>
                    <a:cubicBezTo>
                      <a:pt x="41" y="16"/>
                      <a:pt x="41" y="16"/>
                      <a:pt x="41" y="16"/>
                    </a:cubicBezTo>
                    <a:cubicBezTo>
                      <a:pt x="45" y="10"/>
                      <a:pt x="45" y="10"/>
                      <a:pt x="45" y="10"/>
                    </a:cubicBezTo>
                    <a:cubicBezTo>
                      <a:pt x="36" y="5"/>
                      <a:pt x="36" y="5"/>
                      <a:pt x="36" y="5"/>
                    </a:cubicBezTo>
                    <a:cubicBezTo>
                      <a:pt x="43" y="0"/>
                      <a:pt x="43" y="0"/>
                      <a:pt x="43" y="0"/>
                    </a:cubicBezTo>
                    <a:cubicBezTo>
                      <a:pt x="43" y="0"/>
                      <a:pt x="43" y="0"/>
                      <a:pt x="43" y="0"/>
                    </a:cubicBezTo>
                    <a:cubicBezTo>
                      <a:pt x="41" y="0"/>
                      <a:pt x="38" y="0"/>
                      <a:pt x="35" y="0"/>
                    </a:cubicBezTo>
                    <a:cubicBezTo>
                      <a:pt x="35" y="0"/>
                      <a:pt x="35" y="0"/>
                      <a:pt x="35" y="0"/>
                    </a:cubicBezTo>
                    <a:cubicBezTo>
                      <a:pt x="32" y="1"/>
                      <a:pt x="30" y="2"/>
                      <a:pt x="28" y="4"/>
                    </a:cubicBezTo>
                    <a:cubicBezTo>
                      <a:pt x="1" y="32"/>
                      <a:pt x="1" y="32"/>
                      <a:pt x="1" y="32"/>
                    </a:cubicBezTo>
                    <a:cubicBezTo>
                      <a:pt x="0" y="44"/>
                      <a:pt x="0" y="44"/>
                      <a:pt x="0" y="44"/>
                    </a:cubicBezTo>
                    <a:cubicBezTo>
                      <a:pt x="0" y="44"/>
                      <a:pt x="0" y="44"/>
                      <a:pt x="0" y="44"/>
                    </a:cubicBezTo>
                    <a:cubicBezTo>
                      <a:pt x="0" y="44"/>
                      <a:pt x="0" y="44"/>
                      <a:pt x="0" y="44"/>
                    </a:cubicBezTo>
                    <a:cubicBezTo>
                      <a:pt x="0" y="44"/>
                      <a:pt x="0" y="44"/>
                      <a:pt x="0" y="44"/>
                    </a:cubicBezTo>
                    <a:cubicBezTo>
                      <a:pt x="0" y="45"/>
                      <a:pt x="0" y="45"/>
                      <a:pt x="0" y="45"/>
                    </a:cubicBezTo>
                    <a:cubicBezTo>
                      <a:pt x="1" y="46"/>
                      <a:pt x="1" y="46"/>
                      <a:pt x="1" y="46"/>
                    </a:cubicBezTo>
                    <a:cubicBezTo>
                      <a:pt x="2" y="48"/>
                      <a:pt x="2" y="48"/>
                      <a:pt x="2" y="48"/>
                    </a:cubicBezTo>
                    <a:cubicBezTo>
                      <a:pt x="4" y="52"/>
                      <a:pt x="4" y="52"/>
                      <a:pt x="4" y="52"/>
                    </a:cubicBezTo>
                    <a:cubicBezTo>
                      <a:pt x="9" y="61"/>
                      <a:pt x="9" y="61"/>
                      <a:pt x="9" y="61"/>
                    </a:cubicBezTo>
                    <a:cubicBezTo>
                      <a:pt x="18" y="78"/>
                      <a:pt x="18" y="78"/>
                      <a:pt x="18" y="78"/>
                    </a:cubicBezTo>
                    <a:cubicBezTo>
                      <a:pt x="22" y="76"/>
                      <a:pt x="26" y="74"/>
                      <a:pt x="29" y="72"/>
                    </a:cubicBezTo>
                    <a:cubicBezTo>
                      <a:pt x="29" y="76"/>
                      <a:pt x="29" y="80"/>
                      <a:pt x="29" y="83"/>
                    </a:cubicBezTo>
                    <a:cubicBezTo>
                      <a:pt x="29" y="83"/>
                      <a:pt x="29" y="84"/>
                      <a:pt x="29" y="84"/>
                    </a:cubicBezTo>
                    <a:cubicBezTo>
                      <a:pt x="30" y="84"/>
                      <a:pt x="31" y="84"/>
                      <a:pt x="31" y="84"/>
                    </a:cubicBezTo>
                    <a:cubicBezTo>
                      <a:pt x="34" y="159"/>
                      <a:pt x="34" y="159"/>
                      <a:pt x="34" y="159"/>
                    </a:cubicBezTo>
                    <a:cubicBezTo>
                      <a:pt x="55" y="159"/>
                      <a:pt x="55" y="159"/>
                      <a:pt x="55" y="159"/>
                    </a:cubicBezTo>
                    <a:cubicBezTo>
                      <a:pt x="56" y="137"/>
                      <a:pt x="56" y="99"/>
                      <a:pt x="55" y="84"/>
                    </a:cubicBezTo>
                    <a:cubicBezTo>
                      <a:pt x="56" y="84"/>
                      <a:pt x="57" y="84"/>
                      <a:pt x="58" y="84"/>
                    </a:cubicBezTo>
                    <a:cubicBezTo>
                      <a:pt x="60" y="159"/>
                      <a:pt x="60" y="159"/>
                      <a:pt x="60" y="159"/>
                    </a:cubicBezTo>
                    <a:cubicBezTo>
                      <a:pt x="74" y="159"/>
                      <a:pt x="74" y="159"/>
                      <a:pt x="74" y="159"/>
                    </a:cubicBezTo>
                    <a:cubicBezTo>
                      <a:pt x="70" y="156"/>
                      <a:pt x="67" y="151"/>
                      <a:pt x="67" y="145"/>
                    </a:cubicBezTo>
                    <a:cubicBezTo>
                      <a:pt x="67" y="75"/>
                      <a:pt x="67" y="75"/>
                      <a:pt x="67" y="75"/>
                    </a:cubicBezTo>
                    <a:cubicBezTo>
                      <a:pt x="67" y="68"/>
                      <a:pt x="71" y="62"/>
                      <a:pt x="76" y="59"/>
                    </a:cubicBezTo>
                    <a:cubicBezTo>
                      <a:pt x="77" y="60"/>
                      <a:pt x="78" y="61"/>
                      <a:pt x="78" y="62"/>
                    </a:cubicBezTo>
                    <a:cubicBezTo>
                      <a:pt x="110" y="41"/>
                      <a:pt x="110" y="41"/>
                      <a:pt x="110" y="41"/>
                    </a:cubicBezTo>
                    <a:cubicBezTo>
                      <a:pt x="111" y="40"/>
                      <a:pt x="111" y="40"/>
                      <a:pt x="111" y="40"/>
                    </a:cubicBezTo>
                    <a:lnTo>
                      <a:pt x="112" y="24"/>
                    </a:lnTo>
                    <a:close/>
                    <a:moveTo>
                      <a:pt x="30" y="55"/>
                    </a:moveTo>
                    <a:cubicBezTo>
                      <a:pt x="27" y="51"/>
                      <a:pt x="27" y="51"/>
                      <a:pt x="27" y="51"/>
                    </a:cubicBezTo>
                    <a:cubicBezTo>
                      <a:pt x="22" y="43"/>
                      <a:pt x="22" y="43"/>
                      <a:pt x="22" y="43"/>
                    </a:cubicBezTo>
                    <a:cubicBezTo>
                      <a:pt x="21" y="40"/>
                      <a:pt x="21" y="40"/>
                      <a:pt x="21" y="40"/>
                    </a:cubicBezTo>
                    <a:cubicBezTo>
                      <a:pt x="31" y="28"/>
                      <a:pt x="31" y="28"/>
                      <a:pt x="31" y="28"/>
                    </a:cubicBezTo>
                    <a:cubicBezTo>
                      <a:pt x="30" y="37"/>
                      <a:pt x="30" y="46"/>
                      <a:pt x="30" y="55"/>
                    </a:cubicBezTo>
                    <a:close/>
                    <a:moveTo>
                      <a:pt x="70" y="41"/>
                    </a:moveTo>
                    <a:cubicBezTo>
                      <a:pt x="68" y="39"/>
                      <a:pt x="68" y="39"/>
                      <a:pt x="68" y="39"/>
                    </a:cubicBezTo>
                    <a:cubicBezTo>
                      <a:pt x="82" y="30"/>
                      <a:pt x="82" y="30"/>
                      <a:pt x="82" y="30"/>
                    </a:cubicBezTo>
                    <a:cubicBezTo>
                      <a:pt x="82" y="28"/>
                      <a:pt x="82" y="27"/>
                      <a:pt x="82" y="25"/>
                    </a:cubicBezTo>
                    <a:cubicBezTo>
                      <a:pt x="86" y="28"/>
                      <a:pt x="86" y="28"/>
                      <a:pt x="86" y="28"/>
                    </a:cubicBezTo>
                    <a:cubicBezTo>
                      <a:pt x="88" y="30"/>
                      <a:pt x="88" y="30"/>
                      <a:pt x="88" y="30"/>
                    </a:cubicBezTo>
                    <a:lnTo>
                      <a:pt x="7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2" name="Freeform 217"/>
              <p:cNvSpPr/>
              <p:nvPr/>
            </p:nvSpPr>
            <p:spPr bwMode="auto">
              <a:xfrm>
                <a:off x="5946775" y="3201988"/>
                <a:ext cx="42863" cy="44450"/>
              </a:xfrm>
              <a:custGeom>
                <a:avLst/>
                <a:gdLst>
                  <a:gd name="T0" fmla="*/ 22 w 27"/>
                  <a:gd name="T1" fmla="*/ 0 h 28"/>
                  <a:gd name="T2" fmla="*/ 27 w 27"/>
                  <a:gd name="T3" fmla="*/ 16 h 28"/>
                  <a:gd name="T4" fmla="*/ 12 w 27"/>
                  <a:gd name="T5" fmla="*/ 28 h 28"/>
                  <a:gd name="T6" fmla="*/ 0 w 27"/>
                  <a:gd name="T7" fmla="*/ 16 h 28"/>
                  <a:gd name="T8" fmla="*/ 5 w 27"/>
                  <a:gd name="T9" fmla="*/ 0 h 28"/>
                  <a:gd name="T10" fmla="*/ 22 w 27"/>
                  <a:gd name="T11" fmla="*/ 0 h 28"/>
                </a:gdLst>
                <a:ahLst/>
                <a:cxnLst>
                  <a:cxn ang="0">
                    <a:pos x="T0" y="T1"/>
                  </a:cxn>
                  <a:cxn ang="0">
                    <a:pos x="T2" y="T3"/>
                  </a:cxn>
                  <a:cxn ang="0">
                    <a:pos x="T4" y="T5"/>
                  </a:cxn>
                  <a:cxn ang="0">
                    <a:pos x="T6" y="T7"/>
                  </a:cxn>
                  <a:cxn ang="0">
                    <a:pos x="T8" y="T9"/>
                  </a:cxn>
                  <a:cxn ang="0">
                    <a:pos x="T10" y="T11"/>
                  </a:cxn>
                </a:cxnLst>
                <a:rect l="0" t="0" r="r" b="b"/>
                <a:pathLst>
                  <a:path w="27" h="28">
                    <a:moveTo>
                      <a:pt x="22" y="0"/>
                    </a:moveTo>
                    <a:lnTo>
                      <a:pt x="27" y="16"/>
                    </a:lnTo>
                    <a:lnTo>
                      <a:pt x="12" y="28"/>
                    </a:lnTo>
                    <a:lnTo>
                      <a:pt x="0" y="16"/>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3" name="Freeform 218"/>
              <p:cNvSpPr/>
              <p:nvPr/>
            </p:nvSpPr>
            <p:spPr bwMode="auto">
              <a:xfrm>
                <a:off x="5946775" y="3232150"/>
                <a:ext cx="42863" cy="185738"/>
              </a:xfrm>
              <a:custGeom>
                <a:avLst/>
                <a:gdLst>
                  <a:gd name="T0" fmla="*/ 22 w 27"/>
                  <a:gd name="T1" fmla="*/ 0 h 117"/>
                  <a:gd name="T2" fmla="*/ 27 w 27"/>
                  <a:gd name="T3" fmla="*/ 105 h 117"/>
                  <a:gd name="T4" fmla="*/ 12 w 27"/>
                  <a:gd name="T5" fmla="*/ 117 h 117"/>
                  <a:gd name="T6" fmla="*/ 0 w 27"/>
                  <a:gd name="T7" fmla="*/ 105 h 117"/>
                  <a:gd name="T8" fmla="*/ 5 w 27"/>
                  <a:gd name="T9" fmla="*/ 0 h 117"/>
                  <a:gd name="T10" fmla="*/ 22 w 27"/>
                  <a:gd name="T11" fmla="*/ 0 h 117"/>
                </a:gdLst>
                <a:ahLst/>
                <a:cxnLst>
                  <a:cxn ang="0">
                    <a:pos x="T0" y="T1"/>
                  </a:cxn>
                  <a:cxn ang="0">
                    <a:pos x="T2" y="T3"/>
                  </a:cxn>
                  <a:cxn ang="0">
                    <a:pos x="T4" y="T5"/>
                  </a:cxn>
                  <a:cxn ang="0">
                    <a:pos x="T6" y="T7"/>
                  </a:cxn>
                  <a:cxn ang="0">
                    <a:pos x="T8" y="T9"/>
                  </a:cxn>
                  <a:cxn ang="0">
                    <a:pos x="T10" y="T11"/>
                  </a:cxn>
                </a:cxnLst>
                <a:rect l="0" t="0" r="r" b="b"/>
                <a:pathLst>
                  <a:path w="27" h="117">
                    <a:moveTo>
                      <a:pt x="22" y="0"/>
                    </a:moveTo>
                    <a:lnTo>
                      <a:pt x="27" y="105"/>
                    </a:lnTo>
                    <a:lnTo>
                      <a:pt x="12" y="117"/>
                    </a:lnTo>
                    <a:lnTo>
                      <a:pt x="0" y="105"/>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3" name="文本框 2"/>
          <p:cNvSpPr txBox="1"/>
          <p:nvPr/>
        </p:nvSpPr>
        <p:spPr>
          <a:xfrm>
            <a:off x="3649980" y="1408430"/>
            <a:ext cx="7690485" cy="521970"/>
          </a:xfrm>
          <a:prstGeom prst="rect">
            <a:avLst/>
          </a:prstGeom>
          <a:noFill/>
        </p:spPr>
        <p:txBody>
          <a:bodyPr wrap="none" rtlCol="0">
            <a:spAutoFit/>
          </a:bodyPr>
          <a:p>
            <a:r>
              <a:rPr lang="zh-CN" altLang="en-US" sz="2800" b="1">
                <a:solidFill>
                  <a:schemeClr val="bg1"/>
                </a:solidFill>
              </a:rPr>
              <a:t>基于深度学习的专利与标准关联关系的发现技术</a:t>
            </a:r>
            <a:endParaRPr lang="zh-CN" altLang="en-US" sz="28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01  </a:t>
            </a:r>
            <a:r>
              <a:rPr lang="zh-CN" altLang="en-US" sz="2800" b="1" dirty="0">
                <a:latin typeface="方正舒体" panose="02010601030101010101" pitchFamily="2" charset="-122"/>
                <a:ea typeface="等线" panose="02010600030101010101" pitchFamily="2" charset="-122"/>
                <a:sym typeface="+mn-ea"/>
              </a:rPr>
              <a:t>论文选题依据</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16" name="椭圆 15"/>
          <p:cNvSpPr/>
          <p:nvPr/>
        </p:nvSpPr>
        <p:spPr>
          <a:xfrm>
            <a:off x="800271" y="955697"/>
            <a:ext cx="1896394" cy="1896394"/>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prstClr val="white"/>
              </a:solidFill>
              <a:latin typeface="方正姚体" panose="02010601030101010101" pitchFamily="2" charset="-122"/>
              <a:ea typeface="方正姚体" panose="02010601030101010101" pitchFamily="2" charset="-122"/>
            </a:endParaRPr>
          </a:p>
        </p:txBody>
      </p:sp>
      <p:sp>
        <p:nvSpPr>
          <p:cNvPr id="21" name="TextBox 20"/>
          <p:cNvSpPr txBox="1"/>
          <p:nvPr/>
        </p:nvSpPr>
        <p:spPr>
          <a:xfrm>
            <a:off x="1178556" y="1688405"/>
            <a:ext cx="1139825" cy="430530"/>
          </a:xfrm>
          <a:prstGeom prst="rect">
            <a:avLst/>
          </a:prstGeom>
          <a:noFill/>
        </p:spPr>
        <p:txBody>
          <a:bodyPr wrap="none" lIns="0" tIns="0" rIns="0" bIns="0" rtlCol="0">
            <a:spAutoFit/>
          </a:bodyPr>
          <a:lstStyle/>
          <a:p>
            <a:pPr algn="ctr"/>
            <a:r>
              <a:rPr sz="2800">
                <a:solidFill>
                  <a:schemeClr val="bg1"/>
                </a:solidFill>
                <a:sym typeface="+mn-ea"/>
              </a:rPr>
              <a:t>CR-CNN</a:t>
            </a:r>
            <a:endParaRPr sz="2800">
              <a:solidFill>
                <a:schemeClr val="bg1"/>
              </a:solidFill>
              <a:sym typeface="+mn-ea"/>
            </a:endParaRPr>
          </a:p>
        </p:txBody>
      </p:sp>
      <p:pic>
        <p:nvPicPr>
          <p:cNvPr id="2" name="图片 3" descr="IMG_256"/>
          <p:cNvPicPr>
            <a:picLocks noChangeAspect="1"/>
          </p:cNvPicPr>
          <p:nvPr/>
        </p:nvPicPr>
        <p:blipFill>
          <a:blip r:embed="rId1"/>
          <a:stretch>
            <a:fillRect/>
          </a:stretch>
        </p:blipFill>
        <p:spPr>
          <a:xfrm>
            <a:off x="4044950" y="1190308"/>
            <a:ext cx="4102100" cy="54375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4/3*#ppt_w"/>
                                          </p:val>
                                        </p:tav>
                                        <p:tav tm="100000">
                                          <p:val>
                                            <p:strVal val="#ppt_w"/>
                                          </p:val>
                                        </p:tav>
                                      </p:tavLst>
                                    </p:anim>
                                    <p:anim calcmode="lin" valueType="num">
                                      <p:cBhvr>
                                        <p:cTn id="8" dur="500" fill="hold"/>
                                        <p:tgtEl>
                                          <p:spTgt spid="1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01  </a:t>
            </a:r>
            <a:r>
              <a:rPr lang="zh-CN" altLang="en-US" sz="2800" b="1" dirty="0">
                <a:latin typeface="方正舒体" panose="02010601030101010101" pitchFamily="2" charset="-122"/>
                <a:ea typeface="等线" panose="02010600030101010101" pitchFamily="2" charset="-122"/>
                <a:sym typeface="+mn-ea"/>
              </a:rPr>
              <a:t>论文选题依据</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16" name="椭圆 15"/>
          <p:cNvSpPr/>
          <p:nvPr/>
        </p:nvSpPr>
        <p:spPr>
          <a:xfrm>
            <a:off x="800271" y="955697"/>
            <a:ext cx="1896394" cy="1896394"/>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prstClr val="white"/>
              </a:solidFill>
              <a:latin typeface="方正姚体" panose="02010601030101010101" pitchFamily="2" charset="-122"/>
              <a:ea typeface="方正姚体" panose="02010601030101010101" pitchFamily="2" charset="-122"/>
            </a:endParaRPr>
          </a:p>
        </p:txBody>
      </p:sp>
      <p:sp>
        <p:nvSpPr>
          <p:cNvPr id="21" name="TextBox 20"/>
          <p:cNvSpPr txBox="1"/>
          <p:nvPr/>
        </p:nvSpPr>
        <p:spPr>
          <a:xfrm>
            <a:off x="1155061" y="1688405"/>
            <a:ext cx="1186815" cy="430530"/>
          </a:xfrm>
          <a:prstGeom prst="rect">
            <a:avLst/>
          </a:prstGeom>
          <a:noFill/>
        </p:spPr>
        <p:txBody>
          <a:bodyPr wrap="none" lIns="0" tIns="0" rIns="0" bIns="0" rtlCol="0">
            <a:spAutoFit/>
          </a:bodyPr>
          <a:lstStyle/>
          <a:p>
            <a:pPr algn="ctr"/>
            <a:r>
              <a:rPr sz="2800">
                <a:solidFill>
                  <a:schemeClr val="bg1"/>
                </a:solidFill>
                <a:sym typeface="+mn-ea"/>
              </a:rPr>
              <a:t>Att-CNN</a:t>
            </a:r>
            <a:endParaRPr sz="2800">
              <a:solidFill>
                <a:schemeClr val="bg1"/>
              </a:solidFill>
              <a:sym typeface="+mn-ea"/>
            </a:endParaRPr>
          </a:p>
        </p:txBody>
      </p:sp>
      <p:sp>
        <p:nvSpPr>
          <p:cNvPr id="24" name="MH_SubTitle_4"/>
          <p:cNvSpPr>
            <a:spLocks noChangeArrowheads="1"/>
          </p:cNvSpPr>
          <p:nvPr>
            <p:custDataLst>
              <p:tags r:id="rId1"/>
            </p:custDataLst>
          </p:nvPr>
        </p:nvSpPr>
        <p:spPr bwMode="auto">
          <a:xfrm>
            <a:off x="3878580" y="2551430"/>
            <a:ext cx="4434840" cy="267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srgbClr val="0070C0">
                    <a:lumMod val="50000"/>
                  </a:srgbClr>
                </a:solidFill>
                <a:latin typeface="方正姚体" panose="02010601030101010101" pitchFamily="2" charset="-122"/>
                <a:ea typeface="方正姚体" panose="02010601030101010101" pitchFamily="2" charset="-122"/>
              </a:rPr>
              <a:t>清华大学的</a:t>
            </a:r>
            <a:r>
              <a:rPr sz="1400" dirty="0">
                <a:solidFill>
                  <a:srgbClr val="0070C0">
                    <a:lumMod val="50000"/>
                  </a:srgbClr>
                </a:solidFill>
                <a:latin typeface="方正姚体" panose="02010601030101010101" pitchFamily="2" charset="-122"/>
                <a:ea typeface="方正姚体" panose="02010601030101010101" pitchFamily="2" charset="-122"/>
              </a:rPr>
              <a:t>Linlin Wang, Zhu Cao, Gerard de Melo, Zhiyuan Liu</a:t>
            </a:r>
            <a:r>
              <a:rPr lang="zh-CN" altLang="en-US" sz="1400" dirty="0">
                <a:solidFill>
                  <a:srgbClr val="0070C0">
                    <a:lumMod val="50000"/>
                  </a:srgbClr>
                </a:solidFill>
                <a:latin typeface="方正姚体" panose="02010601030101010101" pitchFamily="2" charset="-122"/>
                <a:ea typeface="方正姚体" panose="02010601030101010101" pitchFamily="2" charset="-122"/>
              </a:rPr>
              <a:t>发表的论文《Relation Classification via Multi-Level Attention CNNs》中提出</a:t>
            </a:r>
            <a:r>
              <a:rPr lang="en-US" altLang="zh-CN" sz="1400" dirty="0">
                <a:solidFill>
                  <a:srgbClr val="0070C0">
                    <a:lumMod val="50000"/>
                  </a:srgbClr>
                </a:solidFill>
                <a:latin typeface="方正姚体" panose="02010601030101010101" pitchFamily="2" charset="-122"/>
                <a:ea typeface="方正姚体" panose="02010601030101010101" pitchFamily="2" charset="-122"/>
              </a:rPr>
              <a:t>Att-CNN</a:t>
            </a:r>
            <a:r>
              <a:rPr lang="zh-CN" altLang="en-US" sz="1400" dirty="0">
                <a:solidFill>
                  <a:srgbClr val="0070C0">
                    <a:lumMod val="50000"/>
                  </a:srgbClr>
                </a:solidFill>
                <a:latin typeface="方正姚体" panose="02010601030101010101" pitchFamily="2" charset="-122"/>
                <a:ea typeface="方正姚体" panose="02010601030101010101" pitchFamily="2" charset="-122"/>
              </a:rPr>
              <a:t>模型。用了两个层面的 Attention，一个是输入层对两个 entity 的注意力，另一个是在卷积后的 pooling 阶段，用 attention pooling 代替 max pooling 来加强相关性强的词的权重。输入特征还是 word embedding 和 position embedding，但因为输入层后直接接了 attention另外做了 n-gram 的操作</a:t>
            </a:r>
            <a:endParaRPr lang="zh-CN" altLang="en-US" sz="1400" dirty="0">
              <a:solidFill>
                <a:srgbClr val="0070C0">
                  <a:lumMod val="50000"/>
                </a:srgbClr>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4/3*#ppt_w"/>
                                          </p:val>
                                        </p:tav>
                                        <p:tav tm="100000">
                                          <p:val>
                                            <p:strVal val="#ppt_w"/>
                                          </p:val>
                                        </p:tav>
                                      </p:tavLst>
                                    </p:anim>
                                    <p:anim calcmode="lin" valueType="num">
                                      <p:cBhvr>
                                        <p:cTn id="8" dur="500" fill="hold"/>
                                        <p:tgtEl>
                                          <p:spTgt spid="16"/>
                                        </p:tgtEl>
                                        <p:attrNameLst>
                                          <p:attrName>ppt_h</p:attrName>
                                        </p:attrNameLst>
                                      </p:cBhvr>
                                      <p:tavLst>
                                        <p:tav tm="0">
                                          <p:val>
                                            <p:strVal val="4/3*#ppt_h"/>
                                          </p:val>
                                        </p:tav>
                                        <p:tav tm="100000">
                                          <p:val>
                                            <p:strVal val="#ppt_h"/>
                                          </p:val>
                                        </p:tav>
                                      </p:tavLst>
                                    </p:anim>
                                  </p:childTnLst>
                                </p:cTn>
                              </p:par>
                              <p:par>
                                <p:cTn id="9" presetID="17" presetClass="entr" presetSubtype="8" fill="hold" grpId="0" nodeType="withEffect">
                                  <p:stCondLst>
                                    <p:cond delay="280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ppt_x</p:attrName>
                                        </p:attrNameLst>
                                      </p:cBhvr>
                                      <p:tavLst>
                                        <p:tav tm="0">
                                          <p:val>
                                            <p:strVal val="#ppt_x-#ppt_w/2"/>
                                          </p:val>
                                        </p:tav>
                                        <p:tav tm="100000">
                                          <p:val>
                                            <p:strVal val="#ppt_x"/>
                                          </p:val>
                                        </p:tav>
                                      </p:tavLst>
                                    </p:anim>
                                    <p:anim calcmode="lin" valueType="num">
                                      <p:cBhvr>
                                        <p:cTn id="12" dur="500" fill="hold"/>
                                        <p:tgtEl>
                                          <p:spTgt spid="24"/>
                                        </p:tgtEl>
                                        <p:attrNameLst>
                                          <p:attrName>ppt_y</p:attrName>
                                        </p:attrNameLst>
                                      </p:cBhvr>
                                      <p:tavLst>
                                        <p:tav tm="0">
                                          <p:val>
                                            <p:strVal val="#ppt_y"/>
                                          </p:val>
                                        </p:tav>
                                        <p:tav tm="100000">
                                          <p:val>
                                            <p:strVal val="#ppt_y"/>
                                          </p:val>
                                        </p:tav>
                                      </p:tavLst>
                                    </p:anim>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01  </a:t>
            </a:r>
            <a:r>
              <a:rPr lang="zh-CN" altLang="en-US" sz="2800" b="1" dirty="0">
                <a:latin typeface="方正舒体" panose="02010601030101010101" pitchFamily="2" charset="-122"/>
                <a:ea typeface="等线" panose="02010600030101010101" pitchFamily="2" charset="-122"/>
                <a:sym typeface="+mn-ea"/>
              </a:rPr>
              <a:t>论文选题依据</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16" name="椭圆 15"/>
          <p:cNvSpPr/>
          <p:nvPr/>
        </p:nvSpPr>
        <p:spPr>
          <a:xfrm>
            <a:off x="800271" y="955697"/>
            <a:ext cx="1896394" cy="1896394"/>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prstClr val="white"/>
              </a:solidFill>
              <a:latin typeface="方正姚体" panose="02010601030101010101" pitchFamily="2" charset="-122"/>
              <a:ea typeface="方正姚体" panose="02010601030101010101" pitchFamily="2" charset="-122"/>
            </a:endParaRPr>
          </a:p>
        </p:txBody>
      </p:sp>
      <p:sp>
        <p:nvSpPr>
          <p:cNvPr id="21" name="TextBox 20"/>
          <p:cNvSpPr txBox="1"/>
          <p:nvPr/>
        </p:nvSpPr>
        <p:spPr>
          <a:xfrm>
            <a:off x="1155061" y="1688405"/>
            <a:ext cx="1186815" cy="430530"/>
          </a:xfrm>
          <a:prstGeom prst="rect">
            <a:avLst/>
          </a:prstGeom>
          <a:noFill/>
        </p:spPr>
        <p:txBody>
          <a:bodyPr wrap="none" lIns="0" tIns="0" rIns="0" bIns="0" rtlCol="0">
            <a:spAutoFit/>
          </a:bodyPr>
          <a:lstStyle/>
          <a:p>
            <a:pPr algn="ctr"/>
            <a:r>
              <a:rPr sz="2800">
                <a:solidFill>
                  <a:schemeClr val="bg1"/>
                </a:solidFill>
                <a:sym typeface="+mn-ea"/>
              </a:rPr>
              <a:t>Att-CNN</a:t>
            </a:r>
            <a:endParaRPr sz="2800">
              <a:solidFill>
                <a:schemeClr val="bg1"/>
              </a:solidFill>
              <a:sym typeface="+mn-ea"/>
            </a:endParaRPr>
          </a:p>
        </p:txBody>
      </p:sp>
      <p:pic>
        <p:nvPicPr>
          <p:cNvPr id="2" name="图片 18" descr="IMG_256"/>
          <p:cNvPicPr>
            <a:picLocks noChangeAspect="1"/>
          </p:cNvPicPr>
          <p:nvPr/>
        </p:nvPicPr>
        <p:blipFill>
          <a:blip r:embed="rId1"/>
          <a:stretch>
            <a:fillRect/>
          </a:stretch>
        </p:blipFill>
        <p:spPr>
          <a:xfrm>
            <a:off x="3201670" y="1574800"/>
            <a:ext cx="6500495" cy="44659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4/3*#ppt_w"/>
                                          </p:val>
                                        </p:tav>
                                        <p:tav tm="100000">
                                          <p:val>
                                            <p:strVal val="#ppt_w"/>
                                          </p:val>
                                        </p:tav>
                                      </p:tavLst>
                                    </p:anim>
                                    <p:anim calcmode="lin" valueType="num">
                                      <p:cBhvr>
                                        <p:cTn id="8" dur="500" fill="hold"/>
                                        <p:tgtEl>
                                          <p:spTgt spid="1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01  </a:t>
            </a:r>
            <a:r>
              <a:rPr lang="zh-CN" altLang="en-US" sz="2800" b="1" dirty="0">
                <a:latin typeface="方正舒体" panose="02010601030101010101" pitchFamily="2" charset="-122"/>
                <a:ea typeface="等线" panose="02010600030101010101" pitchFamily="2" charset="-122"/>
                <a:sym typeface="+mn-ea"/>
              </a:rPr>
              <a:t>论文选题依据</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16" name="椭圆 15"/>
          <p:cNvSpPr/>
          <p:nvPr/>
        </p:nvSpPr>
        <p:spPr>
          <a:xfrm>
            <a:off x="800271" y="955697"/>
            <a:ext cx="1896394" cy="1896394"/>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prstClr val="white"/>
              </a:solidFill>
              <a:latin typeface="方正姚体" panose="02010601030101010101" pitchFamily="2" charset="-122"/>
              <a:ea typeface="方正姚体" panose="02010601030101010101" pitchFamily="2" charset="-122"/>
            </a:endParaRPr>
          </a:p>
        </p:txBody>
      </p:sp>
      <p:sp>
        <p:nvSpPr>
          <p:cNvPr id="21" name="TextBox 20"/>
          <p:cNvSpPr txBox="1"/>
          <p:nvPr/>
        </p:nvSpPr>
        <p:spPr>
          <a:xfrm>
            <a:off x="988691" y="1688405"/>
            <a:ext cx="1519555" cy="430530"/>
          </a:xfrm>
          <a:prstGeom prst="rect">
            <a:avLst/>
          </a:prstGeom>
          <a:noFill/>
        </p:spPr>
        <p:txBody>
          <a:bodyPr wrap="none" lIns="0" tIns="0" rIns="0" bIns="0" rtlCol="0">
            <a:spAutoFit/>
          </a:bodyPr>
          <a:lstStyle/>
          <a:p>
            <a:pPr algn="ctr"/>
            <a:r>
              <a:rPr sz="2800">
                <a:solidFill>
                  <a:schemeClr val="bg1"/>
                </a:solidFill>
                <a:sym typeface="+mn-ea"/>
              </a:rPr>
              <a:t>Att-BLSTM</a:t>
            </a:r>
            <a:endParaRPr sz="2800">
              <a:solidFill>
                <a:schemeClr val="bg1"/>
              </a:solidFill>
              <a:sym typeface="+mn-ea"/>
            </a:endParaRPr>
          </a:p>
        </p:txBody>
      </p:sp>
      <p:sp>
        <p:nvSpPr>
          <p:cNvPr id="24" name="MH_SubTitle_4"/>
          <p:cNvSpPr>
            <a:spLocks noChangeArrowheads="1"/>
          </p:cNvSpPr>
          <p:nvPr>
            <p:custDataLst>
              <p:tags r:id="rId1"/>
            </p:custDataLst>
          </p:nvPr>
        </p:nvSpPr>
        <p:spPr bwMode="auto">
          <a:xfrm>
            <a:off x="3994150" y="1688465"/>
            <a:ext cx="4204335" cy="436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srgbClr val="0070C0">
                    <a:lumMod val="50000"/>
                  </a:srgbClr>
                </a:solidFill>
                <a:latin typeface="方正姚体" panose="02010601030101010101" pitchFamily="2" charset="-122"/>
                <a:ea typeface="方正姚体" panose="02010601030101010101" pitchFamily="2" charset="-122"/>
              </a:rPr>
              <a:t>中科院自动化所的</a:t>
            </a:r>
            <a:r>
              <a:rPr sz="1400" dirty="0">
                <a:solidFill>
                  <a:srgbClr val="0070C0">
                    <a:lumMod val="50000"/>
                  </a:srgbClr>
                </a:solidFill>
                <a:latin typeface="方正姚体" panose="02010601030101010101" pitchFamily="2" charset="-122"/>
                <a:ea typeface="方正姚体" panose="02010601030101010101" pitchFamily="2" charset="-122"/>
              </a:rPr>
              <a:t>Peng Zhou, Wei Shi, Jun Tian, Zhenyu Qi, Bingchen Li, Hongwei Hao, Bo Xu</a:t>
            </a:r>
            <a:r>
              <a:rPr lang="zh-CN" altLang="en-US" sz="1400" dirty="0">
                <a:solidFill>
                  <a:srgbClr val="0070C0">
                    <a:lumMod val="50000"/>
                  </a:srgbClr>
                </a:solidFill>
                <a:latin typeface="方正姚体" panose="02010601030101010101" pitchFamily="2" charset="-122"/>
                <a:ea typeface="方正姚体" panose="02010601030101010101" pitchFamily="2" charset="-122"/>
              </a:rPr>
              <a:t>发表的论文《Attention-Based Bidirectional Long Short-Term Memory Networks for</a:t>
            </a:r>
            <a:r>
              <a:rPr lang="en-US" altLang="zh-CN" sz="1400" dirty="0">
                <a:solidFill>
                  <a:srgbClr val="0070C0">
                    <a:lumMod val="50000"/>
                  </a:srgbClr>
                </a:solidFill>
                <a:latin typeface="方正姚体" panose="02010601030101010101" pitchFamily="2" charset="-122"/>
                <a:ea typeface="方正姚体" panose="02010601030101010101" pitchFamily="2" charset="-122"/>
              </a:rPr>
              <a:t> </a:t>
            </a:r>
            <a:r>
              <a:rPr lang="zh-CN" altLang="en-US" sz="1400" dirty="0">
                <a:solidFill>
                  <a:srgbClr val="0070C0">
                    <a:lumMod val="50000"/>
                  </a:srgbClr>
                </a:solidFill>
                <a:latin typeface="方正姚体" panose="02010601030101010101" pitchFamily="2" charset="-122"/>
                <a:ea typeface="方正姚体" panose="02010601030101010101" pitchFamily="2" charset="-122"/>
              </a:rPr>
              <a:t>Relation Classification》中提出</a:t>
            </a:r>
            <a:r>
              <a:rPr lang="en-US" altLang="zh-CN" sz="1400" dirty="0">
                <a:solidFill>
                  <a:srgbClr val="0070C0">
                    <a:lumMod val="50000"/>
                  </a:srgbClr>
                </a:solidFill>
                <a:latin typeface="方正姚体" panose="02010601030101010101" pitchFamily="2" charset="-122"/>
                <a:ea typeface="方正姚体" panose="02010601030101010101" pitchFamily="2" charset="-122"/>
              </a:rPr>
              <a:t>Att-BLSTM</a:t>
            </a:r>
            <a:r>
              <a:rPr lang="zh-CN" altLang="en-US" sz="1400" dirty="0">
                <a:solidFill>
                  <a:srgbClr val="0070C0">
                    <a:lumMod val="50000"/>
                  </a:srgbClr>
                </a:solidFill>
                <a:latin typeface="方正姚体" panose="02010601030101010101" pitchFamily="2" charset="-122"/>
                <a:ea typeface="方正姚体" panose="02010601030101010101" pitchFamily="2" charset="-122"/>
              </a:rPr>
              <a:t>模型。模型主要包括五部分，分别是输入层、词嵌入层、BlLSTM层、Attention层和输出层。</a:t>
            </a:r>
            <a:endParaRPr lang="zh-CN" altLang="en-US" sz="1400" dirty="0">
              <a:solidFill>
                <a:srgbClr val="0070C0">
                  <a:lumMod val="50000"/>
                </a:srgbClr>
              </a:solidFill>
              <a:latin typeface="方正姚体" panose="02010601030101010101" pitchFamily="2" charset="-122"/>
              <a:ea typeface="方正姚体" panose="02010601030101010101" pitchFamily="2" charset="-122"/>
            </a:endParaRPr>
          </a:p>
          <a:p>
            <a:pPr>
              <a:lnSpc>
                <a:spcPct val="130000"/>
              </a:lnSpc>
              <a:defRPr/>
            </a:pPr>
            <a:r>
              <a:rPr lang="zh-CN" altLang="en-US" sz="1400" dirty="0">
                <a:solidFill>
                  <a:srgbClr val="0070C0">
                    <a:lumMod val="50000"/>
                  </a:srgbClr>
                </a:solidFill>
                <a:latin typeface="方正姚体" panose="02010601030101010101" pitchFamily="2" charset="-122"/>
                <a:ea typeface="方正姚体" panose="02010601030101010101" pitchFamily="2" charset="-122"/>
              </a:rPr>
              <a:t>输入层输入的是以句子为单位的样本。词嵌入层主要是对输入句子进行表征。双向LSTM是RNN的一种改进，其主要包括前后向传播，每个时间点包含一个LSTM单元用来选择性的记忆、遗忘和输出信息。由于LSTM获得每个时间点的输出信息之间的“影响程度”都是一样的，而在关系分类中，为了能够突出部分输出结果对分类的重要性，引入加权的思想，注意力机制本质上就是加权求和。最后通过softmax求得预测的类标。</a:t>
            </a:r>
            <a:endParaRPr lang="zh-CN" altLang="en-US" sz="1400" dirty="0">
              <a:solidFill>
                <a:srgbClr val="0070C0">
                  <a:lumMod val="50000"/>
                </a:srgbClr>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4/3*#ppt_w"/>
                                          </p:val>
                                        </p:tav>
                                        <p:tav tm="100000">
                                          <p:val>
                                            <p:strVal val="#ppt_w"/>
                                          </p:val>
                                        </p:tav>
                                      </p:tavLst>
                                    </p:anim>
                                    <p:anim calcmode="lin" valueType="num">
                                      <p:cBhvr>
                                        <p:cTn id="8" dur="500" fill="hold"/>
                                        <p:tgtEl>
                                          <p:spTgt spid="16"/>
                                        </p:tgtEl>
                                        <p:attrNameLst>
                                          <p:attrName>ppt_h</p:attrName>
                                        </p:attrNameLst>
                                      </p:cBhvr>
                                      <p:tavLst>
                                        <p:tav tm="0">
                                          <p:val>
                                            <p:strVal val="4/3*#ppt_h"/>
                                          </p:val>
                                        </p:tav>
                                        <p:tav tm="100000">
                                          <p:val>
                                            <p:strVal val="#ppt_h"/>
                                          </p:val>
                                        </p:tav>
                                      </p:tavLst>
                                    </p:anim>
                                  </p:childTnLst>
                                </p:cTn>
                              </p:par>
                              <p:par>
                                <p:cTn id="9" presetID="17" presetClass="entr" presetSubtype="8" fill="hold" grpId="0" nodeType="withEffect">
                                  <p:stCondLst>
                                    <p:cond delay="280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ppt_x</p:attrName>
                                        </p:attrNameLst>
                                      </p:cBhvr>
                                      <p:tavLst>
                                        <p:tav tm="0">
                                          <p:val>
                                            <p:strVal val="#ppt_x-#ppt_w/2"/>
                                          </p:val>
                                        </p:tav>
                                        <p:tav tm="100000">
                                          <p:val>
                                            <p:strVal val="#ppt_x"/>
                                          </p:val>
                                        </p:tav>
                                      </p:tavLst>
                                    </p:anim>
                                    <p:anim calcmode="lin" valueType="num">
                                      <p:cBhvr>
                                        <p:cTn id="12" dur="500" fill="hold"/>
                                        <p:tgtEl>
                                          <p:spTgt spid="24"/>
                                        </p:tgtEl>
                                        <p:attrNameLst>
                                          <p:attrName>ppt_y</p:attrName>
                                        </p:attrNameLst>
                                      </p:cBhvr>
                                      <p:tavLst>
                                        <p:tav tm="0">
                                          <p:val>
                                            <p:strVal val="#ppt_y"/>
                                          </p:val>
                                        </p:tav>
                                        <p:tav tm="100000">
                                          <p:val>
                                            <p:strVal val="#ppt_y"/>
                                          </p:val>
                                        </p:tav>
                                      </p:tavLst>
                                    </p:anim>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01  </a:t>
            </a:r>
            <a:r>
              <a:rPr lang="zh-CN" altLang="en-US" sz="2800" b="1" dirty="0">
                <a:latin typeface="方正舒体" panose="02010601030101010101" pitchFamily="2" charset="-122"/>
                <a:ea typeface="等线" panose="02010600030101010101" pitchFamily="2" charset="-122"/>
                <a:sym typeface="+mn-ea"/>
              </a:rPr>
              <a:t>论文选题依据</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16" name="椭圆 15"/>
          <p:cNvSpPr/>
          <p:nvPr/>
        </p:nvSpPr>
        <p:spPr>
          <a:xfrm>
            <a:off x="800271" y="955697"/>
            <a:ext cx="1896394" cy="1896394"/>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prstClr val="white"/>
              </a:solidFill>
              <a:latin typeface="方正姚体" panose="02010601030101010101" pitchFamily="2" charset="-122"/>
              <a:ea typeface="方正姚体" panose="02010601030101010101" pitchFamily="2" charset="-122"/>
            </a:endParaRPr>
          </a:p>
        </p:txBody>
      </p:sp>
      <p:sp>
        <p:nvSpPr>
          <p:cNvPr id="21" name="TextBox 20"/>
          <p:cNvSpPr txBox="1"/>
          <p:nvPr/>
        </p:nvSpPr>
        <p:spPr>
          <a:xfrm>
            <a:off x="988691" y="1688405"/>
            <a:ext cx="1519555" cy="430530"/>
          </a:xfrm>
          <a:prstGeom prst="rect">
            <a:avLst/>
          </a:prstGeom>
          <a:noFill/>
        </p:spPr>
        <p:txBody>
          <a:bodyPr wrap="none" lIns="0" tIns="0" rIns="0" bIns="0" rtlCol="0">
            <a:spAutoFit/>
          </a:bodyPr>
          <a:lstStyle/>
          <a:p>
            <a:pPr algn="ctr"/>
            <a:r>
              <a:rPr sz="2800">
                <a:solidFill>
                  <a:schemeClr val="bg1"/>
                </a:solidFill>
                <a:sym typeface="+mn-ea"/>
              </a:rPr>
              <a:t>Att-BLSTM</a:t>
            </a:r>
            <a:endParaRPr sz="2800">
              <a:solidFill>
                <a:schemeClr val="bg1"/>
              </a:solidFill>
              <a:sym typeface="+mn-ea"/>
            </a:endParaRPr>
          </a:p>
        </p:txBody>
      </p:sp>
      <p:pic>
        <p:nvPicPr>
          <p:cNvPr id="2" name="图片 31"/>
          <p:cNvPicPr>
            <a:picLocks noChangeAspect="1"/>
          </p:cNvPicPr>
          <p:nvPr/>
        </p:nvPicPr>
        <p:blipFill>
          <a:blip r:embed="rId1"/>
          <a:stretch>
            <a:fillRect/>
          </a:stretch>
        </p:blipFill>
        <p:spPr>
          <a:xfrm>
            <a:off x="3089910" y="1688465"/>
            <a:ext cx="8149590" cy="43916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4/3*#ppt_w"/>
                                          </p:val>
                                        </p:tav>
                                        <p:tav tm="100000">
                                          <p:val>
                                            <p:strVal val="#ppt_w"/>
                                          </p:val>
                                        </p:tav>
                                      </p:tavLst>
                                    </p:anim>
                                    <p:anim calcmode="lin" valueType="num">
                                      <p:cBhvr>
                                        <p:cTn id="8" dur="500" fill="hold"/>
                                        <p:tgtEl>
                                          <p:spTgt spid="1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01  </a:t>
            </a:r>
            <a:r>
              <a:rPr lang="zh-CN" altLang="en-US" sz="2800" b="1" dirty="0">
                <a:latin typeface="方正舒体" panose="02010601030101010101" pitchFamily="2" charset="-122"/>
                <a:ea typeface="等线" panose="02010600030101010101" pitchFamily="2" charset="-122"/>
                <a:sym typeface="+mn-ea"/>
              </a:rPr>
              <a:t>论文选题依据</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16" name="椭圆 15"/>
          <p:cNvSpPr/>
          <p:nvPr/>
        </p:nvSpPr>
        <p:spPr>
          <a:xfrm>
            <a:off x="800271" y="955697"/>
            <a:ext cx="1896394" cy="1896394"/>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prstClr val="white"/>
              </a:solidFill>
              <a:latin typeface="方正姚体" panose="02010601030101010101" pitchFamily="2" charset="-122"/>
              <a:ea typeface="方正姚体" panose="02010601030101010101" pitchFamily="2" charset="-122"/>
            </a:endParaRPr>
          </a:p>
        </p:txBody>
      </p:sp>
      <p:sp>
        <p:nvSpPr>
          <p:cNvPr id="21" name="TextBox 20"/>
          <p:cNvSpPr txBox="1"/>
          <p:nvPr/>
        </p:nvSpPr>
        <p:spPr>
          <a:xfrm>
            <a:off x="1027426" y="1688405"/>
            <a:ext cx="1442085" cy="430530"/>
          </a:xfrm>
          <a:prstGeom prst="rect">
            <a:avLst/>
          </a:prstGeom>
          <a:noFill/>
        </p:spPr>
        <p:txBody>
          <a:bodyPr wrap="none" lIns="0" tIns="0" rIns="0" bIns="0" rtlCol="0">
            <a:spAutoFit/>
          </a:bodyPr>
          <a:lstStyle/>
          <a:p>
            <a:pPr algn="ctr"/>
            <a:r>
              <a:rPr lang="zh-CN" altLang="en-US" sz="2800">
                <a:solidFill>
                  <a:schemeClr val="bg1"/>
                </a:solidFill>
                <a:sym typeface="+mn-ea"/>
              </a:rPr>
              <a:t>LSTM</a:t>
            </a:r>
            <a:r>
              <a:rPr lang="en-US" altLang="zh-CN" sz="2800">
                <a:solidFill>
                  <a:schemeClr val="bg1"/>
                </a:solidFill>
                <a:sym typeface="+mn-ea"/>
              </a:rPr>
              <a:t>-</a:t>
            </a:r>
            <a:r>
              <a:rPr lang="zh-CN" altLang="en-US" sz="2800">
                <a:solidFill>
                  <a:schemeClr val="bg1"/>
                </a:solidFill>
                <a:sym typeface="+mn-ea"/>
              </a:rPr>
              <a:t>CRF</a:t>
            </a:r>
            <a:endParaRPr lang="zh-CN" altLang="en-US" sz="2800" b="1" spc="300" dirty="0">
              <a:solidFill>
                <a:prstClr val="white"/>
              </a:solidFill>
              <a:latin typeface="方正姚体" panose="02010601030101010101" pitchFamily="2" charset="-122"/>
              <a:ea typeface="方正姚体" panose="02010601030101010101" pitchFamily="2" charset="-122"/>
            </a:endParaRPr>
          </a:p>
        </p:txBody>
      </p:sp>
      <p:sp>
        <p:nvSpPr>
          <p:cNvPr id="24" name="MH_SubTitle_4"/>
          <p:cNvSpPr>
            <a:spLocks noChangeArrowheads="1"/>
          </p:cNvSpPr>
          <p:nvPr>
            <p:custDataLst>
              <p:tags r:id="rId1"/>
            </p:custDataLst>
          </p:nvPr>
        </p:nvSpPr>
        <p:spPr bwMode="auto">
          <a:xfrm>
            <a:off x="3989070" y="1688465"/>
            <a:ext cx="421386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srgbClr val="0070C0">
                    <a:lumMod val="50000"/>
                  </a:srgbClr>
                </a:solidFill>
                <a:latin typeface="方正姚体" panose="02010601030101010101" pitchFamily="2" charset="-122"/>
                <a:ea typeface="方正姚体" panose="02010601030101010101" pitchFamily="2" charset="-122"/>
              </a:rPr>
              <a:t>Carnegie Mellon University的Guillaume Lample、Miguel Ballesteros、Sandeep Subramanian、Kazuya Kawakami以及Chris Dyer在2016年发表的论文《Neural Architectures for Named Entity Recognition》中提出LSTM+CRF模型。它不使用任何特定于语言的资源或特性，只使用少量有监督的训练数据和未标记的语料库，是一种端到端的判别式模型。</a:t>
            </a:r>
            <a:endParaRPr lang="zh-CN" altLang="en-US" sz="1400" dirty="0">
              <a:solidFill>
                <a:srgbClr val="0070C0">
                  <a:lumMod val="50000"/>
                </a:srgbClr>
              </a:solidFill>
              <a:latin typeface="方正姚体" panose="02010601030101010101" pitchFamily="2" charset="-122"/>
              <a:ea typeface="方正姚体" panose="02010601030101010101" pitchFamily="2" charset="-122"/>
            </a:endParaRPr>
          </a:p>
          <a:p>
            <a:pPr>
              <a:lnSpc>
                <a:spcPct val="130000"/>
              </a:lnSpc>
              <a:defRPr/>
            </a:pPr>
            <a:r>
              <a:rPr lang="zh-CN" altLang="en-US" sz="1400" dirty="0">
                <a:solidFill>
                  <a:srgbClr val="0070C0">
                    <a:lumMod val="50000"/>
                  </a:srgbClr>
                </a:solidFill>
                <a:latin typeface="方正姚体" panose="02010601030101010101" pitchFamily="2" charset="-122"/>
                <a:ea typeface="方正姚体" panose="02010601030101010101" pitchFamily="2" charset="-122"/>
              </a:rPr>
              <a:t>一般的LSTM+Softmax的架构</a:t>
            </a:r>
            <a:r>
              <a:rPr lang="zh-CN" altLang="en-US" sz="1400" dirty="0">
                <a:solidFill>
                  <a:srgbClr val="0070C0">
                    <a:lumMod val="50000"/>
                  </a:srgbClr>
                </a:solidFill>
                <a:latin typeface="方正姚体" panose="02010601030101010101" pitchFamily="2" charset="-122"/>
                <a:ea typeface="方正姚体" panose="02010601030101010101" pitchFamily="2" charset="-122"/>
              </a:rPr>
              <a:t>的缺点是不考虑预测序列的Label之间的关系，以词性标注为例，动词后面不可能再接动词，而CRF可以考虑相邻Label之间的关系。LSTM 利用过去的输入特征，CRF 利用句子级的标注信息，源序列先输入到LSTM中，然后输出一个单词的考虑到上下文的特征到CRF中，因为CRF可以考虑全局依赖。因此，该模型可以有效地使用过去和未来的标注来预测当前的标注。</a:t>
            </a:r>
            <a:endParaRPr lang="zh-CN" altLang="en-US" sz="1400" dirty="0">
              <a:solidFill>
                <a:srgbClr val="0070C0">
                  <a:lumMod val="50000"/>
                </a:srgbClr>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4/3*#ppt_w"/>
                                          </p:val>
                                        </p:tav>
                                        <p:tav tm="100000">
                                          <p:val>
                                            <p:strVal val="#ppt_w"/>
                                          </p:val>
                                        </p:tav>
                                      </p:tavLst>
                                    </p:anim>
                                    <p:anim calcmode="lin" valueType="num">
                                      <p:cBhvr>
                                        <p:cTn id="8" dur="500" fill="hold"/>
                                        <p:tgtEl>
                                          <p:spTgt spid="16"/>
                                        </p:tgtEl>
                                        <p:attrNameLst>
                                          <p:attrName>ppt_h</p:attrName>
                                        </p:attrNameLst>
                                      </p:cBhvr>
                                      <p:tavLst>
                                        <p:tav tm="0">
                                          <p:val>
                                            <p:strVal val="4/3*#ppt_h"/>
                                          </p:val>
                                        </p:tav>
                                        <p:tav tm="100000">
                                          <p:val>
                                            <p:strVal val="#ppt_h"/>
                                          </p:val>
                                        </p:tav>
                                      </p:tavLst>
                                    </p:anim>
                                  </p:childTnLst>
                                </p:cTn>
                              </p:par>
                              <p:par>
                                <p:cTn id="9" presetID="17" presetClass="entr" presetSubtype="8" fill="hold" grpId="0" nodeType="withEffect">
                                  <p:stCondLst>
                                    <p:cond delay="280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ppt_x</p:attrName>
                                        </p:attrNameLst>
                                      </p:cBhvr>
                                      <p:tavLst>
                                        <p:tav tm="0">
                                          <p:val>
                                            <p:strVal val="#ppt_x-#ppt_w/2"/>
                                          </p:val>
                                        </p:tav>
                                        <p:tav tm="100000">
                                          <p:val>
                                            <p:strVal val="#ppt_x"/>
                                          </p:val>
                                        </p:tav>
                                      </p:tavLst>
                                    </p:anim>
                                    <p:anim calcmode="lin" valueType="num">
                                      <p:cBhvr>
                                        <p:cTn id="12" dur="500" fill="hold"/>
                                        <p:tgtEl>
                                          <p:spTgt spid="24"/>
                                        </p:tgtEl>
                                        <p:attrNameLst>
                                          <p:attrName>ppt_y</p:attrName>
                                        </p:attrNameLst>
                                      </p:cBhvr>
                                      <p:tavLst>
                                        <p:tav tm="0">
                                          <p:val>
                                            <p:strVal val="#ppt_y"/>
                                          </p:val>
                                        </p:tav>
                                        <p:tav tm="100000">
                                          <p:val>
                                            <p:strVal val="#ppt_y"/>
                                          </p:val>
                                        </p:tav>
                                      </p:tavLst>
                                    </p:anim>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01  </a:t>
            </a:r>
            <a:r>
              <a:rPr lang="zh-CN" altLang="en-US" sz="2800" b="1" dirty="0">
                <a:latin typeface="方正舒体" panose="02010601030101010101" pitchFamily="2" charset="-122"/>
                <a:ea typeface="等线" panose="02010600030101010101" pitchFamily="2" charset="-122"/>
                <a:sym typeface="+mn-ea"/>
              </a:rPr>
              <a:t>论文选题依据</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16" name="椭圆 15"/>
          <p:cNvSpPr/>
          <p:nvPr/>
        </p:nvSpPr>
        <p:spPr>
          <a:xfrm>
            <a:off x="800271" y="955697"/>
            <a:ext cx="1896394" cy="1896394"/>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prstClr val="white"/>
              </a:solidFill>
              <a:latin typeface="方正姚体" panose="02010601030101010101" pitchFamily="2" charset="-122"/>
              <a:ea typeface="方正姚体" panose="02010601030101010101" pitchFamily="2" charset="-122"/>
            </a:endParaRPr>
          </a:p>
        </p:txBody>
      </p:sp>
      <p:sp>
        <p:nvSpPr>
          <p:cNvPr id="21" name="TextBox 20"/>
          <p:cNvSpPr txBox="1"/>
          <p:nvPr/>
        </p:nvSpPr>
        <p:spPr>
          <a:xfrm>
            <a:off x="1027426" y="1688405"/>
            <a:ext cx="1442085" cy="430530"/>
          </a:xfrm>
          <a:prstGeom prst="rect">
            <a:avLst/>
          </a:prstGeom>
          <a:noFill/>
        </p:spPr>
        <p:txBody>
          <a:bodyPr wrap="none" lIns="0" tIns="0" rIns="0" bIns="0" rtlCol="0">
            <a:spAutoFit/>
          </a:bodyPr>
          <a:lstStyle/>
          <a:p>
            <a:pPr algn="ctr"/>
            <a:r>
              <a:rPr lang="zh-CN" altLang="en-US" sz="2800">
                <a:solidFill>
                  <a:schemeClr val="bg1"/>
                </a:solidFill>
                <a:sym typeface="+mn-ea"/>
              </a:rPr>
              <a:t>LSTM</a:t>
            </a:r>
            <a:r>
              <a:rPr lang="en-US" altLang="zh-CN" sz="2800">
                <a:solidFill>
                  <a:schemeClr val="bg1"/>
                </a:solidFill>
                <a:sym typeface="+mn-ea"/>
              </a:rPr>
              <a:t>-</a:t>
            </a:r>
            <a:r>
              <a:rPr lang="zh-CN" altLang="en-US" sz="2800">
                <a:solidFill>
                  <a:schemeClr val="bg1"/>
                </a:solidFill>
                <a:sym typeface="+mn-ea"/>
              </a:rPr>
              <a:t>CRF</a:t>
            </a:r>
            <a:endParaRPr lang="zh-CN" altLang="en-US" sz="2800" b="1" spc="300" dirty="0">
              <a:solidFill>
                <a:prstClr val="white"/>
              </a:solidFill>
              <a:latin typeface="方正姚体" panose="02010601030101010101" pitchFamily="2" charset="-122"/>
              <a:ea typeface="方正姚体" panose="02010601030101010101" pitchFamily="2" charset="-122"/>
            </a:endParaRPr>
          </a:p>
        </p:txBody>
      </p:sp>
      <p:pic>
        <p:nvPicPr>
          <p:cNvPr id="2" name="图片 -2147482624" descr="IMG_256"/>
          <p:cNvPicPr>
            <a:picLocks noChangeAspect="1"/>
          </p:cNvPicPr>
          <p:nvPr>
            <p:custDataLst>
              <p:tags r:id="rId1"/>
            </p:custDataLst>
          </p:nvPr>
        </p:nvPicPr>
        <p:blipFill>
          <a:blip r:embed="rId2"/>
          <a:stretch>
            <a:fillRect/>
          </a:stretch>
        </p:blipFill>
        <p:spPr>
          <a:xfrm>
            <a:off x="3227070" y="1688148"/>
            <a:ext cx="5737860" cy="44837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4/3*#ppt_w"/>
                                          </p:val>
                                        </p:tav>
                                        <p:tav tm="100000">
                                          <p:val>
                                            <p:strVal val="#ppt_w"/>
                                          </p:val>
                                        </p:tav>
                                      </p:tavLst>
                                    </p:anim>
                                    <p:anim calcmode="lin" valueType="num">
                                      <p:cBhvr>
                                        <p:cTn id="8" dur="500" fill="hold"/>
                                        <p:tgtEl>
                                          <p:spTgt spid="1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03241"/>
            <a:ext cx="12192000" cy="3438659"/>
          </a:xfrm>
          <a:prstGeom prst="rect">
            <a:avLst/>
          </a:pr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3465109" y="2140895"/>
            <a:ext cx="5261781" cy="2122805"/>
          </a:xfrm>
          <a:prstGeom prst="rect">
            <a:avLst/>
          </a:prstGeom>
          <a:noFill/>
        </p:spPr>
        <p:txBody>
          <a:bodyPr wrap="square" rtlCol="0">
            <a:spAutoFit/>
          </a:bodyPr>
          <a:lstStyle/>
          <a:p>
            <a:pPr algn="ctr">
              <a:lnSpc>
                <a:spcPct val="150000"/>
              </a:lnSpc>
            </a:pPr>
            <a:r>
              <a:rPr lang="en-US" altLang="zh-CN" sz="4400" b="1" dirty="0">
                <a:solidFill>
                  <a:prstClr val="white"/>
                </a:solidFill>
                <a:latin typeface="方正舒体" panose="02010601030101010101" pitchFamily="2" charset="-122"/>
                <a:ea typeface="等线" panose="02010600030101010101" pitchFamily="2" charset="-122"/>
              </a:rPr>
              <a:t>PART 02  </a:t>
            </a:r>
            <a:endParaRPr lang="en-US" altLang="zh-CN" sz="4400" b="1" dirty="0">
              <a:solidFill>
                <a:prstClr val="white"/>
              </a:solidFill>
              <a:latin typeface="方正舒体" panose="02010601030101010101" pitchFamily="2" charset="-122"/>
              <a:ea typeface="等线" panose="02010600030101010101" pitchFamily="2" charset="-122"/>
            </a:endParaRPr>
          </a:p>
          <a:p>
            <a:pPr algn="ctr">
              <a:lnSpc>
                <a:spcPct val="150000"/>
              </a:lnSpc>
            </a:pPr>
            <a:r>
              <a:rPr lang="zh-CN" altLang="en-US" sz="4400" b="1" dirty="0">
                <a:solidFill>
                  <a:prstClr val="white"/>
                </a:solidFill>
                <a:latin typeface="方正舒体" panose="02010601030101010101" pitchFamily="2" charset="-122"/>
                <a:ea typeface="等线" panose="02010600030101010101" pitchFamily="2" charset="-122"/>
              </a:rPr>
              <a:t>研究方案</a:t>
            </a:r>
            <a:endParaRPr lang="zh-CN" altLang="en-US" sz="4400" b="1" dirty="0">
              <a:solidFill>
                <a:prstClr val="white"/>
              </a:solidFill>
              <a:latin typeface="方正舒体" panose="02010601030101010101" pitchFamily="2" charset="-122"/>
              <a:ea typeface="等线"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sym typeface="+mn-ea"/>
              </a:rPr>
              <a:t>PART 02  </a:t>
            </a:r>
            <a:r>
              <a:rPr lang="zh-CN" altLang="en-US" sz="2800" b="1" dirty="0">
                <a:solidFill>
                  <a:srgbClr val="E7E6E6">
                    <a:lumMod val="25000"/>
                  </a:srgbClr>
                </a:solidFill>
                <a:latin typeface="方正舒体" panose="02010601030101010101" pitchFamily="2" charset="-122"/>
                <a:ea typeface="等线" panose="02010600030101010101" pitchFamily="2" charset="-122"/>
                <a:sym typeface="+mn-ea"/>
              </a:rPr>
              <a:t>研究方案</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17" name="椭圆 16"/>
          <p:cNvSpPr/>
          <p:nvPr/>
        </p:nvSpPr>
        <p:spPr>
          <a:xfrm>
            <a:off x="3386455" y="2323465"/>
            <a:ext cx="6128385" cy="4105275"/>
          </a:xfrm>
          <a:prstGeom prst="ellipse">
            <a:avLst/>
          </a:prstGeom>
          <a:solidFill>
            <a:srgbClr val="012060"/>
          </a:solidFill>
          <a:ln w="12700" cap="flat" cmpd="sng" algn="ctr">
            <a:solidFill>
              <a:sysClr val="window" lastClr="FFFFFF">
                <a:lumMod val="65000"/>
              </a:sysClr>
            </a:solidFill>
            <a:prstDash val="solid"/>
            <a:miter lim="800000"/>
          </a:ln>
          <a:effectLst/>
        </p:spPr>
        <p:txBody>
          <a:bodyPr rtlCol="0" anchor="ct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21" name="TextBox 20"/>
          <p:cNvSpPr txBox="1"/>
          <p:nvPr/>
        </p:nvSpPr>
        <p:spPr>
          <a:xfrm>
            <a:off x="6035675" y="1213485"/>
            <a:ext cx="829310" cy="861695"/>
          </a:xfrm>
          <a:prstGeom prst="rect">
            <a:avLst/>
          </a:prstGeom>
          <a:solidFill>
            <a:schemeClr val="bg1"/>
          </a:solidFill>
        </p:spPr>
        <p:txBody>
          <a:bodyPr wrap="square" lIns="0" tIns="0" rIns="0" bIns="0" rtlCol="0">
            <a:spAutoFit/>
          </a:bodyPr>
          <a:lstStyle/>
          <a:p>
            <a:pPr algn="ctr"/>
            <a:r>
              <a:rPr lang="zh-CN" altLang="en-US" sz="2800" b="1" spc="300" dirty="0">
                <a:solidFill>
                  <a:prstClr val="white"/>
                </a:solidFill>
                <a:highlight>
                  <a:srgbClr val="000080"/>
                </a:highlight>
                <a:latin typeface="方正姚体" panose="02010601030101010101" pitchFamily="2" charset="-122"/>
                <a:ea typeface="方正姚体" panose="02010601030101010101" pitchFamily="2" charset="-122"/>
              </a:rPr>
              <a:t>研究</a:t>
            </a:r>
            <a:endParaRPr lang="zh-CN" altLang="en-US" sz="2800" b="1" spc="300" dirty="0">
              <a:solidFill>
                <a:prstClr val="white"/>
              </a:solidFill>
              <a:highlight>
                <a:srgbClr val="000080"/>
              </a:highlight>
              <a:latin typeface="方正姚体" panose="02010601030101010101" pitchFamily="2" charset="-122"/>
              <a:ea typeface="方正姚体" panose="02010601030101010101" pitchFamily="2" charset="-122"/>
            </a:endParaRPr>
          </a:p>
          <a:p>
            <a:pPr algn="ctr"/>
            <a:r>
              <a:rPr lang="zh-CN" altLang="en-US" sz="2800" b="1" spc="300" dirty="0">
                <a:solidFill>
                  <a:prstClr val="white"/>
                </a:solidFill>
                <a:highlight>
                  <a:srgbClr val="000080"/>
                </a:highlight>
                <a:latin typeface="方正姚体" panose="02010601030101010101" pitchFamily="2" charset="-122"/>
                <a:ea typeface="方正姚体" panose="02010601030101010101" pitchFamily="2" charset="-122"/>
              </a:rPr>
              <a:t>目标</a:t>
            </a:r>
            <a:endParaRPr lang="zh-CN" altLang="en-US" sz="2800" b="1" spc="300" dirty="0">
              <a:solidFill>
                <a:prstClr val="white"/>
              </a:solidFill>
              <a:highlight>
                <a:srgbClr val="000080"/>
              </a:highlight>
              <a:latin typeface="方正姚体" panose="02010601030101010101" pitchFamily="2" charset="-122"/>
              <a:ea typeface="方正姚体" panose="02010601030101010101" pitchFamily="2" charset="-122"/>
            </a:endParaRPr>
          </a:p>
        </p:txBody>
      </p:sp>
      <p:sp>
        <p:nvSpPr>
          <p:cNvPr id="2" name="文本框 1"/>
          <p:cNvSpPr txBox="1"/>
          <p:nvPr/>
        </p:nvSpPr>
        <p:spPr>
          <a:xfrm>
            <a:off x="4040505" y="2708275"/>
            <a:ext cx="5031105" cy="3076575"/>
          </a:xfrm>
          <a:prstGeom prst="rect">
            <a:avLst/>
          </a:prstGeom>
          <a:noFill/>
        </p:spPr>
        <p:txBody>
          <a:bodyPr wrap="square" rtlCol="0">
            <a:spAutoFit/>
          </a:bodyPr>
          <a:p>
            <a:endParaRPr lang="zh-CN" altLang="en-US">
              <a:solidFill>
                <a:schemeClr val="bg1"/>
              </a:solidFill>
            </a:endParaRPr>
          </a:p>
          <a:p>
            <a:r>
              <a:rPr lang="en-US" altLang="zh-CN" sz="1600" dirty="0">
                <a:solidFill>
                  <a:prstClr val="white"/>
                </a:solidFill>
                <a:latin typeface="方正姚体" panose="02010601030101010101" pitchFamily="2" charset="-122"/>
                <a:ea typeface="方正姚体" panose="02010601030101010101" pitchFamily="2" charset="-122"/>
              </a:rPr>
              <a:t>        </a:t>
            </a:r>
            <a:r>
              <a:rPr lang="zh-CN" altLang="en-US" sz="1600" dirty="0">
                <a:solidFill>
                  <a:prstClr val="white"/>
                </a:solidFill>
                <a:latin typeface="方正姚体" panose="02010601030101010101" pitchFamily="2" charset="-122"/>
                <a:ea typeface="方正姚体" panose="02010601030101010101" pitchFamily="2" charset="-122"/>
              </a:rPr>
              <a:t>本毕设，旨在开发一个后端包括以技术专利与相关技术标准关联关系为数据挖掘对象的深度学习算法模型，并且结合爬虫技术来爬取最新的专利信息作为其数据对象。同时，由于本毕设面对的预期用户群体，是需要根据新专利与旧标准间的关联关系进行分析的决策者，因此本毕设还需要设计一个面向用户的友好的可视化前端。</a:t>
            </a:r>
            <a:endParaRPr lang="zh-CN" altLang="en-US" sz="1600" dirty="0">
              <a:solidFill>
                <a:prstClr val="white"/>
              </a:solidFill>
              <a:latin typeface="方正姚体" panose="02010601030101010101" pitchFamily="2" charset="-122"/>
              <a:ea typeface="方正姚体" panose="02010601030101010101" pitchFamily="2" charset="-122"/>
            </a:endParaRPr>
          </a:p>
          <a:p>
            <a:r>
              <a:rPr lang="en-US" altLang="zh-CN" sz="1600" dirty="0">
                <a:solidFill>
                  <a:prstClr val="white"/>
                </a:solidFill>
                <a:latin typeface="方正姚体" panose="02010601030101010101" pitchFamily="2" charset="-122"/>
                <a:ea typeface="方正姚体" panose="02010601030101010101" pitchFamily="2" charset="-122"/>
              </a:rPr>
              <a:t>        </a:t>
            </a:r>
            <a:r>
              <a:rPr lang="zh-CN" altLang="en-US" sz="1600" dirty="0">
                <a:solidFill>
                  <a:prstClr val="white"/>
                </a:solidFill>
                <a:latin typeface="方正姚体" panose="02010601030101010101" pitchFamily="2" charset="-122"/>
                <a:ea typeface="方正姚体" panose="02010601030101010101" pitchFamily="2" charset="-122"/>
              </a:rPr>
              <a:t>本毕设的成果的应用场景，是通过深度学习方法，分析大批量的专利信息，抽取其中的相关技术标准，并且通过可视化的前端表现，从而辅助决策者是否要在某个技术领域补充新的技术标准。</a:t>
            </a:r>
            <a:endParaRPr lang="zh-CN" altLang="en-US" sz="1600" dirty="0">
              <a:solidFill>
                <a:prstClr val="white"/>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200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635500"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02  </a:t>
            </a:r>
            <a:r>
              <a:rPr lang="zh-CN" altLang="en-US" sz="2800" b="1" dirty="0">
                <a:solidFill>
                  <a:srgbClr val="E7E6E6">
                    <a:lumMod val="25000"/>
                  </a:srgbClr>
                </a:solidFill>
                <a:latin typeface="方正舒体" panose="02010601030101010101" pitchFamily="2" charset="-122"/>
                <a:ea typeface="等线" panose="02010600030101010101" pitchFamily="2" charset="-122"/>
              </a:rPr>
              <a:t>研究</a:t>
            </a:r>
            <a:r>
              <a:rPr lang="zh-CN" altLang="en-US" sz="2800" b="1" dirty="0">
                <a:solidFill>
                  <a:srgbClr val="E7E6E6">
                    <a:lumMod val="25000"/>
                  </a:srgbClr>
                </a:solidFill>
                <a:latin typeface="方正舒体" panose="02010601030101010101" pitchFamily="2" charset="-122"/>
                <a:ea typeface="等线" panose="02010600030101010101" pitchFamily="2" charset="-122"/>
              </a:rPr>
              <a:t>方案</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5" name="MH_Other_1"/>
          <p:cNvSpPr/>
          <p:nvPr>
            <p:custDataLst>
              <p:tags r:id="rId1"/>
            </p:custDataLst>
          </p:nvPr>
        </p:nvSpPr>
        <p:spPr>
          <a:xfrm>
            <a:off x="2715414" y="2233336"/>
            <a:ext cx="1793319" cy="1862293"/>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rgbClr val="012060"/>
          </a:solidFill>
          <a:ln w="12700" cap="flat" cmpd="sng" algn="ctr">
            <a:solidFill>
              <a:srgbClr val="012060"/>
            </a:solidFill>
            <a:prstDash val="solid"/>
            <a:miter lim="800000"/>
          </a:ln>
          <a:effectLst/>
        </p:spPr>
        <p:txBody>
          <a:bodyPr anchor="ctr"/>
          <a:lstStyle/>
          <a:p>
            <a:pPr algn="ctr">
              <a:defRPr/>
            </a:pPr>
            <a:endParaRPr lang="zh-CN" altLang="en-US" kern="0">
              <a:solidFill>
                <a:prstClr val="black"/>
              </a:solidFill>
              <a:latin typeface="方正姚体" panose="02010601030101010101" pitchFamily="2" charset="-122"/>
              <a:ea typeface="方正姚体" panose="02010601030101010101" pitchFamily="2" charset="-122"/>
            </a:endParaRPr>
          </a:p>
        </p:txBody>
      </p:sp>
      <p:sp>
        <p:nvSpPr>
          <p:cNvPr id="7" name="MH_Other_2"/>
          <p:cNvSpPr/>
          <p:nvPr>
            <p:custDataLst>
              <p:tags r:id="rId2"/>
            </p:custDataLst>
          </p:nvPr>
        </p:nvSpPr>
        <p:spPr>
          <a:xfrm>
            <a:off x="4870322" y="2902171"/>
            <a:ext cx="401302" cy="543430"/>
          </a:xfrm>
          <a:prstGeom prst="chevron">
            <a:avLst/>
          </a:prstGeom>
          <a:solidFill>
            <a:sysClr val="window" lastClr="FFFFFF">
              <a:lumMod val="75000"/>
            </a:sysClr>
          </a:solidFill>
          <a:ln w="12700" cap="flat" cmpd="sng" algn="ctr">
            <a:noFill/>
            <a:prstDash val="solid"/>
            <a:miter lim="800000"/>
          </a:ln>
          <a:effectLst/>
        </p:spPr>
        <p:txBody>
          <a:bodyPr anchor="ctr"/>
          <a:lstStyle/>
          <a:p>
            <a:pPr algn="ctr">
              <a:defRPr/>
            </a:pPr>
            <a:endParaRPr lang="zh-CN" altLang="en-US" kern="0">
              <a:solidFill>
                <a:prstClr val="black"/>
              </a:solidFill>
              <a:latin typeface="方正姚体" panose="02010601030101010101" pitchFamily="2" charset="-122"/>
              <a:ea typeface="方正姚体" panose="02010601030101010101" pitchFamily="2" charset="-122"/>
            </a:endParaRPr>
          </a:p>
        </p:txBody>
      </p:sp>
      <p:sp>
        <p:nvSpPr>
          <p:cNvPr id="8" name="MH_Other_3"/>
          <p:cNvSpPr/>
          <p:nvPr>
            <p:custDataLst>
              <p:tags r:id="rId3"/>
            </p:custDataLst>
          </p:nvPr>
        </p:nvSpPr>
        <p:spPr>
          <a:xfrm>
            <a:off x="7650175" y="2902171"/>
            <a:ext cx="401302" cy="543430"/>
          </a:xfrm>
          <a:prstGeom prst="chevron">
            <a:avLst/>
          </a:prstGeom>
          <a:solidFill>
            <a:sysClr val="window" lastClr="FFFFFF">
              <a:lumMod val="75000"/>
            </a:sysClr>
          </a:solidFill>
          <a:ln w="12700" cap="flat" cmpd="sng" algn="ctr">
            <a:noFill/>
            <a:prstDash val="solid"/>
            <a:miter lim="800000"/>
          </a:ln>
          <a:effectLst/>
        </p:spPr>
        <p:txBody>
          <a:bodyPr anchor="ctr"/>
          <a:lstStyle/>
          <a:p>
            <a:pPr algn="ctr">
              <a:defRPr/>
            </a:pPr>
            <a:endParaRPr lang="zh-CN" altLang="en-US" kern="0">
              <a:solidFill>
                <a:prstClr val="black"/>
              </a:solidFill>
              <a:latin typeface="方正姚体" panose="02010601030101010101" pitchFamily="2" charset="-122"/>
              <a:ea typeface="方正姚体" panose="02010601030101010101" pitchFamily="2" charset="-122"/>
            </a:endParaRPr>
          </a:p>
        </p:txBody>
      </p:sp>
      <p:sp>
        <p:nvSpPr>
          <p:cNvPr id="11" name="MH_Other_5"/>
          <p:cNvSpPr/>
          <p:nvPr>
            <p:custDataLst>
              <p:tags r:id="rId4"/>
            </p:custDataLst>
          </p:nvPr>
        </p:nvSpPr>
        <p:spPr>
          <a:xfrm>
            <a:off x="5530799" y="2233336"/>
            <a:ext cx="1793319" cy="1862293"/>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rgbClr val="012060"/>
          </a:solidFill>
          <a:ln w="12700" cap="flat" cmpd="sng" algn="ctr">
            <a:solidFill>
              <a:srgbClr val="012060"/>
            </a:solidFill>
            <a:prstDash val="solid"/>
            <a:miter lim="800000"/>
          </a:ln>
          <a:effectLst/>
        </p:spPr>
        <p:txBody>
          <a:bodyPr anchor="ctr"/>
          <a:lstStyle/>
          <a:p>
            <a:pPr algn="ctr">
              <a:defRPr/>
            </a:pPr>
            <a:endParaRPr lang="zh-CN" altLang="en-US" kern="0">
              <a:solidFill>
                <a:prstClr val="black"/>
              </a:solidFill>
              <a:latin typeface="方正姚体" panose="02010601030101010101" pitchFamily="2" charset="-122"/>
              <a:ea typeface="方正姚体" panose="02010601030101010101" pitchFamily="2" charset="-122"/>
            </a:endParaRPr>
          </a:p>
        </p:txBody>
      </p:sp>
      <p:sp>
        <p:nvSpPr>
          <p:cNvPr id="12" name="MH_Other_6"/>
          <p:cNvSpPr/>
          <p:nvPr>
            <p:custDataLst>
              <p:tags r:id="rId5"/>
            </p:custDataLst>
          </p:nvPr>
        </p:nvSpPr>
        <p:spPr>
          <a:xfrm>
            <a:off x="8310652" y="2233336"/>
            <a:ext cx="1791228" cy="1862293"/>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rgbClr val="012060"/>
          </a:solidFill>
          <a:ln w="12700" cap="flat" cmpd="sng" algn="ctr">
            <a:solidFill>
              <a:srgbClr val="012060"/>
            </a:solidFill>
            <a:prstDash val="solid"/>
            <a:miter lim="800000"/>
          </a:ln>
          <a:effectLst/>
        </p:spPr>
        <p:txBody>
          <a:bodyPr anchor="ctr"/>
          <a:lstStyle/>
          <a:p>
            <a:pPr algn="ctr">
              <a:defRPr/>
            </a:pPr>
            <a:endParaRPr lang="zh-CN" altLang="en-US" kern="0">
              <a:solidFill>
                <a:prstClr val="black"/>
              </a:solidFill>
              <a:latin typeface="方正姚体" panose="02010601030101010101" pitchFamily="2" charset="-122"/>
              <a:ea typeface="方正姚体" panose="02010601030101010101" pitchFamily="2" charset="-122"/>
            </a:endParaRPr>
          </a:p>
        </p:txBody>
      </p:sp>
      <p:grpSp>
        <p:nvGrpSpPr>
          <p:cNvPr id="14" name="组合 13"/>
          <p:cNvGrpSpPr/>
          <p:nvPr/>
        </p:nvGrpSpPr>
        <p:grpSpPr>
          <a:xfrm>
            <a:off x="2763486" y="2350382"/>
            <a:ext cx="1628199" cy="1628200"/>
            <a:chOff x="1060913" y="2095747"/>
            <a:chExt cx="1628199" cy="1628200"/>
          </a:xfrm>
          <a:solidFill>
            <a:srgbClr val="012060"/>
          </a:solidFill>
        </p:grpSpPr>
        <p:sp>
          <p:nvSpPr>
            <p:cNvPr id="15" name="MH_SubTitle_1"/>
            <p:cNvSpPr/>
            <p:nvPr>
              <p:custDataLst>
                <p:tags r:id="rId6"/>
              </p:custDataLst>
            </p:nvPr>
          </p:nvSpPr>
          <p:spPr>
            <a:xfrm>
              <a:off x="1060913" y="2095747"/>
              <a:ext cx="1628199" cy="1628200"/>
            </a:xfrm>
            <a:prstGeom prst="ellipse">
              <a:avLst/>
            </a:prstGeom>
            <a:grpFill/>
            <a:ln w="28575" cap="flat" cmpd="sng" algn="ctr">
              <a:noFill/>
              <a:prstDash val="solid"/>
              <a:miter lim="800000"/>
            </a:ln>
            <a:effectLst/>
          </p:spPr>
          <p:txBody>
            <a:bodyPr anchor="ctr"/>
            <a:lstStyle/>
            <a:p>
              <a:pPr algn="ctr">
                <a:defRPr/>
              </a:pPr>
              <a:endParaRPr lang="zh-CN" altLang="en-US" kern="0" dirty="0">
                <a:solidFill>
                  <a:srgbClr val="FFFFFF"/>
                </a:solidFill>
                <a:latin typeface="方正姚体" panose="02010601030101010101" pitchFamily="2" charset="-122"/>
                <a:ea typeface="方正姚体" panose="02010601030101010101" pitchFamily="2" charset="-122"/>
                <a:cs typeface="Candara" panose="020E0502030303020204" charset="0"/>
              </a:endParaRPr>
            </a:p>
          </p:txBody>
        </p:sp>
        <p:sp>
          <p:nvSpPr>
            <p:cNvPr id="16" name="文本框 15"/>
            <p:cNvSpPr txBox="1"/>
            <p:nvPr/>
          </p:nvSpPr>
          <p:spPr>
            <a:xfrm>
              <a:off x="1404872" y="2503752"/>
              <a:ext cx="940279" cy="829945"/>
            </a:xfrm>
            <a:prstGeom prst="rect">
              <a:avLst/>
            </a:prstGeom>
            <a:grpFill/>
          </p:spPr>
          <p:txBody>
            <a:bodyPr wrap="square" rtlCol="0">
              <a:spAutoFit/>
            </a:bodyPr>
            <a:lstStyle/>
            <a:p>
              <a:pPr algn="ctr"/>
              <a:r>
                <a:rPr lang="zh-CN" altLang="en-US" sz="2400" b="1" kern="0" spc="300" dirty="0">
                  <a:solidFill>
                    <a:prstClr val="white"/>
                  </a:solidFill>
                  <a:latin typeface="方正姚体" panose="02010601030101010101" pitchFamily="2" charset="-122"/>
                  <a:ea typeface="方正姚体" panose="02010601030101010101" pitchFamily="2" charset="-122"/>
                </a:rPr>
                <a:t>建立</a:t>
              </a:r>
              <a:r>
                <a:rPr lang="zh-CN" altLang="en-US" sz="2400" b="1" kern="0" spc="300" dirty="0">
                  <a:solidFill>
                    <a:prstClr val="white"/>
                  </a:solidFill>
                  <a:latin typeface="方正姚体" panose="02010601030101010101" pitchFamily="2" charset="-122"/>
                  <a:ea typeface="方正姚体" panose="02010601030101010101" pitchFamily="2" charset="-122"/>
                </a:rPr>
                <a:t>模型</a:t>
              </a:r>
              <a:endParaRPr lang="zh-CN" altLang="en-US" sz="2400" b="1" kern="0" spc="300" dirty="0">
                <a:solidFill>
                  <a:prstClr val="white"/>
                </a:solidFill>
                <a:latin typeface="方正姚体" panose="02010601030101010101" pitchFamily="2" charset="-122"/>
                <a:ea typeface="方正姚体" panose="02010601030101010101" pitchFamily="2" charset="-122"/>
              </a:endParaRPr>
            </a:p>
          </p:txBody>
        </p:sp>
      </p:grpSp>
      <p:grpSp>
        <p:nvGrpSpPr>
          <p:cNvPr id="17" name="组合 16"/>
          <p:cNvGrpSpPr/>
          <p:nvPr/>
        </p:nvGrpSpPr>
        <p:grpSpPr>
          <a:xfrm>
            <a:off x="5578871" y="2350382"/>
            <a:ext cx="1628200" cy="1628200"/>
            <a:chOff x="3876298" y="2095747"/>
            <a:chExt cx="1628200" cy="1628200"/>
          </a:xfrm>
          <a:solidFill>
            <a:srgbClr val="012060"/>
          </a:solidFill>
        </p:grpSpPr>
        <p:sp>
          <p:nvSpPr>
            <p:cNvPr id="18" name="MH_SubTitle_2"/>
            <p:cNvSpPr/>
            <p:nvPr>
              <p:custDataLst>
                <p:tags r:id="rId7"/>
              </p:custDataLst>
            </p:nvPr>
          </p:nvSpPr>
          <p:spPr>
            <a:xfrm>
              <a:off x="3876298" y="2095747"/>
              <a:ext cx="1628200" cy="1628200"/>
            </a:xfrm>
            <a:prstGeom prst="ellipse">
              <a:avLst/>
            </a:prstGeom>
            <a:grpFill/>
            <a:ln w="28575" cap="flat" cmpd="sng" algn="ctr">
              <a:noFill/>
              <a:prstDash val="solid"/>
              <a:miter lim="800000"/>
            </a:ln>
            <a:effectLst/>
          </p:spPr>
          <p:txBody>
            <a:bodyPr anchor="ctr"/>
            <a:lstStyle/>
            <a:p>
              <a:pPr algn="ctr">
                <a:defRPr/>
              </a:pPr>
              <a:endParaRPr lang="zh-CN" altLang="en-US" kern="0" dirty="0">
                <a:solidFill>
                  <a:srgbClr val="FFFFFF"/>
                </a:solidFill>
                <a:latin typeface="方正姚体" panose="02010601030101010101" pitchFamily="2" charset="-122"/>
                <a:ea typeface="方正姚体" panose="02010601030101010101" pitchFamily="2" charset="-122"/>
                <a:cs typeface="Candara" panose="020E0502030303020204" charset="0"/>
              </a:endParaRPr>
            </a:p>
          </p:txBody>
        </p:sp>
        <p:sp>
          <p:nvSpPr>
            <p:cNvPr id="19" name="文本框 18"/>
            <p:cNvSpPr txBox="1"/>
            <p:nvPr/>
          </p:nvSpPr>
          <p:spPr>
            <a:xfrm>
              <a:off x="4220258" y="2503752"/>
              <a:ext cx="940279" cy="829945"/>
            </a:xfrm>
            <a:prstGeom prst="rect">
              <a:avLst/>
            </a:prstGeom>
            <a:grpFill/>
          </p:spPr>
          <p:txBody>
            <a:bodyPr wrap="square" rtlCol="0">
              <a:spAutoFit/>
            </a:bodyPr>
            <a:lstStyle/>
            <a:p>
              <a:pPr algn="ctr"/>
              <a:r>
                <a:rPr lang="zh-CN" altLang="en-US" sz="2400" b="1" kern="0" spc="300" dirty="0">
                  <a:solidFill>
                    <a:prstClr val="white"/>
                  </a:solidFill>
                  <a:latin typeface="方正姚体" panose="02010601030101010101" pitchFamily="2" charset="-122"/>
                  <a:ea typeface="方正姚体" panose="02010601030101010101" pitchFamily="2" charset="-122"/>
                </a:rPr>
                <a:t>爬取</a:t>
              </a:r>
              <a:r>
                <a:rPr lang="zh-CN" altLang="en-US" sz="2400" b="1" kern="0" spc="300" dirty="0">
                  <a:solidFill>
                    <a:prstClr val="white"/>
                  </a:solidFill>
                  <a:latin typeface="方正姚体" panose="02010601030101010101" pitchFamily="2" charset="-122"/>
                  <a:ea typeface="方正姚体" panose="02010601030101010101" pitchFamily="2" charset="-122"/>
                </a:rPr>
                <a:t>数据</a:t>
              </a:r>
              <a:endParaRPr lang="zh-CN" altLang="en-US" sz="2400" b="1" kern="0" spc="300" dirty="0">
                <a:solidFill>
                  <a:prstClr val="white"/>
                </a:solidFill>
                <a:latin typeface="方正姚体" panose="02010601030101010101" pitchFamily="2" charset="-122"/>
                <a:ea typeface="方正姚体" panose="02010601030101010101" pitchFamily="2" charset="-122"/>
              </a:endParaRPr>
            </a:p>
          </p:txBody>
        </p:sp>
      </p:grpSp>
      <p:grpSp>
        <p:nvGrpSpPr>
          <p:cNvPr id="20" name="组合 19"/>
          <p:cNvGrpSpPr/>
          <p:nvPr/>
        </p:nvGrpSpPr>
        <p:grpSpPr>
          <a:xfrm>
            <a:off x="8356634" y="2350382"/>
            <a:ext cx="1628199" cy="1628200"/>
            <a:chOff x="6654061" y="2095747"/>
            <a:chExt cx="1628199" cy="1628200"/>
          </a:xfrm>
          <a:solidFill>
            <a:srgbClr val="012060"/>
          </a:solidFill>
        </p:grpSpPr>
        <p:sp>
          <p:nvSpPr>
            <p:cNvPr id="21" name="MH_SubTitle_3"/>
            <p:cNvSpPr/>
            <p:nvPr>
              <p:custDataLst>
                <p:tags r:id="rId8"/>
              </p:custDataLst>
            </p:nvPr>
          </p:nvSpPr>
          <p:spPr>
            <a:xfrm>
              <a:off x="6654061" y="2095747"/>
              <a:ext cx="1628199" cy="1628200"/>
            </a:xfrm>
            <a:prstGeom prst="ellipse">
              <a:avLst/>
            </a:prstGeom>
            <a:grpFill/>
            <a:ln w="28575" cap="flat" cmpd="sng" algn="ctr">
              <a:noFill/>
              <a:prstDash val="solid"/>
              <a:miter lim="800000"/>
            </a:ln>
            <a:effectLst/>
          </p:spPr>
          <p:txBody>
            <a:bodyPr anchor="ctr"/>
            <a:lstStyle/>
            <a:p>
              <a:pPr algn="ctr">
                <a:defRPr/>
              </a:pPr>
              <a:endParaRPr lang="zh-CN" altLang="en-US" kern="0" dirty="0">
                <a:solidFill>
                  <a:srgbClr val="FFFFFF"/>
                </a:solidFill>
                <a:latin typeface="方正姚体" panose="02010601030101010101" pitchFamily="2" charset="-122"/>
                <a:ea typeface="方正姚体" panose="02010601030101010101" pitchFamily="2" charset="-122"/>
                <a:cs typeface="Candara" panose="020E0502030303020204" charset="0"/>
              </a:endParaRPr>
            </a:p>
          </p:txBody>
        </p:sp>
        <p:sp>
          <p:nvSpPr>
            <p:cNvPr id="22" name="文本框 21"/>
            <p:cNvSpPr txBox="1"/>
            <p:nvPr/>
          </p:nvSpPr>
          <p:spPr>
            <a:xfrm>
              <a:off x="6760741" y="2504687"/>
              <a:ext cx="1417320" cy="829945"/>
            </a:xfrm>
            <a:prstGeom prst="rect">
              <a:avLst/>
            </a:prstGeom>
            <a:grpFill/>
          </p:spPr>
          <p:txBody>
            <a:bodyPr wrap="square" rtlCol="0">
              <a:spAutoFit/>
            </a:bodyPr>
            <a:lstStyle/>
            <a:p>
              <a:pPr algn="ctr"/>
              <a:r>
                <a:rPr lang="zh-CN" altLang="en-US" sz="2400" b="1" kern="0" spc="300" dirty="0">
                  <a:solidFill>
                    <a:prstClr val="white"/>
                  </a:solidFill>
                  <a:latin typeface="方正姚体" panose="02010601030101010101" pitchFamily="2" charset="-122"/>
                  <a:ea typeface="方正姚体" panose="02010601030101010101" pitchFamily="2" charset="-122"/>
                </a:rPr>
                <a:t>前后端</a:t>
              </a:r>
              <a:r>
                <a:rPr lang="zh-CN" altLang="en-US" sz="2400" b="1" kern="0" spc="300" dirty="0">
                  <a:solidFill>
                    <a:prstClr val="white"/>
                  </a:solidFill>
                  <a:latin typeface="方正姚体" panose="02010601030101010101" pitchFamily="2" charset="-122"/>
                  <a:ea typeface="方正姚体" panose="02010601030101010101" pitchFamily="2" charset="-122"/>
                </a:rPr>
                <a:t>开发</a:t>
              </a:r>
              <a:endParaRPr lang="zh-CN" altLang="en-US" sz="2400" b="1" kern="0" spc="300" dirty="0">
                <a:solidFill>
                  <a:prstClr val="white"/>
                </a:solidFill>
                <a:latin typeface="方正姚体" panose="02010601030101010101" pitchFamily="2" charset="-122"/>
                <a:ea typeface="方正姚体" panose="02010601030101010101" pitchFamily="2" charset="-122"/>
              </a:endParaRPr>
            </a:p>
          </p:txBody>
        </p:sp>
      </p:grpSp>
      <p:sp>
        <p:nvSpPr>
          <p:cNvPr id="26" name="矩形 25"/>
          <p:cNvSpPr/>
          <p:nvPr/>
        </p:nvSpPr>
        <p:spPr>
          <a:xfrm>
            <a:off x="2541270" y="4370274"/>
            <a:ext cx="2141606" cy="2047875"/>
          </a:xfrm>
          <a:prstGeom prst="rect">
            <a:avLst/>
          </a:prstGeom>
        </p:spPr>
        <p:txBody>
          <a:bodyPr wrap="square">
            <a:spAutoFit/>
          </a:bodyPr>
          <a:lstStyle/>
          <a:p>
            <a:pPr>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将成熟模型框架运用于具体的问题，即专利与标准间关联关系的发现，不仅仅需要选取合适的算法模型，对于某一个具体的算法模型，还需要不断地修改、调整参数以及训练</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27" name="矩形 26"/>
          <p:cNvSpPr/>
          <p:nvPr/>
        </p:nvSpPr>
        <p:spPr>
          <a:xfrm>
            <a:off x="5322167" y="4370274"/>
            <a:ext cx="2141606" cy="1209675"/>
          </a:xfrm>
          <a:prstGeom prst="rect">
            <a:avLst/>
          </a:prstGeom>
        </p:spPr>
        <p:txBody>
          <a:bodyPr wrap="square">
            <a:spAutoFit/>
          </a:bodyPr>
          <a:lstStyle/>
          <a:p>
            <a:pPr>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为了使得分析结果具有实时性，我们还需要爬虫技术来爬取最新的专利技术的信息</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28" name="矩形 27"/>
          <p:cNvSpPr/>
          <p:nvPr/>
        </p:nvSpPr>
        <p:spPr>
          <a:xfrm>
            <a:off x="8099929" y="4370274"/>
            <a:ext cx="2141606" cy="1489075"/>
          </a:xfrm>
          <a:prstGeom prst="rect">
            <a:avLst/>
          </a:prstGeom>
        </p:spPr>
        <p:txBody>
          <a:bodyPr wrap="square">
            <a:spAutoFit/>
          </a:bodyPr>
          <a:lstStyle/>
          <a:p>
            <a:pPr>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作为一个工程产品，毕设成果也必须具有一定的可视性与用户交互性，因此最后</a:t>
            </a: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需要开发一个简易的可视化前端</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1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21" presetClass="entr" presetSubtype="1" fill="hold" grpId="0" nodeType="withEffect">
                                  <p:stCondLst>
                                    <p:cond delay="13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50"/>
                                        <p:tgtEl>
                                          <p:spTgt spid="5"/>
                                        </p:tgtEl>
                                      </p:cBhvr>
                                    </p:animEffect>
                                  </p:childTnLst>
                                </p:cTn>
                              </p:par>
                              <p:par>
                                <p:cTn id="13" presetID="22" presetClass="entr" presetSubtype="1" fill="hold" grpId="0" nodeType="withEffect">
                                  <p:stCondLst>
                                    <p:cond delay="130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par>
                                <p:cTn id="16" presetID="12" presetClass="entr" presetSubtype="8" fill="hold" grpId="0" nodeType="withEffect">
                                  <p:stCondLst>
                                    <p:cond delay="150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ppt_x</p:attrName>
                                        </p:attrNameLst>
                                      </p:cBhvr>
                                      <p:tavLst>
                                        <p:tav tm="0">
                                          <p:val>
                                            <p:strVal val="#ppt_x-#ppt_w*1.125000"/>
                                          </p:val>
                                        </p:tav>
                                        <p:tav tm="100000">
                                          <p:val>
                                            <p:strVal val="#ppt_x"/>
                                          </p:val>
                                        </p:tav>
                                      </p:tavLst>
                                    </p:anim>
                                    <p:animEffect transition="in" filter="wipe(right)">
                                      <p:cBhvr>
                                        <p:cTn id="19" dur="500"/>
                                        <p:tgtEl>
                                          <p:spTgt spid="7"/>
                                        </p:tgtEl>
                                      </p:cBhvr>
                                    </p:animEffect>
                                  </p:childTnLst>
                                </p:cTn>
                              </p:par>
                              <p:par>
                                <p:cTn id="20" presetID="53" presetClass="entr" presetSubtype="16" fill="hold" nodeType="withEffect">
                                  <p:stCondLst>
                                    <p:cond delay="190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21" presetClass="entr" presetSubtype="1" fill="hold" grpId="0" nodeType="withEffect">
                                  <p:stCondLst>
                                    <p:cond delay="2100"/>
                                  </p:stCondLst>
                                  <p:childTnLst>
                                    <p:set>
                                      <p:cBhvr>
                                        <p:cTn id="26" dur="1" fill="hold">
                                          <p:stCondLst>
                                            <p:cond delay="0"/>
                                          </p:stCondLst>
                                        </p:cTn>
                                        <p:tgtEl>
                                          <p:spTgt spid="11"/>
                                        </p:tgtEl>
                                        <p:attrNameLst>
                                          <p:attrName>style.visibility</p:attrName>
                                        </p:attrNameLst>
                                      </p:cBhvr>
                                      <p:to>
                                        <p:strVal val="visible"/>
                                      </p:to>
                                    </p:set>
                                    <p:animEffect transition="in" filter="wheel(1)">
                                      <p:cBhvr>
                                        <p:cTn id="27" dur="250"/>
                                        <p:tgtEl>
                                          <p:spTgt spid="11"/>
                                        </p:tgtEl>
                                      </p:cBhvr>
                                    </p:animEffect>
                                  </p:childTnLst>
                                </p:cTn>
                              </p:par>
                              <p:par>
                                <p:cTn id="28" presetID="22" presetClass="entr" presetSubtype="1" fill="hold" grpId="0" nodeType="withEffect">
                                  <p:stCondLst>
                                    <p:cond delay="210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par>
                                <p:cTn id="31" presetID="12" presetClass="entr" presetSubtype="8" fill="hold" grpId="0" nodeType="withEffect">
                                  <p:stCondLst>
                                    <p:cond delay="230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p:tgtEl>
                                          <p:spTgt spid="8"/>
                                        </p:tgtEl>
                                        <p:attrNameLst>
                                          <p:attrName>ppt_x</p:attrName>
                                        </p:attrNameLst>
                                      </p:cBhvr>
                                      <p:tavLst>
                                        <p:tav tm="0">
                                          <p:val>
                                            <p:strVal val="#ppt_x-#ppt_w*1.125000"/>
                                          </p:val>
                                        </p:tav>
                                        <p:tav tm="100000">
                                          <p:val>
                                            <p:strVal val="#ppt_x"/>
                                          </p:val>
                                        </p:tav>
                                      </p:tavLst>
                                    </p:anim>
                                    <p:animEffect transition="in" filter="wipe(right)">
                                      <p:cBhvr>
                                        <p:cTn id="34" dur="500"/>
                                        <p:tgtEl>
                                          <p:spTgt spid="8"/>
                                        </p:tgtEl>
                                      </p:cBhvr>
                                    </p:animEffect>
                                  </p:childTnLst>
                                </p:cTn>
                              </p:par>
                              <p:par>
                                <p:cTn id="35" presetID="53" presetClass="entr" presetSubtype="16" fill="hold" nodeType="withEffect">
                                  <p:stCondLst>
                                    <p:cond delay="260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21" presetClass="entr" presetSubtype="1" fill="hold" grpId="0" nodeType="withEffect">
                                  <p:stCondLst>
                                    <p:cond delay="2800"/>
                                  </p:stCondLst>
                                  <p:childTnLst>
                                    <p:set>
                                      <p:cBhvr>
                                        <p:cTn id="41" dur="1" fill="hold">
                                          <p:stCondLst>
                                            <p:cond delay="0"/>
                                          </p:stCondLst>
                                        </p:cTn>
                                        <p:tgtEl>
                                          <p:spTgt spid="12"/>
                                        </p:tgtEl>
                                        <p:attrNameLst>
                                          <p:attrName>style.visibility</p:attrName>
                                        </p:attrNameLst>
                                      </p:cBhvr>
                                      <p:to>
                                        <p:strVal val="visible"/>
                                      </p:to>
                                    </p:set>
                                    <p:animEffect transition="in" filter="wheel(1)">
                                      <p:cBhvr>
                                        <p:cTn id="42" dur="250"/>
                                        <p:tgtEl>
                                          <p:spTgt spid="12"/>
                                        </p:tgtEl>
                                      </p:cBhvr>
                                    </p:animEffect>
                                  </p:childTnLst>
                                </p:cTn>
                              </p:par>
                              <p:par>
                                <p:cTn id="43" presetID="22" presetClass="entr" presetSubtype="1" fill="hold" grpId="0" nodeType="withEffect">
                                  <p:stCondLst>
                                    <p:cond delay="280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11" grpId="0" bldLvl="0" animBg="1"/>
      <p:bldP spid="12" grpId="0" bldLvl="0" animBg="1"/>
      <p:bldP spid="26" grpId="0"/>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403600" cy="6858000"/>
          </a:xfrm>
          <a:prstGeom prst="rect">
            <a:avLst/>
          </a:prstGeom>
          <a:solidFill>
            <a:srgbClr val="012060"/>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文本框 4"/>
          <p:cNvSpPr txBox="1"/>
          <p:nvPr/>
        </p:nvSpPr>
        <p:spPr>
          <a:xfrm>
            <a:off x="400050" y="2870200"/>
            <a:ext cx="2527300" cy="646331"/>
          </a:xfrm>
          <a:prstGeom prst="rect">
            <a:avLst/>
          </a:prstGeom>
          <a:noFill/>
        </p:spPr>
        <p:txBody>
          <a:bodyPr wrap="square" rtlCol="0">
            <a:spAutoFit/>
          </a:bodyPr>
          <a:lstStyle/>
          <a:p>
            <a:pPr algn="ctr"/>
            <a:r>
              <a:rPr lang="en-US" altLang="zh-CN" sz="3600" dirty="0">
                <a:solidFill>
                  <a:prstClr val="white"/>
                </a:solidFill>
                <a:latin typeface="等线" panose="02010600030101010101" pitchFamily="2" charset="-122"/>
                <a:ea typeface="等线" panose="02010600030101010101" pitchFamily="2" charset="-122"/>
              </a:rPr>
              <a:t>CONTENTS</a:t>
            </a:r>
            <a:endParaRPr lang="zh-CN" altLang="en-US" sz="3600" dirty="0">
              <a:solidFill>
                <a:prstClr val="white"/>
              </a:solidFill>
              <a:latin typeface="等线" panose="02010600030101010101" pitchFamily="2" charset="-122"/>
              <a:ea typeface="等线" panose="02010600030101010101" pitchFamily="2" charset="-122"/>
            </a:endParaRPr>
          </a:p>
        </p:txBody>
      </p:sp>
      <p:sp>
        <p:nvSpPr>
          <p:cNvPr id="6" name="矩形 5"/>
          <p:cNvSpPr/>
          <p:nvPr/>
        </p:nvSpPr>
        <p:spPr>
          <a:xfrm>
            <a:off x="783491" y="1670735"/>
            <a:ext cx="1760418" cy="923330"/>
          </a:xfrm>
          <a:prstGeom prst="rect">
            <a:avLst/>
          </a:prstGeom>
        </p:spPr>
        <p:txBody>
          <a:bodyPr wrap="none">
            <a:spAutoFit/>
          </a:bodyPr>
          <a:lstStyle/>
          <a:p>
            <a:pPr algn="ctr"/>
            <a:r>
              <a:rPr lang="zh-CN" altLang="en-US" sz="5400" b="1" dirty="0">
                <a:solidFill>
                  <a:prstClr val="white"/>
                </a:solidFill>
                <a:latin typeface="等线" panose="02010600030101010101" pitchFamily="2" charset="-122"/>
                <a:ea typeface="等线" panose="02010600030101010101" pitchFamily="2" charset="-122"/>
              </a:rPr>
              <a:t>目 录</a:t>
            </a:r>
            <a:endParaRPr lang="en-US" altLang="zh-CN" sz="5400" b="1" dirty="0">
              <a:solidFill>
                <a:prstClr val="white"/>
              </a:solidFill>
              <a:latin typeface="等线" panose="02010600030101010101" pitchFamily="2" charset="-122"/>
              <a:ea typeface="等线" panose="02010600030101010101" pitchFamily="2" charset="-122"/>
            </a:endParaRPr>
          </a:p>
        </p:txBody>
      </p:sp>
      <p:sp>
        <p:nvSpPr>
          <p:cNvPr id="7" name="文本框 6"/>
          <p:cNvSpPr txBox="1"/>
          <p:nvPr/>
        </p:nvSpPr>
        <p:spPr>
          <a:xfrm>
            <a:off x="4961719" y="1670735"/>
            <a:ext cx="5261781" cy="583565"/>
          </a:xfrm>
          <a:prstGeom prst="rect">
            <a:avLst/>
          </a:prstGeom>
          <a:noFill/>
        </p:spPr>
        <p:txBody>
          <a:bodyPr wrap="square" rtlCol="0">
            <a:spAutoFit/>
          </a:bodyPr>
          <a:lstStyle/>
          <a:p>
            <a:r>
              <a:rPr lang="en-US" altLang="zh-CN" sz="3200" b="1" dirty="0">
                <a:solidFill>
                  <a:srgbClr val="E7E6E6">
                    <a:lumMod val="25000"/>
                  </a:srgbClr>
                </a:solidFill>
                <a:latin typeface="方正舒体" panose="02010601030101010101" pitchFamily="2" charset="-122"/>
                <a:ea typeface="等线" panose="02010600030101010101" pitchFamily="2" charset="-122"/>
              </a:rPr>
              <a:t>PART 01  </a:t>
            </a:r>
            <a:r>
              <a:rPr lang="zh-CN" altLang="en-US" sz="3200" b="1" dirty="0">
                <a:solidFill>
                  <a:srgbClr val="E7E6E6">
                    <a:lumMod val="25000"/>
                  </a:srgbClr>
                </a:solidFill>
                <a:latin typeface="方正舒体" panose="02010601030101010101" pitchFamily="2" charset="-122"/>
                <a:ea typeface="等线" panose="02010600030101010101" pitchFamily="2" charset="-122"/>
              </a:rPr>
              <a:t>论文选题依据</a:t>
            </a:r>
            <a:endParaRPr lang="zh-CN" altLang="en-US" sz="3200" b="1" dirty="0">
              <a:solidFill>
                <a:srgbClr val="E7E6E6">
                  <a:lumMod val="25000"/>
                </a:srgbClr>
              </a:solidFill>
              <a:latin typeface="方正舒体" panose="02010601030101010101" pitchFamily="2" charset="-122"/>
              <a:ea typeface="等线" panose="02010600030101010101" pitchFamily="2" charset="-122"/>
            </a:endParaRPr>
          </a:p>
        </p:txBody>
      </p:sp>
      <p:sp>
        <p:nvSpPr>
          <p:cNvPr id="8" name="文本框 7"/>
          <p:cNvSpPr txBox="1"/>
          <p:nvPr/>
        </p:nvSpPr>
        <p:spPr>
          <a:xfrm>
            <a:off x="4961719" y="2646550"/>
            <a:ext cx="5261781" cy="583565"/>
          </a:xfrm>
          <a:prstGeom prst="rect">
            <a:avLst/>
          </a:prstGeom>
          <a:noFill/>
        </p:spPr>
        <p:txBody>
          <a:bodyPr wrap="square" rtlCol="0">
            <a:spAutoFit/>
          </a:bodyPr>
          <a:lstStyle/>
          <a:p>
            <a:r>
              <a:rPr lang="en-US" altLang="zh-CN" sz="3200" b="1" dirty="0">
                <a:solidFill>
                  <a:srgbClr val="E7E6E6">
                    <a:lumMod val="25000"/>
                  </a:srgbClr>
                </a:solidFill>
                <a:latin typeface="方正舒体" panose="02010601030101010101" pitchFamily="2" charset="-122"/>
                <a:ea typeface="等线" panose="02010600030101010101" pitchFamily="2" charset="-122"/>
              </a:rPr>
              <a:t>PART 02  </a:t>
            </a:r>
            <a:r>
              <a:rPr lang="zh-CN" altLang="en-US" sz="3200" b="1" dirty="0">
                <a:solidFill>
                  <a:srgbClr val="E7E6E6">
                    <a:lumMod val="25000"/>
                  </a:srgbClr>
                </a:solidFill>
                <a:latin typeface="方正舒体" panose="02010601030101010101" pitchFamily="2" charset="-122"/>
                <a:ea typeface="等线" panose="02010600030101010101" pitchFamily="2" charset="-122"/>
              </a:rPr>
              <a:t>研究方案</a:t>
            </a:r>
            <a:endParaRPr lang="zh-CN" altLang="en-US" sz="3200" b="1" dirty="0">
              <a:solidFill>
                <a:srgbClr val="E7E6E6">
                  <a:lumMod val="25000"/>
                </a:srgbClr>
              </a:solidFill>
              <a:latin typeface="方正舒体" panose="02010601030101010101" pitchFamily="2" charset="-122"/>
              <a:ea typeface="等线" panose="02010600030101010101" pitchFamily="2" charset="-122"/>
            </a:endParaRPr>
          </a:p>
        </p:txBody>
      </p:sp>
      <p:sp>
        <p:nvSpPr>
          <p:cNvPr id="9" name="文本框 8"/>
          <p:cNvSpPr txBox="1"/>
          <p:nvPr/>
        </p:nvSpPr>
        <p:spPr>
          <a:xfrm>
            <a:off x="4961719" y="3622365"/>
            <a:ext cx="5261781" cy="583565"/>
          </a:xfrm>
          <a:prstGeom prst="rect">
            <a:avLst/>
          </a:prstGeom>
          <a:noFill/>
        </p:spPr>
        <p:txBody>
          <a:bodyPr wrap="square" rtlCol="0">
            <a:spAutoFit/>
          </a:bodyPr>
          <a:lstStyle/>
          <a:p>
            <a:r>
              <a:rPr lang="en-US" altLang="zh-CN" sz="3200" b="1" dirty="0">
                <a:solidFill>
                  <a:srgbClr val="E7E6E6">
                    <a:lumMod val="25000"/>
                  </a:srgbClr>
                </a:solidFill>
                <a:latin typeface="方正舒体" panose="02010601030101010101" pitchFamily="2" charset="-122"/>
                <a:ea typeface="等线" panose="02010600030101010101" pitchFamily="2" charset="-122"/>
              </a:rPr>
              <a:t>PART 03  </a:t>
            </a:r>
            <a:r>
              <a:rPr lang="zh-CN" altLang="en-US" sz="3200" b="1" dirty="0">
                <a:solidFill>
                  <a:srgbClr val="E7E6E6">
                    <a:lumMod val="25000"/>
                  </a:srgbClr>
                </a:solidFill>
                <a:latin typeface="方正舒体" panose="02010601030101010101" pitchFamily="2" charset="-122"/>
                <a:ea typeface="等线" panose="02010600030101010101" pitchFamily="2" charset="-122"/>
              </a:rPr>
              <a:t>研究计划</a:t>
            </a:r>
            <a:endParaRPr lang="zh-CN" altLang="en-US" sz="3200" b="1" dirty="0">
              <a:solidFill>
                <a:srgbClr val="E7E6E6">
                  <a:lumMod val="25000"/>
                </a:srgbClr>
              </a:solidFill>
              <a:latin typeface="方正舒体" panose="02010601030101010101" pitchFamily="2" charset="-122"/>
              <a:ea typeface="等线" panose="02010600030101010101" pitchFamily="2" charset="-122"/>
            </a:endParaRPr>
          </a:p>
        </p:txBody>
      </p:sp>
      <p:sp>
        <p:nvSpPr>
          <p:cNvPr id="10" name="文本框 9"/>
          <p:cNvSpPr txBox="1"/>
          <p:nvPr/>
        </p:nvSpPr>
        <p:spPr>
          <a:xfrm>
            <a:off x="4961719" y="4598179"/>
            <a:ext cx="5261781" cy="583565"/>
          </a:xfrm>
          <a:prstGeom prst="rect">
            <a:avLst/>
          </a:prstGeom>
          <a:noFill/>
        </p:spPr>
        <p:txBody>
          <a:bodyPr wrap="square" rtlCol="0">
            <a:spAutoFit/>
          </a:bodyPr>
          <a:lstStyle/>
          <a:p>
            <a:r>
              <a:rPr lang="en-US" altLang="zh-CN" sz="3200" b="1" dirty="0">
                <a:solidFill>
                  <a:srgbClr val="E7E6E6">
                    <a:lumMod val="25000"/>
                  </a:srgbClr>
                </a:solidFill>
                <a:latin typeface="方正舒体" panose="02010601030101010101" pitchFamily="2" charset="-122"/>
                <a:ea typeface="等线" panose="02010600030101010101" pitchFamily="2" charset="-122"/>
              </a:rPr>
              <a:t>PART 04  </a:t>
            </a:r>
            <a:r>
              <a:rPr lang="zh-CN" altLang="en-US" sz="3200" b="1" dirty="0">
                <a:solidFill>
                  <a:srgbClr val="E7E6E6">
                    <a:lumMod val="25000"/>
                  </a:srgbClr>
                </a:solidFill>
                <a:latin typeface="方正舒体" panose="02010601030101010101" pitchFamily="2" charset="-122"/>
                <a:ea typeface="等线" panose="02010600030101010101" pitchFamily="2" charset="-122"/>
              </a:rPr>
              <a:t>参考文献</a:t>
            </a:r>
            <a:endParaRPr lang="zh-CN" altLang="en-US" sz="3200" b="1" dirty="0">
              <a:solidFill>
                <a:srgbClr val="E7E6E6">
                  <a:lumMod val="25000"/>
                </a:srgbClr>
              </a:solidFill>
              <a:latin typeface="方正舒体" panose="02010601030101010101" pitchFamily="2" charset="-122"/>
              <a:ea typeface="等线"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635500" cy="953135"/>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02  </a:t>
            </a:r>
            <a:r>
              <a:rPr lang="zh-CN" altLang="en-US" sz="2800" b="1" dirty="0">
                <a:solidFill>
                  <a:srgbClr val="E7E6E6">
                    <a:lumMod val="25000"/>
                  </a:srgbClr>
                </a:solidFill>
                <a:latin typeface="方正舒体" panose="02010601030101010101" pitchFamily="2" charset="-122"/>
                <a:ea typeface="等线" panose="02010600030101010101" pitchFamily="2" charset="-122"/>
                <a:sym typeface="+mn-ea"/>
              </a:rPr>
              <a:t>研究方案</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a:p>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cxnSp>
        <p:nvCxnSpPr>
          <p:cNvPr id="5" name="MH_Other_1"/>
          <p:cNvCxnSpPr/>
          <p:nvPr>
            <p:custDataLst>
              <p:tags r:id="rId1"/>
            </p:custDataLst>
          </p:nvPr>
        </p:nvCxnSpPr>
        <p:spPr>
          <a:xfrm>
            <a:off x="0" y="2336763"/>
            <a:ext cx="12192000" cy="0"/>
          </a:xfrm>
          <a:prstGeom prst="line">
            <a:avLst/>
          </a:prstGeom>
          <a:noFill/>
          <a:ln w="38100" cap="flat" cmpd="sng" algn="ctr">
            <a:solidFill>
              <a:srgbClr val="DDDDDD"/>
            </a:solidFill>
            <a:prstDash val="solid"/>
            <a:miter lim="800000"/>
          </a:ln>
          <a:effectLst/>
        </p:spPr>
      </p:cxnSp>
      <p:sp>
        <p:nvSpPr>
          <p:cNvPr id="7" name="MH_SubTitle_1"/>
          <p:cNvSpPr/>
          <p:nvPr>
            <p:custDataLst>
              <p:tags r:id="rId2"/>
            </p:custDataLst>
          </p:nvPr>
        </p:nvSpPr>
        <p:spPr>
          <a:xfrm>
            <a:off x="1967944" y="1698171"/>
            <a:ext cx="1277184" cy="1277184"/>
          </a:xfrm>
          <a:prstGeom prst="ellipse">
            <a:avLst/>
          </a:prstGeom>
          <a:solidFill>
            <a:srgbClr val="012060"/>
          </a:solidFill>
          <a:ln w="50800" cap="flat" cmpd="sng" algn="ctr">
            <a:solidFill>
              <a:srgbClr val="FFFFFF"/>
            </a:solidFill>
            <a:prstDash val="solid"/>
            <a:miter lim="800000"/>
          </a:ln>
          <a:effectLst/>
        </p:spPr>
        <p:txBody>
          <a:bodyPr lIns="0" tIns="0" rIns="0" anchor="ctr">
            <a:normAutofit fontScale="90000"/>
          </a:bodyPr>
          <a:lstStyle/>
          <a:p>
            <a:pPr algn="ctr">
              <a:defRPr/>
            </a:pPr>
            <a:r>
              <a:rPr lang="zh-CN" altLang="en-US" sz="2400" kern="0" dirty="0">
                <a:solidFill>
                  <a:srgbClr val="FFFFFF"/>
                </a:solidFill>
                <a:latin typeface="Arial" panose="020B0604020202020204" pitchFamily="34" charset="0"/>
                <a:ea typeface="黑体" panose="02010609060101010101" pitchFamily="49" charset="-122"/>
              </a:rPr>
              <a:t>文献</a:t>
            </a:r>
            <a:endParaRPr lang="zh-CN" altLang="en-US" sz="2400" kern="0" dirty="0">
              <a:solidFill>
                <a:srgbClr val="FFFFFF"/>
              </a:solidFill>
              <a:latin typeface="Arial" panose="020B0604020202020204" pitchFamily="34" charset="0"/>
              <a:ea typeface="黑体" panose="02010609060101010101" pitchFamily="49" charset="-122"/>
            </a:endParaRPr>
          </a:p>
          <a:p>
            <a:pPr algn="ctr">
              <a:defRPr/>
            </a:pPr>
            <a:r>
              <a:rPr lang="zh-CN" altLang="en-US" sz="2400" kern="0" dirty="0">
                <a:solidFill>
                  <a:srgbClr val="FFFFFF"/>
                </a:solidFill>
                <a:latin typeface="Arial" panose="020B0604020202020204" pitchFamily="34" charset="0"/>
                <a:ea typeface="黑体" panose="02010609060101010101" pitchFamily="49" charset="-122"/>
              </a:rPr>
              <a:t>研究法</a:t>
            </a:r>
            <a:endParaRPr lang="zh-CN" altLang="en-US" sz="2400" kern="0" dirty="0">
              <a:solidFill>
                <a:srgbClr val="FFFFFF"/>
              </a:solidFill>
              <a:latin typeface="Arial" panose="020B0604020202020204" pitchFamily="34" charset="0"/>
              <a:ea typeface="黑体" panose="02010609060101010101" pitchFamily="49" charset="-122"/>
            </a:endParaRPr>
          </a:p>
        </p:txBody>
      </p:sp>
      <p:grpSp>
        <p:nvGrpSpPr>
          <p:cNvPr id="8" name="组合 7"/>
          <p:cNvGrpSpPr/>
          <p:nvPr/>
        </p:nvGrpSpPr>
        <p:grpSpPr>
          <a:xfrm>
            <a:off x="1329352" y="2988055"/>
            <a:ext cx="2554368" cy="3006344"/>
            <a:chOff x="1329352" y="2785779"/>
            <a:chExt cx="2554368" cy="3224950"/>
          </a:xfrm>
          <a:noFill/>
        </p:grpSpPr>
        <p:sp>
          <p:nvSpPr>
            <p:cNvPr id="10" name="MH_Text_1"/>
            <p:cNvSpPr/>
            <p:nvPr>
              <p:custDataLst>
                <p:tags r:id="rId3"/>
              </p:custDataLst>
            </p:nvPr>
          </p:nvSpPr>
          <p:spPr>
            <a:xfrm>
              <a:off x="1329352" y="3456361"/>
              <a:ext cx="2554368" cy="2554368"/>
            </a:xfrm>
            <a:prstGeom prst="roundRect">
              <a:avLst>
                <a:gd name="adj" fmla="val 9524"/>
              </a:avLst>
            </a:prstGeom>
            <a:grpFill/>
            <a:ln w="3175" cap="flat" cmpd="sng" algn="ctr">
              <a:solidFill>
                <a:srgbClr val="012060"/>
              </a:solidFill>
              <a:prstDash val="solid"/>
              <a:miter lim="800000"/>
            </a:ln>
            <a:effectLst/>
          </p:spPr>
          <p:txBody>
            <a:bodyPr anchor="ctr">
              <a:normAutofit fontScale="80000"/>
            </a:bodyPr>
            <a:lstStyle/>
            <a:p>
              <a:pPr>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通过图书馆、互联网、电子资源数据库等途径查阅大量文献，理解前沿NER算法模型、前沿爬虫技术等相关知识，理清NER的发展脉络及研究现状，并且围绕目前调研后选择的算法模型选择性地学习深度学习有关理论知识，为设计最终的毕设成果中深度学习模型提供思路和参照</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cxnSp>
          <p:nvCxnSpPr>
            <p:cNvPr id="11" name="MH_Other_2"/>
            <p:cNvCxnSpPr>
              <a:stCxn id="7" idx="4"/>
              <a:endCxn id="10" idx="0"/>
            </p:cNvCxnSpPr>
            <p:nvPr>
              <p:custDataLst>
                <p:tags r:id="rId4"/>
              </p:custDataLst>
            </p:nvPr>
          </p:nvCxnSpPr>
          <p:spPr>
            <a:xfrm>
              <a:off x="2606536" y="2785779"/>
              <a:ext cx="0" cy="670582"/>
            </a:xfrm>
            <a:prstGeom prst="line">
              <a:avLst/>
            </a:prstGeom>
            <a:grpFill/>
            <a:ln w="19050" cap="flat" cmpd="sng" algn="ctr">
              <a:solidFill>
                <a:srgbClr val="012060"/>
              </a:solidFill>
              <a:prstDash val="solid"/>
              <a:miter lim="800000"/>
            </a:ln>
            <a:effectLst/>
          </p:spPr>
        </p:cxnSp>
      </p:grpSp>
      <p:sp>
        <p:nvSpPr>
          <p:cNvPr id="12" name="MH_SubTitle_2"/>
          <p:cNvSpPr/>
          <p:nvPr>
            <p:custDataLst>
              <p:tags r:id="rId5"/>
            </p:custDataLst>
          </p:nvPr>
        </p:nvSpPr>
        <p:spPr>
          <a:xfrm>
            <a:off x="5457408" y="1698171"/>
            <a:ext cx="1277184" cy="1277184"/>
          </a:xfrm>
          <a:prstGeom prst="ellipse">
            <a:avLst/>
          </a:prstGeom>
          <a:solidFill>
            <a:srgbClr val="012060"/>
          </a:solidFill>
          <a:ln w="50800" cap="flat" cmpd="sng" algn="ctr">
            <a:solidFill>
              <a:srgbClr val="FFFFFF"/>
            </a:solidFill>
            <a:prstDash val="solid"/>
            <a:miter lim="800000"/>
          </a:ln>
          <a:effectLst/>
        </p:spPr>
        <p:txBody>
          <a:bodyPr lIns="0" tIns="0" rIns="0" anchor="ctr">
            <a:normAutofit fontScale="90000"/>
          </a:bodyPr>
          <a:lstStyle/>
          <a:p>
            <a:pPr algn="ctr">
              <a:defRPr/>
            </a:pPr>
            <a:r>
              <a:rPr lang="zh-CN" altLang="en-US" sz="2400" kern="0" dirty="0">
                <a:solidFill>
                  <a:srgbClr val="FFFFFF"/>
                </a:solidFill>
                <a:latin typeface="Arial" panose="020B0604020202020204" pitchFamily="34" charset="0"/>
                <a:ea typeface="黑体" panose="02010609060101010101" pitchFamily="49" charset="-122"/>
              </a:rPr>
              <a:t>比较</a:t>
            </a:r>
            <a:endParaRPr lang="zh-CN" altLang="en-US" sz="2400" kern="0" dirty="0">
              <a:solidFill>
                <a:srgbClr val="FFFFFF"/>
              </a:solidFill>
              <a:latin typeface="Arial" panose="020B0604020202020204" pitchFamily="34" charset="0"/>
              <a:ea typeface="黑体" panose="02010609060101010101" pitchFamily="49" charset="-122"/>
            </a:endParaRPr>
          </a:p>
          <a:p>
            <a:pPr algn="ctr">
              <a:defRPr/>
            </a:pPr>
            <a:r>
              <a:rPr lang="zh-CN" altLang="en-US" sz="2400" kern="0" dirty="0">
                <a:solidFill>
                  <a:srgbClr val="FFFFFF"/>
                </a:solidFill>
                <a:latin typeface="Arial" panose="020B0604020202020204" pitchFamily="34" charset="0"/>
                <a:ea typeface="黑体" panose="02010609060101010101" pitchFamily="49" charset="-122"/>
              </a:rPr>
              <a:t>研究法</a:t>
            </a:r>
            <a:endParaRPr lang="zh-CN" altLang="en-US" sz="2400" kern="0" dirty="0">
              <a:solidFill>
                <a:srgbClr val="FFFFFF"/>
              </a:solidFill>
              <a:latin typeface="Arial" panose="020B0604020202020204" pitchFamily="34" charset="0"/>
              <a:ea typeface="黑体" panose="02010609060101010101" pitchFamily="49" charset="-122"/>
            </a:endParaRPr>
          </a:p>
        </p:txBody>
      </p:sp>
      <p:grpSp>
        <p:nvGrpSpPr>
          <p:cNvPr id="13" name="组合 12"/>
          <p:cNvGrpSpPr/>
          <p:nvPr/>
        </p:nvGrpSpPr>
        <p:grpSpPr>
          <a:xfrm>
            <a:off x="4818816" y="2988055"/>
            <a:ext cx="2554368" cy="3006345"/>
            <a:chOff x="4818816" y="2784855"/>
            <a:chExt cx="2554368" cy="3006345"/>
          </a:xfrm>
          <a:noFill/>
        </p:grpSpPr>
        <p:sp>
          <p:nvSpPr>
            <p:cNvPr id="14" name="MH_Text_2"/>
            <p:cNvSpPr/>
            <p:nvPr>
              <p:custDataLst>
                <p:tags r:id="rId6"/>
              </p:custDataLst>
            </p:nvPr>
          </p:nvSpPr>
          <p:spPr>
            <a:xfrm>
              <a:off x="4818816" y="3456361"/>
              <a:ext cx="2554368" cy="2334839"/>
            </a:xfrm>
            <a:prstGeom prst="roundRect">
              <a:avLst>
                <a:gd name="adj" fmla="val 9524"/>
              </a:avLst>
            </a:prstGeom>
            <a:grpFill/>
            <a:ln w="3175" cap="flat" cmpd="sng" algn="ctr">
              <a:solidFill>
                <a:srgbClr val="012060"/>
              </a:solidFill>
              <a:prstDash val="solid"/>
              <a:miter lim="800000"/>
            </a:ln>
            <a:effectLst/>
          </p:spPr>
          <p:txBody>
            <a:bodyPr anchor="ctr">
              <a:normAutofit fontScale="90000" lnSpcReduction="20000"/>
            </a:bodyPr>
            <a:lstStyle/>
            <a:p>
              <a:pPr>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在毕设调研中，除了会确定一个主要方案外，我还会通过与老师学长的交流，敲定其余一两个备选方案，当主要方案在实现过程中发现面对这个特异性问题的性能效率并未达到预期时，将会转向备选方案进行比照实验，最终选定其中相对优越的方案作为最终方案。</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cxnSp>
          <p:nvCxnSpPr>
            <p:cNvPr id="15" name="MH_Other_3"/>
            <p:cNvCxnSpPr>
              <a:stCxn id="12" idx="4"/>
              <a:endCxn id="14" idx="0"/>
            </p:cNvCxnSpPr>
            <p:nvPr>
              <p:custDataLst>
                <p:tags r:id="rId7"/>
              </p:custDataLst>
            </p:nvPr>
          </p:nvCxnSpPr>
          <p:spPr>
            <a:xfrm>
              <a:off x="6096000" y="2784855"/>
              <a:ext cx="0" cy="671506"/>
            </a:xfrm>
            <a:prstGeom prst="line">
              <a:avLst/>
            </a:prstGeom>
            <a:grpFill/>
            <a:ln w="19050" cap="flat" cmpd="sng" algn="ctr">
              <a:solidFill>
                <a:srgbClr val="012060"/>
              </a:solidFill>
              <a:prstDash val="solid"/>
              <a:miter lim="800000"/>
            </a:ln>
            <a:effectLst/>
          </p:spPr>
        </p:cxnSp>
      </p:grpSp>
      <p:sp>
        <p:nvSpPr>
          <p:cNvPr id="16" name="MH_SubTitle_3"/>
          <p:cNvSpPr/>
          <p:nvPr>
            <p:custDataLst>
              <p:tags r:id="rId8"/>
            </p:custDataLst>
          </p:nvPr>
        </p:nvSpPr>
        <p:spPr>
          <a:xfrm>
            <a:off x="8961386" y="1698171"/>
            <a:ext cx="1277184" cy="1277184"/>
          </a:xfrm>
          <a:prstGeom prst="ellipse">
            <a:avLst/>
          </a:prstGeom>
          <a:solidFill>
            <a:srgbClr val="012060"/>
          </a:solidFill>
          <a:ln w="50800" cap="flat" cmpd="sng" algn="ctr">
            <a:solidFill>
              <a:srgbClr val="FFFFFF"/>
            </a:solidFill>
            <a:prstDash val="solid"/>
            <a:miter lim="800000"/>
          </a:ln>
          <a:effectLst/>
        </p:spPr>
        <p:txBody>
          <a:bodyPr lIns="0" tIns="0" rIns="0" anchor="ctr">
            <a:normAutofit fontScale="90000"/>
          </a:bodyPr>
          <a:lstStyle/>
          <a:p>
            <a:pPr algn="ctr">
              <a:defRPr/>
            </a:pPr>
            <a:r>
              <a:rPr lang="zh-CN" altLang="en-US" sz="2400" kern="0" dirty="0">
                <a:solidFill>
                  <a:srgbClr val="FFFFFF"/>
                </a:solidFill>
                <a:latin typeface="Arial" panose="020B0604020202020204" pitchFamily="34" charset="0"/>
                <a:ea typeface="黑体" panose="02010609060101010101" pitchFamily="49" charset="-122"/>
              </a:rPr>
              <a:t>实证</a:t>
            </a:r>
            <a:endParaRPr lang="zh-CN" altLang="en-US" sz="2400" kern="0" dirty="0">
              <a:solidFill>
                <a:srgbClr val="FFFFFF"/>
              </a:solidFill>
              <a:latin typeface="Arial" panose="020B0604020202020204" pitchFamily="34" charset="0"/>
              <a:ea typeface="黑体" panose="02010609060101010101" pitchFamily="49" charset="-122"/>
            </a:endParaRPr>
          </a:p>
          <a:p>
            <a:pPr algn="ctr">
              <a:defRPr/>
            </a:pPr>
            <a:r>
              <a:rPr lang="zh-CN" altLang="en-US" sz="2400" kern="0" dirty="0">
                <a:solidFill>
                  <a:srgbClr val="FFFFFF"/>
                </a:solidFill>
                <a:latin typeface="Arial" panose="020B0604020202020204" pitchFamily="34" charset="0"/>
                <a:ea typeface="黑体" panose="02010609060101010101" pitchFamily="49" charset="-122"/>
              </a:rPr>
              <a:t>研究法</a:t>
            </a:r>
            <a:endParaRPr lang="zh-CN" altLang="en-US" sz="2400" kern="0" dirty="0">
              <a:solidFill>
                <a:srgbClr val="FFFFFF"/>
              </a:solidFill>
              <a:latin typeface="Arial" panose="020B0604020202020204" pitchFamily="34" charset="0"/>
              <a:ea typeface="黑体" panose="02010609060101010101" pitchFamily="49" charset="-122"/>
            </a:endParaRPr>
          </a:p>
        </p:txBody>
      </p:sp>
      <p:grpSp>
        <p:nvGrpSpPr>
          <p:cNvPr id="17" name="组合 16"/>
          <p:cNvGrpSpPr/>
          <p:nvPr/>
        </p:nvGrpSpPr>
        <p:grpSpPr>
          <a:xfrm>
            <a:off x="8322800" y="2988055"/>
            <a:ext cx="2554368" cy="3006344"/>
            <a:chOff x="8322800" y="2785779"/>
            <a:chExt cx="2554368" cy="3224950"/>
          </a:xfrm>
          <a:noFill/>
        </p:grpSpPr>
        <p:sp>
          <p:nvSpPr>
            <p:cNvPr id="18" name="MH_Text_3"/>
            <p:cNvSpPr/>
            <p:nvPr>
              <p:custDataLst>
                <p:tags r:id="rId9"/>
              </p:custDataLst>
            </p:nvPr>
          </p:nvSpPr>
          <p:spPr>
            <a:xfrm>
              <a:off x="8322800" y="3456361"/>
              <a:ext cx="2554368" cy="2554368"/>
            </a:xfrm>
            <a:prstGeom prst="roundRect">
              <a:avLst>
                <a:gd name="adj" fmla="val 9524"/>
              </a:avLst>
            </a:prstGeom>
            <a:grpFill/>
            <a:ln w="3175" cap="flat" cmpd="sng" algn="ctr">
              <a:solidFill>
                <a:srgbClr val="012060"/>
              </a:solidFill>
              <a:prstDash val="solid"/>
              <a:miter lim="800000"/>
            </a:ln>
            <a:effectLst/>
          </p:spPr>
          <p:txBody>
            <a:bodyPr anchor="ctr">
              <a:normAutofit fontScale="80000"/>
            </a:bodyPr>
            <a:lstStyle/>
            <a:p>
              <a:pPr>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深度学习学科是一个实验的学科，再多么优越的模型都需要大量的数据集来进行训练测试，因此，本次毕设除了一开始需要用事先准备好的静态数据集进行初试模型训练与测试调整外，在工程后期，还会结合爬虫爬取的最新数据进行实战测验，经过这两轮的实验后，方会根据实验结果来决定毕设的开发是否获得预期中的效果。</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cxnSp>
          <p:nvCxnSpPr>
            <p:cNvPr id="19" name="MH_Other_4"/>
            <p:cNvCxnSpPr>
              <a:stCxn id="16" idx="4"/>
              <a:endCxn id="18" idx="0"/>
            </p:cNvCxnSpPr>
            <p:nvPr>
              <p:custDataLst>
                <p:tags r:id="rId10"/>
              </p:custDataLst>
            </p:nvPr>
          </p:nvCxnSpPr>
          <p:spPr>
            <a:xfrm>
              <a:off x="9599978" y="2785779"/>
              <a:ext cx="6" cy="670582"/>
            </a:xfrm>
            <a:prstGeom prst="line">
              <a:avLst/>
            </a:prstGeom>
            <a:grpFill/>
            <a:ln w="19050" cap="flat" cmpd="sng" algn="ctr">
              <a:solidFill>
                <a:srgbClr val="012060"/>
              </a:solidFill>
              <a:prstDash val="solid"/>
              <a:miter lim="800000"/>
            </a:ln>
            <a:effectLst/>
          </p:spPr>
        </p:cxnSp>
      </p:gr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110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53" presetClass="entr" presetSubtype="16" fill="hold" grpId="0" nodeType="withEffect">
                                  <p:stCondLst>
                                    <p:cond delay="15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par>
                                <p:cTn id="13" presetID="53" presetClass="entr" presetSubtype="16" fill="hold" grpId="0" nodeType="withEffect">
                                  <p:stCondLst>
                                    <p:cond delay="19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230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par>
                                <p:cTn id="23" presetID="22" presetClass="entr" presetSubtype="1" fill="hold" nodeType="withEffect">
                                  <p:stCondLst>
                                    <p:cond delay="270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par>
                                <p:cTn id="26" presetID="22" presetClass="entr" presetSubtype="1" fill="hold" nodeType="withEffect">
                                  <p:stCondLst>
                                    <p:cond delay="300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par>
                                <p:cTn id="29" presetID="22" presetClass="entr" presetSubtype="1" fill="hold" nodeType="withEffect">
                                  <p:stCondLst>
                                    <p:cond delay="330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635500"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sym typeface="+mn-ea"/>
              </a:rPr>
              <a:t>PART 02  </a:t>
            </a:r>
            <a:r>
              <a:rPr lang="zh-CN" altLang="en-US" sz="2800" b="1" dirty="0">
                <a:solidFill>
                  <a:srgbClr val="E7E6E6">
                    <a:lumMod val="25000"/>
                  </a:srgbClr>
                </a:solidFill>
                <a:latin typeface="方正舒体" panose="02010601030101010101" pitchFamily="2" charset="-122"/>
                <a:ea typeface="等线" panose="02010600030101010101" pitchFamily="2" charset="-122"/>
                <a:sym typeface="+mn-ea"/>
              </a:rPr>
              <a:t>研究方案</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5" name="Freeform 10"/>
          <p:cNvSpPr/>
          <p:nvPr/>
        </p:nvSpPr>
        <p:spPr bwMode="auto">
          <a:xfrm>
            <a:off x="1634633" y="1751584"/>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rgbClr val="012060"/>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prstClr val="white"/>
              </a:solidFill>
              <a:ea typeface="微软雅黑" panose="020B0503020204020204" charset="-122"/>
            </a:endParaRPr>
          </a:p>
        </p:txBody>
      </p:sp>
      <p:sp>
        <p:nvSpPr>
          <p:cNvPr id="7" name="Freeform 11"/>
          <p:cNvSpPr/>
          <p:nvPr/>
        </p:nvSpPr>
        <p:spPr bwMode="auto">
          <a:xfrm>
            <a:off x="5328265" y="1751584"/>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9525" cap="flat">
            <a:solidFill>
              <a:srgbClr val="012060"/>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prstClr val="white"/>
              </a:solidFill>
              <a:ea typeface="微软雅黑" panose="020B0503020204020204" charset="-122"/>
            </a:endParaRPr>
          </a:p>
        </p:txBody>
      </p:sp>
      <p:sp>
        <p:nvSpPr>
          <p:cNvPr id="8" name="Freeform 12"/>
          <p:cNvSpPr/>
          <p:nvPr/>
        </p:nvSpPr>
        <p:spPr bwMode="auto">
          <a:xfrm>
            <a:off x="8647295" y="1751584"/>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9525" cap="flat">
            <a:solidFill>
              <a:srgbClr val="012060"/>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prstClr val="white"/>
              </a:solidFill>
              <a:ea typeface="微软雅黑" panose="020B0503020204020204" charset="-122"/>
            </a:endParaRPr>
          </a:p>
        </p:txBody>
      </p:sp>
      <p:sp>
        <p:nvSpPr>
          <p:cNvPr id="10" name="Freeform 13"/>
          <p:cNvSpPr/>
          <p:nvPr/>
        </p:nvSpPr>
        <p:spPr bwMode="auto">
          <a:xfrm>
            <a:off x="3606051" y="4405538"/>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rgbClr val="012060"/>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prstClr val="white"/>
              </a:solidFill>
              <a:ea typeface="微软雅黑" panose="020B0503020204020204" charset="-122"/>
            </a:endParaRPr>
          </a:p>
        </p:txBody>
      </p:sp>
      <p:sp>
        <p:nvSpPr>
          <p:cNvPr id="11" name="Freeform 14"/>
          <p:cNvSpPr/>
          <p:nvPr/>
        </p:nvSpPr>
        <p:spPr bwMode="auto">
          <a:xfrm>
            <a:off x="7063176" y="4405538"/>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9525" cap="flat">
            <a:solidFill>
              <a:srgbClr val="012060"/>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prstClr val="white"/>
              </a:solidFill>
              <a:ea typeface="微软雅黑" panose="020B0503020204020204" charset="-122"/>
            </a:endParaRPr>
          </a:p>
        </p:txBody>
      </p:sp>
      <p:grpSp>
        <p:nvGrpSpPr>
          <p:cNvPr id="12" name="组合 11"/>
          <p:cNvGrpSpPr/>
          <p:nvPr/>
        </p:nvGrpSpPr>
        <p:grpSpPr>
          <a:xfrm>
            <a:off x="1634311" y="2092234"/>
            <a:ext cx="3142089" cy="730885"/>
            <a:chOff x="1689556" y="1689644"/>
            <a:chExt cx="3142089" cy="730885"/>
          </a:xfrm>
        </p:grpSpPr>
        <p:sp>
          <p:nvSpPr>
            <p:cNvPr id="13" name="矩形 12"/>
            <p:cNvSpPr/>
            <p:nvPr/>
          </p:nvSpPr>
          <p:spPr>
            <a:xfrm>
              <a:off x="1689556" y="1689644"/>
              <a:ext cx="3142089" cy="730885"/>
            </a:xfrm>
            <a:prstGeom prst="rect">
              <a:avLst/>
            </a:prstGeom>
            <a:noFill/>
          </p:spPr>
          <p:txBody>
            <a:bodyPr wrap="square" rtlCol="0">
              <a:spAutoFit/>
            </a:bodyPr>
            <a:lstStyle/>
            <a:p>
              <a:pPr>
                <a:lnSpc>
                  <a:spcPct val="130000"/>
                </a:lnSpc>
                <a:defRPr/>
              </a:pPr>
              <a:r>
                <a:rPr lang="zh-CN" altLang="en-US" sz="1600" dirty="0">
                  <a:solidFill>
                    <a:prstClr val="black">
                      <a:lumMod val="75000"/>
                      <a:lumOff val="25000"/>
                    </a:prstClr>
                  </a:solidFill>
                  <a:latin typeface="方正姚体" panose="02010601030101010101" pitchFamily="2" charset="-122"/>
                  <a:ea typeface="方正姚体" panose="02010601030101010101" pitchFamily="2" charset="-122"/>
                </a:rPr>
                <a:t>与老师交流明晰整个毕设的目的任务，并且进行相应的学习。</a:t>
              </a:r>
              <a:endParaRPr lang="zh-CN" altLang="en-US" sz="16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14" name="矩形 13"/>
            <p:cNvSpPr/>
            <p:nvPr/>
          </p:nvSpPr>
          <p:spPr>
            <a:xfrm>
              <a:off x="1774016" y="1769582"/>
              <a:ext cx="309880" cy="368300"/>
            </a:xfrm>
            <a:prstGeom prst="rect">
              <a:avLst/>
            </a:prstGeom>
          </p:spPr>
          <p:txBody>
            <a:bodyPr wrap="none">
              <a:spAutoFit/>
            </a:bodyPr>
            <a:lstStyle/>
            <a:p>
              <a:pPr>
                <a:defRPr/>
              </a:pPr>
              <a:endParaRPr lang="zh-CN" altLang="en-US" b="1" spc="300" dirty="0">
                <a:solidFill>
                  <a:prstClr val="black">
                    <a:lumMod val="75000"/>
                    <a:lumOff val="25000"/>
                  </a:prstClr>
                </a:solidFill>
                <a:latin typeface="方正姚体" panose="02010601030101010101" pitchFamily="2" charset="-122"/>
                <a:ea typeface="方正姚体" panose="02010601030101010101" pitchFamily="2" charset="-122"/>
              </a:endParaRPr>
            </a:p>
          </p:txBody>
        </p:sp>
      </p:grpSp>
      <p:grpSp>
        <p:nvGrpSpPr>
          <p:cNvPr id="15" name="组合 14"/>
          <p:cNvGrpSpPr/>
          <p:nvPr/>
        </p:nvGrpSpPr>
        <p:grpSpPr>
          <a:xfrm>
            <a:off x="1582739" y="3240121"/>
            <a:ext cx="1900602" cy="1389570"/>
            <a:chOff x="1684339" y="3341721"/>
            <a:chExt cx="1900602" cy="1389570"/>
          </a:xfrm>
        </p:grpSpPr>
        <p:sp>
          <p:nvSpPr>
            <p:cNvPr id="16" name="Freeform 5"/>
            <p:cNvSpPr/>
            <p:nvPr/>
          </p:nvSpPr>
          <p:spPr bwMode="auto">
            <a:xfrm>
              <a:off x="1684339" y="3341721"/>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rgbClr val="012060"/>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solidFill>
                  <a:prstClr val="black"/>
                </a:solidFill>
                <a:ea typeface="微软雅黑" panose="020B0503020204020204" charset="-122"/>
              </a:endParaRPr>
            </a:p>
          </p:txBody>
        </p:sp>
        <p:sp>
          <p:nvSpPr>
            <p:cNvPr id="17" name="文本框 16"/>
            <p:cNvSpPr txBox="1"/>
            <p:nvPr/>
          </p:nvSpPr>
          <p:spPr>
            <a:xfrm>
              <a:off x="2276564" y="3800974"/>
              <a:ext cx="861133" cy="769441"/>
            </a:xfrm>
            <a:prstGeom prst="rect">
              <a:avLst/>
            </a:prstGeom>
            <a:noFill/>
          </p:spPr>
          <p:txBody>
            <a:bodyPr wrap="none" rtlCol="0">
              <a:spAutoFit/>
            </a:bodyPr>
            <a:lstStyle/>
            <a:p>
              <a:r>
                <a:rPr lang="en-US" altLang="zh-CN" sz="4400" dirty="0">
                  <a:solidFill>
                    <a:srgbClr val="E7E6E6"/>
                  </a:solidFill>
                  <a:latin typeface="HP Simplified Jpan" panose="020B0500000000000000" charset="-122"/>
                  <a:ea typeface="微软雅黑" panose="020B0503020204020204" charset="-122"/>
                </a:rPr>
                <a:t>01</a:t>
              </a:r>
              <a:endParaRPr lang="zh-CN" altLang="en-US" sz="4400" dirty="0">
                <a:solidFill>
                  <a:srgbClr val="E7E6E6"/>
                </a:solidFill>
                <a:latin typeface="HP Simplified Jpan" panose="020B0500000000000000" charset="-122"/>
                <a:ea typeface="微软雅黑" panose="020B0503020204020204" charset="-122"/>
              </a:endParaRPr>
            </a:p>
          </p:txBody>
        </p:sp>
      </p:grpSp>
      <p:grpSp>
        <p:nvGrpSpPr>
          <p:cNvPr id="18" name="组合 17"/>
          <p:cNvGrpSpPr/>
          <p:nvPr/>
        </p:nvGrpSpPr>
        <p:grpSpPr>
          <a:xfrm>
            <a:off x="3250984" y="3182979"/>
            <a:ext cx="1900602" cy="1389570"/>
            <a:chOff x="3352584" y="3284579"/>
            <a:chExt cx="1900602" cy="1389570"/>
          </a:xfrm>
        </p:grpSpPr>
        <p:sp>
          <p:nvSpPr>
            <p:cNvPr id="19" name="Freeform 8"/>
            <p:cNvSpPr/>
            <p:nvPr/>
          </p:nvSpPr>
          <p:spPr bwMode="auto">
            <a:xfrm>
              <a:off x="3352584" y="3284579"/>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rgbClr val="012060"/>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solidFill>
                  <a:prstClr val="black"/>
                </a:solidFill>
                <a:ea typeface="微软雅黑" panose="020B0503020204020204" charset="-122"/>
              </a:endParaRPr>
            </a:p>
          </p:txBody>
        </p:sp>
        <p:sp>
          <p:nvSpPr>
            <p:cNvPr id="20" name="文本框 19"/>
            <p:cNvSpPr txBox="1"/>
            <p:nvPr/>
          </p:nvSpPr>
          <p:spPr>
            <a:xfrm>
              <a:off x="3877938" y="3331488"/>
              <a:ext cx="861133" cy="769441"/>
            </a:xfrm>
            <a:prstGeom prst="rect">
              <a:avLst/>
            </a:prstGeom>
            <a:noFill/>
          </p:spPr>
          <p:txBody>
            <a:bodyPr wrap="none" rtlCol="0">
              <a:spAutoFit/>
            </a:bodyPr>
            <a:lstStyle/>
            <a:p>
              <a:r>
                <a:rPr lang="en-US" altLang="zh-CN" sz="4400" dirty="0">
                  <a:solidFill>
                    <a:srgbClr val="E7E6E6"/>
                  </a:solidFill>
                  <a:latin typeface="HP Simplified Jpan" panose="020B0500000000000000" charset="-122"/>
                  <a:ea typeface="微软雅黑" panose="020B0503020204020204" charset="-122"/>
                </a:rPr>
                <a:t>02</a:t>
              </a:r>
              <a:endParaRPr lang="zh-CN" altLang="en-US" sz="4400" dirty="0">
                <a:solidFill>
                  <a:srgbClr val="E7E6E6"/>
                </a:solidFill>
                <a:latin typeface="HP Simplified Jpan" panose="020B0500000000000000" charset="-122"/>
                <a:ea typeface="微软雅黑" panose="020B0503020204020204" charset="-122"/>
              </a:endParaRPr>
            </a:p>
          </p:txBody>
        </p:sp>
      </p:grpSp>
      <p:grpSp>
        <p:nvGrpSpPr>
          <p:cNvPr id="21" name="组合 20"/>
          <p:cNvGrpSpPr/>
          <p:nvPr/>
        </p:nvGrpSpPr>
        <p:grpSpPr>
          <a:xfrm>
            <a:off x="4919305" y="3240121"/>
            <a:ext cx="1898864" cy="1389570"/>
            <a:chOff x="5020905" y="3341721"/>
            <a:chExt cx="1898864" cy="1389570"/>
          </a:xfrm>
        </p:grpSpPr>
        <p:sp>
          <p:nvSpPr>
            <p:cNvPr id="22" name="Freeform 6"/>
            <p:cNvSpPr/>
            <p:nvPr/>
          </p:nvSpPr>
          <p:spPr bwMode="auto">
            <a:xfrm>
              <a:off x="5020905" y="3341721"/>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rgbClr val="012060"/>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solidFill>
                  <a:prstClr val="black"/>
                </a:solidFill>
                <a:ea typeface="微软雅黑" panose="020B0503020204020204" charset="-122"/>
              </a:endParaRPr>
            </a:p>
          </p:txBody>
        </p:sp>
        <p:sp>
          <p:nvSpPr>
            <p:cNvPr id="23" name="文本框 22"/>
            <p:cNvSpPr txBox="1"/>
            <p:nvPr/>
          </p:nvSpPr>
          <p:spPr>
            <a:xfrm>
              <a:off x="5545375" y="3800974"/>
              <a:ext cx="861133" cy="769441"/>
            </a:xfrm>
            <a:prstGeom prst="rect">
              <a:avLst/>
            </a:prstGeom>
            <a:noFill/>
          </p:spPr>
          <p:txBody>
            <a:bodyPr wrap="none" rtlCol="0">
              <a:spAutoFit/>
            </a:bodyPr>
            <a:lstStyle/>
            <a:p>
              <a:r>
                <a:rPr lang="en-US" altLang="zh-CN" sz="4400" dirty="0">
                  <a:solidFill>
                    <a:srgbClr val="E7E6E6"/>
                  </a:solidFill>
                  <a:latin typeface="HP Simplified Jpan" panose="020B0500000000000000" charset="-122"/>
                  <a:ea typeface="微软雅黑" panose="020B0503020204020204" charset="-122"/>
                </a:rPr>
                <a:t>03</a:t>
              </a:r>
              <a:endParaRPr lang="zh-CN" altLang="en-US" sz="4400" dirty="0">
                <a:solidFill>
                  <a:srgbClr val="E7E6E6"/>
                </a:solidFill>
                <a:latin typeface="HP Simplified Jpan" panose="020B0500000000000000" charset="-122"/>
                <a:ea typeface="微软雅黑" panose="020B0503020204020204" charset="-122"/>
              </a:endParaRPr>
            </a:p>
          </p:txBody>
        </p:sp>
      </p:grpSp>
      <p:grpSp>
        <p:nvGrpSpPr>
          <p:cNvPr id="24" name="组合 23"/>
          <p:cNvGrpSpPr/>
          <p:nvPr/>
        </p:nvGrpSpPr>
        <p:grpSpPr>
          <a:xfrm>
            <a:off x="6587550" y="3182979"/>
            <a:ext cx="1898864" cy="1389570"/>
            <a:chOff x="6689150" y="3284579"/>
            <a:chExt cx="1898864" cy="1389570"/>
          </a:xfrm>
          <a:solidFill>
            <a:srgbClr val="012060"/>
          </a:solidFill>
        </p:grpSpPr>
        <p:sp>
          <p:nvSpPr>
            <p:cNvPr id="25" name="Freeform 9"/>
            <p:cNvSpPr/>
            <p:nvPr/>
          </p:nvSpPr>
          <p:spPr bwMode="auto">
            <a:xfrm>
              <a:off x="6689150" y="3284579"/>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grp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solidFill>
                  <a:prstClr val="black"/>
                </a:solidFill>
                <a:ea typeface="微软雅黑" panose="020B0503020204020204" charset="-122"/>
              </a:endParaRPr>
            </a:p>
          </p:txBody>
        </p:sp>
        <p:sp>
          <p:nvSpPr>
            <p:cNvPr id="26" name="文本框 25"/>
            <p:cNvSpPr txBox="1"/>
            <p:nvPr/>
          </p:nvSpPr>
          <p:spPr>
            <a:xfrm>
              <a:off x="7219916" y="3331488"/>
              <a:ext cx="861133" cy="769441"/>
            </a:xfrm>
            <a:prstGeom prst="rect">
              <a:avLst/>
            </a:prstGeom>
            <a:grpFill/>
          </p:spPr>
          <p:txBody>
            <a:bodyPr wrap="none" rtlCol="0">
              <a:spAutoFit/>
            </a:bodyPr>
            <a:lstStyle/>
            <a:p>
              <a:r>
                <a:rPr lang="en-US" altLang="zh-CN" sz="4400" dirty="0">
                  <a:solidFill>
                    <a:srgbClr val="E7E6E6"/>
                  </a:solidFill>
                  <a:latin typeface="HP Simplified Jpan" panose="020B0500000000000000" charset="-122"/>
                  <a:ea typeface="微软雅黑" panose="020B0503020204020204" charset="-122"/>
                </a:rPr>
                <a:t>04</a:t>
              </a:r>
              <a:endParaRPr lang="zh-CN" altLang="en-US" sz="4400" dirty="0">
                <a:solidFill>
                  <a:srgbClr val="E7E6E6"/>
                </a:solidFill>
                <a:latin typeface="HP Simplified Jpan" panose="020B0500000000000000" charset="-122"/>
                <a:ea typeface="微软雅黑" panose="020B0503020204020204" charset="-122"/>
              </a:endParaRPr>
            </a:p>
          </p:txBody>
        </p:sp>
      </p:grpSp>
      <p:grpSp>
        <p:nvGrpSpPr>
          <p:cNvPr id="27" name="组合 26"/>
          <p:cNvGrpSpPr/>
          <p:nvPr/>
        </p:nvGrpSpPr>
        <p:grpSpPr>
          <a:xfrm>
            <a:off x="8255796" y="3240121"/>
            <a:ext cx="1898864" cy="1389570"/>
            <a:chOff x="8357396" y="3341721"/>
            <a:chExt cx="1898864" cy="1389570"/>
          </a:xfrm>
        </p:grpSpPr>
        <p:sp>
          <p:nvSpPr>
            <p:cNvPr id="28" name="Freeform 7"/>
            <p:cNvSpPr/>
            <p:nvPr/>
          </p:nvSpPr>
          <p:spPr bwMode="auto">
            <a:xfrm>
              <a:off x="8357396" y="3341721"/>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rgbClr val="012060"/>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solidFill>
                  <a:prstClr val="black"/>
                </a:solidFill>
                <a:ea typeface="微软雅黑" panose="020B0503020204020204" charset="-122"/>
              </a:endParaRPr>
            </a:p>
          </p:txBody>
        </p:sp>
        <p:sp>
          <p:nvSpPr>
            <p:cNvPr id="29" name="文本框 28"/>
            <p:cNvSpPr txBox="1"/>
            <p:nvPr/>
          </p:nvSpPr>
          <p:spPr>
            <a:xfrm>
              <a:off x="8923943" y="3800974"/>
              <a:ext cx="861133" cy="769441"/>
            </a:xfrm>
            <a:prstGeom prst="rect">
              <a:avLst/>
            </a:prstGeom>
            <a:noFill/>
          </p:spPr>
          <p:txBody>
            <a:bodyPr wrap="none" rtlCol="0">
              <a:spAutoFit/>
            </a:bodyPr>
            <a:lstStyle/>
            <a:p>
              <a:r>
                <a:rPr lang="en-US" altLang="zh-CN" sz="4400" dirty="0">
                  <a:solidFill>
                    <a:srgbClr val="E7E6E6"/>
                  </a:solidFill>
                  <a:latin typeface="HP Simplified Jpan" panose="020B0500000000000000" charset="-122"/>
                  <a:ea typeface="微软雅黑" panose="020B0503020204020204" charset="-122"/>
                </a:rPr>
                <a:t>05</a:t>
              </a:r>
              <a:endParaRPr lang="zh-CN" altLang="en-US" sz="4400" dirty="0">
                <a:solidFill>
                  <a:srgbClr val="E7E6E6"/>
                </a:solidFill>
                <a:latin typeface="HP Simplified Jpan" panose="020B0500000000000000" charset="-122"/>
                <a:ea typeface="微软雅黑" panose="020B0503020204020204" charset="-122"/>
              </a:endParaRPr>
            </a:p>
          </p:txBody>
        </p:sp>
      </p:grpSp>
      <p:sp>
        <p:nvSpPr>
          <p:cNvPr id="31" name="矩形 30"/>
          <p:cNvSpPr/>
          <p:nvPr/>
        </p:nvSpPr>
        <p:spPr>
          <a:xfrm>
            <a:off x="3606165" y="4874895"/>
            <a:ext cx="3141980" cy="1370965"/>
          </a:xfrm>
          <a:prstGeom prst="rect">
            <a:avLst/>
          </a:prstGeom>
          <a:noFill/>
        </p:spPr>
        <p:txBody>
          <a:bodyPr wrap="square" rtlCol="0">
            <a:spAutoFit/>
          </a:bodyPr>
          <a:lstStyle/>
          <a:p>
            <a:pPr>
              <a:lnSpc>
                <a:spcPct val="130000"/>
              </a:lnSpc>
              <a:defRPr/>
            </a:pPr>
            <a:r>
              <a:rPr lang="zh-CN" altLang="en-US" sz="1600" dirty="0">
                <a:solidFill>
                  <a:prstClr val="black">
                    <a:lumMod val="75000"/>
                    <a:lumOff val="25000"/>
                  </a:prstClr>
                </a:solidFill>
                <a:latin typeface="方正姚体" panose="02010601030101010101" pitchFamily="2" charset="-122"/>
                <a:ea typeface="方正姚体" panose="02010601030101010101" pitchFamily="2" charset="-122"/>
              </a:rPr>
              <a:t>调研目前前沿的NLP相关课题的算法模型，并且在其中挑选出符合自己能力的同时相对优越的模型作为毕设的参照模型</a:t>
            </a:r>
            <a:endParaRPr lang="zh-CN" altLang="en-US" sz="16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34" name="矩形 33"/>
          <p:cNvSpPr/>
          <p:nvPr/>
        </p:nvSpPr>
        <p:spPr>
          <a:xfrm>
            <a:off x="5370195" y="1991995"/>
            <a:ext cx="3141980" cy="1050925"/>
          </a:xfrm>
          <a:prstGeom prst="rect">
            <a:avLst/>
          </a:prstGeom>
          <a:noFill/>
        </p:spPr>
        <p:txBody>
          <a:bodyPr wrap="square" rtlCol="0">
            <a:spAutoFit/>
          </a:bodyPr>
          <a:lstStyle/>
          <a:p>
            <a:pPr>
              <a:lnSpc>
                <a:spcPct val="130000"/>
              </a:lnSpc>
              <a:defRPr/>
            </a:pPr>
            <a:r>
              <a:rPr lang="zh-CN" altLang="en-US" sz="1600" dirty="0">
                <a:solidFill>
                  <a:prstClr val="black">
                    <a:lumMod val="75000"/>
                    <a:lumOff val="25000"/>
                  </a:prstClr>
                </a:solidFill>
                <a:latin typeface="方正姚体" panose="02010601030101010101" pitchFamily="2" charset="-122"/>
                <a:ea typeface="方正姚体" panose="02010601030101010101" pitchFamily="2" charset="-122"/>
              </a:rPr>
              <a:t>根据论文的描述或者参考其源代码搭建自己的Pytorch模型，并对其不断迭代优化</a:t>
            </a:r>
            <a:endParaRPr lang="zh-CN" altLang="en-US" sz="16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37" name="矩形 36"/>
          <p:cNvSpPr/>
          <p:nvPr/>
        </p:nvSpPr>
        <p:spPr>
          <a:xfrm>
            <a:off x="7118350" y="4874895"/>
            <a:ext cx="3141980" cy="1370965"/>
          </a:xfrm>
          <a:prstGeom prst="rect">
            <a:avLst/>
          </a:prstGeom>
          <a:noFill/>
        </p:spPr>
        <p:txBody>
          <a:bodyPr wrap="square" rtlCol="0">
            <a:spAutoFit/>
          </a:bodyPr>
          <a:lstStyle/>
          <a:p>
            <a:pPr>
              <a:lnSpc>
                <a:spcPct val="130000"/>
              </a:lnSpc>
              <a:defRPr/>
            </a:pPr>
            <a:r>
              <a:rPr lang="zh-CN" altLang="en-US" sz="1600" dirty="0">
                <a:solidFill>
                  <a:prstClr val="black">
                    <a:lumMod val="75000"/>
                    <a:lumOff val="25000"/>
                  </a:prstClr>
                </a:solidFill>
                <a:latin typeface="方正姚体" panose="02010601030101010101" pitchFamily="2" charset="-122"/>
                <a:ea typeface="方正姚体" panose="02010601030101010101" pitchFamily="2" charset="-122"/>
              </a:rPr>
              <a:t>当该模型在静态数据集上表现良好后，我就会利用爬虫技术来爬取动态数据进行测试直到效果达到预期</a:t>
            </a:r>
            <a:endParaRPr lang="zh-CN" altLang="en-US" sz="16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40" name="矩形 39"/>
          <p:cNvSpPr/>
          <p:nvPr/>
        </p:nvSpPr>
        <p:spPr>
          <a:xfrm>
            <a:off x="8690610" y="1991995"/>
            <a:ext cx="2297430" cy="730885"/>
          </a:xfrm>
          <a:prstGeom prst="rect">
            <a:avLst/>
          </a:prstGeom>
          <a:noFill/>
        </p:spPr>
        <p:txBody>
          <a:bodyPr wrap="square" rtlCol="0">
            <a:spAutoFit/>
          </a:bodyPr>
          <a:lstStyle/>
          <a:p>
            <a:pPr>
              <a:lnSpc>
                <a:spcPct val="130000"/>
              </a:lnSpc>
              <a:defRPr/>
            </a:pPr>
            <a:r>
              <a:rPr lang="zh-CN" altLang="en-US" sz="1600" dirty="0">
                <a:solidFill>
                  <a:prstClr val="black">
                    <a:lumMod val="75000"/>
                    <a:lumOff val="25000"/>
                  </a:prstClr>
                </a:solidFill>
                <a:latin typeface="方正姚体" panose="02010601030101010101" pitchFamily="2" charset="-122"/>
                <a:ea typeface="方正姚体" panose="02010601030101010101" pitchFamily="2" charset="-122"/>
              </a:rPr>
              <a:t>开发相应的前后端并封装整个程序</a:t>
            </a:r>
            <a:endParaRPr lang="zh-CN" altLang="en-US" sz="1600" dirty="0">
              <a:solidFill>
                <a:prstClr val="black">
                  <a:lumMod val="75000"/>
                  <a:lumOff val="25000"/>
                </a:prstClr>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10"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03241"/>
            <a:ext cx="12192000" cy="3438659"/>
          </a:xfrm>
          <a:prstGeom prst="rect">
            <a:avLst/>
          </a:pr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3465109" y="2140895"/>
            <a:ext cx="5261781" cy="2122805"/>
          </a:xfrm>
          <a:prstGeom prst="rect">
            <a:avLst/>
          </a:prstGeom>
          <a:noFill/>
        </p:spPr>
        <p:txBody>
          <a:bodyPr wrap="square" rtlCol="0">
            <a:spAutoFit/>
          </a:bodyPr>
          <a:lstStyle/>
          <a:p>
            <a:pPr algn="ctr">
              <a:lnSpc>
                <a:spcPct val="150000"/>
              </a:lnSpc>
            </a:pPr>
            <a:r>
              <a:rPr lang="en-US" altLang="zh-CN" sz="4400" b="1" dirty="0">
                <a:solidFill>
                  <a:prstClr val="white"/>
                </a:solidFill>
                <a:latin typeface="方正舒体" panose="02010601030101010101" pitchFamily="2" charset="-122"/>
                <a:ea typeface="等线" panose="02010600030101010101" pitchFamily="2" charset="-122"/>
              </a:rPr>
              <a:t>PART 03  </a:t>
            </a:r>
            <a:endParaRPr lang="en-US" altLang="zh-CN" sz="4400" b="1" dirty="0">
              <a:solidFill>
                <a:prstClr val="white"/>
              </a:solidFill>
              <a:latin typeface="方正舒体" panose="02010601030101010101" pitchFamily="2" charset="-122"/>
              <a:ea typeface="等线" panose="02010600030101010101" pitchFamily="2" charset="-122"/>
            </a:endParaRPr>
          </a:p>
          <a:p>
            <a:pPr algn="ctr">
              <a:lnSpc>
                <a:spcPct val="150000"/>
              </a:lnSpc>
            </a:pPr>
            <a:r>
              <a:rPr lang="zh-CN" altLang="en-US" sz="4400" b="1" dirty="0">
                <a:solidFill>
                  <a:prstClr val="white"/>
                </a:solidFill>
                <a:latin typeface="方正舒体" panose="02010601030101010101" pitchFamily="2" charset="-122"/>
                <a:ea typeface="等线" panose="02010600030101010101" pitchFamily="2" charset="-122"/>
              </a:rPr>
              <a:t>研究</a:t>
            </a:r>
            <a:r>
              <a:rPr lang="zh-CN" altLang="en-US" sz="4400" b="1" dirty="0">
                <a:solidFill>
                  <a:prstClr val="white"/>
                </a:solidFill>
                <a:latin typeface="方正舒体" panose="02010601030101010101" pitchFamily="2" charset="-122"/>
                <a:ea typeface="等线" panose="02010600030101010101" pitchFamily="2" charset="-122"/>
              </a:rPr>
              <a:t>计划</a:t>
            </a:r>
            <a:endParaRPr lang="zh-CN" altLang="en-US" sz="4400" b="1" dirty="0">
              <a:solidFill>
                <a:prstClr val="white"/>
              </a:solidFill>
              <a:latin typeface="方正舒体" panose="02010601030101010101" pitchFamily="2" charset="-122"/>
              <a:ea typeface="等线"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635500"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03  </a:t>
            </a:r>
            <a:r>
              <a:rPr lang="zh-CN" altLang="en-US" sz="2800" b="1" dirty="0">
                <a:solidFill>
                  <a:srgbClr val="E7E6E6">
                    <a:lumMod val="25000"/>
                  </a:srgbClr>
                </a:solidFill>
                <a:latin typeface="方正舒体" panose="02010601030101010101" pitchFamily="2" charset="-122"/>
                <a:ea typeface="等线" panose="02010600030101010101" pitchFamily="2" charset="-122"/>
              </a:rPr>
              <a:t>研究</a:t>
            </a:r>
            <a:r>
              <a:rPr lang="zh-CN" altLang="en-US" sz="2800" b="1" dirty="0">
                <a:solidFill>
                  <a:srgbClr val="E7E6E6">
                    <a:lumMod val="25000"/>
                  </a:srgbClr>
                </a:solidFill>
                <a:latin typeface="方正舒体" panose="02010601030101010101" pitchFamily="2" charset="-122"/>
                <a:ea typeface="等线" panose="02010600030101010101" pitchFamily="2" charset="-122"/>
              </a:rPr>
              <a:t>计划</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11" name="MH_Other_1"/>
          <p:cNvSpPr/>
          <p:nvPr>
            <p:custDataLst>
              <p:tags r:id="rId1"/>
            </p:custDataLst>
          </p:nvPr>
        </p:nvSpPr>
        <p:spPr>
          <a:xfrm>
            <a:off x="1468891" y="3260370"/>
            <a:ext cx="9082022" cy="790962"/>
          </a:xfrm>
          <a:custGeom>
            <a:avLst/>
            <a:gdLst>
              <a:gd name="connsiteX0" fmla="*/ 0 w 5173980"/>
              <a:gd name="connsiteY0" fmla="*/ 0 h 456353"/>
              <a:gd name="connsiteX1" fmla="*/ 4936331 w 5173980"/>
              <a:gd name="connsiteY1" fmla="*/ 0 h 456353"/>
              <a:gd name="connsiteX2" fmla="*/ 5173980 w 5173980"/>
              <a:gd name="connsiteY2" fmla="*/ 237649 h 456353"/>
              <a:gd name="connsiteX3" fmla="*/ 4955276 w 5173980"/>
              <a:gd name="connsiteY3" fmla="*/ 456353 h 456353"/>
              <a:gd name="connsiteX4" fmla="*/ 0 w 5173980"/>
              <a:gd name="connsiteY4" fmla="*/ 456353 h 456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3980" h="456353">
                <a:moveTo>
                  <a:pt x="0" y="0"/>
                </a:moveTo>
                <a:lnTo>
                  <a:pt x="4936331" y="0"/>
                </a:lnTo>
                <a:lnTo>
                  <a:pt x="5173980" y="237649"/>
                </a:lnTo>
                <a:lnTo>
                  <a:pt x="4955276" y="456353"/>
                </a:lnTo>
                <a:lnTo>
                  <a:pt x="0" y="456353"/>
                </a:lnTo>
                <a:close/>
              </a:path>
            </a:pathLst>
          </a:custGeom>
          <a:solidFill>
            <a:srgbClr val="012060"/>
          </a:solidFill>
          <a:ln w="3175" cap="flat" cmpd="sng" algn="ctr">
            <a:noFill/>
            <a:prstDash val="solid"/>
            <a:miter lim="800000"/>
          </a:ln>
          <a:effectLst/>
        </p:spPr>
        <p:txBody>
          <a:bodyPr anchor="ctr">
            <a:normAutofit/>
          </a:bodyPr>
          <a:lstStyle/>
          <a:p>
            <a:pPr algn="ctr">
              <a:defRPr/>
            </a:pPr>
            <a:endParaRPr lang="zh-CN" altLang="en-US" kern="0">
              <a:solidFill>
                <a:prstClr val="white"/>
              </a:solidFill>
              <a:latin typeface="方正姚体" panose="02010601030101010101" pitchFamily="2" charset="-122"/>
              <a:ea typeface="方正姚体" panose="02010601030101010101" pitchFamily="2" charset="-122"/>
            </a:endParaRPr>
          </a:p>
        </p:txBody>
      </p:sp>
      <p:grpSp>
        <p:nvGrpSpPr>
          <p:cNvPr id="12" name="组合 11"/>
          <p:cNvGrpSpPr/>
          <p:nvPr/>
        </p:nvGrpSpPr>
        <p:grpSpPr>
          <a:xfrm>
            <a:off x="1866440" y="1271712"/>
            <a:ext cx="1538625" cy="1889185"/>
            <a:chOff x="2104295" y="1151792"/>
            <a:chExt cx="1538625" cy="1889185"/>
          </a:xfrm>
        </p:grpSpPr>
        <p:sp>
          <p:nvSpPr>
            <p:cNvPr id="13" name="矩形 12"/>
            <p:cNvSpPr/>
            <p:nvPr/>
          </p:nvSpPr>
          <p:spPr>
            <a:xfrm>
              <a:off x="2104295" y="1551902"/>
              <a:ext cx="1538625" cy="1489075"/>
            </a:xfrm>
            <a:prstGeom prst="rect">
              <a:avLst/>
            </a:prstGeom>
          </p:spPr>
          <p:txBody>
            <a:bodyPr wrap="square">
              <a:spAutoFit/>
            </a:bodyPr>
            <a:lstStyle/>
            <a:p>
              <a:pPr algn="just">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与老师学长沟通毕设成品的主要功能，初步明确接下来的学习方向</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14" name="矩形 13"/>
            <p:cNvSpPr/>
            <p:nvPr/>
          </p:nvSpPr>
          <p:spPr>
            <a:xfrm>
              <a:off x="2104295" y="1151792"/>
              <a:ext cx="349250" cy="398780"/>
            </a:xfrm>
            <a:prstGeom prst="rect">
              <a:avLst/>
            </a:prstGeom>
          </p:spPr>
          <p:txBody>
            <a:bodyPr wrap="none">
              <a:spAutoFit/>
            </a:bodyPr>
            <a:lstStyle/>
            <a:p>
              <a:pPr>
                <a:defRPr/>
              </a:pPr>
              <a:r>
                <a:rPr lang="en-US" altLang="zh-CN" sz="2000" b="1" spc="300" dirty="0">
                  <a:solidFill>
                    <a:prstClr val="black">
                      <a:lumMod val="75000"/>
                      <a:lumOff val="25000"/>
                    </a:prstClr>
                  </a:solidFill>
                  <a:latin typeface="方正姚体" panose="02010601030101010101" pitchFamily="2" charset="-122"/>
                  <a:ea typeface="方正姚体" panose="02010601030101010101" pitchFamily="2" charset="-122"/>
                </a:rPr>
                <a:t>1</a:t>
              </a:r>
              <a:endParaRPr lang="en-US" altLang="zh-CN" sz="2000" b="1" spc="300" dirty="0">
                <a:solidFill>
                  <a:prstClr val="black">
                    <a:lumMod val="75000"/>
                    <a:lumOff val="25000"/>
                  </a:prstClr>
                </a:solidFill>
                <a:latin typeface="方正姚体" panose="02010601030101010101" pitchFamily="2" charset="-122"/>
                <a:ea typeface="方正姚体" panose="02010601030101010101" pitchFamily="2" charset="-122"/>
              </a:endParaRPr>
            </a:p>
          </p:txBody>
        </p:sp>
      </p:grpSp>
      <p:grpSp>
        <p:nvGrpSpPr>
          <p:cNvPr id="15" name="组合 14"/>
          <p:cNvGrpSpPr/>
          <p:nvPr/>
        </p:nvGrpSpPr>
        <p:grpSpPr>
          <a:xfrm>
            <a:off x="3890098" y="1271712"/>
            <a:ext cx="1538625" cy="1889185"/>
            <a:chOff x="2104295" y="1151792"/>
            <a:chExt cx="1538625" cy="1889185"/>
          </a:xfrm>
        </p:grpSpPr>
        <p:sp>
          <p:nvSpPr>
            <p:cNvPr id="16" name="矩形 15"/>
            <p:cNvSpPr/>
            <p:nvPr/>
          </p:nvSpPr>
          <p:spPr>
            <a:xfrm>
              <a:off x="2104295" y="1551902"/>
              <a:ext cx="1538625" cy="1489075"/>
            </a:xfrm>
            <a:prstGeom prst="rect">
              <a:avLst/>
            </a:prstGeom>
          </p:spPr>
          <p:txBody>
            <a:bodyPr wrap="square">
              <a:spAutoFit/>
            </a:bodyPr>
            <a:lstStyle/>
            <a:p>
              <a:pPr algn="just">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学习深度学习的基础知识，并且选择性地学习其中与NLP相关的部分</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17" name="矩形 16"/>
            <p:cNvSpPr/>
            <p:nvPr/>
          </p:nvSpPr>
          <p:spPr>
            <a:xfrm>
              <a:off x="2104295" y="1151792"/>
              <a:ext cx="681990" cy="398780"/>
            </a:xfrm>
            <a:prstGeom prst="rect">
              <a:avLst/>
            </a:prstGeom>
          </p:spPr>
          <p:txBody>
            <a:bodyPr wrap="none">
              <a:spAutoFit/>
            </a:bodyPr>
            <a:lstStyle/>
            <a:p>
              <a:pPr algn="l">
                <a:defRPr/>
              </a:pPr>
              <a:r>
                <a:rPr lang="zh-CN" altLang="en-US" sz="2000" b="1" spc="300" dirty="0">
                  <a:solidFill>
                    <a:prstClr val="black">
                      <a:lumMod val="75000"/>
                      <a:lumOff val="25000"/>
                    </a:prstClr>
                  </a:solidFill>
                  <a:latin typeface="方正姚体" panose="02010601030101010101" pitchFamily="2" charset="-122"/>
                  <a:ea typeface="方正姚体" panose="02010601030101010101" pitchFamily="2" charset="-122"/>
                </a:rPr>
                <a:t>3-4</a:t>
              </a:r>
              <a:endParaRPr lang="zh-CN" altLang="en-US" sz="2000" b="1" spc="300" dirty="0">
                <a:solidFill>
                  <a:prstClr val="black">
                    <a:lumMod val="75000"/>
                    <a:lumOff val="25000"/>
                  </a:prstClr>
                </a:solidFill>
                <a:latin typeface="方正姚体" panose="02010601030101010101" pitchFamily="2" charset="-122"/>
                <a:ea typeface="方正姚体" panose="02010601030101010101" pitchFamily="2" charset="-122"/>
              </a:endParaRPr>
            </a:p>
          </p:txBody>
        </p:sp>
      </p:grpSp>
      <p:grpSp>
        <p:nvGrpSpPr>
          <p:cNvPr id="18" name="组合 17"/>
          <p:cNvGrpSpPr/>
          <p:nvPr/>
        </p:nvGrpSpPr>
        <p:grpSpPr>
          <a:xfrm>
            <a:off x="5886712" y="1271712"/>
            <a:ext cx="1538625" cy="1609785"/>
            <a:chOff x="2104295" y="1151792"/>
            <a:chExt cx="1538625" cy="1609785"/>
          </a:xfrm>
        </p:grpSpPr>
        <p:sp>
          <p:nvSpPr>
            <p:cNvPr id="19" name="矩形 18"/>
            <p:cNvSpPr/>
            <p:nvPr/>
          </p:nvSpPr>
          <p:spPr>
            <a:xfrm>
              <a:off x="2104295" y="1551902"/>
              <a:ext cx="1538625" cy="1209675"/>
            </a:xfrm>
            <a:prstGeom prst="rect">
              <a:avLst/>
            </a:prstGeom>
          </p:spPr>
          <p:txBody>
            <a:bodyPr wrap="square">
              <a:spAutoFit/>
            </a:bodyPr>
            <a:lstStyle/>
            <a:p>
              <a:pPr algn="just">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敲定最终的模型框架，开始在云服务器上测试并调整、训练模型</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20" name="矩形 19"/>
            <p:cNvSpPr/>
            <p:nvPr/>
          </p:nvSpPr>
          <p:spPr>
            <a:xfrm>
              <a:off x="2104295" y="1151792"/>
              <a:ext cx="848360" cy="398780"/>
            </a:xfrm>
            <a:prstGeom prst="rect">
              <a:avLst/>
            </a:prstGeom>
          </p:spPr>
          <p:txBody>
            <a:bodyPr wrap="none">
              <a:spAutoFit/>
            </a:bodyPr>
            <a:lstStyle/>
            <a:p>
              <a:pPr algn="l">
                <a:defRPr/>
              </a:pPr>
              <a:r>
                <a:rPr lang="zh-CN" altLang="en-US" sz="2000" b="1" spc="300" dirty="0">
                  <a:solidFill>
                    <a:prstClr val="black">
                      <a:lumMod val="75000"/>
                      <a:lumOff val="25000"/>
                    </a:prstClr>
                  </a:solidFill>
                  <a:latin typeface="方正姚体" panose="02010601030101010101" pitchFamily="2" charset="-122"/>
                  <a:ea typeface="方正姚体" panose="02010601030101010101" pitchFamily="2" charset="-122"/>
                </a:rPr>
                <a:t>7-10</a:t>
              </a:r>
              <a:endParaRPr lang="zh-CN" altLang="en-US" sz="2000" b="1" spc="300" dirty="0">
                <a:solidFill>
                  <a:prstClr val="black">
                    <a:lumMod val="75000"/>
                    <a:lumOff val="25000"/>
                  </a:prstClr>
                </a:solidFill>
                <a:latin typeface="方正姚体" panose="02010601030101010101" pitchFamily="2" charset="-122"/>
                <a:ea typeface="方正姚体" panose="02010601030101010101" pitchFamily="2" charset="-122"/>
              </a:endParaRPr>
            </a:p>
          </p:txBody>
        </p:sp>
      </p:grpSp>
      <p:grpSp>
        <p:nvGrpSpPr>
          <p:cNvPr id="21" name="组合 20"/>
          <p:cNvGrpSpPr/>
          <p:nvPr/>
        </p:nvGrpSpPr>
        <p:grpSpPr>
          <a:xfrm>
            <a:off x="7996866" y="1271712"/>
            <a:ext cx="1538625" cy="1889185"/>
            <a:chOff x="2104295" y="1151792"/>
            <a:chExt cx="1538625" cy="1889185"/>
          </a:xfrm>
        </p:grpSpPr>
        <p:sp>
          <p:nvSpPr>
            <p:cNvPr id="22" name="矩形 21"/>
            <p:cNvSpPr/>
            <p:nvPr/>
          </p:nvSpPr>
          <p:spPr>
            <a:xfrm>
              <a:off x="2104295" y="1551902"/>
              <a:ext cx="1538625" cy="1489075"/>
            </a:xfrm>
            <a:prstGeom prst="rect">
              <a:avLst/>
            </a:prstGeom>
          </p:spPr>
          <p:txBody>
            <a:bodyPr wrap="square">
              <a:spAutoFit/>
            </a:bodyPr>
            <a:lstStyle/>
            <a:p>
              <a:pPr algn="just">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测试爬虫数据在之前训练好的模型上的效果与性能，并进行相应的调整</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23" name="矩形 22"/>
            <p:cNvSpPr/>
            <p:nvPr/>
          </p:nvSpPr>
          <p:spPr>
            <a:xfrm>
              <a:off x="2104295" y="1151792"/>
              <a:ext cx="515620" cy="398780"/>
            </a:xfrm>
            <a:prstGeom prst="rect">
              <a:avLst/>
            </a:prstGeom>
          </p:spPr>
          <p:txBody>
            <a:bodyPr wrap="none">
              <a:spAutoFit/>
            </a:bodyPr>
            <a:lstStyle/>
            <a:p>
              <a:pPr algn="l">
                <a:defRPr/>
              </a:pPr>
              <a:r>
                <a:rPr lang="zh-CN" altLang="en-US" sz="2000" b="1" spc="300" dirty="0">
                  <a:solidFill>
                    <a:prstClr val="black">
                      <a:lumMod val="75000"/>
                      <a:lumOff val="25000"/>
                    </a:prstClr>
                  </a:solidFill>
                  <a:latin typeface="方正姚体" panose="02010601030101010101" pitchFamily="2" charset="-122"/>
                  <a:ea typeface="方正姚体" panose="02010601030101010101" pitchFamily="2" charset="-122"/>
                </a:rPr>
                <a:t>13</a:t>
              </a:r>
              <a:endParaRPr lang="zh-CN" altLang="en-US" sz="2000" b="1" spc="300" dirty="0">
                <a:solidFill>
                  <a:prstClr val="black">
                    <a:lumMod val="75000"/>
                    <a:lumOff val="25000"/>
                  </a:prstClr>
                </a:solidFill>
                <a:latin typeface="方正姚体" panose="02010601030101010101" pitchFamily="2" charset="-122"/>
                <a:ea typeface="方正姚体" panose="02010601030101010101" pitchFamily="2" charset="-122"/>
              </a:endParaRPr>
            </a:p>
          </p:txBody>
        </p:sp>
      </p:grpSp>
      <p:grpSp>
        <p:nvGrpSpPr>
          <p:cNvPr id="26" name="组合 25"/>
          <p:cNvGrpSpPr/>
          <p:nvPr/>
        </p:nvGrpSpPr>
        <p:grpSpPr>
          <a:xfrm>
            <a:off x="2535095" y="4097462"/>
            <a:ext cx="1538625" cy="2168585"/>
            <a:chOff x="2104295" y="1151792"/>
            <a:chExt cx="1538625" cy="2168585"/>
          </a:xfrm>
        </p:grpSpPr>
        <p:sp>
          <p:nvSpPr>
            <p:cNvPr id="27" name="矩形 26"/>
            <p:cNvSpPr/>
            <p:nvPr/>
          </p:nvSpPr>
          <p:spPr>
            <a:xfrm>
              <a:off x="2104295" y="1551902"/>
              <a:ext cx="1538625" cy="1768475"/>
            </a:xfrm>
            <a:prstGeom prst="rect">
              <a:avLst/>
            </a:prstGeom>
          </p:spPr>
          <p:txBody>
            <a:bodyPr wrap="square">
              <a:spAutoFit/>
            </a:bodyPr>
            <a:p>
              <a:pPr algn="just">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sym typeface="+mn-ea"/>
                </a:rPr>
                <a:t>调研前沿的NER算法论文，从中挑选一个在我实现能力之内的作为接下来围绕学习主要方案</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sym typeface="+mn-ea"/>
              </a:endParaRPr>
            </a:p>
          </p:txBody>
        </p:sp>
        <p:sp>
          <p:nvSpPr>
            <p:cNvPr id="28" name="矩形 27"/>
            <p:cNvSpPr/>
            <p:nvPr/>
          </p:nvSpPr>
          <p:spPr>
            <a:xfrm>
              <a:off x="2104295" y="1151792"/>
              <a:ext cx="349250" cy="398780"/>
            </a:xfrm>
            <a:prstGeom prst="rect">
              <a:avLst/>
            </a:prstGeom>
          </p:spPr>
          <p:txBody>
            <a:bodyPr wrap="none">
              <a:spAutoFit/>
            </a:bodyPr>
            <a:p>
              <a:pPr algn="l">
                <a:defRPr/>
              </a:pPr>
              <a:r>
                <a:rPr lang="zh-CN" altLang="en-US" sz="2000" b="1" spc="300" dirty="0">
                  <a:solidFill>
                    <a:srgbClr val="FF0000"/>
                  </a:solidFill>
                  <a:latin typeface="方正姚体" panose="02010601030101010101" pitchFamily="2" charset="-122"/>
                  <a:ea typeface="方正姚体" panose="02010601030101010101" pitchFamily="2" charset="-122"/>
                  <a:sym typeface="+mn-ea"/>
                </a:rPr>
                <a:t>2</a:t>
              </a:r>
              <a:endParaRPr lang="zh-CN" altLang="en-US" sz="2000" b="1" spc="300" dirty="0">
                <a:solidFill>
                  <a:srgbClr val="FF0000"/>
                </a:solidFill>
                <a:latin typeface="方正姚体" panose="02010601030101010101" pitchFamily="2" charset="-122"/>
                <a:ea typeface="方正姚体" panose="02010601030101010101" pitchFamily="2" charset="-122"/>
                <a:sym typeface="+mn-ea"/>
              </a:endParaRPr>
            </a:p>
          </p:txBody>
        </p:sp>
      </p:grpSp>
      <p:grpSp>
        <p:nvGrpSpPr>
          <p:cNvPr id="29" name="组合 28"/>
          <p:cNvGrpSpPr/>
          <p:nvPr/>
        </p:nvGrpSpPr>
        <p:grpSpPr>
          <a:xfrm>
            <a:off x="4568278" y="4097462"/>
            <a:ext cx="1538625" cy="1609785"/>
            <a:chOff x="2104295" y="1151792"/>
            <a:chExt cx="1538625" cy="1609785"/>
          </a:xfrm>
        </p:grpSpPr>
        <p:sp>
          <p:nvSpPr>
            <p:cNvPr id="30" name="矩形 29"/>
            <p:cNvSpPr/>
            <p:nvPr/>
          </p:nvSpPr>
          <p:spPr>
            <a:xfrm>
              <a:off x="2104295" y="1551902"/>
              <a:ext cx="1538625" cy="1209675"/>
            </a:xfrm>
            <a:prstGeom prst="rect">
              <a:avLst/>
            </a:prstGeom>
          </p:spPr>
          <p:txBody>
            <a:bodyPr wrap="square">
              <a:spAutoFit/>
            </a:bodyPr>
            <a:p>
              <a:pPr algn="just">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尝试复现、移植、匹配主要方案的模型，初步构建起模型框架</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31" name="矩形 30"/>
            <p:cNvSpPr/>
            <p:nvPr/>
          </p:nvSpPr>
          <p:spPr>
            <a:xfrm>
              <a:off x="2104295" y="1151792"/>
              <a:ext cx="681990" cy="398780"/>
            </a:xfrm>
            <a:prstGeom prst="rect">
              <a:avLst/>
            </a:prstGeom>
          </p:spPr>
          <p:txBody>
            <a:bodyPr wrap="none">
              <a:spAutoFit/>
            </a:bodyPr>
            <a:p>
              <a:pPr algn="l">
                <a:defRPr/>
              </a:pPr>
              <a:r>
                <a:rPr lang="zh-CN" altLang="en-US" sz="2000" b="1" spc="300" dirty="0">
                  <a:solidFill>
                    <a:prstClr val="black">
                      <a:lumMod val="75000"/>
                      <a:lumOff val="25000"/>
                    </a:prstClr>
                  </a:solidFill>
                  <a:latin typeface="方正姚体" panose="02010601030101010101" pitchFamily="2" charset="-122"/>
                  <a:ea typeface="方正姚体" panose="02010601030101010101" pitchFamily="2" charset="-122"/>
                </a:rPr>
                <a:t>5-6</a:t>
              </a:r>
              <a:endParaRPr lang="zh-CN" altLang="en-US" sz="2000" b="1" spc="300" dirty="0">
                <a:solidFill>
                  <a:prstClr val="black">
                    <a:lumMod val="75000"/>
                    <a:lumOff val="25000"/>
                  </a:prstClr>
                </a:solidFill>
                <a:latin typeface="方正姚体" panose="02010601030101010101" pitchFamily="2" charset="-122"/>
                <a:ea typeface="方正姚体" panose="02010601030101010101" pitchFamily="2" charset="-122"/>
              </a:endParaRPr>
            </a:p>
          </p:txBody>
        </p:sp>
      </p:grpSp>
      <p:grpSp>
        <p:nvGrpSpPr>
          <p:cNvPr id="32" name="组合 31"/>
          <p:cNvGrpSpPr/>
          <p:nvPr/>
        </p:nvGrpSpPr>
        <p:grpSpPr>
          <a:xfrm>
            <a:off x="6564892" y="4097462"/>
            <a:ext cx="1538625" cy="1609785"/>
            <a:chOff x="2104295" y="1151792"/>
            <a:chExt cx="1538625" cy="1609785"/>
          </a:xfrm>
        </p:grpSpPr>
        <p:sp>
          <p:nvSpPr>
            <p:cNvPr id="33" name="矩形 32"/>
            <p:cNvSpPr/>
            <p:nvPr/>
          </p:nvSpPr>
          <p:spPr>
            <a:xfrm>
              <a:off x="2104295" y="1551902"/>
              <a:ext cx="1538625" cy="1209675"/>
            </a:xfrm>
            <a:prstGeom prst="rect">
              <a:avLst/>
            </a:prstGeom>
          </p:spPr>
          <p:txBody>
            <a:bodyPr wrap="square">
              <a:spAutoFit/>
            </a:bodyPr>
            <a:p>
              <a:pPr algn="just">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学习爬虫技术，并且爬取一定数量的最新实时数据</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34" name="矩形 33"/>
            <p:cNvSpPr/>
            <p:nvPr/>
          </p:nvSpPr>
          <p:spPr>
            <a:xfrm>
              <a:off x="2104295" y="1151792"/>
              <a:ext cx="1014730" cy="398780"/>
            </a:xfrm>
            <a:prstGeom prst="rect">
              <a:avLst/>
            </a:prstGeom>
          </p:spPr>
          <p:txBody>
            <a:bodyPr wrap="none">
              <a:spAutoFit/>
            </a:bodyPr>
            <a:p>
              <a:pPr algn="l">
                <a:defRPr/>
              </a:pPr>
              <a:r>
                <a:rPr lang="zh-CN" altLang="en-US" sz="2000" b="1" spc="300" dirty="0">
                  <a:solidFill>
                    <a:prstClr val="black">
                      <a:lumMod val="75000"/>
                      <a:lumOff val="25000"/>
                    </a:prstClr>
                  </a:solidFill>
                  <a:latin typeface="方正姚体" panose="02010601030101010101" pitchFamily="2" charset="-122"/>
                  <a:ea typeface="方正姚体" panose="02010601030101010101" pitchFamily="2" charset="-122"/>
                </a:rPr>
                <a:t>11-12</a:t>
              </a:r>
              <a:endParaRPr lang="zh-CN" altLang="en-US" sz="2000" b="1" spc="300" dirty="0">
                <a:solidFill>
                  <a:prstClr val="black">
                    <a:lumMod val="75000"/>
                    <a:lumOff val="25000"/>
                  </a:prstClr>
                </a:solidFill>
                <a:latin typeface="方正姚体" panose="02010601030101010101" pitchFamily="2" charset="-122"/>
                <a:ea typeface="方正姚体" panose="02010601030101010101" pitchFamily="2" charset="-122"/>
              </a:endParaRPr>
            </a:p>
          </p:txBody>
        </p:sp>
      </p:grpSp>
      <p:grpSp>
        <p:nvGrpSpPr>
          <p:cNvPr id="35" name="组合 34"/>
          <p:cNvGrpSpPr/>
          <p:nvPr/>
        </p:nvGrpSpPr>
        <p:grpSpPr>
          <a:xfrm>
            <a:off x="8557571" y="4097462"/>
            <a:ext cx="1538625" cy="1889185"/>
            <a:chOff x="2104295" y="1151792"/>
            <a:chExt cx="1538625" cy="1889185"/>
          </a:xfrm>
        </p:grpSpPr>
        <p:sp>
          <p:nvSpPr>
            <p:cNvPr id="36" name="矩形 35"/>
            <p:cNvSpPr/>
            <p:nvPr/>
          </p:nvSpPr>
          <p:spPr>
            <a:xfrm>
              <a:off x="2104295" y="1551902"/>
              <a:ext cx="1538625" cy="1489075"/>
            </a:xfrm>
            <a:prstGeom prst="rect">
              <a:avLst/>
            </a:prstGeom>
          </p:spPr>
          <p:txBody>
            <a:bodyPr wrap="square">
              <a:spAutoFit/>
            </a:bodyPr>
            <a:p>
              <a:pPr algn="just">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开发相应的简易前后端，并封装整个程序，测试成品是否存在BUG</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37" name="矩形 36"/>
            <p:cNvSpPr/>
            <p:nvPr/>
          </p:nvSpPr>
          <p:spPr>
            <a:xfrm>
              <a:off x="2104295" y="1151792"/>
              <a:ext cx="1014730" cy="398780"/>
            </a:xfrm>
            <a:prstGeom prst="rect">
              <a:avLst/>
            </a:prstGeom>
          </p:spPr>
          <p:txBody>
            <a:bodyPr wrap="none">
              <a:spAutoFit/>
            </a:bodyPr>
            <a:p>
              <a:pPr algn="l">
                <a:defRPr/>
              </a:pPr>
              <a:r>
                <a:rPr lang="zh-CN" altLang="en-US" sz="2000" b="1" spc="300" dirty="0">
                  <a:solidFill>
                    <a:prstClr val="black">
                      <a:lumMod val="75000"/>
                      <a:lumOff val="25000"/>
                    </a:prstClr>
                  </a:solidFill>
                  <a:latin typeface="方正姚体" panose="02010601030101010101" pitchFamily="2" charset="-122"/>
                  <a:ea typeface="方正姚体" panose="02010601030101010101" pitchFamily="2" charset="-122"/>
                </a:rPr>
                <a:t>14-15</a:t>
              </a:r>
              <a:endParaRPr lang="zh-CN" altLang="en-US" sz="2000" b="1" spc="300" dirty="0">
                <a:solidFill>
                  <a:prstClr val="black">
                    <a:lumMod val="75000"/>
                    <a:lumOff val="25000"/>
                  </a:prstClr>
                </a:solidFill>
                <a:latin typeface="方正姚体" panose="02010601030101010101" pitchFamily="2" charset="-122"/>
                <a:ea typeface="方正姚体"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1" fill="hold" nodeType="withEffect">
                                  <p:stCondLst>
                                    <p:cond delay="240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par>
                                <p:cTn id="11" presetID="22" presetClass="entr" presetSubtype="1" fill="hold" nodeType="withEffect">
                                  <p:stCondLst>
                                    <p:cond delay="290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500"/>
                                        <p:tgtEl>
                                          <p:spTgt spid="15"/>
                                        </p:tgtEl>
                                      </p:cBhvr>
                                    </p:animEffect>
                                  </p:childTnLst>
                                </p:cTn>
                              </p:par>
                              <p:par>
                                <p:cTn id="14" presetID="22" presetClass="entr" presetSubtype="1" fill="hold" nodeType="withEffect">
                                  <p:stCondLst>
                                    <p:cond delay="340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par>
                                <p:cTn id="17" presetID="22" presetClass="entr" presetSubtype="1" fill="hold" nodeType="withEffect">
                                  <p:stCondLst>
                                    <p:cond delay="390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par>
                                <p:cTn id="20" presetID="22" presetClass="entr" presetSubtype="1" fill="hold" nodeType="withEffect">
                                  <p:stCondLst>
                                    <p:cond delay="240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par>
                                <p:cTn id="23" presetID="22" presetClass="entr" presetSubtype="1" fill="hold" nodeType="withEffect">
                                  <p:stCondLst>
                                    <p:cond delay="2900"/>
                                  </p:stCondLst>
                                  <p:childTnLst>
                                    <p:set>
                                      <p:cBhvr>
                                        <p:cTn id="24" dur="1" fill="hold">
                                          <p:stCondLst>
                                            <p:cond delay="0"/>
                                          </p:stCondLst>
                                        </p:cTn>
                                        <p:tgtEl>
                                          <p:spTgt spid="29"/>
                                        </p:tgtEl>
                                        <p:attrNameLst>
                                          <p:attrName>style.visibility</p:attrName>
                                        </p:attrNameLst>
                                      </p:cBhvr>
                                      <p:to>
                                        <p:strVal val="visible"/>
                                      </p:to>
                                    </p:set>
                                    <p:animEffect transition="in" filter="wipe(up)">
                                      <p:cBhvr>
                                        <p:cTn id="25" dur="500"/>
                                        <p:tgtEl>
                                          <p:spTgt spid="29"/>
                                        </p:tgtEl>
                                      </p:cBhvr>
                                    </p:animEffect>
                                  </p:childTnLst>
                                </p:cTn>
                              </p:par>
                              <p:par>
                                <p:cTn id="26" presetID="22" presetClass="entr" presetSubtype="1" fill="hold" nodeType="withEffect">
                                  <p:stCondLst>
                                    <p:cond delay="340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500"/>
                                        <p:tgtEl>
                                          <p:spTgt spid="32"/>
                                        </p:tgtEl>
                                      </p:cBhvr>
                                    </p:animEffect>
                                  </p:childTnLst>
                                </p:cTn>
                              </p:par>
                              <p:par>
                                <p:cTn id="29" presetID="22" presetClass="entr" presetSubtype="1" fill="hold" nodeType="withEffect">
                                  <p:stCondLst>
                                    <p:cond delay="3900"/>
                                  </p:stCondLst>
                                  <p:childTnLst>
                                    <p:set>
                                      <p:cBhvr>
                                        <p:cTn id="30" dur="1" fill="hold">
                                          <p:stCondLst>
                                            <p:cond delay="0"/>
                                          </p:stCondLst>
                                        </p:cTn>
                                        <p:tgtEl>
                                          <p:spTgt spid="35"/>
                                        </p:tgtEl>
                                        <p:attrNameLst>
                                          <p:attrName>style.visibility</p:attrName>
                                        </p:attrNameLst>
                                      </p:cBhvr>
                                      <p:to>
                                        <p:strVal val="visible"/>
                                      </p:to>
                                    </p:set>
                                    <p:animEffect transition="in" filter="wipe(up)">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03241"/>
            <a:ext cx="12192000" cy="3438659"/>
          </a:xfrm>
          <a:prstGeom prst="rect">
            <a:avLst/>
          </a:pr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3465109" y="2140895"/>
            <a:ext cx="5261781" cy="2122805"/>
          </a:xfrm>
          <a:prstGeom prst="rect">
            <a:avLst/>
          </a:prstGeom>
          <a:noFill/>
        </p:spPr>
        <p:txBody>
          <a:bodyPr wrap="square" rtlCol="0">
            <a:spAutoFit/>
          </a:bodyPr>
          <a:lstStyle/>
          <a:p>
            <a:pPr algn="ctr">
              <a:lnSpc>
                <a:spcPct val="150000"/>
              </a:lnSpc>
            </a:pPr>
            <a:r>
              <a:rPr lang="en-US" altLang="zh-CN" sz="4400" b="1" dirty="0">
                <a:solidFill>
                  <a:prstClr val="white"/>
                </a:solidFill>
                <a:latin typeface="方正舒体" panose="02010601030101010101" pitchFamily="2" charset="-122"/>
                <a:ea typeface="等线" panose="02010600030101010101" pitchFamily="2" charset="-122"/>
              </a:rPr>
              <a:t>PART 04  </a:t>
            </a:r>
            <a:endParaRPr lang="en-US" altLang="zh-CN" sz="4400" b="1" dirty="0">
              <a:solidFill>
                <a:prstClr val="white"/>
              </a:solidFill>
              <a:latin typeface="方正舒体" panose="02010601030101010101" pitchFamily="2" charset="-122"/>
              <a:ea typeface="等线" panose="02010600030101010101" pitchFamily="2" charset="-122"/>
            </a:endParaRPr>
          </a:p>
          <a:p>
            <a:pPr algn="ctr">
              <a:lnSpc>
                <a:spcPct val="150000"/>
              </a:lnSpc>
            </a:pPr>
            <a:r>
              <a:rPr lang="zh-CN" altLang="en-US" sz="4400" b="1" dirty="0">
                <a:solidFill>
                  <a:prstClr val="white"/>
                </a:solidFill>
                <a:latin typeface="方正舒体" panose="02010601030101010101" pitchFamily="2" charset="-122"/>
                <a:ea typeface="等线" panose="02010600030101010101" pitchFamily="2" charset="-122"/>
              </a:rPr>
              <a:t>参考文献</a:t>
            </a:r>
            <a:endParaRPr lang="zh-CN" altLang="en-US" sz="4400" b="1" dirty="0">
              <a:solidFill>
                <a:prstClr val="white"/>
              </a:solidFill>
              <a:latin typeface="方正舒体" panose="02010601030101010101" pitchFamily="2" charset="-122"/>
              <a:ea typeface="等线"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635500"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04  </a:t>
            </a:r>
            <a:r>
              <a:rPr lang="zh-CN" altLang="en-US" sz="2800" b="1" dirty="0">
                <a:solidFill>
                  <a:srgbClr val="E7E6E6">
                    <a:lumMod val="25000"/>
                  </a:srgbClr>
                </a:solidFill>
                <a:latin typeface="方正舒体" panose="02010601030101010101" pitchFamily="2" charset="-122"/>
                <a:ea typeface="等线" panose="02010600030101010101" pitchFamily="2" charset="-122"/>
              </a:rPr>
              <a:t>参考</a:t>
            </a:r>
            <a:r>
              <a:rPr lang="zh-CN" altLang="en-US" sz="2800" b="1" dirty="0">
                <a:solidFill>
                  <a:srgbClr val="E7E6E6">
                    <a:lumMod val="25000"/>
                  </a:srgbClr>
                </a:solidFill>
                <a:latin typeface="方正舒体" panose="02010601030101010101" pitchFamily="2" charset="-122"/>
                <a:ea typeface="等线" panose="02010600030101010101" pitchFamily="2" charset="-122"/>
              </a:rPr>
              <a:t>文献</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2" name="MH_SubTitle_4"/>
          <p:cNvSpPr>
            <a:spLocks noChangeArrowheads="1"/>
          </p:cNvSpPr>
          <p:nvPr>
            <p:custDataLst>
              <p:tags r:id="rId1"/>
            </p:custDataLst>
          </p:nvPr>
        </p:nvSpPr>
        <p:spPr bwMode="auto">
          <a:xfrm>
            <a:off x="1020445" y="1238250"/>
            <a:ext cx="10156190" cy="485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endParaRPr lang="zh-CN" altLang="en-US" sz="1400" dirty="0">
              <a:solidFill>
                <a:srgbClr val="0070C0">
                  <a:lumMod val="50000"/>
                </a:srgbClr>
              </a:solidFill>
              <a:latin typeface="方正姚体" panose="02010601030101010101" pitchFamily="2" charset="-122"/>
              <a:ea typeface="方正姚体" panose="02010601030101010101" pitchFamily="2" charset="-122"/>
            </a:endParaRPr>
          </a:p>
        </p:txBody>
      </p:sp>
      <p:sp>
        <p:nvSpPr>
          <p:cNvPr id="3" name="MH_SubTitle_4"/>
          <p:cNvSpPr>
            <a:spLocks noChangeArrowheads="1"/>
          </p:cNvSpPr>
          <p:nvPr>
            <p:custDataLst>
              <p:tags r:id="rId2"/>
            </p:custDataLst>
          </p:nvPr>
        </p:nvSpPr>
        <p:spPr bwMode="auto">
          <a:xfrm>
            <a:off x="715010" y="1085215"/>
            <a:ext cx="10761345" cy="494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[1] Guillaume Lample，Miguel Ballesteros，Sandeep Subramanian，Kazuya Kawakami，Chris Dyer。Neural Architectures for Named Entity Recognition。2016。</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[2] Ronan Collobert，Jason Weston， Leon Bottou， Michael Karlen, Koray Kavukcuoglu， and Pavel Kuksa。Natural language processing (almost) from scratch。2011。</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[3] Rie Kubota Ando and Tong Zhang。 A framework for learning predictive structures from multiple tasks and unlabeled data。2005。</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[4] Cicero Nogueira dos Santos，Bing Xiang，and Bowen Zhou。Classifying Relations by Ranking with Convolutional Neural Networks。2015。</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[5] Linlin Wang，Zhu Cao，Gerard de Melo，Zhiyuan Liu。Relation Classification via Multi-Level Attention CNNs。2011。</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[6] Peng Zhou, Wei Shi，Jun Tian, Zhenyu Qi，Bingchen Li，Hongwei Hao, Bo Xu。Attention-Based Bidirectional Long Short-Term Memory Networks for Relation Classification。2020。</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[7] Chris Biemann，Gerhard Heyer，Uwe Quasthoff，and Matthias Richter。The leipzig corpora collection-monolingual corpora of standard size。2007。</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[8] Rie Kubota Ando and Tong Zhang。A framework for learning predictive structures from multiple tasks and unlabeled data。2005。</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[9] Rie Kubota Ando and Tong Zhang。Learning predictive structures。2005。</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[10] Miguel Ballesteros，Chris Dyer，and Noah A. Smith。 Improved transition-based dependency parsing by modeling characters instead of words with LSTMs。 2015。</a:t>
            </a:r>
            <a:endParaRPr sz="1400" dirty="0">
              <a:solidFill>
                <a:srgbClr val="0070C0">
                  <a:lumMod val="50000"/>
                </a:srgbClr>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28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28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ppt_w/2"/>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3438659"/>
          </a:xfrm>
          <a:prstGeom prst="rect">
            <a:avLst/>
          </a:prstGeom>
          <a:solidFill>
            <a:srgbClr val="012060"/>
          </a:solidFill>
          <a:ln>
            <a:noFill/>
          </a:ln>
          <a:effectLst>
            <a:outerShdw blurRad="127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p:nvPr/>
        </p:nvSpPr>
        <p:spPr>
          <a:xfrm>
            <a:off x="895619" y="1930243"/>
            <a:ext cx="2330181" cy="233018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文本框 7"/>
          <p:cNvSpPr txBox="1"/>
          <p:nvPr/>
        </p:nvSpPr>
        <p:spPr>
          <a:xfrm>
            <a:off x="1333052" y="2694246"/>
            <a:ext cx="1455313" cy="583565"/>
          </a:xfrm>
          <a:prstGeom prst="rect">
            <a:avLst/>
          </a:prstGeom>
          <a:noFill/>
        </p:spPr>
        <p:txBody>
          <a:bodyPr wrap="square" rtlCol="0">
            <a:spAutoFit/>
          </a:bodyPr>
          <a:lstStyle/>
          <a:p>
            <a:pPr algn="ctr"/>
            <a:r>
              <a:rPr lang="en-US" altLang="zh-CN" sz="3200" b="1" dirty="0">
                <a:latin typeface="方正舒体" panose="02010601030101010101" pitchFamily="2" charset="-122"/>
                <a:ea typeface="方正舒体" panose="02010601030101010101" pitchFamily="2" charset="-122"/>
              </a:rPr>
              <a:t>BUAA</a:t>
            </a:r>
            <a:endParaRPr lang="zh-CN" altLang="en-US" sz="3200" b="1" dirty="0">
              <a:latin typeface="方正舒体" panose="02010601030101010101" pitchFamily="2" charset="-122"/>
              <a:ea typeface="方正舒体" panose="02010601030101010101" pitchFamily="2" charset="-122"/>
            </a:endParaRPr>
          </a:p>
        </p:txBody>
      </p:sp>
      <p:sp>
        <p:nvSpPr>
          <p:cNvPr id="9" name="文本框 8"/>
          <p:cNvSpPr txBox="1"/>
          <p:nvPr/>
        </p:nvSpPr>
        <p:spPr>
          <a:xfrm>
            <a:off x="3953814" y="2396642"/>
            <a:ext cx="7236700" cy="923330"/>
          </a:xfrm>
          <a:prstGeom prst="rect">
            <a:avLst/>
          </a:prstGeom>
          <a:noFill/>
        </p:spPr>
        <p:txBody>
          <a:bodyPr wrap="square" rtlCol="0">
            <a:spAutoFit/>
          </a:bodyPr>
          <a:lstStyle/>
          <a:p>
            <a:r>
              <a:rPr lang="zh-CN" altLang="en-US" sz="5400" b="1" dirty="0">
                <a:solidFill>
                  <a:prstClr val="white"/>
                </a:solidFill>
                <a:effectLst>
                  <a:outerShdw blurRad="38100" sx="105000" sy="105000" algn="ctr" rotWithShape="0">
                    <a:srgbClr val="E7E6E6">
                      <a:lumMod val="50000"/>
                      <a:alpha val="40000"/>
                    </a:srgbClr>
                  </a:outerShdw>
                </a:effectLst>
                <a:latin typeface="等线" panose="02010600030101010101" pitchFamily="2" charset="-122"/>
                <a:ea typeface="等线" panose="02010600030101010101" pitchFamily="2" charset="-122"/>
              </a:rPr>
              <a:t>敬请各位老师批评指正</a:t>
            </a:r>
            <a:endParaRPr lang="zh-CN" altLang="en-US" sz="5400" b="1" dirty="0">
              <a:solidFill>
                <a:prstClr val="white"/>
              </a:solidFill>
              <a:effectLst>
                <a:outerShdw blurRad="38100" sx="105000" sy="105000" algn="ctr" rotWithShape="0">
                  <a:srgbClr val="E7E6E6">
                    <a:lumMod val="50000"/>
                    <a:alpha val="40000"/>
                  </a:srgbClr>
                </a:outerShdw>
              </a:effectLst>
              <a:latin typeface="等线" panose="02010600030101010101" pitchFamily="2" charset="-122"/>
              <a:ea typeface="等线" panose="02010600030101010101" pitchFamily="2" charset="-122"/>
            </a:endParaRPr>
          </a:p>
        </p:txBody>
      </p:sp>
      <p:cxnSp>
        <p:nvCxnSpPr>
          <p:cNvPr id="12" name="直接连接符 11"/>
          <p:cNvCxnSpPr/>
          <p:nvPr/>
        </p:nvCxnSpPr>
        <p:spPr>
          <a:xfrm>
            <a:off x="4165599" y="2396642"/>
            <a:ext cx="6618515" cy="0"/>
          </a:xfrm>
          <a:prstGeom prst="line">
            <a:avLst/>
          </a:prstGeom>
          <a:ln>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65599" y="3329014"/>
            <a:ext cx="6618515" cy="0"/>
          </a:xfrm>
          <a:prstGeom prst="line">
            <a:avLst/>
          </a:prstGeom>
          <a:ln>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354347" y="3715657"/>
            <a:ext cx="4880487" cy="368300"/>
          </a:xfrm>
          <a:prstGeom prst="rect">
            <a:avLst/>
          </a:prstGeom>
          <a:noFill/>
        </p:spPr>
        <p:txBody>
          <a:bodyPr wrap="square" rtlCol="0">
            <a:spAutoFit/>
          </a:bodyPr>
          <a:lstStyle/>
          <a:p>
            <a:pPr algn="ctr"/>
            <a:r>
              <a:rPr lang="zh-CN" altLang="en-US" dirty="0">
                <a:solidFill>
                  <a:srgbClr val="E7E6E6">
                    <a:lumMod val="50000"/>
                  </a:srgbClr>
                </a:solidFill>
                <a:latin typeface="等线" panose="02010600030101010101" pitchFamily="2" charset="-122"/>
                <a:ea typeface="等线" panose="02010600030101010101" pitchFamily="2" charset="-122"/>
              </a:rPr>
              <a:t>答辩人：霍飞烨</a:t>
            </a:r>
            <a:r>
              <a:rPr lang="en-US" altLang="zh-CN" dirty="0">
                <a:solidFill>
                  <a:srgbClr val="E7E6E6">
                    <a:lumMod val="50000"/>
                  </a:srgbClr>
                </a:solidFill>
                <a:latin typeface="等线" panose="02010600030101010101" pitchFamily="2" charset="-122"/>
                <a:ea typeface="等线" panose="02010600030101010101" pitchFamily="2" charset="-122"/>
              </a:rPr>
              <a:t>                     </a:t>
            </a:r>
            <a:r>
              <a:rPr lang="zh-CN" altLang="en-US" dirty="0">
                <a:solidFill>
                  <a:srgbClr val="E7E6E6">
                    <a:lumMod val="50000"/>
                  </a:srgbClr>
                </a:solidFill>
                <a:latin typeface="等线" panose="02010600030101010101" pitchFamily="2" charset="-122"/>
                <a:ea typeface="等线" panose="02010600030101010101" pitchFamily="2" charset="-122"/>
              </a:rPr>
              <a:t>指导老师：</a:t>
            </a:r>
            <a:r>
              <a:rPr lang="zh-CN" altLang="en-US" dirty="0">
                <a:solidFill>
                  <a:srgbClr val="E7E6E6">
                    <a:lumMod val="50000"/>
                  </a:srgbClr>
                </a:solidFill>
                <a:latin typeface="等线" panose="02010600030101010101" pitchFamily="2" charset="-122"/>
                <a:ea typeface="等线" panose="02010600030101010101" pitchFamily="2" charset="-122"/>
              </a:rPr>
              <a:t>张辉</a:t>
            </a:r>
            <a:endParaRPr lang="zh-CN" altLang="en-US" dirty="0">
              <a:solidFill>
                <a:srgbClr val="E7E6E6">
                  <a:lumMod val="50000"/>
                </a:srgbClr>
              </a:solidFill>
              <a:latin typeface="等线" panose="02010600030101010101" pitchFamily="2" charset="-122"/>
              <a:ea typeface="等线" panose="02010600030101010101" pitchFamily="2" charset="-122"/>
            </a:endParaRPr>
          </a:p>
        </p:txBody>
      </p:sp>
      <p:grpSp>
        <p:nvGrpSpPr>
          <p:cNvPr id="14" name="组合 13"/>
          <p:cNvGrpSpPr/>
          <p:nvPr/>
        </p:nvGrpSpPr>
        <p:grpSpPr>
          <a:xfrm>
            <a:off x="5182965" y="3728941"/>
            <a:ext cx="342764" cy="342764"/>
            <a:chOff x="4688155" y="5875923"/>
            <a:chExt cx="342764" cy="342764"/>
          </a:xfrm>
        </p:grpSpPr>
        <p:sp>
          <p:nvSpPr>
            <p:cNvPr id="15" name="椭圆 14"/>
            <p:cNvSpPr/>
            <p:nvPr/>
          </p:nvSpPr>
          <p:spPr>
            <a:xfrm>
              <a:off x="4688155" y="5875923"/>
              <a:ext cx="342764" cy="342764"/>
            </a:xfrm>
            <a:prstGeom prst="ellipse">
              <a:avLst/>
            </a:prstGeom>
            <a:solidFill>
              <a:srgbClr val="01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6" name="组合 15"/>
            <p:cNvGrpSpPr/>
            <p:nvPr/>
          </p:nvGrpSpPr>
          <p:grpSpPr>
            <a:xfrm>
              <a:off x="4763028" y="5947390"/>
              <a:ext cx="193018" cy="199830"/>
              <a:chOff x="5753100" y="3041650"/>
              <a:chExt cx="682626" cy="771526"/>
            </a:xfrm>
            <a:solidFill>
              <a:schemeClr val="accent1"/>
            </a:solidFill>
          </p:grpSpPr>
          <p:sp>
            <p:nvSpPr>
              <p:cNvPr id="17" name="Oval 202"/>
              <p:cNvSpPr>
                <a:spLocks noChangeArrowheads="1"/>
              </p:cNvSpPr>
              <p:nvPr/>
            </p:nvSpPr>
            <p:spPr bwMode="auto">
              <a:xfrm>
                <a:off x="5908675" y="3041650"/>
                <a:ext cx="119063" cy="147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203"/>
              <p:cNvSpPr/>
              <p:nvPr/>
            </p:nvSpPr>
            <p:spPr bwMode="auto">
              <a:xfrm>
                <a:off x="6103938" y="3413125"/>
                <a:ext cx="46038" cy="84138"/>
              </a:xfrm>
              <a:custGeom>
                <a:avLst/>
                <a:gdLst>
                  <a:gd name="T0" fmla="*/ 2 w 12"/>
                  <a:gd name="T1" fmla="*/ 22 h 22"/>
                  <a:gd name="T2" fmla="*/ 10 w 12"/>
                  <a:gd name="T3" fmla="*/ 22 h 22"/>
                  <a:gd name="T4" fmla="*/ 12 w 12"/>
                  <a:gd name="T5" fmla="*/ 20 h 22"/>
                  <a:gd name="T6" fmla="*/ 12 w 12"/>
                  <a:gd name="T7" fmla="*/ 2 h 22"/>
                  <a:gd name="T8" fmla="*/ 10 w 12"/>
                  <a:gd name="T9" fmla="*/ 0 h 22"/>
                  <a:gd name="T10" fmla="*/ 2 w 12"/>
                  <a:gd name="T11" fmla="*/ 0 h 22"/>
                  <a:gd name="T12" fmla="*/ 0 w 12"/>
                  <a:gd name="T13" fmla="*/ 2 h 22"/>
                  <a:gd name="T14" fmla="*/ 0 w 12"/>
                  <a:gd name="T15" fmla="*/ 20 h 22"/>
                  <a:gd name="T16" fmla="*/ 2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2" y="22"/>
                    </a:moveTo>
                    <a:cubicBezTo>
                      <a:pt x="10" y="22"/>
                      <a:pt x="10" y="22"/>
                      <a:pt x="10" y="22"/>
                    </a:cubicBezTo>
                    <a:cubicBezTo>
                      <a:pt x="11" y="22"/>
                      <a:pt x="12" y="21"/>
                      <a:pt x="12" y="20"/>
                    </a:cubicBezTo>
                    <a:cubicBezTo>
                      <a:pt x="12" y="2"/>
                      <a:pt x="12" y="2"/>
                      <a:pt x="12" y="2"/>
                    </a:cubicBezTo>
                    <a:cubicBezTo>
                      <a:pt x="12" y="1"/>
                      <a:pt x="11" y="0"/>
                      <a:pt x="10" y="0"/>
                    </a:cubicBezTo>
                    <a:cubicBezTo>
                      <a:pt x="2" y="0"/>
                      <a:pt x="2" y="0"/>
                      <a:pt x="2" y="0"/>
                    </a:cubicBezTo>
                    <a:cubicBezTo>
                      <a:pt x="1" y="0"/>
                      <a:pt x="0" y="1"/>
                      <a:pt x="0" y="2"/>
                    </a:cubicBezTo>
                    <a:cubicBezTo>
                      <a:pt x="0" y="20"/>
                      <a:pt x="0" y="20"/>
                      <a:pt x="0" y="20"/>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204"/>
              <p:cNvSpPr/>
              <p:nvPr/>
            </p:nvSpPr>
            <p:spPr bwMode="auto">
              <a:xfrm>
                <a:off x="6313488" y="3413125"/>
                <a:ext cx="46038" cy="84138"/>
              </a:xfrm>
              <a:custGeom>
                <a:avLst/>
                <a:gdLst>
                  <a:gd name="T0" fmla="*/ 3 w 12"/>
                  <a:gd name="T1" fmla="*/ 22 h 22"/>
                  <a:gd name="T2" fmla="*/ 10 w 12"/>
                  <a:gd name="T3" fmla="*/ 22 h 22"/>
                  <a:gd name="T4" fmla="*/ 12 w 12"/>
                  <a:gd name="T5" fmla="*/ 20 h 22"/>
                  <a:gd name="T6" fmla="*/ 12 w 12"/>
                  <a:gd name="T7" fmla="*/ 2 h 22"/>
                  <a:gd name="T8" fmla="*/ 10 w 12"/>
                  <a:gd name="T9" fmla="*/ 0 h 22"/>
                  <a:gd name="T10" fmla="*/ 3 w 12"/>
                  <a:gd name="T11" fmla="*/ 0 h 22"/>
                  <a:gd name="T12" fmla="*/ 0 w 12"/>
                  <a:gd name="T13" fmla="*/ 2 h 22"/>
                  <a:gd name="T14" fmla="*/ 0 w 12"/>
                  <a:gd name="T15" fmla="*/ 20 h 22"/>
                  <a:gd name="T16" fmla="*/ 3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3" y="22"/>
                    </a:moveTo>
                    <a:cubicBezTo>
                      <a:pt x="10" y="22"/>
                      <a:pt x="10" y="22"/>
                      <a:pt x="10" y="22"/>
                    </a:cubicBezTo>
                    <a:cubicBezTo>
                      <a:pt x="12" y="22"/>
                      <a:pt x="12" y="21"/>
                      <a:pt x="12" y="20"/>
                    </a:cubicBezTo>
                    <a:cubicBezTo>
                      <a:pt x="12" y="2"/>
                      <a:pt x="12" y="2"/>
                      <a:pt x="12" y="2"/>
                    </a:cubicBezTo>
                    <a:cubicBezTo>
                      <a:pt x="12" y="1"/>
                      <a:pt x="12" y="0"/>
                      <a:pt x="10" y="0"/>
                    </a:cubicBezTo>
                    <a:cubicBezTo>
                      <a:pt x="3" y="0"/>
                      <a:pt x="3" y="0"/>
                      <a:pt x="3" y="0"/>
                    </a:cubicBezTo>
                    <a:cubicBezTo>
                      <a:pt x="1" y="0"/>
                      <a:pt x="0" y="1"/>
                      <a:pt x="0" y="2"/>
                    </a:cubicBezTo>
                    <a:cubicBezTo>
                      <a:pt x="0" y="20"/>
                      <a:pt x="0" y="20"/>
                      <a:pt x="0" y="20"/>
                    </a:cubicBezTo>
                    <a:cubicBezTo>
                      <a:pt x="0" y="21"/>
                      <a:pt x="1" y="22"/>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205"/>
              <p:cNvSpPr>
                <a:spLocks noEditPoints="1"/>
              </p:cNvSpPr>
              <p:nvPr/>
            </p:nvSpPr>
            <p:spPr bwMode="auto">
              <a:xfrm>
                <a:off x="6030913" y="3444875"/>
                <a:ext cx="404813" cy="360363"/>
              </a:xfrm>
              <a:custGeom>
                <a:avLst/>
                <a:gdLst>
                  <a:gd name="T0" fmla="*/ 94 w 106"/>
                  <a:gd name="T1" fmla="*/ 0 h 95"/>
                  <a:gd name="T2" fmla="*/ 91 w 106"/>
                  <a:gd name="T3" fmla="*/ 0 h 95"/>
                  <a:gd name="T4" fmla="*/ 91 w 106"/>
                  <a:gd name="T5" fmla="*/ 12 h 95"/>
                  <a:gd name="T6" fmla="*/ 84 w 106"/>
                  <a:gd name="T7" fmla="*/ 18 h 95"/>
                  <a:gd name="T8" fmla="*/ 77 w 106"/>
                  <a:gd name="T9" fmla="*/ 18 h 95"/>
                  <a:gd name="T10" fmla="*/ 70 w 106"/>
                  <a:gd name="T11" fmla="*/ 12 h 95"/>
                  <a:gd name="T12" fmla="*/ 70 w 106"/>
                  <a:gd name="T13" fmla="*/ 0 h 95"/>
                  <a:gd name="T14" fmla="*/ 36 w 106"/>
                  <a:gd name="T15" fmla="*/ 0 h 95"/>
                  <a:gd name="T16" fmla="*/ 36 w 106"/>
                  <a:gd name="T17" fmla="*/ 12 h 95"/>
                  <a:gd name="T18" fmla="*/ 29 w 106"/>
                  <a:gd name="T19" fmla="*/ 18 h 95"/>
                  <a:gd name="T20" fmla="*/ 21 w 106"/>
                  <a:gd name="T21" fmla="*/ 18 h 95"/>
                  <a:gd name="T22" fmla="*/ 15 w 106"/>
                  <a:gd name="T23" fmla="*/ 12 h 95"/>
                  <a:gd name="T24" fmla="*/ 15 w 106"/>
                  <a:gd name="T25" fmla="*/ 0 h 95"/>
                  <a:gd name="T26" fmla="*/ 12 w 106"/>
                  <a:gd name="T27" fmla="*/ 0 h 95"/>
                  <a:gd name="T28" fmla="*/ 0 w 106"/>
                  <a:gd name="T29" fmla="*/ 13 h 95"/>
                  <a:gd name="T30" fmla="*/ 0 w 106"/>
                  <a:gd name="T31" fmla="*/ 36 h 95"/>
                  <a:gd name="T32" fmla="*/ 0 w 106"/>
                  <a:gd name="T33" fmla="*/ 83 h 95"/>
                  <a:gd name="T34" fmla="*/ 12 w 106"/>
                  <a:gd name="T35" fmla="*/ 95 h 95"/>
                  <a:gd name="T36" fmla="*/ 94 w 106"/>
                  <a:gd name="T37" fmla="*/ 95 h 95"/>
                  <a:gd name="T38" fmla="*/ 106 w 106"/>
                  <a:gd name="T39" fmla="*/ 83 h 95"/>
                  <a:gd name="T40" fmla="*/ 106 w 106"/>
                  <a:gd name="T41" fmla="*/ 36 h 95"/>
                  <a:gd name="T42" fmla="*/ 106 w 106"/>
                  <a:gd name="T43" fmla="*/ 13 h 95"/>
                  <a:gd name="T44" fmla="*/ 94 w 106"/>
                  <a:gd name="T45" fmla="*/ 0 h 95"/>
                  <a:gd name="T46" fmla="*/ 98 w 106"/>
                  <a:gd name="T47" fmla="*/ 83 h 95"/>
                  <a:gd name="T48" fmla="*/ 94 w 106"/>
                  <a:gd name="T49" fmla="*/ 88 h 95"/>
                  <a:gd name="T50" fmla="*/ 12 w 106"/>
                  <a:gd name="T51" fmla="*/ 88 h 95"/>
                  <a:gd name="T52" fmla="*/ 8 w 106"/>
                  <a:gd name="T53" fmla="*/ 83 h 95"/>
                  <a:gd name="T54" fmla="*/ 8 w 106"/>
                  <a:gd name="T55" fmla="*/ 36 h 95"/>
                  <a:gd name="T56" fmla="*/ 98 w 106"/>
                  <a:gd name="T57" fmla="*/ 36 h 95"/>
                  <a:gd name="T58" fmla="*/ 98 w 106"/>
                  <a:gd name="T59" fmla="*/ 8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6" h="95">
                    <a:moveTo>
                      <a:pt x="94" y="0"/>
                    </a:moveTo>
                    <a:cubicBezTo>
                      <a:pt x="91" y="0"/>
                      <a:pt x="91" y="0"/>
                      <a:pt x="91" y="0"/>
                    </a:cubicBezTo>
                    <a:cubicBezTo>
                      <a:pt x="91" y="12"/>
                      <a:pt x="91" y="12"/>
                      <a:pt x="91" y="12"/>
                    </a:cubicBezTo>
                    <a:cubicBezTo>
                      <a:pt x="91" y="15"/>
                      <a:pt x="88" y="18"/>
                      <a:pt x="84" y="18"/>
                    </a:cubicBezTo>
                    <a:cubicBezTo>
                      <a:pt x="77" y="18"/>
                      <a:pt x="77" y="18"/>
                      <a:pt x="77" y="18"/>
                    </a:cubicBezTo>
                    <a:cubicBezTo>
                      <a:pt x="73" y="18"/>
                      <a:pt x="70" y="15"/>
                      <a:pt x="70" y="12"/>
                    </a:cubicBezTo>
                    <a:cubicBezTo>
                      <a:pt x="70" y="0"/>
                      <a:pt x="70" y="0"/>
                      <a:pt x="70" y="0"/>
                    </a:cubicBezTo>
                    <a:cubicBezTo>
                      <a:pt x="36" y="0"/>
                      <a:pt x="36" y="0"/>
                      <a:pt x="36" y="0"/>
                    </a:cubicBezTo>
                    <a:cubicBezTo>
                      <a:pt x="36" y="12"/>
                      <a:pt x="36" y="12"/>
                      <a:pt x="36" y="12"/>
                    </a:cubicBezTo>
                    <a:cubicBezTo>
                      <a:pt x="36" y="15"/>
                      <a:pt x="33" y="18"/>
                      <a:pt x="29" y="18"/>
                    </a:cubicBezTo>
                    <a:cubicBezTo>
                      <a:pt x="21" y="18"/>
                      <a:pt x="21" y="18"/>
                      <a:pt x="21" y="18"/>
                    </a:cubicBezTo>
                    <a:cubicBezTo>
                      <a:pt x="18" y="18"/>
                      <a:pt x="15" y="15"/>
                      <a:pt x="15" y="12"/>
                    </a:cubicBezTo>
                    <a:cubicBezTo>
                      <a:pt x="15" y="0"/>
                      <a:pt x="15" y="0"/>
                      <a:pt x="15" y="0"/>
                    </a:cubicBezTo>
                    <a:cubicBezTo>
                      <a:pt x="12" y="0"/>
                      <a:pt x="12" y="0"/>
                      <a:pt x="12" y="0"/>
                    </a:cubicBezTo>
                    <a:cubicBezTo>
                      <a:pt x="5" y="0"/>
                      <a:pt x="0" y="6"/>
                      <a:pt x="0" y="13"/>
                    </a:cubicBezTo>
                    <a:cubicBezTo>
                      <a:pt x="0" y="36"/>
                      <a:pt x="0" y="36"/>
                      <a:pt x="0" y="36"/>
                    </a:cubicBezTo>
                    <a:cubicBezTo>
                      <a:pt x="0" y="83"/>
                      <a:pt x="0" y="83"/>
                      <a:pt x="0" y="83"/>
                    </a:cubicBezTo>
                    <a:cubicBezTo>
                      <a:pt x="0" y="90"/>
                      <a:pt x="5" y="95"/>
                      <a:pt x="12" y="95"/>
                    </a:cubicBezTo>
                    <a:cubicBezTo>
                      <a:pt x="94" y="95"/>
                      <a:pt x="94" y="95"/>
                      <a:pt x="94" y="95"/>
                    </a:cubicBezTo>
                    <a:cubicBezTo>
                      <a:pt x="100" y="95"/>
                      <a:pt x="106" y="90"/>
                      <a:pt x="106" y="83"/>
                    </a:cubicBezTo>
                    <a:cubicBezTo>
                      <a:pt x="106" y="36"/>
                      <a:pt x="106" y="36"/>
                      <a:pt x="106" y="36"/>
                    </a:cubicBezTo>
                    <a:cubicBezTo>
                      <a:pt x="106" y="13"/>
                      <a:pt x="106" y="13"/>
                      <a:pt x="106" y="13"/>
                    </a:cubicBezTo>
                    <a:cubicBezTo>
                      <a:pt x="106" y="6"/>
                      <a:pt x="100" y="0"/>
                      <a:pt x="94" y="0"/>
                    </a:cubicBezTo>
                    <a:close/>
                    <a:moveTo>
                      <a:pt x="98" y="83"/>
                    </a:moveTo>
                    <a:cubicBezTo>
                      <a:pt x="98" y="86"/>
                      <a:pt x="96" y="88"/>
                      <a:pt x="94" y="88"/>
                    </a:cubicBezTo>
                    <a:cubicBezTo>
                      <a:pt x="12" y="88"/>
                      <a:pt x="12" y="88"/>
                      <a:pt x="12" y="88"/>
                    </a:cubicBezTo>
                    <a:cubicBezTo>
                      <a:pt x="10" y="88"/>
                      <a:pt x="8" y="86"/>
                      <a:pt x="8" y="83"/>
                    </a:cubicBezTo>
                    <a:cubicBezTo>
                      <a:pt x="8" y="36"/>
                      <a:pt x="8" y="36"/>
                      <a:pt x="8" y="36"/>
                    </a:cubicBezTo>
                    <a:cubicBezTo>
                      <a:pt x="98" y="36"/>
                      <a:pt x="98" y="36"/>
                      <a:pt x="98" y="36"/>
                    </a:cubicBezTo>
                    <a:lnTo>
                      <a:pt x="98"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white"/>
                  </a:solidFill>
                </a:endParaRPr>
              </a:p>
            </p:txBody>
          </p:sp>
          <p:sp>
            <p:nvSpPr>
              <p:cNvPr id="21" name="Rectangle 206"/>
              <p:cNvSpPr>
                <a:spLocks noChangeArrowheads="1"/>
              </p:cNvSpPr>
              <p:nvPr/>
            </p:nvSpPr>
            <p:spPr bwMode="auto">
              <a:xfrm>
                <a:off x="608488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Rectangle 207"/>
              <p:cNvSpPr>
                <a:spLocks noChangeArrowheads="1"/>
              </p:cNvSpPr>
              <p:nvPr/>
            </p:nvSpPr>
            <p:spPr bwMode="auto">
              <a:xfrm>
                <a:off x="6191250"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Rectangle 208"/>
              <p:cNvSpPr>
                <a:spLocks noChangeArrowheads="1"/>
              </p:cNvSpPr>
              <p:nvPr/>
            </p:nvSpPr>
            <p:spPr bwMode="auto">
              <a:xfrm>
                <a:off x="629443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Rectangle 209"/>
              <p:cNvSpPr>
                <a:spLocks noChangeArrowheads="1"/>
              </p:cNvSpPr>
              <p:nvPr/>
            </p:nvSpPr>
            <p:spPr bwMode="auto">
              <a:xfrm>
                <a:off x="608488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Rectangle 210"/>
              <p:cNvSpPr>
                <a:spLocks noChangeArrowheads="1"/>
              </p:cNvSpPr>
              <p:nvPr/>
            </p:nvSpPr>
            <p:spPr bwMode="auto">
              <a:xfrm>
                <a:off x="6191250"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Rectangle 211"/>
              <p:cNvSpPr>
                <a:spLocks noChangeArrowheads="1"/>
              </p:cNvSpPr>
              <p:nvPr/>
            </p:nvSpPr>
            <p:spPr bwMode="auto">
              <a:xfrm>
                <a:off x="629443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Rectangle 212"/>
              <p:cNvSpPr>
                <a:spLocks noChangeArrowheads="1"/>
              </p:cNvSpPr>
              <p:nvPr/>
            </p:nvSpPr>
            <p:spPr bwMode="auto">
              <a:xfrm>
                <a:off x="608488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Rectangle 213"/>
              <p:cNvSpPr>
                <a:spLocks noChangeArrowheads="1"/>
              </p:cNvSpPr>
              <p:nvPr/>
            </p:nvSpPr>
            <p:spPr bwMode="auto">
              <a:xfrm>
                <a:off x="6191250"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Rectangle 214"/>
              <p:cNvSpPr>
                <a:spLocks noChangeArrowheads="1"/>
              </p:cNvSpPr>
              <p:nvPr/>
            </p:nvSpPr>
            <p:spPr bwMode="auto">
              <a:xfrm>
                <a:off x="629443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Rectangle 215"/>
              <p:cNvSpPr>
                <a:spLocks noChangeArrowheads="1"/>
              </p:cNvSpPr>
              <p:nvPr/>
            </p:nvSpPr>
            <p:spPr bwMode="auto">
              <a:xfrm>
                <a:off x="5965825" y="33988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216"/>
              <p:cNvSpPr>
                <a:spLocks noEditPoints="1"/>
              </p:cNvSpPr>
              <p:nvPr/>
            </p:nvSpPr>
            <p:spPr bwMode="auto">
              <a:xfrm>
                <a:off x="5753100" y="3208338"/>
                <a:ext cx="427038" cy="604838"/>
              </a:xfrm>
              <a:custGeom>
                <a:avLst/>
                <a:gdLst>
                  <a:gd name="T0" fmla="*/ 111 w 112"/>
                  <a:gd name="T1" fmla="*/ 23 h 159"/>
                  <a:gd name="T2" fmla="*/ 106 w 112"/>
                  <a:gd name="T3" fmla="*/ 19 h 159"/>
                  <a:gd name="T4" fmla="*/ 83 w 112"/>
                  <a:gd name="T5" fmla="*/ 2 h 159"/>
                  <a:gd name="T6" fmla="*/ 77 w 112"/>
                  <a:gd name="T7" fmla="*/ 0 h 159"/>
                  <a:gd name="T8" fmla="*/ 70 w 112"/>
                  <a:gd name="T9" fmla="*/ 0 h 159"/>
                  <a:gd name="T10" fmla="*/ 68 w 112"/>
                  <a:gd name="T11" fmla="*/ 10 h 159"/>
                  <a:gd name="T12" fmla="*/ 56 w 112"/>
                  <a:gd name="T13" fmla="*/ 50 h 159"/>
                  <a:gd name="T14" fmla="*/ 56 w 112"/>
                  <a:gd name="T15" fmla="*/ 51 h 159"/>
                  <a:gd name="T16" fmla="*/ 56 w 112"/>
                  <a:gd name="T17" fmla="*/ 50 h 159"/>
                  <a:gd name="T18" fmla="*/ 45 w 112"/>
                  <a:gd name="T19" fmla="*/ 10 h 159"/>
                  <a:gd name="T20" fmla="*/ 43 w 112"/>
                  <a:gd name="T21" fmla="*/ 0 h 159"/>
                  <a:gd name="T22" fmla="*/ 35 w 112"/>
                  <a:gd name="T23" fmla="*/ 0 h 159"/>
                  <a:gd name="T24" fmla="*/ 28 w 112"/>
                  <a:gd name="T25" fmla="*/ 4 h 159"/>
                  <a:gd name="T26" fmla="*/ 0 w 112"/>
                  <a:gd name="T27" fmla="*/ 44 h 159"/>
                  <a:gd name="T28" fmla="*/ 0 w 112"/>
                  <a:gd name="T29" fmla="*/ 44 h 159"/>
                  <a:gd name="T30" fmla="*/ 0 w 112"/>
                  <a:gd name="T31" fmla="*/ 45 h 159"/>
                  <a:gd name="T32" fmla="*/ 2 w 112"/>
                  <a:gd name="T33" fmla="*/ 48 h 159"/>
                  <a:gd name="T34" fmla="*/ 9 w 112"/>
                  <a:gd name="T35" fmla="*/ 61 h 159"/>
                  <a:gd name="T36" fmla="*/ 29 w 112"/>
                  <a:gd name="T37" fmla="*/ 72 h 159"/>
                  <a:gd name="T38" fmla="*/ 29 w 112"/>
                  <a:gd name="T39" fmla="*/ 84 h 159"/>
                  <a:gd name="T40" fmla="*/ 34 w 112"/>
                  <a:gd name="T41" fmla="*/ 159 h 159"/>
                  <a:gd name="T42" fmla="*/ 55 w 112"/>
                  <a:gd name="T43" fmla="*/ 84 h 159"/>
                  <a:gd name="T44" fmla="*/ 60 w 112"/>
                  <a:gd name="T45" fmla="*/ 159 h 159"/>
                  <a:gd name="T46" fmla="*/ 67 w 112"/>
                  <a:gd name="T47" fmla="*/ 145 h 159"/>
                  <a:gd name="T48" fmla="*/ 76 w 112"/>
                  <a:gd name="T49" fmla="*/ 59 h 159"/>
                  <a:gd name="T50" fmla="*/ 110 w 112"/>
                  <a:gd name="T51" fmla="*/ 41 h 159"/>
                  <a:gd name="T52" fmla="*/ 112 w 112"/>
                  <a:gd name="T53" fmla="*/ 24 h 159"/>
                  <a:gd name="T54" fmla="*/ 27 w 112"/>
                  <a:gd name="T55" fmla="*/ 51 h 159"/>
                  <a:gd name="T56" fmla="*/ 21 w 112"/>
                  <a:gd name="T57" fmla="*/ 40 h 159"/>
                  <a:gd name="T58" fmla="*/ 30 w 112"/>
                  <a:gd name="T59" fmla="*/ 55 h 159"/>
                  <a:gd name="T60" fmla="*/ 68 w 112"/>
                  <a:gd name="T61" fmla="*/ 39 h 159"/>
                  <a:gd name="T62" fmla="*/ 82 w 112"/>
                  <a:gd name="T63" fmla="*/ 25 h 159"/>
                  <a:gd name="T64" fmla="*/ 88 w 112"/>
                  <a:gd name="T65" fmla="*/ 3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9">
                    <a:moveTo>
                      <a:pt x="112" y="24"/>
                    </a:moveTo>
                    <a:cubicBezTo>
                      <a:pt x="111" y="23"/>
                      <a:pt x="111" y="23"/>
                      <a:pt x="111" y="23"/>
                    </a:cubicBezTo>
                    <a:cubicBezTo>
                      <a:pt x="110" y="22"/>
                      <a:pt x="110" y="22"/>
                      <a:pt x="110" y="22"/>
                    </a:cubicBezTo>
                    <a:cubicBezTo>
                      <a:pt x="106" y="19"/>
                      <a:pt x="106" y="19"/>
                      <a:pt x="106" y="19"/>
                    </a:cubicBezTo>
                    <a:cubicBezTo>
                      <a:pt x="98" y="13"/>
                      <a:pt x="98" y="13"/>
                      <a:pt x="98" y="13"/>
                    </a:cubicBezTo>
                    <a:cubicBezTo>
                      <a:pt x="83" y="2"/>
                      <a:pt x="83" y="2"/>
                      <a:pt x="83" y="2"/>
                    </a:cubicBezTo>
                    <a:cubicBezTo>
                      <a:pt x="81" y="1"/>
                      <a:pt x="80" y="0"/>
                      <a:pt x="78" y="0"/>
                    </a:cubicBezTo>
                    <a:cubicBezTo>
                      <a:pt x="78" y="0"/>
                      <a:pt x="78" y="0"/>
                      <a:pt x="77" y="0"/>
                    </a:cubicBezTo>
                    <a:cubicBezTo>
                      <a:pt x="75" y="0"/>
                      <a:pt x="72" y="0"/>
                      <a:pt x="70" y="0"/>
                    </a:cubicBezTo>
                    <a:cubicBezTo>
                      <a:pt x="70" y="0"/>
                      <a:pt x="70" y="0"/>
                      <a:pt x="70" y="0"/>
                    </a:cubicBezTo>
                    <a:cubicBezTo>
                      <a:pt x="76" y="5"/>
                      <a:pt x="76" y="5"/>
                      <a:pt x="76" y="5"/>
                    </a:cubicBezTo>
                    <a:cubicBezTo>
                      <a:pt x="68" y="10"/>
                      <a:pt x="68" y="10"/>
                      <a:pt x="68" y="10"/>
                    </a:cubicBezTo>
                    <a:cubicBezTo>
                      <a:pt x="72" y="16"/>
                      <a:pt x="72" y="16"/>
                      <a:pt x="72" y="16"/>
                    </a:cubicBezTo>
                    <a:cubicBezTo>
                      <a:pt x="56" y="50"/>
                      <a:pt x="56" y="50"/>
                      <a:pt x="56" y="50"/>
                    </a:cubicBezTo>
                    <a:cubicBezTo>
                      <a:pt x="57" y="51"/>
                      <a:pt x="57" y="51"/>
                      <a:pt x="57" y="51"/>
                    </a:cubicBezTo>
                    <a:cubicBezTo>
                      <a:pt x="56" y="51"/>
                      <a:pt x="56" y="51"/>
                      <a:pt x="56" y="51"/>
                    </a:cubicBezTo>
                    <a:cubicBezTo>
                      <a:pt x="56" y="51"/>
                      <a:pt x="56" y="51"/>
                      <a:pt x="56" y="51"/>
                    </a:cubicBezTo>
                    <a:cubicBezTo>
                      <a:pt x="56" y="50"/>
                      <a:pt x="56" y="50"/>
                      <a:pt x="56" y="50"/>
                    </a:cubicBezTo>
                    <a:cubicBezTo>
                      <a:pt x="41" y="16"/>
                      <a:pt x="41" y="16"/>
                      <a:pt x="41" y="16"/>
                    </a:cubicBezTo>
                    <a:cubicBezTo>
                      <a:pt x="45" y="10"/>
                      <a:pt x="45" y="10"/>
                      <a:pt x="45" y="10"/>
                    </a:cubicBezTo>
                    <a:cubicBezTo>
                      <a:pt x="36" y="5"/>
                      <a:pt x="36" y="5"/>
                      <a:pt x="36" y="5"/>
                    </a:cubicBezTo>
                    <a:cubicBezTo>
                      <a:pt x="43" y="0"/>
                      <a:pt x="43" y="0"/>
                      <a:pt x="43" y="0"/>
                    </a:cubicBezTo>
                    <a:cubicBezTo>
                      <a:pt x="43" y="0"/>
                      <a:pt x="43" y="0"/>
                      <a:pt x="43" y="0"/>
                    </a:cubicBezTo>
                    <a:cubicBezTo>
                      <a:pt x="41" y="0"/>
                      <a:pt x="38" y="0"/>
                      <a:pt x="35" y="0"/>
                    </a:cubicBezTo>
                    <a:cubicBezTo>
                      <a:pt x="35" y="0"/>
                      <a:pt x="35" y="0"/>
                      <a:pt x="35" y="0"/>
                    </a:cubicBezTo>
                    <a:cubicBezTo>
                      <a:pt x="32" y="1"/>
                      <a:pt x="30" y="2"/>
                      <a:pt x="28" y="4"/>
                    </a:cubicBezTo>
                    <a:cubicBezTo>
                      <a:pt x="1" y="32"/>
                      <a:pt x="1" y="32"/>
                      <a:pt x="1" y="32"/>
                    </a:cubicBezTo>
                    <a:cubicBezTo>
                      <a:pt x="0" y="44"/>
                      <a:pt x="0" y="44"/>
                      <a:pt x="0" y="44"/>
                    </a:cubicBezTo>
                    <a:cubicBezTo>
                      <a:pt x="0" y="44"/>
                      <a:pt x="0" y="44"/>
                      <a:pt x="0" y="44"/>
                    </a:cubicBezTo>
                    <a:cubicBezTo>
                      <a:pt x="0" y="44"/>
                      <a:pt x="0" y="44"/>
                      <a:pt x="0" y="44"/>
                    </a:cubicBezTo>
                    <a:cubicBezTo>
                      <a:pt x="0" y="44"/>
                      <a:pt x="0" y="44"/>
                      <a:pt x="0" y="44"/>
                    </a:cubicBezTo>
                    <a:cubicBezTo>
                      <a:pt x="0" y="45"/>
                      <a:pt x="0" y="45"/>
                      <a:pt x="0" y="45"/>
                    </a:cubicBezTo>
                    <a:cubicBezTo>
                      <a:pt x="1" y="46"/>
                      <a:pt x="1" y="46"/>
                      <a:pt x="1" y="46"/>
                    </a:cubicBezTo>
                    <a:cubicBezTo>
                      <a:pt x="2" y="48"/>
                      <a:pt x="2" y="48"/>
                      <a:pt x="2" y="48"/>
                    </a:cubicBezTo>
                    <a:cubicBezTo>
                      <a:pt x="4" y="52"/>
                      <a:pt x="4" y="52"/>
                      <a:pt x="4" y="52"/>
                    </a:cubicBezTo>
                    <a:cubicBezTo>
                      <a:pt x="9" y="61"/>
                      <a:pt x="9" y="61"/>
                      <a:pt x="9" y="61"/>
                    </a:cubicBezTo>
                    <a:cubicBezTo>
                      <a:pt x="18" y="78"/>
                      <a:pt x="18" y="78"/>
                      <a:pt x="18" y="78"/>
                    </a:cubicBezTo>
                    <a:cubicBezTo>
                      <a:pt x="22" y="76"/>
                      <a:pt x="26" y="74"/>
                      <a:pt x="29" y="72"/>
                    </a:cubicBezTo>
                    <a:cubicBezTo>
                      <a:pt x="29" y="76"/>
                      <a:pt x="29" y="80"/>
                      <a:pt x="29" y="83"/>
                    </a:cubicBezTo>
                    <a:cubicBezTo>
                      <a:pt x="29" y="83"/>
                      <a:pt x="29" y="84"/>
                      <a:pt x="29" y="84"/>
                    </a:cubicBezTo>
                    <a:cubicBezTo>
                      <a:pt x="30" y="84"/>
                      <a:pt x="31" y="84"/>
                      <a:pt x="31" y="84"/>
                    </a:cubicBezTo>
                    <a:cubicBezTo>
                      <a:pt x="34" y="159"/>
                      <a:pt x="34" y="159"/>
                      <a:pt x="34" y="159"/>
                    </a:cubicBezTo>
                    <a:cubicBezTo>
                      <a:pt x="55" y="159"/>
                      <a:pt x="55" y="159"/>
                      <a:pt x="55" y="159"/>
                    </a:cubicBezTo>
                    <a:cubicBezTo>
                      <a:pt x="56" y="137"/>
                      <a:pt x="56" y="99"/>
                      <a:pt x="55" y="84"/>
                    </a:cubicBezTo>
                    <a:cubicBezTo>
                      <a:pt x="56" y="84"/>
                      <a:pt x="57" y="84"/>
                      <a:pt x="58" y="84"/>
                    </a:cubicBezTo>
                    <a:cubicBezTo>
                      <a:pt x="60" y="159"/>
                      <a:pt x="60" y="159"/>
                      <a:pt x="60" y="159"/>
                    </a:cubicBezTo>
                    <a:cubicBezTo>
                      <a:pt x="74" y="159"/>
                      <a:pt x="74" y="159"/>
                      <a:pt x="74" y="159"/>
                    </a:cubicBezTo>
                    <a:cubicBezTo>
                      <a:pt x="70" y="156"/>
                      <a:pt x="67" y="151"/>
                      <a:pt x="67" y="145"/>
                    </a:cubicBezTo>
                    <a:cubicBezTo>
                      <a:pt x="67" y="75"/>
                      <a:pt x="67" y="75"/>
                      <a:pt x="67" y="75"/>
                    </a:cubicBezTo>
                    <a:cubicBezTo>
                      <a:pt x="67" y="68"/>
                      <a:pt x="71" y="62"/>
                      <a:pt x="76" y="59"/>
                    </a:cubicBezTo>
                    <a:cubicBezTo>
                      <a:pt x="77" y="60"/>
                      <a:pt x="78" y="61"/>
                      <a:pt x="78" y="62"/>
                    </a:cubicBezTo>
                    <a:cubicBezTo>
                      <a:pt x="110" y="41"/>
                      <a:pt x="110" y="41"/>
                      <a:pt x="110" y="41"/>
                    </a:cubicBezTo>
                    <a:cubicBezTo>
                      <a:pt x="111" y="40"/>
                      <a:pt x="111" y="40"/>
                      <a:pt x="111" y="40"/>
                    </a:cubicBezTo>
                    <a:lnTo>
                      <a:pt x="112" y="24"/>
                    </a:lnTo>
                    <a:close/>
                    <a:moveTo>
                      <a:pt x="30" y="55"/>
                    </a:moveTo>
                    <a:cubicBezTo>
                      <a:pt x="27" y="51"/>
                      <a:pt x="27" y="51"/>
                      <a:pt x="27" y="51"/>
                    </a:cubicBezTo>
                    <a:cubicBezTo>
                      <a:pt x="22" y="43"/>
                      <a:pt x="22" y="43"/>
                      <a:pt x="22" y="43"/>
                    </a:cubicBezTo>
                    <a:cubicBezTo>
                      <a:pt x="21" y="40"/>
                      <a:pt x="21" y="40"/>
                      <a:pt x="21" y="40"/>
                    </a:cubicBezTo>
                    <a:cubicBezTo>
                      <a:pt x="31" y="28"/>
                      <a:pt x="31" y="28"/>
                      <a:pt x="31" y="28"/>
                    </a:cubicBezTo>
                    <a:cubicBezTo>
                      <a:pt x="30" y="37"/>
                      <a:pt x="30" y="46"/>
                      <a:pt x="30" y="55"/>
                    </a:cubicBezTo>
                    <a:close/>
                    <a:moveTo>
                      <a:pt x="70" y="41"/>
                    </a:moveTo>
                    <a:cubicBezTo>
                      <a:pt x="68" y="39"/>
                      <a:pt x="68" y="39"/>
                      <a:pt x="68" y="39"/>
                    </a:cubicBezTo>
                    <a:cubicBezTo>
                      <a:pt x="82" y="30"/>
                      <a:pt x="82" y="30"/>
                      <a:pt x="82" y="30"/>
                    </a:cubicBezTo>
                    <a:cubicBezTo>
                      <a:pt x="82" y="28"/>
                      <a:pt x="82" y="27"/>
                      <a:pt x="82" y="25"/>
                    </a:cubicBezTo>
                    <a:cubicBezTo>
                      <a:pt x="86" y="28"/>
                      <a:pt x="86" y="28"/>
                      <a:pt x="86" y="28"/>
                    </a:cubicBezTo>
                    <a:cubicBezTo>
                      <a:pt x="88" y="30"/>
                      <a:pt x="88" y="30"/>
                      <a:pt x="88" y="30"/>
                    </a:cubicBezTo>
                    <a:lnTo>
                      <a:pt x="7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217"/>
              <p:cNvSpPr/>
              <p:nvPr/>
            </p:nvSpPr>
            <p:spPr bwMode="auto">
              <a:xfrm>
                <a:off x="5946775" y="3201988"/>
                <a:ext cx="42863" cy="44450"/>
              </a:xfrm>
              <a:custGeom>
                <a:avLst/>
                <a:gdLst>
                  <a:gd name="T0" fmla="*/ 22 w 27"/>
                  <a:gd name="T1" fmla="*/ 0 h 28"/>
                  <a:gd name="T2" fmla="*/ 27 w 27"/>
                  <a:gd name="T3" fmla="*/ 16 h 28"/>
                  <a:gd name="T4" fmla="*/ 12 w 27"/>
                  <a:gd name="T5" fmla="*/ 28 h 28"/>
                  <a:gd name="T6" fmla="*/ 0 w 27"/>
                  <a:gd name="T7" fmla="*/ 16 h 28"/>
                  <a:gd name="T8" fmla="*/ 5 w 27"/>
                  <a:gd name="T9" fmla="*/ 0 h 28"/>
                  <a:gd name="T10" fmla="*/ 22 w 27"/>
                  <a:gd name="T11" fmla="*/ 0 h 28"/>
                </a:gdLst>
                <a:ahLst/>
                <a:cxnLst>
                  <a:cxn ang="0">
                    <a:pos x="T0" y="T1"/>
                  </a:cxn>
                  <a:cxn ang="0">
                    <a:pos x="T2" y="T3"/>
                  </a:cxn>
                  <a:cxn ang="0">
                    <a:pos x="T4" y="T5"/>
                  </a:cxn>
                  <a:cxn ang="0">
                    <a:pos x="T6" y="T7"/>
                  </a:cxn>
                  <a:cxn ang="0">
                    <a:pos x="T8" y="T9"/>
                  </a:cxn>
                  <a:cxn ang="0">
                    <a:pos x="T10" y="T11"/>
                  </a:cxn>
                </a:cxnLst>
                <a:rect l="0" t="0" r="r" b="b"/>
                <a:pathLst>
                  <a:path w="27" h="28">
                    <a:moveTo>
                      <a:pt x="22" y="0"/>
                    </a:moveTo>
                    <a:lnTo>
                      <a:pt x="27" y="16"/>
                    </a:lnTo>
                    <a:lnTo>
                      <a:pt x="12" y="28"/>
                    </a:lnTo>
                    <a:lnTo>
                      <a:pt x="0" y="16"/>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218"/>
              <p:cNvSpPr/>
              <p:nvPr/>
            </p:nvSpPr>
            <p:spPr bwMode="auto">
              <a:xfrm>
                <a:off x="5946775" y="3232150"/>
                <a:ext cx="42863" cy="185738"/>
              </a:xfrm>
              <a:custGeom>
                <a:avLst/>
                <a:gdLst>
                  <a:gd name="T0" fmla="*/ 22 w 27"/>
                  <a:gd name="T1" fmla="*/ 0 h 117"/>
                  <a:gd name="T2" fmla="*/ 27 w 27"/>
                  <a:gd name="T3" fmla="*/ 105 h 117"/>
                  <a:gd name="T4" fmla="*/ 12 w 27"/>
                  <a:gd name="T5" fmla="*/ 117 h 117"/>
                  <a:gd name="T6" fmla="*/ 0 w 27"/>
                  <a:gd name="T7" fmla="*/ 105 h 117"/>
                  <a:gd name="T8" fmla="*/ 5 w 27"/>
                  <a:gd name="T9" fmla="*/ 0 h 117"/>
                  <a:gd name="T10" fmla="*/ 22 w 27"/>
                  <a:gd name="T11" fmla="*/ 0 h 117"/>
                </a:gdLst>
                <a:ahLst/>
                <a:cxnLst>
                  <a:cxn ang="0">
                    <a:pos x="T0" y="T1"/>
                  </a:cxn>
                  <a:cxn ang="0">
                    <a:pos x="T2" y="T3"/>
                  </a:cxn>
                  <a:cxn ang="0">
                    <a:pos x="T4" y="T5"/>
                  </a:cxn>
                  <a:cxn ang="0">
                    <a:pos x="T6" y="T7"/>
                  </a:cxn>
                  <a:cxn ang="0">
                    <a:pos x="T8" y="T9"/>
                  </a:cxn>
                  <a:cxn ang="0">
                    <a:pos x="T10" y="T11"/>
                  </a:cxn>
                </a:cxnLst>
                <a:rect l="0" t="0" r="r" b="b"/>
                <a:pathLst>
                  <a:path w="27" h="117">
                    <a:moveTo>
                      <a:pt x="22" y="0"/>
                    </a:moveTo>
                    <a:lnTo>
                      <a:pt x="27" y="105"/>
                    </a:lnTo>
                    <a:lnTo>
                      <a:pt x="12" y="117"/>
                    </a:lnTo>
                    <a:lnTo>
                      <a:pt x="0" y="105"/>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nvGrpSpPr>
          <p:cNvPr id="34" name="组合 33"/>
          <p:cNvGrpSpPr/>
          <p:nvPr/>
        </p:nvGrpSpPr>
        <p:grpSpPr>
          <a:xfrm>
            <a:off x="7870956" y="3728941"/>
            <a:ext cx="342764" cy="342764"/>
            <a:chOff x="4688155" y="5875923"/>
            <a:chExt cx="342764" cy="342764"/>
          </a:xfrm>
        </p:grpSpPr>
        <p:sp>
          <p:nvSpPr>
            <p:cNvPr id="35" name="椭圆 34"/>
            <p:cNvSpPr/>
            <p:nvPr/>
          </p:nvSpPr>
          <p:spPr>
            <a:xfrm>
              <a:off x="4688155" y="5875923"/>
              <a:ext cx="342764" cy="342764"/>
            </a:xfrm>
            <a:prstGeom prst="ellipse">
              <a:avLst/>
            </a:prstGeom>
            <a:solidFill>
              <a:srgbClr val="01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6" name="组合 35"/>
            <p:cNvGrpSpPr/>
            <p:nvPr/>
          </p:nvGrpSpPr>
          <p:grpSpPr>
            <a:xfrm>
              <a:off x="4763028" y="5947390"/>
              <a:ext cx="193018" cy="199830"/>
              <a:chOff x="5753100" y="3041650"/>
              <a:chExt cx="682626" cy="771526"/>
            </a:xfrm>
            <a:solidFill>
              <a:schemeClr val="accent1"/>
            </a:solidFill>
          </p:grpSpPr>
          <p:sp>
            <p:nvSpPr>
              <p:cNvPr id="37" name="Oval 202"/>
              <p:cNvSpPr>
                <a:spLocks noChangeArrowheads="1"/>
              </p:cNvSpPr>
              <p:nvPr/>
            </p:nvSpPr>
            <p:spPr bwMode="auto">
              <a:xfrm>
                <a:off x="5908675" y="3041650"/>
                <a:ext cx="119063" cy="147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203"/>
              <p:cNvSpPr/>
              <p:nvPr/>
            </p:nvSpPr>
            <p:spPr bwMode="auto">
              <a:xfrm>
                <a:off x="6103938" y="3413125"/>
                <a:ext cx="46038" cy="84138"/>
              </a:xfrm>
              <a:custGeom>
                <a:avLst/>
                <a:gdLst>
                  <a:gd name="T0" fmla="*/ 2 w 12"/>
                  <a:gd name="T1" fmla="*/ 22 h 22"/>
                  <a:gd name="T2" fmla="*/ 10 w 12"/>
                  <a:gd name="T3" fmla="*/ 22 h 22"/>
                  <a:gd name="T4" fmla="*/ 12 w 12"/>
                  <a:gd name="T5" fmla="*/ 20 h 22"/>
                  <a:gd name="T6" fmla="*/ 12 w 12"/>
                  <a:gd name="T7" fmla="*/ 2 h 22"/>
                  <a:gd name="T8" fmla="*/ 10 w 12"/>
                  <a:gd name="T9" fmla="*/ 0 h 22"/>
                  <a:gd name="T10" fmla="*/ 2 w 12"/>
                  <a:gd name="T11" fmla="*/ 0 h 22"/>
                  <a:gd name="T12" fmla="*/ 0 w 12"/>
                  <a:gd name="T13" fmla="*/ 2 h 22"/>
                  <a:gd name="T14" fmla="*/ 0 w 12"/>
                  <a:gd name="T15" fmla="*/ 20 h 22"/>
                  <a:gd name="T16" fmla="*/ 2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2" y="22"/>
                    </a:moveTo>
                    <a:cubicBezTo>
                      <a:pt x="10" y="22"/>
                      <a:pt x="10" y="22"/>
                      <a:pt x="10" y="22"/>
                    </a:cubicBezTo>
                    <a:cubicBezTo>
                      <a:pt x="11" y="22"/>
                      <a:pt x="12" y="21"/>
                      <a:pt x="12" y="20"/>
                    </a:cubicBezTo>
                    <a:cubicBezTo>
                      <a:pt x="12" y="2"/>
                      <a:pt x="12" y="2"/>
                      <a:pt x="12" y="2"/>
                    </a:cubicBezTo>
                    <a:cubicBezTo>
                      <a:pt x="12" y="1"/>
                      <a:pt x="11" y="0"/>
                      <a:pt x="10" y="0"/>
                    </a:cubicBezTo>
                    <a:cubicBezTo>
                      <a:pt x="2" y="0"/>
                      <a:pt x="2" y="0"/>
                      <a:pt x="2" y="0"/>
                    </a:cubicBezTo>
                    <a:cubicBezTo>
                      <a:pt x="1" y="0"/>
                      <a:pt x="0" y="1"/>
                      <a:pt x="0" y="2"/>
                    </a:cubicBezTo>
                    <a:cubicBezTo>
                      <a:pt x="0" y="20"/>
                      <a:pt x="0" y="20"/>
                      <a:pt x="0" y="20"/>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Freeform 204"/>
              <p:cNvSpPr/>
              <p:nvPr/>
            </p:nvSpPr>
            <p:spPr bwMode="auto">
              <a:xfrm>
                <a:off x="6313488" y="3413125"/>
                <a:ext cx="46038" cy="84138"/>
              </a:xfrm>
              <a:custGeom>
                <a:avLst/>
                <a:gdLst>
                  <a:gd name="T0" fmla="*/ 3 w 12"/>
                  <a:gd name="T1" fmla="*/ 22 h 22"/>
                  <a:gd name="T2" fmla="*/ 10 w 12"/>
                  <a:gd name="T3" fmla="*/ 22 h 22"/>
                  <a:gd name="T4" fmla="*/ 12 w 12"/>
                  <a:gd name="T5" fmla="*/ 20 h 22"/>
                  <a:gd name="T6" fmla="*/ 12 w 12"/>
                  <a:gd name="T7" fmla="*/ 2 h 22"/>
                  <a:gd name="T8" fmla="*/ 10 w 12"/>
                  <a:gd name="T9" fmla="*/ 0 h 22"/>
                  <a:gd name="T10" fmla="*/ 3 w 12"/>
                  <a:gd name="T11" fmla="*/ 0 h 22"/>
                  <a:gd name="T12" fmla="*/ 0 w 12"/>
                  <a:gd name="T13" fmla="*/ 2 h 22"/>
                  <a:gd name="T14" fmla="*/ 0 w 12"/>
                  <a:gd name="T15" fmla="*/ 20 h 22"/>
                  <a:gd name="T16" fmla="*/ 3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3" y="22"/>
                    </a:moveTo>
                    <a:cubicBezTo>
                      <a:pt x="10" y="22"/>
                      <a:pt x="10" y="22"/>
                      <a:pt x="10" y="22"/>
                    </a:cubicBezTo>
                    <a:cubicBezTo>
                      <a:pt x="12" y="22"/>
                      <a:pt x="12" y="21"/>
                      <a:pt x="12" y="20"/>
                    </a:cubicBezTo>
                    <a:cubicBezTo>
                      <a:pt x="12" y="2"/>
                      <a:pt x="12" y="2"/>
                      <a:pt x="12" y="2"/>
                    </a:cubicBezTo>
                    <a:cubicBezTo>
                      <a:pt x="12" y="1"/>
                      <a:pt x="12" y="0"/>
                      <a:pt x="10" y="0"/>
                    </a:cubicBezTo>
                    <a:cubicBezTo>
                      <a:pt x="3" y="0"/>
                      <a:pt x="3" y="0"/>
                      <a:pt x="3" y="0"/>
                    </a:cubicBezTo>
                    <a:cubicBezTo>
                      <a:pt x="1" y="0"/>
                      <a:pt x="0" y="1"/>
                      <a:pt x="0" y="2"/>
                    </a:cubicBezTo>
                    <a:cubicBezTo>
                      <a:pt x="0" y="20"/>
                      <a:pt x="0" y="20"/>
                      <a:pt x="0" y="20"/>
                    </a:cubicBezTo>
                    <a:cubicBezTo>
                      <a:pt x="0" y="21"/>
                      <a:pt x="1" y="22"/>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0" name="Freeform 205"/>
              <p:cNvSpPr>
                <a:spLocks noEditPoints="1"/>
              </p:cNvSpPr>
              <p:nvPr/>
            </p:nvSpPr>
            <p:spPr bwMode="auto">
              <a:xfrm>
                <a:off x="6030913" y="3444875"/>
                <a:ext cx="404813" cy="360363"/>
              </a:xfrm>
              <a:custGeom>
                <a:avLst/>
                <a:gdLst>
                  <a:gd name="T0" fmla="*/ 94 w 106"/>
                  <a:gd name="T1" fmla="*/ 0 h 95"/>
                  <a:gd name="T2" fmla="*/ 91 w 106"/>
                  <a:gd name="T3" fmla="*/ 0 h 95"/>
                  <a:gd name="T4" fmla="*/ 91 w 106"/>
                  <a:gd name="T5" fmla="*/ 12 h 95"/>
                  <a:gd name="T6" fmla="*/ 84 w 106"/>
                  <a:gd name="T7" fmla="*/ 18 h 95"/>
                  <a:gd name="T8" fmla="*/ 77 w 106"/>
                  <a:gd name="T9" fmla="*/ 18 h 95"/>
                  <a:gd name="T10" fmla="*/ 70 w 106"/>
                  <a:gd name="T11" fmla="*/ 12 h 95"/>
                  <a:gd name="T12" fmla="*/ 70 w 106"/>
                  <a:gd name="T13" fmla="*/ 0 h 95"/>
                  <a:gd name="T14" fmla="*/ 36 w 106"/>
                  <a:gd name="T15" fmla="*/ 0 h 95"/>
                  <a:gd name="T16" fmla="*/ 36 w 106"/>
                  <a:gd name="T17" fmla="*/ 12 h 95"/>
                  <a:gd name="T18" fmla="*/ 29 w 106"/>
                  <a:gd name="T19" fmla="*/ 18 h 95"/>
                  <a:gd name="T20" fmla="*/ 21 w 106"/>
                  <a:gd name="T21" fmla="*/ 18 h 95"/>
                  <a:gd name="T22" fmla="*/ 15 w 106"/>
                  <a:gd name="T23" fmla="*/ 12 h 95"/>
                  <a:gd name="T24" fmla="*/ 15 w 106"/>
                  <a:gd name="T25" fmla="*/ 0 h 95"/>
                  <a:gd name="T26" fmla="*/ 12 w 106"/>
                  <a:gd name="T27" fmla="*/ 0 h 95"/>
                  <a:gd name="T28" fmla="*/ 0 w 106"/>
                  <a:gd name="T29" fmla="*/ 13 h 95"/>
                  <a:gd name="T30" fmla="*/ 0 w 106"/>
                  <a:gd name="T31" fmla="*/ 36 h 95"/>
                  <a:gd name="T32" fmla="*/ 0 w 106"/>
                  <a:gd name="T33" fmla="*/ 83 h 95"/>
                  <a:gd name="T34" fmla="*/ 12 w 106"/>
                  <a:gd name="T35" fmla="*/ 95 h 95"/>
                  <a:gd name="T36" fmla="*/ 94 w 106"/>
                  <a:gd name="T37" fmla="*/ 95 h 95"/>
                  <a:gd name="T38" fmla="*/ 106 w 106"/>
                  <a:gd name="T39" fmla="*/ 83 h 95"/>
                  <a:gd name="T40" fmla="*/ 106 w 106"/>
                  <a:gd name="T41" fmla="*/ 36 h 95"/>
                  <a:gd name="T42" fmla="*/ 106 w 106"/>
                  <a:gd name="T43" fmla="*/ 13 h 95"/>
                  <a:gd name="T44" fmla="*/ 94 w 106"/>
                  <a:gd name="T45" fmla="*/ 0 h 95"/>
                  <a:gd name="T46" fmla="*/ 98 w 106"/>
                  <a:gd name="T47" fmla="*/ 83 h 95"/>
                  <a:gd name="T48" fmla="*/ 94 w 106"/>
                  <a:gd name="T49" fmla="*/ 88 h 95"/>
                  <a:gd name="T50" fmla="*/ 12 w 106"/>
                  <a:gd name="T51" fmla="*/ 88 h 95"/>
                  <a:gd name="T52" fmla="*/ 8 w 106"/>
                  <a:gd name="T53" fmla="*/ 83 h 95"/>
                  <a:gd name="T54" fmla="*/ 8 w 106"/>
                  <a:gd name="T55" fmla="*/ 36 h 95"/>
                  <a:gd name="T56" fmla="*/ 98 w 106"/>
                  <a:gd name="T57" fmla="*/ 36 h 95"/>
                  <a:gd name="T58" fmla="*/ 98 w 106"/>
                  <a:gd name="T59" fmla="*/ 8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6" h="95">
                    <a:moveTo>
                      <a:pt x="94" y="0"/>
                    </a:moveTo>
                    <a:cubicBezTo>
                      <a:pt x="91" y="0"/>
                      <a:pt x="91" y="0"/>
                      <a:pt x="91" y="0"/>
                    </a:cubicBezTo>
                    <a:cubicBezTo>
                      <a:pt x="91" y="12"/>
                      <a:pt x="91" y="12"/>
                      <a:pt x="91" y="12"/>
                    </a:cubicBezTo>
                    <a:cubicBezTo>
                      <a:pt x="91" y="15"/>
                      <a:pt x="88" y="18"/>
                      <a:pt x="84" y="18"/>
                    </a:cubicBezTo>
                    <a:cubicBezTo>
                      <a:pt x="77" y="18"/>
                      <a:pt x="77" y="18"/>
                      <a:pt x="77" y="18"/>
                    </a:cubicBezTo>
                    <a:cubicBezTo>
                      <a:pt x="73" y="18"/>
                      <a:pt x="70" y="15"/>
                      <a:pt x="70" y="12"/>
                    </a:cubicBezTo>
                    <a:cubicBezTo>
                      <a:pt x="70" y="0"/>
                      <a:pt x="70" y="0"/>
                      <a:pt x="70" y="0"/>
                    </a:cubicBezTo>
                    <a:cubicBezTo>
                      <a:pt x="36" y="0"/>
                      <a:pt x="36" y="0"/>
                      <a:pt x="36" y="0"/>
                    </a:cubicBezTo>
                    <a:cubicBezTo>
                      <a:pt x="36" y="12"/>
                      <a:pt x="36" y="12"/>
                      <a:pt x="36" y="12"/>
                    </a:cubicBezTo>
                    <a:cubicBezTo>
                      <a:pt x="36" y="15"/>
                      <a:pt x="33" y="18"/>
                      <a:pt x="29" y="18"/>
                    </a:cubicBezTo>
                    <a:cubicBezTo>
                      <a:pt x="21" y="18"/>
                      <a:pt x="21" y="18"/>
                      <a:pt x="21" y="18"/>
                    </a:cubicBezTo>
                    <a:cubicBezTo>
                      <a:pt x="18" y="18"/>
                      <a:pt x="15" y="15"/>
                      <a:pt x="15" y="12"/>
                    </a:cubicBezTo>
                    <a:cubicBezTo>
                      <a:pt x="15" y="0"/>
                      <a:pt x="15" y="0"/>
                      <a:pt x="15" y="0"/>
                    </a:cubicBezTo>
                    <a:cubicBezTo>
                      <a:pt x="12" y="0"/>
                      <a:pt x="12" y="0"/>
                      <a:pt x="12" y="0"/>
                    </a:cubicBezTo>
                    <a:cubicBezTo>
                      <a:pt x="5" y="0"/>
                      <a:pt x="0" y="6"/>
                      <a:pt x="0" y="13"/>
                    </a:cubicBezTo>
                    <a:cubicBezTo>
                      <a:pt x="0" y="36"/>
                      <a:pt x="0" y="36"/>
                      <a:pt x="0" y="36"/>
                    </a:cubicBezTo>
                    <a:cubicBezTo>
                      <a:pt x="0" y="83"/>
                      <a:pt x="0" y="83"/>
                      <a:pt x="0" y="83"/>
                    </a:cubicBezTo>
                    <a:cubicBezTo>
                      <a:pt x="0" y="90"/>
                      <a:pt x="5" y="95"/>
                      <a:pt x="12" y="95"/>
                    </a:cubicBezTo>
                    <a:cubicBezTo>
                      <a:pt x="94" y="95"/>
                      <a:pt x="94" y="95"/>
                      <a:pt x="94" y="95"/>
                    </a:cubicBezTo>
                    <a:cubicBezTo>
                      <a:pt x="100" y="95"/>
                      <a:pt x="106" y="90"/>
                      <a:pt x="106" y="83"/>
                    </a:cubicBezTo>
                    <a:cubicBezTo>
                      <a:pt x="106" y="36"/>
                      <a:pt x="106" y="36"/>
                      <a:pt x="106" y="36"/>
                    </a:cubicBezTo>
                    <a:cubicBezTo>
                      <a:pt x="106" y="13"/>
                      <a:pt x="106" y="13"/>
                      <a:pt x="106" y="13"/>
                    </a:cubicBezTo>
                    <a:cubicBezTo>
                      <a:pt x="106" y="6"/>
                      <a:pt x="100" y="0"/>
                      <a:pt x="94" y="0"/>
                    </a:cubicBezTo>
                    <a:close/>
                    <a:moveTo>
                      <a:pt x="98" y="83"/>
                    </a:moveTo>
                    <a:cubicBezTo>
                      <a:pt x="98" y="86"/>
                      <a:pt x="96" y="88"/>
                      <a:pt x="94" y="88"/>
                    </a:cubicBezTo>
                    <a:cubicBezTo>
                      <a:pt x="12" y="88"/>
                      <a:pt x="12" y="88"/>
                      <a:pt x="12" y="88"/>
                    </a:cubicBezTo>
                    <a:cubicBezTo>
                      <a:pt x="10" y="88"/>
                      <a:pt x="8" y="86"/>
                      <a:pt x="8" y="83"/>
                    </a:cubicBezTo>
                    <a:cubicBezTo>
                      <a:pt x="8" y="36"/>
                      <a:pt x="8" y="36"/>
                      <a:pt x="8" y="36"/>
                    </a:cubicBezTo>
                    <a:cubicBezTo>
                      <a:pt x="98" y="36"/>
                      <a:pt x="98" y="36"/>
                      <a:pt x="98" y="36"/>
                    </a:cubicBezTo>
                    <a:lnTo>
                      <a:pt x="98"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1" name="Rectangle 206"/>
              <p:cNvSpPr>
                <a:spLocks noChangeArrowheads="1"/>
              </p:cNvSpPr>
              <p:nvPr/>
            </p:nvSpPr>
            <p:spPr bwMode="auto">
              <a:xfrm>
                <a:off x="608488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2" name="Rectangle 207"/>
              <p:cNvSpPr>
                <a:spLocks noChangeArrowheads="1"/>
              </p:cNvSpPr>
              <p:nvPr/>
            </p:nvSpPr>
            <p:spPr bwMode="auto">
              <a:xfrm>
                <a:off x="6191250"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3" name="Rectangle 208"/>
              <p:cNvSpPr>
                <a:spLocks noChangeArrowheads="1"/>
              </p:cNvSpPr>
              <p:nvPr/>
            </p:nvSpPr>
            <p:spPr bwMode="auto">
              <a:xfrm>
                <a:off x="629443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4" name="Rectangle 209"/>
              <p:cNvSpPr>
                <a:spLocks noChangeArrowheads="1"/>
              </p:cNvSpPr>
              <p:nvPr/>
            </p:nvSpPr>
            <p:spPr bwMode="auto">
              <a:xfrm>
                <a:off x="608488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5" name="Rectangle 210"/>
              <p:cNvSpPr>
                <a:spLocks noChangeArrowheads="1"/>
              </p:cNvSpPr>
              <p:nvPr/>
            </p:nvSpPr>
            <p:spPr bwMode="auto">
              <a:xfrm>
                <a:off x="6191250"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6" name="Rectangle 211"/>
              <p:cNvSpPr>
                <a:spLocks noChangeArrowheads="1"/>
              </p:cNvSpPr>
              <p:nvPr/>
            </p:nvSpPr>
            <p:spPr bwMode="auto">
              <a:xfrm>
                <a:off x="629443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Rectangle 212"/>
              <p:cNvSpPr>
                <a:spLocks noChangeArrowheads="1"/>
              </p:cNvSpPr>
              <p:nvPr/>
            </p:nvSpPr>
            <p:spPr bwMode="auto">
              <a:xfrm>
                <a:off x="608488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8" name="Rectangle 213"/>
              <p:cNvSpPr>
                <a:spLocks noChangeArrowheads="1"/>
              </p:cNvSpPr>
              <p:nvPr/>
            </p:nvSpPr>
            <p:spPr bwMode="auto">
              <a:xfrm>
                <a:off x="6191250"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9" name="Rectangle 214"/>
              <p:cNvSpPr>
                <a:spLocks noChangeArrowheads="1"/>
              </p:cNvSpPr>
              <p:nvPr/>
            </p:nvSpPr>
            <p:spPr bwMode="auto">
              <a:xfrm>
                <a:off x="629443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0" name="Rectangle 215"/>
              <p:cNvSpPr>
                <a:spLocks noChangeArrowheads="1"/>
              </p:cNvSpPr>
              <p:nvPr/>
            </p:nvSpPr>
            <p:spPr bwMode="auto">
              <a:xfrm>
                <a:off x="5965825" y="33988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1" name="Freeform 216"/>
              <p:cNvSpPr>
                <a:spLocks noEditPoints="1"/>
              </p:cNvSpPr>
              <p:nvPr/>
            </p:nvSpPr>
            <p:spPr bwMode="auto">
              <a:xfrm>
                <a:off x="5753100" y="3208338"/>
                <a:ext cx="427038" cy="604838"/>
              </a:xfrm>
              <a:custGeom>
                <a:avLst/>
                <a:gdLst>
                  <a:gd name="T0" fmla="*/ 111 w 112"/>
                  <a:gd name="T1" fmla="*/ 23 h 159"/>
                  <a:gd name="T2" fmla="*/ 106 w 112"/>
                  <a:gd name="T3" fmla="*/ 19 h 159"/>
                  <a:gd name="T4" fmla="*/ 83 w 112"/>
                  <a:gd name="T5" fmla="*/ 2 h 159"/>
                  <a:gd name="T6" fmla="*/ 77 w 112"/>
                  <a:gd name="T7" fmla="*/ 0 h 159"/>
                  <a:gd name="T8" fmla="*/ 70 w 112"/>
                  <a:gd name="T9" fmla="*/ 0 h 159"/>
                  <a:gd name="T10" fmla="*/ 68 w 112"/>
                  <a:gd name="T11" fmla="*/ 10 h 159"/>
                  <a:gd name="T12" fmla="*/ 56 w 112"/>
                  <a:gd name="T13" fmla="*/ 50 h 159"/>
                  <a:gd name="T14" fmla="*/ 56 w 112"/>
                  <a:gd name="T15" fmla="*/ 51 h 159"/>
                  <a:gd name="T16" fmla="*/ 56 w 112"/>
                  <a:gd name="T17" fmla="*/ 50 h 159"/>
                  <a:gd name="T18" fmla="*/ 45 w 112"/>
                  <a:gd name="T19" fmla="*/ 10 h 159"/>
                  <a:gd name="T20" fmla="*/ 43 w 112"/>
                  <a:gd name="T21" fmla="*/ 0 h 159"/>
                  <a:gd name="T22" fmla="*/ 35 w 112"/>
                  <a:gd name="T23" fmla="*/ 0 h 159"/>
                  <a:gd name="T24" fmla="*/ 28 w 112"/>
                  <a:gd name="T25" fmla="*/ 4 h 159"/>
                  <a:gd name="T26" fmla="*/ 0 w 112"/>
                  <a:gd name="T27" fmla="*/ 44 h 159"/>
                  <a:gd name="T28" fmla="*/ 0 w 112"/>
                  <a:gd name="T29" fmla="*/ 44 h 159"/>
                  <a:gd name="T30" fmla="*/ 0 w 112"/>
                  <a:gd name="T31" fmla="*/ 45 h 159"/>
                  <a:gd name="T32" fmla="*/ 2 w 112"/>
                  <a:gd name="T33" fmla="*/ 48 h 159"/>
                  <a:gd name="T34" fmla="*/ 9 w 112"/>
                  <a:gd name="T35" fmla="*/ 61 h 159"/>
                  <a:gd name="T36" fmla="*/ 29 w 112"/>
                  <a:gd name="T37" fmla="*/ 72 h 159"/>
                  <a:gd name="T38" fmla="*/ 29 w 112"/>
                  <a:gd name="T39" fmla="*/ 84 h 159"/>
                  <a:gd name="T40" fmla="*/ 34 w 112"/>
                  <a:gd name="T41" fmla="*/ 159 h 159"/>
                  <a:gd name="T42" fmla="*/ 55 w 112"/>
                  <a:gd name="T43" fmla="*/ 84 h 159"/>
                  <a:gd name="T44" fmla="*/ 60 w 112"/>
                  <a:gd name="T45" fmla="*/ 159 h 159"/>
                  <a:gd name="T46" fmla="*/ 67 w 112"/>
                  <a:gd name="T47" fmla="*/ 145 h 159"/>
                  <a:gd name="T48" fmla="*/ 76 w 112"/>
                  <a:gd name="T49" fmla="*/ 59 h 159"/>
                  <a:gd name="T50" fmla="*/ 110 w 112"/>
                  <a:gd name="T51" fmla="*/ 41 h 159"/>
                  <a:gd name="T52" fmla="*/ 112 w 112"/>
                  <a:gd name="T53" fmla="*/ 24 h 159"/>
                  <a:gd name="T54" fmla="*/ 27 w 112"/>
                  <a:gd name="T55" fmla="*/ 51 h 159"/>
                  <a:gd name="T56" fmla="*/ 21 w 112"/>
                  <a:gd name="T57" fmla="*/ 40 h 159"/>
                  <a:gd name="T58" fmla="*/ 30 w 112"/>
                  <a:gd name="T59" fmla="*/ 55 h 159"/>
                  <a:gd name="T60" fmla="*/ 68 w 112"/>
                  <a:gd name="T61" fmla="*/ 39 h 159"/>
                  <a:gd name="T62" fmla="*/ 82 w 112"/>
                  <a:gd name="T63" fmla="*/ 25 h 159"/>
                  <a:gd name="T64" fmla="*/ 88 w 112"/>
                  <a:gd name="T65" fmla="*/ 3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9">
                    <a:moveTo>
                      <a:pt x="112" y="24"/>
                    </a:moveTo>
                    <a:cubicBezTo>
                      <a:pt x="111" y="23"/>
                      <a:pt x="111" y="23"/>
                      <a:pt x="111" y="23"/>
                    </a:cubicBezTo>
                    <a:cubicBezTo>
                      <a:pt x="110" y="22"/>
                      <a:pt x="110" y="22"/>
                      <a:pt x="110" y="22"/>
                    </a:cubicBezTo>
                    <a:cubicBezTo>
                      <a:pt x="106" y="19"/>
                      <a:pt x="106" y="19"/>
                      <a:pt x="106" y="19"/>
                    </a:cubicBezTo>
                    <a:cubicBezTo>
                      <a:pt x="98" y="13"/>
                      <a:pt x="98" y="13"/>
                      <a:pt x="98" y="13"/>
                    </a:cubicBezTo>
                    <a:cubicBezTo>
                      <a:pt x="83" y="2"/>
                      <a:pt x="83" y="2"/>
                      <a:pt x="83" y="2"/>
                    </a:cubicBezTo>
                    <a:cubicBezTo>
                      <a:pt x="81" y="1"/>
                      <a:pt x="80" y="0"/>
                      <a:pt x="78" y="0"/>
                    </a:cubicBezTo>
                    <a:cubicBezTo>
                      <a:pt x="78" y="0"/>
                      <a:pt x="78" y="0"/>
                      <a:pt x="77" y="0"/>
                    </a:cubicBezTo>
                    <a:cubicBezTo>
                      <a:pt x="75" y="0"/>
                      <a:pt x="72" y="0"/>
                      <a:pt x="70" y="0"/>
                    </a:cubicBezTo>
                    <a:cubicBezTo>
                      <a:pt x="70" y="0"/>
                      <a:pt x="70" y="0"/>
                      <a:pt x="70" y="0"/>
                    </a:cubicBezTo>
                    <a:cubicBezTo>
                      <a:pt x="76" y="5"/>
                      <a:pt x="76" y="5"/>
                      <a:pt x="76" y="5"/>
                    </a:cubicBezTo>
                    <a:cubicBezTo>
                      <a:pt x="68" y="10"/>
                      <a:pt x="68" y="10"/>
                      <a:pt x="68" y="10"/>
                    </a:cubicBezTo>
                    <a:cubicBezTo>
                      <a:pt x="72" y="16"/>
                      <a:pt x="72" y="16"/>
                      <a:pt x="72" y="16"/>
                    </a:cubicBezTo>
                    <a:cubicBezTo>
                      <a:pt x="56" y="50"/>
                      <a:pt x="56" y="50"/>
                      <a:pt x="56" y="50"/>
                    </a:cubicBezTo>
                    <a:cubicBezTo>
                      <a:pt x="57" y="51"/>
                      <a:pt x="57" y="51"/>
                      <a:pt x="57" y="51"/>
                    </a:cubicBezTo>
                    <a:cubicBezTo>
                      <a:pt x="56" y="51"/>
                      <a:pt x="56" y="51"/>
                      <a:pt x="56" y="51"/>
                    </a:cubicBezTo>
                    <a:cubicBezTo>
                      <a:pt x="56" y="51"/>
                      <a:pt x="56" y="51"/>
                      <a:pt x="56" y="51"/>
                    </a:cubicBezTo>
                    <a:cubicBezTo>
                      <a:pt x="56" y="50"/>
                      <a:pt x="56" y="50"/>
                      <a:pt x="56" y="50"/>
                    </a:cubicBezTo>
                    <a:cubicBezTo>
                      <a:pt x="41" y="16"/>
                      <a:pt x="41" y="16"/>
                      <a:pt x="41" y="16"/>
                    </a:cubicBezTo>
                    <a:cubicBezTo>
                      <a:pt x="45" y="10"/>
                      <a:pt x="45" y="10"/>
                      <a:pt x="45" y="10"/>
                    </a:cubicBezTo>
                    <a:cubicBezTo>
                      <a:pt x="36" y="5"/>
                      <a:pt x="36" y="5"/>
                      <a:pt x="36" y="5"/>
                    </a:cubicBezTo>
                    <a:cubicBezTo>
                      <a:pt x="43" y="0"/>
                      <a:pt x="43" y="0"/>
                      <a:pt x="43" y="0"/>
                    </a:cubicBezTo>
                    <a:cubicBezTo>
                      <a:pt x="43" y="0"/>
                      <a:pt x="43" y="0"/>
                      <a:pt x="43" y="0"/>
                    </a:cubicBezTo>
                    <a:cubicBezTo>
                      <a:pt x="41" y="0"/>
                      <a:pt x="38" y="0"/>
                      <a:pt x="35" y="0"/>
                    </a:cubicBezTo>
                    <a:cubicBezTo>
                      <a:pt x="35" y="0"/>
                      <a:pt x="35" y="0"/>
                      <a:pt x="35" y="0"/>
                    </a:cubicBezTo>
                    <a:cubicBezTo>
                      <a:pt x="32" y="1"/>
                      <a:pt x="30" y="2"/>
                      <a:pt x="28" y="4"/>
                    </a:cubicBezTo>
                    <a:cubicBezTo>
                      <a:pt x="1" y="32"/>
                      <a:pt x="1" y="32"/>
                      <a:pt x="1" y="32"/>
                    </a:cubicBezTo>
                    <a:cubicBezTo>
                      <a:pt x="0" y="44"/>
                      <a:pt x="0" y="44"/>
                      <a:pt x="0" y="44"/>
                    </a:cubicBezTo>
                    <a:cubicBezTo>
                      <a:pt x="0" y="44"/>
                      <a:pt x="0" y="44"/>
                      <a:pt x="0" y="44"/>
                    </a:cubicBezTo>
                    <a:cubicBezTo>
                      <a:pt x="0" y="44"/>
                      <a:pt x="0" y="44"/>
                      <a:pt x="0" y="44"/>
                    </a:cubicBezTo>
                    <a:cubicBezTo>
                      <a:pt x="0" y="44"/>
                      <a:pt x="0" y="44"/>
                      <a:pt x="0" y="44"/>
                    </a:cubicBezTo>
                    <a:cubicBezTo>
                      <a:pt x="0" y="45"/>
                      <a:pt x="0" y="45"/>
                      <a:pt x="0" y="45"/>
                    </a:cubicBezTo>
                    <a:cubicBezTo>
                      <a:pt x="1" y="46"/>
                      <a:pt x="1" y="46"/>
                      <a:pt x="1" y="46"/>
                    </a:cubicBezTo>
                    <a:cubicBezTo>
                      <a:pt x="2" y="48"/>
                      <a:pt x="2" y="48"/>
                      <a:pt x="2" y="48"/>
                    </a:cubicBezTo>
                    <a:cubicBezTo>
                      <a:pt x="4" y="52"/>
                      <a:pt x="4" y="52"/>
                      <a:pt x="4" y="52"/>
                    </a:cubicBezTo>
                    <a:cubicBezTo>
                      <a:pt x="9" y="61"/>
                      <a:pt x="9" y="61"/>
                      <a:pt x="9" y="61"/>
                    </a:cubicBezTo>
                    <a:cubicBezTo>
                      <a:pt x="18" y="78"/>
                      <a:pt x="18" y="78"/>
                      <a:pt x="18" y="78"/>
                    </a:cubicBezTo>
                    <a:cubicBezTo>
                      <a:pt x="22" y="76"/>
                      <a:pt x="26" y="74"/>
                      <a:pt x="29" y="72"/>
                    </a:cubicBezTo>
                    <a:cubicBezTo>
                      <a:pt x="29" y="76"/>
                      <a:pt x="29" y="80"/>
                      <a:pt x="29" y="83"/>
                    </a:cubicBezTo>
                    <a:cubicBezTo>
                      <a:pt x="29" y="83"/>
                      <a:pt x="29" y="84"/>
                      <a:pt x="29" y="84"/>
                    </a:cubicBezTo>
                    <a:cubicBezTo>
                      <a:pt x="30" y="84"/>
                      <a:pt x="31" y="84"/>
                      <a:pt x="31" y="84"/>
                    </a:cubicBezTo>
                    <a:cubicBezTo>
                      <a:pt x="34" y="159"/>
                      <a:pt x="34" y="159"/>
                      <a:pt x="34" y="159"/>
                    </a:cubicBezTo>
                    <a:cubicBezTo>
                      <a:pt x="55" y="159"/>
                      <a:pt x="55" y="159"/>
                      <a:pt x="55" y="159"/>
                    </a:cubicBezTo>
                    <a:cubicBezTo>
                      <a:pt x="56" y="137"/>
                      <a:pt x="56" y="99"/>
                      <a:pt x="55" y="84"/>
                    </a:cubicBezTo>
                    <a:cubicBezTo>
                      <a:pt x="56" y="84"/>
                      <a:pt x="57" y="84"/>
                      <a:pt x="58" y="84"/>
                    </a:cubicBezTo>
                    <a:cubicBezTo>
                      <a:pt x="60" y="159"/>
                      <a:pt x="60" y="159"/>
                      <a:pt x="60" y="159"/>
                    </a:cubicBezTo>
                    <a:cubicBezTo>
                      <a:pt x="74" y="159"/>
                      <a:pt x="74" y="159"/>
                      <a:pt x="74" y="159"/>
                    </a:cubicBezTo>
                    <a:cubicBezTo>
                      <a:pt x="70" y="156"/>
                      <a:pt x="67" y="151"/>
                      <a:pt x="67" y="145"/>
                    </a:cubicBezTo>
                    <a:cubicBezTo>
                      <a:pt x="67" y="75"/>
                      <a:pt x="67" y="75"/>
                      <a:pt x="67" y="75"/>
                    </a:cubicBezTo>
                    <a:cubicBezTo>
                      <a:pt x="67" y="68"/>
                      <a:pt x="71" y="62"/>
                      <a:pt x="76" y="59"/>
                    </a:cubicBezTo>
                    <a:cubicBezTo>
                      <a:pt x="77" y="60"/>
                      <a:pt x="78" y="61"/>
                      <a:pt x="78" y="62"/>
                    </a:cubicBezTo>
                    <a:cubicBezTo>
                      <a:pt x="110" y="41"/>
                      <a:pt x="110" y="41"/>
                      <a:pt x="110" y="41"/>
                    </a:cubicBezTo>
                    <a:cubicBezTo>
                      <a:pt x="111" y="40"/>
                      <a:pt x="111" y="40"/>
                      <a:pt x="111" y="40"/>
                    </a:cubicBezTo>
                    <a:lnTo>
                      <a:pt x="112" y="24"/>
                    </a:lnTo>
                    <a:close/>
                    <a:moveTo>
                      <a:pt x="30" y="55"/>
                    </a:moveTo>
                    <a:cubicBezTo>
                      <a:pt x="27" y="51"/>
                      <a:pt x="27" y="51"/>
                      <a:pt x="27" y="51"/>
                    </a:cubicBezTo>
                    <a:cubicBezTo>
                      <a:pt x="22" y="43"/>
                      <a:pt x="22" y="43"/>
                      <a:pt x="22" y="43"/>
                    </a:cubicBezTo>
                    <a:cubicBezTo>
                      <a:pt x="21" y="40"/>
                      <a:pt x="21" y="40"/>
                      <a:pt x="21" y="40"/>
                    </a:cubicBezTo>
                    <a:cubicBezTo>
                      <a:pt x="31" y="28"/>
                      <a:pt x="31" y="28"/>
                      <a:pt x="31" y="28"/>
                    </a:cubicBezTo>
                    <a:cubicBezTo>
                      <a:pt x="30" y="37"/>
                      <a:pt x="30" y="46"/>
                      <a:pt x="30" y="55"/>
                    </a:cubicBezTo>
                    <a:close/>
                    <a:moveTo>
                      <a:pt x="70" y="41"/>
                    </a:moveTo>
                    <a:cubicBezTo>
                      <a:pt x="68" y="39"/>
                      <a:pt x="68" y="39"/>
                      <a:pt x="68" y="39"/>
                    </a:cubicBezTo>
                    <a:cubicBezTo>
                      <a:pt x="82" y="30"/>
                      <a:pt x="82" y="30"/>
                      <a:pt x="82" y="30"/>
                    </a:cubicBezTo>
                    <a:cubicBezTo>
                      <a:pt x="82" y="28"/>
                      <a:pt x="82" y="27"/>
                      <a:pt x="82" y="25"/>
                    </a:cubicBezTo>
                    <a:cubicBezTo>
                      <a:pt x="86" y="28"/>
                      <a:pt x="86" y="28"/>
                      <a:pt x="86" y="28"/>
                    </a:cubicBezTo>
                    <a:cubicBezTo>
                      <a:pt x="88" y="30"/>
                      <a:pt x="88" y="30"/>
                      <a:pt x="88" y="30"/>
                    </a:cubicBezTo>
                    <a:lnTo>
                      <a:pt x="7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2" name="Freeform 217"/>
              <p:cNvSpPr/>
              <p:nvPr/>
            </p:nvSpPr>
            <p:spPr bwMode="auto">
              <a:xfrm>
                <a:off x="5946775" y="3201988"/>
                <a:ext cx="42863" cy="44450"/>
              </a:xfrm>
              <a:custGeom>
                <a:avLst/>
                <a:gdLst>
                  <a:gd name="T0" fmla="*/ 22 w 27"/>
                  <a:gd name="T1" fmla="*/ 0 h 28"/>
                  <a:gd name="T2" fmla="*/ 27 w 27"/>
                  <a:gd name="T3" fmla="*/ 16 h 28"/>
                  <a:gd name="T4" fmla="*/ 12 w 27"/>
                  <a:gd name="T5" fmla="*/ 28 h 28"/>
                  <a:gd name="T6" fmla="*/ 0 w 27"/>
                  <a:gd name="T7" fmla="*/ 16 h 28"/>
                  <a:gd name="T8" fmla="*/ 5 w 27"/>
                  <a:gd name="T9" fmla="*/ 0 h 28"/>
                  <a:gd name="T10" fmla="*/ 22 w 27"/>
                  <a:gd name="T11" fmla="*/ 0 h 28"/>
                </a:gdLst>
                <a:ahLst/>
                <a:cxnLst>
                  <a:cxn ang="0">
                    <a:pos x="T0" y="T1"/>
                  </a:cxn>
                  <a:cxn ang="0">
                    <a:pos x="T2" y="T3"/>
                  </a:cxn>
                  <a:cxn ang="0">
                    <a:pos x="T4" y="T5"/>
                  </a:cxn>
                  <a:cxn ang="0">
                    <a:pos x="T6" y="T7"/>
                  </a:cxn>
                  <a:cxn ang="0">
                    <a:pos x="T8" y="T9"/>
                  </a:cxn>
                  <a:cxn ang="0">
                    <a:pos x="T10" y="T11"/>
                  </a:cxn>
                </a:cxnLst>
                <a:rect l="0" t="0" r="r" b="b"/>
                <a:pathLst>
                  <a:path w="27" h="28">
                    <a:moveTo>
                      <a:pt x="22" y="0"/>
                    </a:moveTo>
                    <a:lnTo>
                      <a:pt x="27" y="16"/>
                    </a:lnTo>
                    <a:lnTo>
                      <a:pt x="12" y="28"/>
                    </a:lnTo>
                    <a:lnTo>
                      <a:pt x="0" y="16"/>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3" name="Freeform 218"/>
              <p:cNvSpPr/>
              <p:nvPr/>
            </p:nvSpPr>
            <p:spPr bwMode="auto">
              <a:xfrm>
                <a:off x="5946775" y="3232150"/>
                <a:ext cx="42863" cy="185738"/>
              </a:xfrm>
              <a:custGeom>
                <a:avLst/>
                <a:gdLst>
                  <a:gd name="T0" fmla="*/ 22 w 27"/>
                  <a:gd name="T1" fmla="*/ 0 h 117"/>
                  <a:gd name="T2" fmla="*/ 27 w 27"/>
                  <a:gd name="T3" fmla="*/ 105 h 117"/>
                  <a:gd name="T4" fmla="*/ 12 w 27"/>
                  <a:gd name="T5" fmla="*/ 117 h 117"/>
                  <a:gd name="T6" fmla="*/ 0 w 27"/>
                  <a:gd name="T7" fmla="*/ 105 h 117"/>
                  <a:gd name="T8" fmla="*/ 5 w 27"/>
                  <a:gd name="T9" fmla="*/ 0 h 117"/>
                  <a:gd name="T10" fmla="*/ 22 w 27"/>
                  <a:gd name="T11" fmla="*/ 0 h 117"/>
                </a:gdLst>
                <a:ahLst/>
                <a:cxnLst>
                  <a:cxn ang="0">
                    <a:pos x="T0" y="T1"/>
                  </a:cxn>
                  <a:cxn ang="0">
                    <a:pos x="T2" y="T3"/>
                  </a:cxn>
                  <a:cxn ang="0">
                    <a:pos x="T4" y="T5"/>
                  </a:cxn>
                  <a:cxn ang="0">
                    <a:pos x="T6" y="T7"/>
                  </a:cxn>
                  <a:cxn ang="0">
                    <a:pos x="T8" y="T9"/>
                  </a:cxn>
                  <a:cxn ang="0">
                    <a:pos x="T10" y="T11"/>
                  </a:cxn>
                </a:cxnLst>
                <a:rect l="0" t="0" r="r" b="b"/>
                <a:pathLst>
                  <a:path w="27" h="117">
                    <a:moveTo>
                      <a:pt x="22" y="0"/>
                    </a:moveTo>
                    <a:lnTo>
                      <a:pt x="27" y="105"/>
                    </a:lnTo>
                    <a:lnTo>
                      <a:pt x="12" y="117"/>
                    </a:lnTo>
                    <a:lnTo>
                      <a:pt x="0" y="105"/>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par>
                                <p:cTn id="37" presetID="53" presetClass="entr" presetSubtype="16"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p:cTn id="39" dur="500" fill="hold"/>
                                        <p:tgtEl>
                                          <p:spTgt spid="34"/>
                                        </p:tgtEl>
                                        <p:attrNameLst>
                                          <p:attrName>ppt_w</p:attrName>
                                        </p:attrNameLst>
                                      </p:cBhvr>
                                      <p:tavLst>
                                        <p:tav tm="0">
                                          <p:val>
                                            <p:fltVal val="0"/>
                                          </p:val>
                                        </p:tav>
                                        <p:tav tm="100000">
                                          <p:val>
                                            <p:strVal val="#ppt_w"/>
                                          </p:val>
                                        </p:tav>
                                      </p:tavLst>
                                    </p:anim>
                                    <p:anim calcmode="lin" valueType="num">
                                      <p:cBhvr>
                                        <p:cTn id="40" dur="500" fill="hold"/>
                                        <p:tgtEl>
                                          <p:spTgt spid="34"/>
                                        </p:tgtEl>
                                        <p:attrNameLst>
                                          <p:attrName>ppt_h</p:attrName>
                                        </p:attrNameLst>
                                      </p:cBhvr>
                                      <p:tavLst>
                                        <p:tav tm="0">
                                          <p:val>
                                            <p:fltVal val="0"/>
                                          </p:val>
                                        </p:tav>
                                        <p:tav tm="100000">
                                          <p:val>
                                            <p:strVal val="#ppt_h"/>
                                          </p:val>
                                        </p:tav>
                                      </p:tavLst>
                                    </p:anim>
                                    <p:animEffect transition="in" filter="fade">
                                      <p:cBhvr>
                                        <p:cTn id="41" dur="500"/>
                                        <p:tgtEl>
                                          <p:spTgt spid="3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03241"/>
            <a:ext cx="12192000" cy="3438659"/>
          </a:xfrm>
          <a:prstGeom prst="rect">
            <a:avLst/>
          </a:pr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3465109" y="2140895"/>
            <a:ext cx="5261781" cy="2122805"/>
          </a:xfrm>
          <a:prstGeom prst="rect">
            <a:avLst/>
          </a:prstGeom>
          <a:noFill/>
        </p:spPr>
        <p:txBody>
          <a:bodyPr wrap="square" rtlCol="0">
            <a:spAutoFit/>
          </a:bodyPr>
          <a:lstStyle/>
          <a:p>
            <a:pPr algn="ctr">
              <a:lnSpc>
                <a:spcPct val="150000"/>
              </a:lnSpc>
            </a:pPr>
            <a:r>
              <a:rPr lang="en-US" altLang="zh-CN" sz="4400" b="1" dirty="0">
                <a:solidFill>
                  <a:prstClr val="white"/>
                </a:solidFill>
                <a:latin typeface="方正舒体" panose="02010601030101010101" pitchFamily="2" charset="-122"/>
                <a:ea typeface="等线" panose="02010600030101010101" pitchFamily="2" charset="-122"/>
              </a:rPr>
              <a:t>PART 01  </a:t>
            </a:r>
            <a:endParaRPr lang="en-US" altLang="zh-CN" sz="4400" b="1" dirty="0">
              <a:solidFill>
                <a:prstClr val="white"/>
              </a:solidFill>
              <a:latin typeface="方正舒体" panose="02010601030101010101" pitchFamily="2" charset="-122"/>
              <a:ea typeface="等线" panose="02010600030101010101" pitchFamily="2" charset="-122"/>
            </a:endParaRPr>
          </a:p>
          <a:p>
            <a:pPr algn="ctr">
              <a:lnSpc>
                <a:spcPct val="150000"/>
              </a:lnSpc>
            </a:pPr>
            <a:r>
              <a:rPr lang="zh-CN" altLang="en-US" sz="4400" b="1" dirty="0">
                <a:solidFill>
                  <a:schemeClr val="bg1"/>
                </a:solidFill>
                <a:latin typeface="方正舒体" panose="02010601030101010101" pitchFamily="2" charset="-122"/>
                <a:ea typeface="等线" panose="02010600030101010101" pitchFamily="2" charset="-122"/>
                <a:sym typeface="+mn-ea"/>
              </a:rPr>
              <a:t>论文选题依据</a:t>
            </a:r>
            <a:endParaRPr lang="zh-CN" altLang="en-US" sz="4400" b="1" dirty="0">
              <a:solidFill>
                <a:schemeClr val="bg1"/>
              </a:solidFill>
              <a:latin typeface="方正舒体" panose="02010601030101010101" pitchFamily="2" charset="-122"/>
              <a:ea typeface="等线"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01 </a:t>
            </a:r>
            <a:r>
              <a:rPr lang="en-US" altLang="zh-CN" sz="2800" b="1" dirty="0">
                <a:solidFill>
                  <a:schemeClr val="tx1"/>
                </a:solidFill>
                <a:latin typeface="方正舒体" panose="02010601030101010101" pitchFamily="2" charset="-122"/>
                <a:ea typeface="等线" panose="02010600030101010101" pitchFamily="2" charset="-122"/>
              </a:rPr>
              <a:t> </a:t>
            </a:r>
            <a:r>
              <a:rPr lang="zh-CN" altLang="en-US" sz="2800" b="1" dirty="0">
                <a:solidFill>
                  <a:schemeClr val="tx1"/>
                </a:solidFill>
                <a:latin typeface="方正舒体" panose="02010601030101010101" pitchFamily="2" charset="-122"/>
                <a:ea typeface="等线" panose="02010600030101010101" pitchFamily="2" charset="-122"/>
                <a:sym typeface="+mn-ea"/>
              </a:rPr>
              <a:t>论文选题依据</a:t>
            </a:r>
            <a:endParaRPr lang="zh-CN" altLang="en-US" sz="2800" b="1" dirty="0">
              <a:solidFill>
                <a:schemeClr val="tx1"/>
              </a:solidFill>
              <a:latin typeface="方正舒体" panose="02010601030101010101" pitchFamily="2" charset="-122"/>
              <a:ea typeface="等线" panose="02010600030101010101" pitchFamily="2" charset="-122"/>
              <a:sym typeface="+mn-ea"/>
            </a:endParaRPr>
          </a:p>
        </p:txBody>
      </p:sp>
      <p:sp>
        <p:nvSpPr>
          <p:cNvPr id="10" name="椭圆 34"/>
          <p:cNvSpPr/>
          <p:nvPr/>
        </p:nvSpPr>
        <p:spPr>
          <a:xfrm rot="5400000" flipV="1">
            <a:off x="9233601" y="3914579"/>
            <a:ext cx="1582891" cy="2008152"/>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203D58"/>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11" name="等腰三角形 42"/>
          <p:cNvSpPr/>
          <p:nvPr/>
        </p:nvSpPr>
        <p:spPr>
          <a:xfrm rot="5400000">
            <a:off x="1520659" y="1600426"/>
            <a:ext cx="1491358" cy="1910766"/>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0B1B32"/>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12" name="圆角矩形 11"/>
          <p:cNvSpPr/>
          <p:nvPr/>
        </p:nvSpPr>
        <p:spPr>
          <a:xfrm>
            <a:off x="3833890" y="1917629"/>
            <a:ext cx="7129905" cy="1613740"/>
          </a:xfrm>
          <a:prstGeom prst="roundRect">
            <a:avLst>
              <a:gd name="adj" fmla="val 8404"/>
            </a:avLst>
          </a:prstGeom>
          <a:noFill/>
          <a:ln w="12700" cap="flat" cmpd="sng" algn="ctr">
            <a:solidFill>
              <a:sysClr val="window" lastClr="FFFFFF">
                <a:lumMod val="65000"/>
              </a:sysClr>
            </a:solidFill>
            <a:prstDash val="solid"/>
            <a:miter lim="800000"/>
          </a:ln>
          <a:effectLst/>
        </p:spPr>
        <p:txBody>
          <a:bodyPr rtlCol="0" anchor="ctr"/>
          <a:lstStyle/>
          <a:p>
            <a:pPr>
              <a:lnSpc>
                <a:spcPct val="130000"/>
              </a:lnSpc>
              <a:defRPr/>
            </a:pPr>
            <a:r>
              <a:rPr lang="zh-CN" altLang="en-US" sz="1600" dirty="0">
                <a:solidFill>
                  <a:srgbClr val="0070C0">
                    <a:lumMod val="50000"/>
                  </a:srgbClr>
                </a:solidFill>
                <a:latin typeface="方正姚体" panose="02010601030101010101" pitchFamily="2" charset="-122"/>
                <a:ea typeface="方正姚体" panose="02010601030101010101" pitchFamily="2" charset="-122"/>
              </a:rPr>
              <a:t>中国科技蓬勃发展，专利技术跃居世界第一，爆炸式增长的专利背后，是繁复严谨的技术标准的支持与约束。在此背景下，山西省提出“111”创新工程的标准及专利创制服务体系建设方案，以标准化服务助力山西省打造一流创新生态，为实现山西省经济社会高质量转型发展提供标准化支撑。</a:t>
            </a:r>
            <a:endParaRPr lang="zh-CN" altLang="en-US" sz="1600" dirty="0">
              <a:solidFill>
                <a:srgbClr val="0070C0">
                  <a:lumMod val="50000"/>
                </a:srgbClr>
              </a:solidFill>
              <a:latin typeface="方正姚体" panose="02010601030101010101" pitchFamily="2" charset="-122"/>
              <a:ea typeface="方正姚体" panose="02010601030101010101" pitchFamily="2" charset="-122"/>
            </a:endParaRPr>
          </a:p>
        </p:txBody>
      </p:sp>
      <p:sp>
        <p:nvSpPr>
          <p:cNvPr id="13" name="圆角矩形 12"/>
          <p:cNvSpPr/>
          <p:nvPr/>
        </p:nvSpPr>
        <p:spPr>
          <a:xfrm>
            <a:off x="1162877" y="4170329"/>
            <a:ext cx="7129905" cy="1613740"/>
          </a:xfrm>
          <a:prstGeom prst="roundRect">
            <a:avLst>
              <a:gd name="adj" fmla="val 8404"/>
            </a:avLst>
          </a:prstGeom>
          <a:noFill/>
          <a:ln w="12700" cap="flat" cmpd="sng" algn="ctr">
            <a:solidFill>
              <a:sysClr val="window" lastClr="FFFFFF">
                <a:lumMod val="65000"/>
              </a:sysClr>
            </a:solidFill>
            <a:prstDash val="solid"/>
            <a:miter lim="800000"/>
          </a:ln>
          <a:effectLst/>
        </p:spPr>
        <p:txBody>
          <a:bodyPr rtlCol="0" anchor="ctr"/>
          <a:lstStyle/>
          <a:p>
            <a:pPr>
              <a:lnSpc>
                <a:spcPct val="130000"/>
              </a:lnSpc>
              <a:defRPr/>
            </a:pPr>
            <a:endParaRPr lang="zh-CN" altLang="en-US" sz="1600" dirty="0">
              <a:solidFill>
                <a:srgbClr val="0070C0">
                  <a:lumMod val="50000"/>
                </a:srgbClr>
              </a:solidFill>
              <a:latin typeface="方正姚体" panose="02010601030101010101" pitchFamily="2" charset="-122"/>
              <a:ea typeface="方正姚体" panose="02010601030101010101" pitchFamily="2" charset="-122"/>
            </a:endParaRPr>
          </a:p>
        </p:txBody>
      </p:sp>
      <p:sp>
        <p:nvSpPr>
          <p:cNvPr id="14" name="TextBox 24"/>
          <p:cNvSpPr>
            <a:spLocks noChangeArrowheads="1"/>
          </p:cNvSpPr>
          <p:nvPr/>
        </p:nvSpPr>
        <p:spPr bwMode="auto">
          <a:xfrm>
            <a:off x="1458677" y="2186477"/>
            <a:ext cx="1189776"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spc="300" dirty="0">
                <a:solidFill>
                  <a:prstClr val="white"/>
                </a:solidFill>
                <a:latin typeface="方正姚体" panose="02010601030101010101" pitchFamily="2" charset="-122"/>
                <a:ea typeface="方正姚体" panose="02010601030101010101" pitchFamily="2" charset="-122"/>
              </a:rPr>
              <a:t>国内</a:t>
            </a:r>
            <a:endParaRPr lang="zh-CN" altLang="en-US" sz="2400" b="1" spc="300" dirty="0">
              <a:solidFill>
                <a:prstClr val="white"/>
              </a:solidFill>
              <a:latin typeface="方正姚体" panose="02010601030101010101" pitchFamily="2" charset="-122"/>
              <a:ea typeface="方正姚体" panose="02010601030101010101" pitchFamily="2" charset="-122"/>
            </a:endParaRPr>
          </a:p>
          <a:p>
            <a:pPr algn="ctr"/>
            <a:r>
              <a:rPr lang="zh-CN" altLang="en-US" sz="2400" b="1" spc="300" dirty="0">
                <a:solidFill>
                  <a:prstClr val="white"/>
                </a:solidFill>
                <a:latin typeface="方正姚体" panose="02010601030101010101" pitchFamily="2" charset="-122"/>
                <a:ea typeface="方正姚体" panose="02010601030101010101" pitchFamily="2" charset="-122"/>
              </a:rPr>
              <a:t>背景</a:t>
            </a:r>
            <a:endParaRPr lang="zh-CN" altLang="en-US" sz="2400" b="1" spc="300" dirty="0">
              <a:solidFill>
                <a:prstClr val="white"/>
              </a:solidFill>
              <a:latin typeface="方正姚体" panose="02010601030101010101" pitchFamily="2" charset="-122"/>
              <a:ea typeface="方正姚体" panose="02010601030101010101" pitchFamily="2" charset="-122"/>
            </a:endParaRPr>
          </a:p>
        </p:txBody>
      </p:sp>
      <p:sp>
        <p:nvSpPr>
          <p:cNvPr id="15" name="TextBox 31"/>
          <p:cNvSpPr>
            <a:spLocks noChangeArrowheads="1"/>
          </p:cNvSpPr>
          <p:nvPr/>
        </p:nvSpPr>
        <p:spPr bwMode="auto">
          <a:xfrm>
            <a:off x="9668606" y="4588817"/>
            <a:ext cx="1189778"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spc="300" dirty="0">
                <a:solidFill>
                  <a:prstClr val="white"/>
                </a:solidFill>
                <a:latin typeface="方正姚体" panose="02010601030101010101" pitchFamily="2" charset="-122"/>
                <a:ea typeface="方正姚体" panose="02010601030101010101" pitchFamily="2" charset="-122"/>
              </a:rPr>
              <a:t>难点</a:t>
            </a:r>
            <a:endParaRPr lang="zh-CN" altLang="en-US" sz="2400" b="1" spc="300" dirty="0">
              <a:solidFill>
                <a:prstClr val="white"/>
              </a:solidFill>
              <a:latin typeface="方正姚体" panose="02010601030101010101" pitchFamily="2" charset="-122"/>
              <a:ea typeface="方正姚体" panose="02010601030101010101" pitchFamily="2" charset="-122"/>
            </a:endParaRPr>
          </a:p>
          <a:p>
            <a:pPr algn="ctr"/>
            <a:r>
              <a:rPr lang="zh-CN" altLang="en-US" sz="2400" b="1" spc="300" dirty="0">
                <a:solidFill>
                  <a:prstClr val="white"/>
                </a:solidFill>
                <a:latin typeface="方正姚体" panose="02010601030101010101" pitchFamily="2" charset="-122"/>
                <a:ea typeface="方正姚体" panose="02010601030101010101" pitchFamily="2" charset="-122"/>
              </a:rPr>
              <a:t>问题</a:t>
            </a:r>
            <a:endParaRPr lang="zh-CN" altLang="en-US" sz="2400" b="1" spc="300" dirty="0">
              <a:solidFill>
                <a:prstClr val="white"/>
              </a:solidFill>
              <a:latin typeface="方正姚体" panose="02010601030101010101" pitchFamily="2" charset="-122"/>
              <a:ea typeface="方正姚体" panose="02010601030101010101" pitchFamily="2" charset="-122"/>
            </a:endParaRPr>
          </a:p>
        </p:txBody>
      </p:sp>
      <p:sp>
        <p:nvSpPr>
          <p:cNvPr id="100" name="文本框 99"/>
          <p:cNvSpPr txBox="1"/>
          <p:nvPr/>
        </p:nvSpPr>
        <p:spPr>
          <a:xfrm>
            <a:off x="1162685" y="4174490"/>
            <a:ext cx="7130415" cy="1565910"/>
          </a:xfrm>
          <a:prstGeom prst="rect">
            <a:avLst/>
          </a:prstGeom>
          <a:noFill/>
          <a:ln w="9525">
            <a:noFill/>
          </a:ln>
        </p:spPr>
        <p:txBody>
          <a:bodyPr wrap="square">
            <a:spAutoFit/>
          </a:bodyPr>
          <a:p>
            <a:pPr indent="0">
              <a:lnSpc>
                <a:spcPct val="120000"/>
              </a:lnSpc>
            </a:pPr>
            <a:r>
              <a:rPr lang="zh-CN" altLang="en-US" sz="1600" dirty="0">
                <a:solidFill>
                  <a:srgbClr val="0070C0">
                    <a:lumMod val="50000"/>
                  </a:srgbClr>
                </a:solidFill>
                <a:latin typeface="方正姚体" panose="02010601030101010101" pitchFamily="2" charset="-122"/>
                <a:ea typeface="方正姚体" panose="02010601030101010101" pitchFamily="2" charset="-122"/>
              </a:rPr>
              <a:t>传统的标准化分析方法，需要相关的专家人工分析与新增专利的相关联的技术标准，从而再根据提炼的结果来制定相关的决策。随着信息时代的到来，与专利相关的信息也正式步入大数据时代，此时仍然依赖人工分析数据并制定决策便显得低效且不可避免地导致决策准确率的下降。因此，我们亟需一个高效且准确的方法来对日新月异的技术专利与现有的技术标准进行数据挖掘。</a:t>
            </a:r>
            <a:endParaRPr lang="zh-CN" altLang="en-US" sz="1600" dirty="0">
              <a:solidFill>
                <a:srgbClr val="0070C0">
                  <a:lumMod val="50000"/>
                </a:srgbClr>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2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500"/>
                                  </p:stCondLst>
                                  <p:iterate type="lt">
                                    <p:tmPct val="10000"/>
                                  </p:iterate>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par>
                                <p:cTn id="14" presetID="22" presetClass="entr" presetSubtype="8" fill="hold" grpId="0" nodeType="withEffect">
                                  <p:stCondLst>
                                    <p:cond delay="180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 presetClass="entr" presetSubtype="2" fill="hold" grpId="0" nodeType="withEffect">
                                  <p:stCondLst>
                                    <p:cond delay="22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2500"/>
                                  </p:stCondLst>
                                  <p:iterate type="lt">
                                    <p:tmPct val="10000"/>
                                  </p:iterate>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par>
                                <p:cTn id="26" presetID="22" presetClass="entr" presetSubtype="2" fill="hold" grpId="0" nodeType="withEffect">
                                  <p:stCondLst>
                                    <p:cond delay="28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01  </a:t>
            </a:r>
            <a:r>
              <a:rPr lang="zh-CN" altLang="en-US" sz="2800" b="1" dirty="0">
                <a:latin typeface="方正舒体" panose="02010601030101010101" pitchFamily="2" charset="-122"/>
                <a:ea typeface="等线" panose="02010600030101010101" pitchFamily="2" charset="-122"/>
                <a:sym typeface="+mn-ea"/>
              </a:rPr>
              <a:t>论文选题依据</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15" name="任意多边形 14"/>
          <p:cNvSpPr/>
          <p:nvPr/>
        </p:nvSpPr>
        <p:spPr>
          <a:xfrm>
            <a:off x="2380660" y="3441700"/>
            <a:ext cx="1512926" cy="504371"/>
          </a:xfrm>
          <a:custGeom>
            <a:avLst/>
            <a:gdLst>
              <a:gd name="connsiteX0" fmla="*/ 0 w 4862286"/>
              <a:gd name="connsiteY0" fmla="*/ 116701 h 873970"/>
              <a:gd name="connsiteX1" fmla="*/ 899886 w 4862286"/>
              <a:gd name="connsiteY1" fmla="*/ 726301 h 873970"/>
              <a:gd name="connsiteX2" fmla="*/ 1901372 w 4862286"/>
              <a:gd name="connsiteY2" fmla="*/ 587 h 873970"/>
              <a:gd name="connsiteX3" fmla="*/ 2728686 w 4862286"/>
              <a:gd name="connsiteY3" fmla="*/ 871444 h 873970"/>
              <a:gd name="connsiteX4" fmla="*/ 3788229 w 4862286"/>
              <a:gd name="connsiteY4" fmla="*/ 261844 h 873970"/>
              <a:gd name="connsiteX5" fmla="*/ 4862286 w 4862286"/>
              <a:gd name="connsiteY5" fmla="*/ 145729 h 87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2286" h="873970">
                <a:moveTo>
                  <a:pt x="0" y="116701"/>
                </a:moveTo>
                <a:cubicBezTo>
                  <a:pt x="291495" y="431177"/>
                  <a:pt x="582991" y="745653"/>
                  <a:pt x="899886" y="726301"/>
                </a:cubicBezTo>
                <a:cubicBezTo>
                  <a:pt x="1216781" y="706949"/>
                  <a:pt x="1596572" y="-23603"/>
                  <a:pt x="1901372" y="587"/>
                </a:cubicBezTo>
                <a:cubicBezTo>
                  <a:pt x="2206172" y="24777"/>
                  <a:pt x="2414210" y="827901"/>
                  <a:pt x="2728686" y="871444"/>
                </a:cubicBezTo>
                <a:cubicBezTo>
                  <a:pt x="3043162" y="914987"/>
                  <a:pt x="3432629" y="382796"/>
                  <a:pt x="3788229" y="261844"/>
                </a:cubicBezTo>
                <a:cubicBezTo>
                  <a:pt x="4143829" y="140892"/>
                  <a:pt x="4620381" y="116701"/>
                  <a:pt x="4862286" y="145729"/>
                </a:cubicBezTo>
              </a:path>
            </a:pathLst>
          </a:custGeom>
          <a:noFill/>
          <a:ln w="38100" cap="flat" cmpd="sng" algn="ctr">
            <a:solidFill>
              <a:srgbClr val="0B1B32"/>
            </a:solidFill>
            <a:prstDash val="solid"/>
            <a:miter lim="800000"/>
          </a:ln>
          <a:effectLst/>
        </p:spPr>
        <p:txBody>
          <a:bodyPr rtlCol="0" anchor="ct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16" name="椭圆 15"/>
          <p:cNvSpPr/>
          <p:nvPr/>
        </p:nvSpPr>
        <p:spPr>
          <a:xfrm>
            <a:off x="791381" y="2779417"/>
            <a:ext cx="1896394" cy="1896394"/>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prstClr val="white"/>
              </a:solidFill>
              <a:latin typeface="方正姚体" panose="02010601030101010101" pitchFamily="2" charset="-122"/>
              <a:ea typeface="方正姚体" panose="02010601030101010101" pitchFamily="2" charset="-122"/>
            </a:endParaRPr>
          </a:p>
        </p:txBody>
      </p:sp>
      <p:sp>
        <p:nvSpPr>
          <p:cNvPr id="17" name="椭圆 16"/>
          <p:cNvSpPr/>
          <p:nvPr/>
        </p:nvSpPr>
        <p:spPr>
          <a:xfrm>
            <a:off x="3353225" y="1997685"/>
            <a:ext cx="3626538" cy="3626538"/>
          </a:xfrm>
          <a:prstGeom prst="ellipse">
            <a:avLst/>
          </a:prstGeom>
          <a:solidFill>
            <a:srgbClr val="012060"/>
          </a:solidFill>
          <a:ln w="12700" cap="flat" cmpd="sng" algn="ctr">
            <a:solidFill>
              <a:sysClr val="window" lastClr="FFFFFF">
                <a:lumMod val="65000"/>
              </a:sysClr>
            </a:solidFill>
            <a:prstDash val="solid"/>
            <a:miter lim="800000"/>
          </a:ln>
          <a:effectLst/>
        </p:spPr>
        <p:txBody>
          <a:bodyPr rtlCol="0" anchor="ct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18" name="椭圆 17"/>
          <p:cNvSpPr/>
          <p:nvPr/>
        </p:nvSpPr>
        <p:spPr>
          <a:xfrm>
            <a:off x="6185095" y="1712610"/>
            <a:ext cx="794913" cy="794913"/>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kern="0" dirty="0">
                <a:solidFill>
                  <a:prstClr val="white"/>
                </a:solidFill>
                <a:latin typeface="方正姚体" panose="02010601030101010101" pitchFamily="2" charset="-122"/>
                <a:ea typeface="方正姚体" panose="02010601030101010101" pitchFamily="2" charset="-122"/>
              </a:rPr>
              <a:t>1</a:t>
            </a:r>
            <a:endParaRPr lang="zh-CN" altLang="en-US" sz="2800" b="1" kern="0" dirty="0">
              <a:solidFill>
                <a:prstClr val="white"/>
              </a:solidFill>
              <a:latin typeface="方正姚体" panose="02010601030101010101" pitchFamily="2" charset="-122"/>
              <a:ea typeface="方正姚体" panose="02010601030101010101" pitchFamily="2" charset="-122"/>
            </a:endParaRPr>
          </a:p>
        </p:txBody>
      </p:sp>
      <p:sp>
        <p:nvSpPr>
          <p:cNvPr id="19" name="椭圆 18"/>
          <p:cNvSpPr/>
          <p:nvPr/>
        </p:nvSpPr>
        <p:spPr>
          <a:xfrm>
            <a:off x="6582306" y="3357086"/>
            <a:ext cx="794913" cy="794913"/>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kern="0" dirty="0">
                <a:solidFill>
                  <a:prstClr val="white"/>
                </a:solidFill>
                <a:latin typeface="方正姚体" panose="02010601030101010101" pitchFamily="2" charset="-122"/>
                <a:ea typeface="方正姚体" panose="02010601030101010101" pitchFamily="2" charset="-122"/>
              </a:rPr>
              <a:t>2</a:t>
            </a:r>
            <a:endParaRPr lang="zh-CN" altLang="en-US" sz="2800" b="1" kern="0" dirty="0">
              <a:solidFill>
                <a:prstClr val="white"/>
              </a:solidFill>
              <a:latin typeface="方正姚体" panose="02010601030101010101" pitchFamily="2" charset="-122"/>
              <a:ea typeface="方正姚体" panose="02010601030101010101" pitchFamily="2" charset="-122"/>
            </a:endParaRPr>
          </a:p>
        </p:txBody>
      </p:sp>
      <p:sp>
        <p:nvSpPr>
          <p:cNvPr id="20" name="椭圆 19"/>
          <p:cNvSpPr/>
          <p:nvPr/>
        </p:nvSpPr>
        <p:spPr>
          <a:xfrm>
            <a:off x="5903790" y="5098189"/>
            <a:ext cx="794913" cy="794913"/>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kern="0" dirty="0">
                <a:solidFill>
                  <a:prstClr val="white"/>
                </a:solidFill>
                <a:latin typeface="方正姚体" panose="02010601030101010101" pitchFamily="2" charset="-122"/>
                <a:ea typeface="方正姚体" panose="02010601030101010101" pitchFamily="2" charset="-122"/>
              </a:rPr>
              <a:t>3</a:t>
            </a:r>
            <a:endParaRPr lang="zh-CN" altLang="en-US" sz="2800" b="1" kern="0" dirty="0">
              <a:solidFill>
                <a:prstClr val="white"/>
              </a:solidFill>
              <a:latin typeface="方正姚体" panose="02010601030101010101" pitchFamily="2" charset="-122"/>
              <a:ea typeface="方正姚体" panose="02010601030101010101" pitchFamily="2" charset="-122"/>
            </a:endParaRPr>
          </a:p>
        </p:txBody>
      </p:sp>
      <p:sp>
        <p:nvSpPr>
          <p:cNvPr id="21" name="TextBox 20"/>
          <p:cNvSpPr txBox="1"/>
          <p:nvPr/>
        </p:nvSpPr>
        <p:spPr>
          <a:xfrm>
            <a:off x="1340431" y="3303845"/>
            <a:ext cx="798295" cy="861774"/>
          </a:xfrm>
          <a:prstGeom prst="rect">
            <a:avLst/>
          </a:prstGeom>
          <a:noFill/>
        </p:spPr>
        <p:txBody>
          <a:bodyPr wrap="none" lIns="0" tIns="0" rIns="0" bIns="0" rtlCol="0">
            <a:spAutoFit/>
          </a:bodyPr>
          <a:lstStyle/>
          <a:p>
            <a:pPr algn="ctr"/>
            <a:r>
              <a:rPr lang="zh-CN" altLang="en-US" sz="2800" b="1" spc="300" dirty="0">
                <a:solidFill>
                  <a:prstClr val="white"/>
                </a:solidFill>
                <a:latin typeface="方正姚体" panose="02010601030101010101" pitchFamily="2" charset="-122"/>
                <a:ea typeface="方正姚体" panose="02010601030101010101" pitchFamily="2" charset="-122"/>
              </a:rPr>
              <a:t>研究</a:t>
            </a:r>
            <a:endParaRPr lang="en-US" altLang="zh-CN" sz="2800" b="1" spc="300" dirty="0">
              <a:solidFill>
                <a:prstClr val="white"/>
              </a:solidFill>
              <a:latin typeface="方正姚体" panose="02010601030101010101" pitchFamily="2" charset="-122"/>
              <a:ea typeface="方正姚体" panose="02010601030101010101" pitchFamily="2" charset="-122"/>
            </a:endParaRPr>
          </a:p>
          <a:p>
            <a:pPr algn="ctr"/>
            <a:r>
              <a:rPr lang="zh-CN" altLang="en-US" sz="2800" b="1" spc="300" dirty="0">
                <a:solidFill>
                  <a:prstClr val="white"/>
                </a:solidFill>
                <a:latin typeface="方正姚体" panose="02010601030101010101" pitchFamily="2" charset="-122"/>
                <a:ea typeface="方正姚体" panose="02010601030101010101" pitchFamily="2" charset="-122"/>
              </a:rPr>
              <a:t>意义</a:t>
            </a:r>
            <a:endParaRPr lang="zh-CN" altLang="en-US" sz="2800" b="1" spc="300" dirty="0">
              <a:solidFill>
                <a:prstClr val="white"/>
              </a:solidFill>
              <a:latin typeface="方正姚体" panose="02010601030101010101" pitchFamily="2" charset="-122"/>
              <a:ea typeface="方正姚体" panose="02010601030101010101" pitchFamily="2" charset="-122"/>
            </a:endParaRPr>
          </a:p>
        </p:txBody>
      </p:sp>
      <p:sp>
        <p:nvSpPr>
          <p:cNvPr id="22" name="矩形 21"/>
          <p:cNvSpPr/>
          <p:nvPr/>
        </p:nvSpPr>
        <p:spPr>
          <a:xfrm>
            <a:off x="3958462" y="2325189"/>
            <a:ext cx="2511205" cy="2971165"/>
          </a:xfrm>
          <a:prstGeom prst="rect">
            <a:avLst/>
          </a:prstGeom>
        </p:spPr>
        <p:txBody>
          <a:bodyPr wrap="square">
            <a:spAutoFit/>
          </a:bodyPr>
          <a:lstStyle/>
          <a:p>
            <a:pPr algn="ctr">
              <a:lnSpc>
                <a:spcPct val="130000"/>
              </a:lnSpc>
              <a:defRPr/>
            </a:pPr>
            <a:r>
              <a:rPr lang="zh-CN" altLang="en-US" sz="1600" dirty="0">
                <a:solidFill>
                  <a:prstClr val="white"/>
                </a:solidFill>
                <a:latin typeface="方正姚体" panose="02010601030101010101" pitchFamily="2" charset="-122"/>
                <a:ea typeface="方正姚体" panose="02010601030101010101" pitchFamily="2" charset="-122"/>
              </a:rPr>
              <a:t>在深度学习，尤其是其中NLP领域的算法尚未完全成熟的过去，分析某个技术领域的专利与标准的关联，需要人工整理数据并提取其中的关系。由于效率限制，支撑结论的数据量通常不会太过庞大，且耗时巨大。</a:t>
            </a:r>
            <a:endParaRPr lang="zh-CN" altLang="en-US" sz="1600" dirty="0">
              <a:solidFill>
                <a:prstClr val="white"/>
              </a:solidFill>
              <a:latin typeface="方正姚体" panose="02010601030101010101" pitchFamily="2" charset="-122"/>
              <a:ea typeface="方正姚体" panose="02010601030101010101" pitchFamily="2" charset="-122"/>
            </a:endParaRPr>
          </a:p>
        </p:txBody>
      </p:sp>
      <p:sp>
        <p:nvSpPr>
          <p:cNvPr id="23" name="MH_SubTitle_4"/>
          <p:cNvSpPr>
            <a:spLocks noChangeArrowheads="1"/>
          </p:cNvSpPr>
          <p:nvPr>
            <p:custDataLst>
              <p:tags r:id="rId1"/>
            </p:custDataLst>
          </p:nvPr>
        </p:nvSpPr>
        <p:spPr bwMode="auto">
          <a:xfrm>
            <a:off x="7490040" y="3384967"/>
            <a:ext cx="4108558" cy="79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跟踪国内外先进技术专利信息，负责对专利数据与标准数据进行关联研究，指导企业及时跟踪科技创新前沿</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24" name="MH_SubTitle_4"/>
          <p:cNvSpPr>
            <a:spLocks noChangeArrowheads="1"/>
          </p:cNvSpPr>
          <p:nvPr>
            <p:custDataLst>
              <p:tags r:id="rId2"/>
            </p:custDataLst>
          </p:nvPr>
        </p:nvSpPr>
        <p:spPr bwMode="auto">
          <a:xfrm>
            <a:off x="7066404" y="1712395"/>
            <a:ext cx="4195644" cy="79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srgbClr val="0070C0">
                    <a:lumMod val="50000"/>
                  </a:srgbClr>
                </a:solidFill>
                <a:latin typeface="方正姚体" panose="02010601030101010101" pitchFamily="2" charset="-122"/>
                <a:ea typeface="方正姚体" panose="02010601030101010101" pitchFamily="2" charset="-122"/>
              </a:rPr>
              <a:t>短时间内大量提取特定领域的相关专利中关联的技术标准，从而更加高效准确地做出决策判断</a:t>
            </a:r>
            <a:endParaRPr lang="zh-CN" altLang="en-US" sz="1400" dirty="0">
              <a:solidFill>
                <a:srgbClr val="0070C0">
                  <a:lumMod val="50000"/>
                </a:srgbClr>
              </a:solidFill>
              <a:latin typeface="方正姚体" panose="02010601030101010101" pitchFamily="2" charset="-122"/>
              <a:ea typeface="方正姚体" panose="02010601030101010101" pitchFamily="2" charset="-122"/>
            </a:endParaRPr>
          </a:p>
        </p:txBody>
      </p:sp>
      <p:sp>
        <p:nvSpPr>
          <p:cNvPr id="25" name="MH_SubTitle_4"/>
          <p:cNvSpPr>
            <a:spLocks noChangeArrowheads="1"/>
          </p:cNvSpPr>
          <p:nvPr>
            <p:custDataLst>
              <p:tags r:id="rId3"/>
            </p:custDataLst>
          </p:nvPr>
        </p:nvSpPr>
        <p:spPr bwMode="auto">
          <a:xfrm>
            <a:off x="6980044" y="5098251"/>
            <a:ext cx="4108558" cy="79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基于科技创新前沿专利画像模型、标签体系及标准数据，抽取专利实体的特征标签，挖掘专利、标准实体关系</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4/3*#ppt_w"/>
                                          </p:val>
                                        </p:tav>
                                        <p:tav tm="100000">
                                          <p:val>
                                            <p:strVal val="#ppt_w"/>
                                          </p:val>
                                        </p:tav>
                                      </p:tavLst>
                                    </p:anim>
                                    <p:anim calcmode="lin" valueType="num">
                                      <p:cBhvr>
                                        <p:cTn id="8" dur="500" fill="hold"/>
                                        <p:tgtEl>
                                          <p:spTgt spid="16"/>
                                        </p:tgtEl>
                                        <p:attrNameLst>
                                          <p:attrName>ppt_h</p:attrName>
                                        </p:attrNameLst>
                                      </p:cBhvr>
                                      <p:tavLst>
                                        <p:tav tm="0">
                                          <p:val>
                                            <p:strVal val="4/3*#ppt_h"/>
                                          </p:val>
                                        </p:tav>
                                        <p:tav tm="100000">
                                          <p:val>
                                            <p:strVal val="#ppt_h"/>
                                          </p:val>
                                        </p:tav>
                                      </p:tavLst>
                                    </p:anim>
                                  </p:childTnLst>
                                </p:cTn>
                              </p:par>
                              <p:par>
                                <p:cTn id="9" presetID="53" presetClass="entr" presetSubtype="16" fill="hold" nodeType="withEffect">
                                  <p:stCondLst>
                                    <p:cond delay="1400"/>
                                  </p:stCondLst>
                                  <p:childTnLst>
                                    <p:set>
                                      <p:cBhvr>
                                        <p:cTn id="10" dur="1" fill="hold">
                                          <p:stCondLst>
                                            <p:cond delay="0"/>
                                          </p:stCondLst>
                                        </p:cTn>
                                        <p:tgtEl>
                                          <p:spTgt spid="21">
                                            <p:txEl>
                                              <p:pRg st="1" end="1"/>
                                            </p:txEl>
                                          </p:spTgt>
                                        </p:tgtEl>
                                        <p:attrNameLst>
                                          <p:attrName>style.visibility</p:attrName>
                                        </p:attrNameLst>
                                      </p:cBhvr>
                                      <p:to>
                                        <p:strVal val="visible"/>
                                      </p:to>
                                    </p:set>
                                    <p:anim calcmode="lin" valueType="num">
                                      <p:cBhvr>
                                        <p:cTn id="11" dur="500" fill="hold"/>
                                        <p:tgtEl>
                                          <p:spTgt spid="21">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21">
                                            <p:txEl>
                                              <p:pRg st="1" end="1"/>
                                            </p:txEl>
                                          </p:spTgt>
                                        </p:tgtEl>
                                        <p:attrNameLst>
                                          <p:attrName>ppt_h</p:attrName>
                                        </p:attrNameLst>
                                      </p:cBhvr>
                                      <p:tavLst>
                                        <p:tav tm="0">
                                          <p:val>
                                            <p:fltVal val="0"/>
                                          </p:val>
                                        </p:tav>
                                        <p:tav tm="100000">
                                          <p:val>
                                            <p:strVal val="#ppt_h"/>
                                          </p:val>
                                        </p:tav>
                                      </p:tavLst>
                                    </p:anim>
                                    <p:animEffect transition="in" filter="fade">
                                      <p:cBhvr>
                                        <p:cTn id="13" dur="500"/>
                                        <p:tgtEl>
                                          <p:spTgt spid="21">
                                            <p:txEl>
                                              <p:pRg st="1" end="1"/>
                                            </p:txEl>
                                          </p:spTgt>
                                        </p:tgtEl>
                                      </p:cBhvr>
                                    </p:animEffect>
                                  </p:childTnLst>
                                </p:cTn>
                              </p:par>
                              <p:par>
                                <p:cTn id="14" presetID="22" presetClass="entr" presetSubtype="8" fill="hold" grpId="0" nodeType="withEffect">
                                  <p:stCondLst>
                                    <p:cond delay="170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42" fill="hold" grpId="0" nodeType="withEffect">
                                  <p:stCondLst>
                                    <p:cond delay="2000"/>
                                  </p:stCondLst>
                                  <p:childTnLst>
                                    <p:set>
                                      <p:cBhvr>
                                        <p:cTn id="18" dur="1" fill="hold">
                                          <p:stCondLst>
                                            <p:cond delay="0"/>
                                          </p:stCondLst>
                                        </p:cTn>
                                        <p:tgtEl>
                                          <p:spTgt spid="17"/>
                                        </p:tgtEl>
                                        <p:attrNameLst>
                                          <p:attrName>style.visibility</p:attrName>
                                        </p:attrNameLst>
                                      </p:cBhvr>
                                      <p:to>
                                        <p:strVal val="visible"/>
                                      </p:to>
                                    </p:set>
                                    <p:animEffect transition="in" filter="barn(outHorizontal)">
                                      <p:cBhvr>
                                        <p:cTn id="19" dur="500"/>
                                        <p:tgtEl>
                                          <p:spTgt spid="17"/>
                                        </p:tgtEl>
                                      </p:cBhvr>
                                    </p:animEffect>
                                  </p:childTnLst>
                                </p:cTn>
                              </p:par>
                              <p:par>
                                <p:cTn id="20" presetID="16" presetClass="entr" presetSubtype="21" fill="hold" grpId="0" nodeType="withEffect">
                                  <p:stCondLst>
                                    <p:cond delay="220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par>
                                <p:cTn id="23" presetID="31" presetClass="entr" presetSubtype="0" fill="hold" grpId="0" nodeType="withEffect">
                                  <p:stCondLst>
                                    <p:cond delay="260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 calcmode="lin" valueType="num">
                                      <p:cBhvr>
                                        <p:cTn id="27" dur="500" fill="hold"/>
                                        <p:tgtEl>
                                          <p:spTgt spid="18"/>
                                        </p:tgtEl>
                                        <p:attrNameLst>
                                          <p:attrName>style.rotation</p:attrName>
                                        </p:attrNameLst>
                                      </p:cBhvr>
                                      <p:tavLst>
                                        <p:tav tm="0">
                                          <p:val>
                                            <p:fltVal val="90"/>
                                          </p:val>
                                        </p:tav>
                                        <p:tav tm="100000">
                                          <p:val>
                                            <p:fltVal val="0"/>
                                          </p:val>
                                        </p:tav>
                                      </p:tavLst>
                                    </p:anim>
                                    <p:animEffect transition="in" filter="fade">
                                      <p:cBhvr>
                                        <p:cTn id="28" dur="500"/>
                                        <p:tgtEl>
                                          <p:spTgt spid="18"/>
                                        </p:tgtEl>
                                      </p:cBhvr>
                                    </p:animEffect>
                                  </p:childTnLst>
                                </p:cTn>
                              </p:par>
                              <p:par>
                                <p:cTn id="29" presetID="17" presetClass="entr" presetSubtype="8" fill="hold" grpId="0" nodeType="withEffect">
                                  <p:stCondLst>
                                    <p:cond delay="280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ppt_x</p:attrName>
                                        </p:attrNameLst>
                                      </p:cBhvr>
                                      <p:tavLst>
                                        <p:tav tm="0">
                                          <p:val>
                                            <p:strVal val="#ppt_x-#ppt_w/2"/>
                                          </p:val>
                                        </p:tav>
                                        <p:tav tm="100000">
                                          <p:val>
                                            <p:strVal val="#ppt_x"/>
                                          </p:val>
                                        </p:tav>
                                      </p:tavLst>
                                    </p:anim>
                                    <p:anim calcmode="lin" valueType="num">
                                      <p:cBhvr>
                                        <p:cTn id="32" dur="500" fill="hold"/>
                                        <p:tgtEl>
                                          <p:spTgt spid="24"/>
                                        </p:tgtEl>
                                        <p:attrNameLst>
                                          <p:attrName>ppt_y</p:attrName>
                                        </p:attrNameLst>
                                      </p:cBhvr>
                                      <p:tavLst>
                                        <p:tav tm="0">
                                          <p:val>
                                            <p:strVal val="#ppt_y"/>
                                          </p:val>
                                        </p:tav>
                                        <p:tav tm="100000">
                                          <p:val>
                                            <p:strVal val="#ppt_y"/>
                                          </p:val>
                                        </p:tav>
                                      </p:tavLst>
                                    </p:anim>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strVal val="#ppt_h"/>
                                          </p:val>
                                        </p:tav>
                                        <p:tav tm="100000">
                                          <p:val>
                                            <p:strVal val="#ppt_h"/>
                                          </p:val>
                                        </p:tav>
                                      </p:tavLst>
                                    </p:anim>
                                  </p:childTnLst>
                                </p:cTn>
                              </p:par>
                              <p:par>
                                <p:cTn id="35" presetID="31" presetClass="entr" presetSubtype="0" fill="hold" grpId="0" nodeType="withEffect">
                                  <p:stCondLst>
                                    <p:cond delay="320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 calcmode="lin" valueType="num">
                                      <p:cBhvr>
                                        <p:cTn id="39" dur="500" fill="hold"/>
                                        <p:tgtEl>
                                          <p:spTgt spid="19"/>
                                        </p:tgtEl>
                                        <p:attrNameLst>
                                          <p:attrName>style.rotation</p:attrName>
                                        </p:attrNameLst>
                                      </p:cBhvr>
                                      <p:tavLst>
                                        <p:tav tm="0">
                                          <p:val>
                                            <p:fltVal val="90"/>
                                          </p:val>
                                        </p:tav>
                                        <p:tav tm="100000">
                                          <p:val>
                                            <p:fltVal val="0"/>
                                          </p:val>
                                        </p:tav>
                                      </p:tavLst>
                                    </p:anim>
                                    <p:animEffect transition="in" filter="fade">
                                      <p:cBhvr>
                                        <p:cTn id="40" dur="500"/>
                                        <p:tgtEl>
                                          <p:spTgt spid="19"/>
                                        </p:tgtEl>
                                      </p:cBhvr>
                                    </p:animEffect>
                                  </p:childTnLst>
                                </p:cTn>
                              </p:par>
                              <p:par>
                                <p:cTn id="41" presetID="17" presetClass="entr" presetSubtype="8" fill="hold" grpId="0" nodeType="withEffect">
                                  <p:stCondLst>
                                    <p:cond delay="340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ppt_x</p:attrName>
                                        </p:attrNameLst>
                                      </p:cBhvr>
                                      <p:tavLst>
                                        <p:tav tm="0">
                                          <p:val>
                                            <p:strVal val="#ppt_x-#ppt_w/2"/>
                                          </p:val>
                                        </p:tav>
                                        <p:tav tm="100000">
                                          <p:val>
                                            <p:strVal val="#ppt_x"/>
                                          </p:val>
                                        </p:tav>
                                      </p:tavLst>
                                    </p:anim>
                                    <p:anim calcmode="lin" valueType="num">
                                      <p:cBhvr>
                                        <p:cTn id="44" dur="500" fill="hold"/>
                                        <p:tgtEl>
                                          <p:spTgt spid="23"/>
                                        </p:tgtEl>
                                        <p:attrNameLst>
                                          <p:attrName>ppt_y</p:attrName>
                                        </p:attrNameLst>
                                      </p:cBhvr>
                                      <p:tavLst>
                                        <p:tav tm="0">
                                          <p:val>
                                            <p:strVal val="#ppt_y"/>
                                          </p:val>
                                        </p:tav>
                                        <p:tav tm="100000">
                                          <p:val>
                                            <p:strVal val="#ppt_y"/>
                                          </p:val>
                                        </p:tav>
                                      </p:tavLst>
                                    </p:anim>
                                    <p:anim calcmode="lin" valueType="num">
                                      <p:cBhvr>
                                        <p:cTn id="45" dur="500" fill="hold"/>
                                        <p:tgtEl>
                                          <p:spTgt spid="23"/>
                                        </p:tgtEl>
                                        <p:attrNameLst>
                                          <p:attrName>ppt_w</p:attrName>
                                        </p:attrNameLst>
                                      </p:cBhvr>
                                      <p:tavLst>
                                        <p:tav tm="0">
                                          <p:val>
                                            <p:fltVal val="0"/>
                                          </p:val>
                                        </p:tav>
                                        <p:tav tm="100000">
                                          <p:val>
                                            <p:strVal val="#ppt_w"/>
                                          </p:val>
                                        </p:tav>
                                      </p:tavLst>
                                    </p:anim>
                                    <p:anim calcmode="lin" valueType="num">
                                      <p:cBhvr>
                                        <p:cTn id="46" dur="500" fill="hold"/>
                                        <p:tgtEl>
                                          <p:spTgt spid="23"/>
                                        </p:tgtEl>
                                        <p:attrNameLst>
                                          <p:attrName>ppt_h</p:attrName>
                                        </p:attrNameLst>
                                      </p:cBhvr>
                                      <p:tavLst>
                                        <p:tav tm="0">
                                          <p:val>
                                            <p:strVal val="#ppt_h"/>
                                          </p:val>
                                        </p:tav>
                                        <p:tav tm="100000">
                                          <p:val>
                                            <p:strVal val="#ppt_h"/>
                                          </p:val>
                                        </p:tav>
                                      </p:tavLst>
                                    </p:anim>
                                  </p:childTnLst>
                                </p:cTn>
                              </p:par>
                              <p:par>
                                <p:cTn id="47" presetID="31" presetClass="entr" presetSubtype="0" fill="hold" grpId="0" nodeType="withEffect">
                                  <p:stCondLst>
                                    <p:cond delay="3800"/>
                                  </p:stCondLst>
                                  <p:childTnLst>
                                    <p:set>
                                      <p:cBhvr>
                                        <p:cTn id="48" dur="1" fill="hold">
                                          <p:stCondLst>
                                            <p:cond delay="0"/>
                                          </p:stCondLst>
                                        </p:cTn>
                                        <p:tgtEl>
                                          <p:spTgt spid="20"/>
                                        </p:tgtEl>
                                        <p:attrNameLst>
                                          <p:attrName>style.visibility</p:attrName>
                                        </p:attrNameLst>
                                      </p:cBhvr>
                                      <p:to>
                                        <p:strVal val="visible"/>
                                      </p:to>
                                    </p:set>
                                    <p:anim calcmode="lin" valueType="num">
                                      <p:cBhvr>
                                        <p:cTn id="49" dur="500" fill="hold"/>
                                        <p:tgtEl>
                                          <p:spTgt spid="20"/>
                                        </p:tgtEl>
                                        <p:attrNameLst>
                                          <p:attrName>ppt_w</p:attrName>
                                        </p:attrNameLst>
                                      </p:cBhvr>
                                      <p:tavLst>
                                        <p:tav tm="0">
                                          <p:val>
                                            <p:fltVal val="0"/>
                                          </p:val>
                                        </p:tav>
                                        <p:tav tm="100000">
                                          <p:val>
                                            <p:strVal val="#ppt_w"/>
                                          </p:val>
                                        </p:tav>
                                      </p:tavLst>
                                    </p:anim>
                                    <p:anim calcmode="lin" valueType="num">
                                      <p:cBhvr>
                                        <p:cTn id="50" dur="500" fill="hold"/>
                                        <p:tgtEl>
                                          <p:spTgt spid="20"/>
                                        </p:tgtEl>
                                        <p:attrNameLst>
                                          <p:attrName>ppt_h</p:attrName>
                                        </p:attrNameLst>
                                      </p:cBhvr>
                                      <p:tavLst>
                                        <p:tav tm="0">
                                          <p:val>
                                            <p:fltVal val="0"/>
                                          </p:val>
                                        </p:tav>
                                        <p:tav tm="100000">
                                          <p:val>
                                            <p:strVal val="#ppt_h"/>
                                          </p:val>
                                        </p:tav>
                                      </p:tavLst>
                                    </p:anim>
                                    <p:anim calcmode="lin" valueType="num">
                                      <p:cBhvr>
                                        <p:cTn id="51" dur="500" fill="hold"/>
                                        <p:tgtEl>
                                          <p:spTgt spid="20"/>
                                        </p:tgtEl>
                                        <p:attrNameLst>
                                          <p:attrName>style.rotation</p:attrName>
                                        </p:attrNameLst>
                                      </p:cBhvr>
                                      <p:tavLst>
                                        <p:tav tm="0">
                                          <p:val>
                                            <p:fltVal val="90"/>
                                          </p:val>
                                        </p:tav>
                                        <p:tav tm="100000">
                                          <p:val>
                                            <p:fltVal val="0"/>
                                          </p:val>
                                        </p:tav>
                                      </p:tavLst>
                                    </p:anim>
                                    <p:animEffect transition="in" filter="fade">
                                      <p:cBhvr>
                                        <p:cTn id="52" dur="500"/>
                                        <p:tgtEl>
                                          <p:spTgt spid="20"/>
                                        </p:tgtEl>
                                      </p:cBhvr>
                                    </p:animEffect>
                                  </p:childTnLst>
                                </p:cTn>
                              </p:par>
                              <p:par>
                                <p:cTn id="53" presetID="17" presetClass="entr" presetSubtype="8" fill="hold" grpId="0" nodeType="withEffect">
                                  <p:stCondLst>
                                    <p:cond delay="400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ppt_x</p:attrName>
                                        </p:attrNameLst>
                                      </p:cBhvr>
                                      <p:tavLst>
                                        <p:tav tm="0">
                                          <p:val>
                                            <p:strVal val="#ppt_x-#ppt_w/2"/>
                                          </p:val>
                                        </p:tav>
                                        <p:tav tm="100000">
                                          <p:val>
                                            <p:strVal val="#ppt_x"/>
                                          </p:val>
                                        </p:tav>
                                      </p:tavLst>
                                    </p:anim>
                                    <p:anim calcmode="lin" valueType="num">
                                      <p:cBhvr>
                                        <p:cTn id="56" dur="500" fill="hold"/>
                                        <p:tgtEl>
                                          <p:spTgt spid="25"/>
                                        </p:tgtEl>
                                        <p:attrNameLst>
                                          <p:attrName>ppt_y</p:attrName>
                                        </p:attrNameLst>
                                      </p:cBhvr>
                                      <p:tavLst>
                                        <p:tav tm="0">
                                          <p:val>
                                            <p:strVal val="#ppt_y"/>
                                          </p:val>
                                        </p:tav>
                                        <p:tav tm="100000">
                                          <p:val>
                                            <p:strVal val="#ppt_y"/>
                                          </p:val>
                                        </p:tav>
                                      </p:tavLst>
                                    </p:anim>
                                    <p:anim calcmode="lin" valueType="num">
                                      <p:cBhvr>
                                        <p:cTn id="57" dur="500" fill="hold"/>
                                        <p:tgtEl>
                                          <p:spTgt spid="25"/>
                                        </p:tgtEl>
                                        <p:attrNameLst>
                                          <p:attrName>ppt_w</p:attrName>
                                        </p:attrNameLst>
                                      </p:cBhvr>
                                      <p:tavLst>
                                        <p:tav tm="0">
                                          <p:val>
                                            <p:fltVal val="0"/>
                                          </p:val>
                                        </p:tav>
                                        <p:tav tm="100000">
                                          <p:val>
                                            <p:strVal val="#ppt_w"/>
                                          </p:val>
                                        </p:tav>
                                      </p:tavLst>
                                    </p:anim>
                                    <p:anim calcmode="lin" valueType="num">
                                      <p:cBhvr>
                                        <p:cTn id="58" dur="5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bldLvl="0" animBg="1"/>
      <p:bldP spid="19" grpId="0" animBg="1"/>
      <p:bldP spid="20" grpId="0" bldLvl="0" animBg="1"/>
      <p:bldP spid="22"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01  </a:t>
            </a:r>
            <a:r>
              <a:rPr lang="zh-CN" altLang="en-US" sz="2800" b="1" dirty="0">
                <a:latin typeface="方正舒体" panose="02010601030101010101" pitchFamily="2" charset="-122"/>
                <a:ea typeface="等线" panose="02010600030101010101" pitchFamily="2" charset="-122"/>
                <a:sym typeface="+mn-ea"/>
              </a:rPr>
              <a:t>论文选题依据</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17" name="椭圆 16"/>
          <p:cNvSpPr/>
          <p:nvPr/>
        </p:nvSpPr>
        <p:spPr>
          <a:xfrm>
            <a:off x="3387725" y="1815465"/>
            <a:ext cx="6128385" cy="3942715"/>
          </a:xfrm>
          <a:prstGeom prst="ellipse">
            <a:avLst/>
          </a:prstGeom>
          <a:solidFill>
            <a:srgbClr val="012060"/>
          </a:solidFill>
          <a:ln w="12700" cap="flat" cmpd="sng" algn="ctr">
            <a:solidFill>
              <a:sysClr val="window" lastClr="FFFFFF">
                <a:lumMod val="65000"/>
              </a:sysClr>
            </a:solidFill>
            <a:prstDash val="solid"/>
            <a:miter lim="800000"/>
          </a:ln>
          <a:effectLst/>
        </p:spPr>
        <p:txBody>
          <a:bodyPr rtlCol="0" anchor="ct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2" name="文本框 1"/>
          <p:cNvSpPr txBox="1"/>
          <p:nvPr/>
        </p:nvSpPr>
        <p:spPr>
          <a:xfrm>
            <a:off x="4060825" y="2237740"/>
            <a:ext cx="5031105" cy="2830195"/>
          </a:xfrm>
          <a:prstGeom prst="rect">
            <a:avLst/>
          </a:prstGeom>
          <a:noFill/>
        </p:spPr>
        <p:txBody>
          <a:bodyPr wrap="square" rtlCol="0">
            <a:spAutoFit/>
          </a:bodyPr>
          <a:p>
            <a:endParaRPr lang="zh-CN" altLang="en-US">
              <a:solidFill>
                <a:schemeClr val="bg1"/>
              </a:solidFill>
            </a:endParaRPr>
          </a:p>
          <a:p>
            <a:r>
              <a:rPr lang="zh-CN" altLang="en-US" sz="1600" dirty="0">
                <a:solidFill>
                  <a:prstClr val="white"/>
                </a:solidFill>
                <a:latin typeface="方正姚体" panose="02010601030101010101" pitchFamily="2" charset="-122"/>
                <a:ea typeface="方正姚体" panose="02010601030101010101" pitchFamily="2" charset="-122"/>
              </a:rPr>
              <a:t>国内外对于专利与标准的关联关系的发现这一具体的子课题的研究并不多。但是对专利与标准的关联关系的发现问题，本质上就是自然语言处理（NLP）中的对于纯文本</a:t>
            </a:r>
            <a:r>
              <a:rPr lang="zh-CN" altLang="en-US" sz="1600" dirty="0">
                <a:solidFill>
                  <a:prstClr val="white"/>
                </a:solidFill>
                <a:latin typeface="方正姚体" panose="02010601030101010101" pitchFamily="2" charset="-122"/>
                <a:ea typeface="方正姚体" panose="02010601030101010101" pitchFamily="2" charset="-122"/>
              </a:rPr>
              <a:t>数据命名实体识别（NER）课题。</a:t>
            </a:r>
            <a:endParaRPr lang="zh-CN" altLang="en-US" sz="1600" dirty="0">
              <a:solidFill>
                <a:prstClr val="white"/>
              </a:solidFill>
              <a:latin typeface="方正姚体" panose="02010601030101010101" pitchFamily="2" charset="-122"/>
              <a:ea typeface="方正姚体" panose="02010601030101010101" pitchFamily="2" charset="-122"/>
            </a:endParaRPr>
          </a:p>
          <a:p>
            <a:r>
              <a:rPr lang="zh-CN" altLang="en-US" sz="1600" dirty="0">
                <a:solidFill>
                  <a:prstClr val="white"/>
                </a:solidFill>
                <a:latin typeface="方正姚体" panose="02010601030101010101" pitchFamily="2" charset="-122"/>
                <a:ea typeface="方正姚体" panose="02010601030101010101" pitchFamily="2" charset="-122"/>
              </a:rPr>
              <a:t>而NER是一个具有挑战性的学术课题。一方面，在大多数语言和领域，只有非常少的监督训练数据可用。另一方面，对于可以作为名称的单词种类几乎没有什么限制，因此从这个小数据样本中进行概括是困难的。因此，许多性能优秀的模型都严重依赖于人工构造的特征。</a:t>
            </a:r>
            <a:endParaRPr lang="zh-CN" altLang="en-US" sz="1600" dirty="0">
              <a:solidFill>
                <a:prstClr val="white"/>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200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01  </a:t>
            </a:r>
            <a:r>
              <a:rPr lang="zh-CN" altLang="en-US" sz="2800" b="1" dirty="0">
                <a:latin typeface="方正舒体" panose="02010601030101010101" pitchFamily="2" charset="-122"/>
                <a:ea typeface="等线" panose="02010600030101010101" pitchFamily="2" charset="-122"/>
                <a:sym typeface="+mn-ea"/>
              </a:rPr>
              <a:t>论文选题依据</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17" name="椭圆 16"/>
          <p:cNvSpPr/>
          <p:nvPr/>
        </p:nvSpPr>
        <p:spPr>
          <a:xfrm>
            <a:off x="3387725" y="1815465"/>
            <a:ext cx="6128385" cy="3942715"/>
          </a:xfrm>
          <a:prstGeom prst="ellipse">
            <a:avLst/>
          </a:prstGeom>
          <a:solidFill>
            <a:srgbClr val="012060"/>
          </a:solidFill>
          <a:ln w="12700" cap="flat" cmpd="sng" algn="ctr">
            <a:solidFill>
              <a:sysClr val="window" lastClr="FFFFFF">
                <a:lumMod val="65000"/>
              </a:sysClr>
            </a:solidFill>
            <a:prstDash val="solid"/>
            <a:miter lim="800000"/>
          </a:ln>
          <a:effectLst/>
        </p:spPr>
        <p:txBody>
          <a:bodyPr rtlCol="0" anchor="ct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2" name="文本框 1"/>
          <p:cNvSpPr txBox="1"/>
          <p:nvPr/>
        </p:nvSpPr>
        <p:spPr>
          <a:xfrm>
            <a:off x="4128135" y="2644775"/>
            <a:ext cx="5031105" cy="2306955"/>
          </a:xfrm>
          <a:prstGeom prst="rect">
            <a:avLst/>
          </a:prstGeom>
          <a:noFill/>
        </p:spPr>
        <p:txBody>
          <a:bodyPr wrap="square" rtlCol="0">
            <a:spAutoFit/>
          </a:bodyPr>
          <a:p>
            <a:r>
              <a:rPr lang="zh-CN" altLang="en-US" sz="1600" dirty="0">
                <a:solidFill>
                  <a:prstClr val="white"/>
                </a:solidFill>
                <a:latin typeface="方正姚体" panose="02010601030101010101" pitchFamily="2" charset="-122"/>
                <a:ea typeface="方正姚体" panose="02010601030101010101" pitchFamily="2" charset="-122"/>
              </a:rPr>
              <a:t>所谓的专利与标准的关联关系，即每项专利</a:t>
            </a:r>
            <a:r>
              <a:rPr lang="zh-CN" altLang="en-US" sz="1600" dirty="0">
                <a:solidFill>
                  <a:prstClr val="white"/>
                </a:solidFill>
                <a:latin typeface="方正姚体" panose="02010601030101010101" pitchFamily="2" charset="-122"/>
                <a:ea typeface="方正姚体" panose="02010601030101010101" pitchFamily="2" charset="-122"/>
                <a:sym typeface="+mn-ea"/>
              </a:rPr>
              <a:t>背后</a:t>
            </a:r>
            <a:r>
              <a:rPr lang="zh-CN" altLang="en-US" sz="1600" dirty="0">
                <a:solidFill>
                  <a:prstClr val="white"/>
                </a:solidFill>
                <a:latin typeface="方正姚体" panose="02010601030101010101" pitchFamily="2" charset="-122"/>
                <a:ea typeface="方正姚体" panose="02010601030101010101" pitchFamily="2" charset="-122"/>
              </a:rPr>
              <a:t>所运用的技术都将与相关的标准的一一对应。专利与标准的关联关系，通常是隐性的，专利信息不会直接给出其关联的标准，因此需要我们对专利的数据进行命名实体识别提取，然后根据提取的结果匹配对应的标准。同时，又由于专利与标准的信息数据集是以非结构性的纯文本储存</a:t>
            </a:r>
            <a:r>
              <a:rPr lang="zh-CN" altLang="en-US" sz="1600" dirty="0">
                <a:solidFill>
                  <a:prstClr val="white"/>
                </a:solidFill>
                <a:latin typeface="方正姚体" panose="02010601030101010101" pitchFamily="2" charset="-122"/>
                <a:ea typeface="方正姚体" panose="02010601030101010101" pitchFamily="2" charset="-122"/>
              </a:rPr>
              <a:t>的因此，</a:t>
            </a:r>
            <a:r>
              <a:rPr lang="zh-CN" altLang="en-US" sz="1600" dirty="0">
                <a:solidFill>
                  <a:prstClr val="white"/>
                </a:solidFill>
                <a:latin typeface="方正姚体" panose="02010601030101010101" pitchFamily="2" charset="-122"/>
                <a:ea typeface="方正姚体" panose="02010601030101010101" pitchFamily="2" charset="-122"/>
                <a:sym typeface="+mn-ea"/>
              </a:rPr>
              <a:t>对专利与标准的关联关系的发现问题，本质上就是自然语言处理（NLP）中的对于纯文本数据命名实体识别（NER）课题。</a:t>
            </a:r>
            <a:endParaRPr lang="zh-CN" altLang="en-US" sz="1600" dirty="0">
              <a:solidFill>
                <a:prstClr val="white"/>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200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01  </a:t>
            </a:r>
            <a:r>
              <a:rPr lang="zh-CN" altLang="en-US" sz="2800" b="1" dirty="0">
                <a:latin typeface="方正舒体" panose="02010601030101010101" pitchFamily="2" charset="-122"/>
                <a:ea typeface="等线" panose="02010600030101010101" pitchFamily="2" charset="-122"/>
                <a:sym typeface="+mn-ea"/>
              </a:rPr>
              <a:t>论文选题依据</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pic>
        <p:nvPicPr>
          <p:cNvPr id="3" name="图片 2"/>
          <p:cNvPicPr>
            <a:picLocks noChangeAspect="1"/>
          </p:cNvPicPr>
          <p:nvPr/>
        </p:nvPicPr>
        <p:blipFill>
          <a:blip r:embed="rId1"/>
          <a:stretch>
            <a:fillRect/>
          </a:stretch>
        </p:blipFill>
        <p:spPr>
          <a:xfrm>
            <a:off x="2294255" y="1464945"/>
            <a:ext cx="7603490" cy="4788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01  </a:t>
            </a:r>
            <a:r>
              <a:rPr lang="zh-CN" altLang="en-US" sz="2800" b="1" dirty="0">
                <a:latin typeface="方正舒体" panose="02010601030101010101" pitchFamily="2" charset="-122"/>
                <a:ea typeface="等线" panose="02010600030101010101" pitchFamily="2" charset="-122"/>
                <a:sym typeface="+mn-ea"/>
              </a:rPr>
              <a:t>论文选题依据</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16" name="椭圆 15"/>
          <p:cNvSpPr/>
          <p:nvPr/>
        </p:nvSpPr>
        <p:spPr>
          <a:xfrm>
            <a:off x="800271" y="955697"/>
            <a:ext cx="1896394" cy="1896394"/>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prstClr val="white"/>
              </a:solidFill>
              <a:latin typeface="方正姚体" panose="02010601030101010101" pitchFamily="2" charset="-122"/>
              <a:ea typeface="方正姚体" panose="02010601030101010101" pitchFamily="2" charset="-122"/>
            </a:endParaRPr>
          </a:p>
        </p:txBody>
      </p:sp>
      <p:sp>
        <p:nvSpPr>
          <p:cNvPr id="21" name="TextBox 20"/>
          <p:cNvSpPr txBox="1"/>
          <p:nvPr/>
        </p:nvSpPr>
        <p:spPr>
          <a:xfrm>
            <a:off x="1178556" y="1688405"/>
            <a:ext cx="1139825" cy="430530"/>
          </a:xfrm>
          <a:prstGeom prst="rect">
            <a:avLst/>
          </a:prstGeom>
          <a:noFill/>
        </p:spPr>
        <p:txBody>
          <a:bodyPr wrap="none" lIns="0" tIns="0" rIns="0" bIns="0" rtlCol="0">
            <a:spAutoFit/>
          </a:bodyPr>
          <a:lstStyle/>
          <a:p>
            <a:pPr algn="ctr"/>
            <a:r>
              <a:rPr sz="2800">
                <a:solidFill>
                  <a:schemeClr val="bg1"/>
                </a:solidFill>
                <a:sym typeface="+mn-ea"/>
              </a:rPr>
              <a:t>CR-CNN</a:t>
            </a:r>
            <a:endParaRPr sz="2800">
              <a:solidFill>
                <a:schemeClr val="bg1"/>
              </a:solidFill>
              <a:sym typeface="+mn-ea"/>
            </a:endParaRPr>
          </a:p>
        </p:txBody>
      </p:sp>
      <p:sp>
        <p:nvSpPr>
          <p:cNvPr id="24" name="MH_SubTitle_4"/>
          <p:cNvSpPr>
            <a:spLocks noChangeArrowheads="1"/>
          </p:cNvSpPr>
          <p:nvPr>
            <p:custDataLst>
              <p:tags r:id="rId1"/>
            </p:custDataLst>
          </p:nvPr>
        </p:nvSpPr>
        <p:spPr bwMode="auto">
          <a:xfrm>
            <a:off x="3945255" y="2288540"/>
            <a:ext cx="4300855" cy="228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en-US" altLang="zh-CN" sz="1400" dirty="0">
                <a:solidFill>
                  <a:srgbClr val="0070C0">
                    <a:lumMod val="50000"/>
                  </a:srgbClr>
                </a:solidFill>
                <a:latin typeface="方正姚体" panose="02010601030101010101" pitchFamily="2" charset="-122"/>
                <a:ea typeface="方正姚体" panose="02010601030101010101" pitchFamily="2" charset="-122"/>
              </a:rPr>
              <a:t>IBM</a:t>
            </a:r>
            <a:r>
              <a:rPr lang="zh-CN" altLang="en-US" sz="1400" dirty="0">
                <a:solidFill>
                  <a:srgbClr val="0070C0">
                    <a:lumMod val="50000"/>
                  </a:srgbClr>
                </a:solidFill>
                <a:latin typeface="方正姚体" panose="02010601030101010101" pitchFamily="2" charset="-122"/>
                <a:ea typeface="方正姚体" panose="02010601030101010101" pitchFamily="2" charset="-122"/>
              </a:rPr>
              <a:t>的C</a:t>
            </a:r>
            <a:r>
              <a:rPr lang="en-US" altLang="zh-CN" sz="1400" dirty="0">
                <a:solidFill>
                  <a:srgbClr val="0070C0">
                    <a:lumMod val="50000"/>
                  </a:srgbClr>
                </a:solidFill>
                <a:latin typeface="方正姚体" panose="02010601030101010101" pitchFamily="2" charset="-122"/>
                <a:ea typeface="方正姚体" panose="02010601030101010101" pitchFamily="2" charset="-122"/>
              </a:rPr>
              <a:t>i</a:t>
            </a:r>
            <a:r>
              <a:rPr lang="zh-CN" altLang="en-US" sz="1400" dirty="0">
                <a:solidFill>
                  <a:srgbClr val="0070C0">
                    <a:lumMod val="50000"/>
                  </a:srgbClr>
                </a:solidFill>
                <a:latin typeface="方正姚体" panose="02010601030101010101" pitchFamily="2" charset="-122"/>
                <a:ea typeface="方正姚体" panose="02010601030101010101" pitchFamily="2" charset="-122"/>
              </a:rPr>
              <a:t>cero Nogueira dos Santos、Bing Xiang、Bowen Zhou在201</a:t>
            </a:r>
            <a:r>
              <a:rPr lang="en-US" altLang="zh-CN" sz="1400" dirty="0">
                <a:solidFill>
                  <a:srgbClr val="0070C0">
                    <a:lumMod val="50000"/>
                  </a:srgbClr>
                </a:solidFill>
                <a:latin typeface="方正姚体" panose="02010601030101010101" pitchFamily="2" charset="-122"/>
                <a:ea typeface="方正姚体" panose="02010601030101010101" pitchFamily="2" charset="-122"/>
              </a:rPr>
              <a:t>5</a:t>
            </a:r>
            <a:r>
              <a:rPr lang="zh-CN" altLang="en-US" sz="1400" dirty="0">
                <a:solidFill>
                  <a:srgbClr val="0070C0">
                    <a:lumMod val="50000"/>
                  </a:srgbClr>
                </a:solidFill>
                <a:latin typeface="方正姚体" panose="02010601030101010101" pitchFamily="2" charset="-122"/>
                <a:ea typeface="方正姚体" panose="02010601030101010101" pitchFamily="2" charset="-122"/>
              </a:rPr>
              <a:t>年发表的论文《Classifying Relations by Ranking with Convolutional Neural Networks》中提出CR-CNN模型。输入层 word embedding + position embedding，用 6 个卷积核 + max pooling 生成句子向量表示，与关系（类别）向量做点积求相似度，作为关系分类的结果。</a:t>
            </a:r>
            <a:endParaRPr lang="zh-CN" altLang="en-US" sz="1400" dirty="0">
              <a:solidFill>
                <a:srgbClr val="0070C0">
                  <a:lumMod val="50000"/>
                </a:srgbClr>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4/3*#ppt_w"/>
                                          </p:val>
                                        </p:tav>
                                        <p:tav tm="100000">
                                          <p:val>
                                            <p:strVal val="#ppt_w"/>
                                          </p:val>
                                        </p:tav>
                                      </p:tavLst>
                                    </p:anim>
                                    <p:anim calcmode="lin" valueType="num">
                                      <p:cBhvr>
                                        <p:cTn id="8" dur="500" fill="hold"/>
                                        <p:tgtEl>
                                          <p:spTgt spid="16"/>
                                        </p:tgtEl>
                                        <p:attrNameLst>
                                          <p:attrName>ppt_h</p:attrName>
                                        </p:attrNameLst>
                                      </p:cBhvr>
                                      <p:tavLst>
                                        <p:tav tm="0">
                                          <p:val>
                                            <p:strVal val="4/3*#ppt_h"/>
                                          </p:val>
                                        </p:tav>
                                        <p:tav tm="100000">
                                          <p:val>
                                            <p:strVal val="#ppt_h"/>
                                          </p:val>
                                        </p:tav>
                                      </p:tavLst>
                                    </p:anim>
                                  </p:childTnLst>
                                </p:cTn>
                              </p:par>
                              <p:par>
                                <p:cTn id="9" presetID="17" presetClass="entr" presetSubtype="8" fill="hold" grpId="0" nodeType="withEffect">
                                  <p:stCondLst>
                                    <p:cond delay="280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ppt_x</p:attrName>
                                        </p:attrNameLst>
                                      </p:cBhvr>
                                      <p:tavLst>
                                        <p:tav tm="0">
                                          <p:val>
                                            <p:strVal val="#ppt_x-#ppt_w/2"/>
                                          </p:val>
                                        </p:tav>
                                        <p:tav tm="100000">
                                          <p:val>
                                            <p:strVal val="#ppt_x"/>
                                          </p:val>
                                        </p:tav>
                                      </p:tavLst>
                                    </p:anim>
                                    <p:anim calcmode="lin" valueType="num">
                                      <p:cBhvr>
                                        <p:cTn id="12" dur="500" fill="hold"/>
                                        <p:tgtEl>
                                          <p:spTgt spid="24"/>
                                        </p:tgtEl>
                                        <p:attrNameLst>
                                          <p:attrName>ppt_y</p:attrName>
                                        </p:attrNameLst>
                                      </p:cBhvr>
                                      <p:tavLst>
                                        <p:tav tm="0">
                                          <p:val>
                                            <p:strVal val="#ppt_y"/>
                                          </p:val>
                                        </p:tav>
                                        <p:tav tm="100000">
                                          <p:val>
                                            <p:strVal val="#ppt_y"/>
                                          </p:val>
                                        </p:tav>
                                      </p:tavLst>
                                    </p:anim>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4" grpId="0"/>
    </p:bldLst>
  </p:timing>
</p:sld>
</file>

<file path=ppt/tags/tag1.xml><?xml version="1.0" encoding="utf-8"?>
<p:tagLst xmlns:p="http://schemas.openxmlformats.org/presentationml/2006/main">
  <p:tag name="MH" val="20160511172552"/>
  <p:tag name="MH_LIBRARY" val="GRAPHIC"/>
  <p:tag name="MH_TYPE" val="SubTitle"/>
  <p:tag name="MH_ORDER" val="4"/>
</p:tagLst>
</file>

<file path=ppt/tags/tag10.xml><?xml version="1.0" encoding="utf-8"?>
<p:tagLst xmlns:p="http://schemas.openxmlformats.org/presentationml/2006/main">
  <p:tag name="MH" val="20160511163204"/>
  <p:tag name="MH_LIBRARY" val="GRAPHIC"/>
  <p:tag name="MH_TYPE" val="Other"/>
  <p:tag name="MH_ORDER" val="2"/>
</p:tagLst>
</file>

<file path=ppt/tags/tag11.xml><?xml version="1.0" encoding="utf-8"?>
<p:tagLst xmlns:p="http://schemas.openxmlformats.org/presentationml/2006/main">
  <p:tag name="MH" val="20160511163204"/>
  <p:tag name="MH_LIBRARY" val="GRAPHIC"/>
  <p:tag name="MH_TYPE" val="Other"/>
  <p:tag name="MH_ORDER" val="3"/>
</p:tagLst>
</file>

<file path=ppt/tags/tag12.xml><?xml version="1.0" encoding="utf-8"?>
<p:tagLst xmlns:p="http://schemas.openxmlformats.org/presentationml/2006/main">
  <p:tag name="MH" val="20160511163204"/>
  <p:tag name="MH_LIBRARY" val="GRAPHIC"/>
  <p:tag name="MH_TYPE" val="Other"/>
  <p:tag name="MH_ORDER" val="5"/>
</p:tagLst>
</file>

<file path=ppt/tags/tag13.xml><?xml version="1.0" encoding="utf-8"?>
<p:tagLst xmlns:p="http://schemas.openxmlformats.org/presentationml/2006/main">
  <p:tag name="MH" val="20160511163204"/>
  <p:tag name="MH_LIBRARY" val="GRAPHIC"/>
  <p:tag name="MH_TYPE" val="Other"/>
  <p:tag name="MH_ORDER" val="6"/>
</p:tagLst>
</file>

<file path=ppt/tags/tag14.xml><?xml version="1.0" encoding="utf-8"?>
<p:tagLst xmlns:p="http://schemas.openxmlformats.org/presentationml/2006/main">
  <p:tag name="MH" val="20160511163204"/>
  <p:tag name="MH_LIBRARY" val="GRAPHIC"/>
  <p:tag name="MH_TYPE" val="SubTitle"/>
  <p:tag name="MH_ORDER" val="1"/>
</p:tagLst>
</file>

<file path=ppt/tags/tag15.xml><?xml version="1.0" encoding="utf-8"?>
<p:tagLst xmlns:p="http://schemas.openxmlformats.org/presentationml/2006/main">
  <p:tag name="MH" val="20160511163204"/>
  <p:tag name="MH_LIBRARY" val="GRAPHIC"/>
  <p:tag name="MH_TYPE" val="SubTitle"/>
  <p:tag name="MH_ORDER" val="2"/>
</p:tagLst>
</file>

<file path=ppt/tags/tag16.xml><?xml version="1.0" encoding="utf-8"?>
<p:tagLst xmlns:p="http://schemas.openxmlformats.org/presentationml/2006/main">
  <p:tag name="MH" val="20160511163204"/>
  <p:tag name="MH_LIBRARY" val="GRAPHIC"/>
  <p:tag name="MH_TYPE" val="SubTitle"/>
  <p:tag name="MH_ORDER" val="3"/>
</p:tagLst>
</file>

<file path=ppt/tags/tag17.xml><?xml version="1.0" encoding="utf-8"?>
<p:tagLst xmlns:p="http://schemas.openxmlformats.org/presentationml/2006/main">
  <p:tag name="MH" val="20160511165525"/>
  <p:tag name="MH_LIBRARY" val="GRAPHIC"/>
  <p:tag name="MH_TYPE" val="Other"/>
  <p:tag name="MH_ORDER" val="1"/>
</p:tagLst>
</file>

<file path=ppt/tags/tag18.xml><?xml version="1.0" encoding="utf-8"?>
<p:tagLst xmlns:p="http://schemas.openxmlformats.org/presentationml/2006/main">
  <p:tag name="MH" val="20160511165525"/>
  <p:tag name="MH_LIBRARY" val="GRAPHIC"/>
  <p:tag name="MH_TYPE" val="SubTitle"/>
  <p:tag name="MH_ORDER" val="1"/>
</p:tagLst>
</file>

<file path=ppt/tags/tag19.xml><?xml version="1.0" encoding="utf-8"?>
<p:tagLst xmlns:p="http://schemas.openxmlformats.org/presentationml/2006/main">
  <p:tag name="MH" val="20160511165525"/>
  <p:tag name="MH_LIBRARY" val="GRAPHIC"/>
  <p:tag name="MH_TYPE" val="Text"/>
  <p:tag name="MH_ORDER" val="1"/>
</p:tagLst>
</file>

<file path=ppt/tags/tag2.xml><?xml version="1.0" encoding="utf-8"?>
<p:tagLst xmlns:p="http://schemas.openxmlformats.org/presentationml/2006/main">
  <p:tag name="MH" val="20160511172552"/>
  <p:tag name="MH_LIBRARY" val="GRAPHIC"/>
  <p:tag name="MH_TYPE" val="SubTitle"/>
  <p:tag name="MH_ORDER" val="4"/>
</p:tagLst>
</file>

<file path=ppt/tags/tag20.xml><?xml version="1.0" encoding="utf-8"?>
<p:tagLst xmlns:p="http://schemas.openxmlformats.org/presentationml/2006/main">
  <p:tag name="MH" val="20160511165525"/>
  <p:tag name="MH_LIBRARY" val="GRAPHIC"/>
  <p:tag name="MH_TYPE" val="Other"/>
  <p:tag name="MH_ORDER" val="2"/>
</p:tagLst>
</file>

<file path=ppt/tags/tag21.xml><?xml version="1.0" encoding="utf-8"?>
<p:tagLst xmlns:p="http://schemas.openxmlformats.org/presentationml/2006/main">
  <p:tag name="MH" val="20160511165525"/>
  <p:tag name="MH_LIBRARY" val="GRAPHIC"/>
  <p:tag name="MH_TYPE" val="SubTitle"/>
  <p:tag name="MH_ORDER" val="2"/>
</p:tagLst>
</file>

<file path=ppt/tags/tag22.xml><?xml version="1.0" encoding="utf-8"?>
<p:tagLst xmlns:p="http://schemas.openxmlformats.org/presentationml/2006/main">
  <p:tag name="MH" val="20160511165525"/>
  <p:tag name="MH_LIBRARY" val="GRAPHIC"/>
  <p:tag name="MH_TYPE" val="Text"/>
  <p:tag name="MH_ORDER" val="2"/>
</p:tagLst>
</file>

<file path=ppt/tags/tag23.xml><?xml version="1.0" encoding="utf-8"?>
<p:tagLst xmlns:p="http://schemas.openxmlformats.org/presentationml/2006/main">
  <p:tag name="MH" val="20160511165525"/>
  <p:tag name="MH_LIBRARY" val="GRAPHIC"/>
  <p:tag name="MH_TYPE" val="Other"/>
  <p:tag name="MH_ORDER" val="3"/>
</p:tagLst>
</file>

<file path=ppt/tags/tag24.xml><?xml version="1.0" encoding="utf-8"?>
<p:tagLst xmlns:p="http://schemas.openxmlformats.org/presentationml/2006/main">
  <p:tag name="MH" val="20160511165525"/>
  <p:tag name="MH_LIBRARY" val="GRAPHIC"/>
  <p:tag name="MH_TYPE" val="SubTitle"/>
  <p:tag name="MH_ORDER" val="3"/>
</p:tagLst>
</file>

<file path=ppt/tags/tag25.xml><?xml version="1.0" encoding="utf-8"?>
<p:tagLst xmlns:p="http://schemas.openxmlformats.org/presentationml/2006/main">
  <p:tag name="MH" val="20160511165525"/>
  <p:tag name="MH_LIBRARY" val="GRAPHIC"/>
  <p:tag name="MH_TYPE" val="Text"/>
  <p:tag name="MH_ORDER" val="3"/>
</p:tagLst>
</file>

<file path=ppt/tags/tag26.xml><?xml version="1.0" encoding="utf-8"?>
<p:tagLst xmlns:p="http://schemas.openxmlformats.org/presentationml/2006/main">
  <p:tag name="MH" val="20160511165525"/>
  <p:tag name="MH_LIBRARY" val="GRAPHIC"/>
  <p:tag name="MH_TYPE" val="Other"/>
  <p:tag name="MH_ORDER" val="4"/>
</p:tagLst>
</file>

<file path=ppt/tags/tag27.xml><?xml version="1.0" encoding="utf-8"?>
<p:tagLst xmlns:p="http://schemas.openxmlformats.org/presentationml/2006/main">
  <p:tag name="MH" val="20160511171623"/>
  <p:tag name="MH_LIBRARY" val="GRAPHIC"/>
  <p:tag name="MH_TYPE" val="Other"/>
  <p:tag name="MH_ORDER" val="1"/>
</p:tagLst>
</file>

<file path=ppt/tags/tag28.xml><?xml version="1.0" encoding="utf-8"?>
<p:tagLst xmlns:p="http://schemas.openxmlformats.org/presentationml/2006/main">
  <p:tag name="MH" val="20160511172552"/>
  <p:tag name="MH_LIBRARY" val="GRAPHIC"/>
  <p:tag name="MH_TYPE" val="SubTitle"/>
  <p:tag name="MH_ORDER" val="4"/>
</p:tagLst>
</file>

<file path=ppt/tags/tag29.xml><?xml version="1.0" encoding="utf-8"?>
<p:tagLst xmlns:p="http://schemas.openxmlformats.org/presentationml/2006/main">
  <p:tag name="MH" val="20160511172552"/>
  <p:tag name="MH_LIBRARY" val="GRAPHIC"/>
  <p:tag name="MH_TYPE" val="SubTitle"/>
  <p:tag name="MH_ORDER" val="4"/>
</p:tagLst>
</file>

<file path=ppt/tags/tag3.xml><?xml version="1.0" encoding="utf-8"?>
<p:tagLst xmlns:p="http://schemas.openxmlformats.org/presentationml/2006/main">
  <p:tag name="MH" val="20160511172552"/>
  <p:tag name="MH_LIBRARY" val="GRAPHIC"/>
  <p:tag name="MH_TYPE" val="SubTitle"/>
  <p:tag name="MH_ORDER" val="4"/>
</p:tagLst>
</file>

<file path=ppt/tags/tag4.xml><?xml version="1.0" encoding="utf-8"?>
<p:tagLst xmlns:p="http://schemas.openxmlformats.org/presentationml/2006/main">
  <p:tag name="MH" val="20160511172552"/>
  <p:tag name="MH_LIBRARY" val="GRAPHIC"/>
  <p:tag name="MH_TYPE" val="SubTitle"/>
  <p:tag name="MH_ORDER" val="4"/>
</p:tagLst>
</file>

<file path=ppt/tags/tag5.xml><?xml version="1.0" encoding="utf-8"?>
<p:tagLst xmlns:p="http://schemas.openxmlformats.org/presentationml/2006/main">
  <p:tag name="MH" val="20160511172552"/>
  <p:tag name="MH_LIBRARY" val="GRAPHIC"/>
  <p:tag name="MH_TYPE" val="SubTitle"/>
  <p:tag name="MH_ORDER" val="4"/>
</p:tagLst>
</file>

<file path=ppt/tags/tag6.xml><?xml version="1.0" encoding="utf-8"?>
<p:tagLst xmlns:p="http://schemas.openxmlformats.org/presentationml/2006/main">
  <p:tag name="MH" val="20160511172552"/>
  <p:tag name="MH_LIBRARY" val="GRAPHIC"/>
  <p:tag name="MH_TYPE" val="SubTitle"/>
  <p:tag name="MH_ORDER" val="4"/>
</p:tagLst>
</file>

<file path=ppt/tags/tag7.xml><?xml version="1.0" encoding="utf-8"?>
<p:tagLst xmlns:p="http://schemas.openxmlformats.org/presentationml/2006/main">
  <p:tag name="MH" val="20160511172552"/>
  <p:tag name="MH_LIBRARY" val="GRAPHIC"/>
  <p:tag name="MH_TYPE" val="SubTitle"/>
  <p:tag name="MH_ORDER" val="4"/>
</p:tagLst>
</file>

<file path=ppt/tags/tag8.xml><?xml version="1.0" encoding="utf-8"?>
<p:tagLst xmlns:p="http://schemas.openxmlformats.org/presentationml/2006/main">
  <p:tag name="KSO_WM_UNIT_PLACING_PICTURE_USER_VIEWPORT" val="{&quot;height&quot;:7061,&quot;width&quot;:9036}"/>
</p:tagLst>
</file>

<file path=ppt/tags/tag9.xml><?xml version="1.0" encoding="utf-8"?>
<p:tagLst xmlns:p="http://schemas.openxmlformats.org/presentationml/2006/main">
  <p:tag name="MH" val="20160511163204"/>
  <p:tag name="MH_LIBRARY" val="GRAPHIC"/>
  <p:tag name="MH_TYPE" val="Other"/>
  <p:tag name="MH_ORDER" val="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Candara"/>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Candara"/>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Candara"/>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Candara"/>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Candara"/>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Candara"/>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5551</Words>
  <Application>WPS 演示</Application>
  <PresentationFormat>宽屏</PresentationFormat>
  <Paragraphs>231</Paragraphs>
  <Slides>26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26</vt:i4>
      </vt:variant>
    </vt:vector>
  </HeadingPairs>
  <TitlesOfParts>
    <vt:vector size="44" baseType="lpstr">
      <vt:lpstr>Arial</vt:lpstr>
      <vt:lpstr>宋体</vt:lpstr>
      <vt:lpstr>Wingdings</vt:lpstr>
      <vt:lpstr>方正舒体</vt:lpstr>
      <vt:lpstr>等线</vt:lpstr>
      <vt:lpstr>方正姚体</vt:lpstr>
      <vt:lpstr>Calibri</vt:lpstr>
      <vt:lpstr>微软雅黑</vt:lpstr>
      <vt:lpstr>Arial Unicode MS</vt:lpstr>
      <vt:lpstr>Calibri Light</vt:lpstr>
      <vt:lpstr>Mangal</vt:lpstr>
      <vt:lpstr>黑体</vt:lpstr>
      <vt:lpstr>Lifeline JL</vt:lpstr>
      <vt:lpstr>Segoe Print</vt:lpstr>
      <vt:lpstr>DejaVu Math TeX Gyre</vt:lpstr>
      <vt:lpstr>Candara</vt:lpstr>
      <vt:lpstr>HP Simplified Jpan</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易燃范特西。</cp:lastModifiedBy>
  <cp:revision>9</cp:revision>
  <dcterms:created xsi:type="dcterms:W3CDTF">2019-10-16T10:44:00Z</dcterms:created>
  <dcterms:modified xsi:type="dcterms:W3CDTF">2022-04-09T20:11:23Z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v1.0_mb_yEw4uzyybuYeZl3Ur3bnlQ==</vt:lpwstr>
  </property>
  <property fmtid="{D5CDD505-2E9C-101B-9397-08002B2CF9AE}" pid="4" name="ICV">
    <vt:lpwstr>48B399B6FF3D4D6AA5FBE817535497AD</vt:lpwstr>
  </property>
</Properties>
</file>