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7" r:id="rId3"/>
    <p:sldId id="258" r:id="rId4"/>
    <p:sldId id="259" r:id="rId5"/>
    <p:sldId id="260" r:id="rId6"/>
    <p:sldId id="261" r:id="rId7"/>
    <p:sldId id="262" r:id="rId8"/>
    <p:sldId id="283" r:id="rId9"/>
    <p:sldId id="263" r:id="rId10"/>
    <p:sldId id="264" r:id="rId11"/>
    <p:sldId id="285" r:id="rId12"/>
    <p:sldId id="325" r:id="rId13"/>
    <p:sldId id="308" r:id="rId14"/>
    <p:sldId id="309" r:id="rId15"/>
    <p:sldId id="310" r:id="rId16"/>
    <p:sldId id="311" r:id="rId17"/>
    <p:sldId id="313" r:id="rId18"/>
    <p:sldId id="314" r:id="rId19"/>
    <p:sldId id="315" r:id="rId20"/>
    <p:sldId id="316" r:id="rId21"/>
    <p:sldId id="342" r:id="rId22"/>
    <p:sldId id="343" r:id="rId23"/>
    <p:sldId id="317" r:id="rId24"/>
    <p:sldId id="318" r:id="rId25"/>
    <p:sldId id="265" r:id="rId26"/>
    <p:sldId id="319" r:id="rId27"/>
    <p:sldId id="267" r:id="rId28"/>
    <p:sldId id="268" r:id="rId29"/>
    <p:sldId id="269" r:id="rId30"/>
    <p:sldId id="27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宋体" panose="02010600030101010101" pitchFamily="2" charset="-122"/>
              </a:rPr>
            </a:fld>
            <a:endParaRPr lang="zh-CN" altLang="en-US">
              <a:cs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宋体" panose="02010600030101010101" pitchFamily="2" charset="-122"/>
              </a:rPr>
            </a:fld>
            <a:endParaRPr lang="zh-CN" altLang="en-US">
              <a:cs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cs typeface="宋体" panose="02010600030101010101" pitchFamily="2"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cs typeface="宋体" panose="02010600030101010101" pitchFamily="2"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cs typeface="宋体" panose="02010600030101010101" pitchFamily="2"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cs typeface="宋体" panose="02010600030101010101" pitchFamily="2"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anose="02010600030101010101" pitchFamily="2" charset="-122"/>
                <a:ea typeface="宋体" panose="02010600030101010101" pitchFamily="2" charset="-122"/>
                <a:cs typeface="宋体" panose="02010600030101010101" pitchFamily="2" charset="-122"/>
              </a:defRPr>
            </a:lvl1pPr>
          </a:lstStyle>
          <a:p>
            <a:fld id="{E6A73F56-7E78-4E88-8C91-5C0CFE55E3DD}"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anose="02010600030101010101" pitchFamily="2" charset="-122"/>
                <a:ea typeface="宋体" panose="02010600030101010101" pitchFamily="2" charset="-122"/>
                <a:cs typeface="宋体" panose="02010600030101010101" pitchFamily="2"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anose="02010600030101010101" pitchFamily="2" charset="-122"/>
                <a:ea typeface="宋体" panose="02010600030101010101" pitchFamily="2" charset="-122"/>
                <a:cs typeface="宋体" panose="02010600030101010101" pitchFamily="2" charset="-122"/>
              </a:defRPr>
            </a:lvl1pPr>
          </a:lstStyle>
          <a:p>
            <a:fld id="{0FD57CF3-6B7E-426A-90F4-5C6104ADFFA7}" type="slidenum">
              <a:rPr lang="zh-CN" altLang="en-US">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宋体" panose="02010600030101010101" pitchFamily="2" charset="-122"/>
          <a:ea typeface="宋体" panose="02010600030101010101" pitchFamily="2" charset="-122"/>
          <a:cs typeface="宋体" panose="02010600030101010101" pitchFamily="2"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宋体" panose="02010600030101010101" pitchFamily="2"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宋体" panose="02010600030101010101" pitchFamily="2"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宋体" panose="02010600030101010101" pitchFamily="2"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2" Type="http://schemas.openxmlformats.org/officeDocument/2006/relationships/slideLayout" Target="../slideLayouts/slideLayout7.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sp>
        <p:nvSpPr>
          <p:cNvPr id="7" name="椭圆 6"/>
          <p:cNvSpPr/>
          <p:nvPr/>
        </p:nvSpPr>
        <p:spPr>
          <a:xfrm>
            <a:off x="895619" y="1930243"/>
            <a:ext cx="2330181" cy="233018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sp>
        <p:nvSpPr>
          <p:cNvPr id="8" name="文本框 7"/>
          <p:cNvSpPr txBox="1"/>
          <p:nvPr/>
        </p:nvSpPr>
        <p:spPr>
          <a:xfrm>
            <a:off x="1333052" y="2694246"/>
            <a:ext cx="1455313" cy="583565"/>
          </a:xfrm>
          <a:prstGeom prst="rect">
            <a:avLst/>
          </a:prstGeom>
          <a:noFill/>
        </p:spPr>
        <p:txBody>
          <a:bodyPr wrap="square" rtlCol="0">
            <a:spAutoFit/>
          </a:bodyPr>
          <a:lstStyle/>
          <a:p>
            <a:pPr algn="ctr"/>
            <a:r>
              <a:rPr lang="en-US" altLang="zh-CN" sz="3200" b="1" dirty="0">
                <a:solidFill>
                  <a:prstClr val="black"/>
                </a:solidFill>
                <a:latin typeface="宋体" panose="02010600030101010101" pitchFamily="2" charset="-122"/>
                <a:ea typeface="宋体" panose="02010600030101010101" pitchFamily="2" charset="-122"/>
                <a:cs typeface="宋体" panose="02010600030101010101" pitchFamily="2" charset="-122"/>
              </a:rPr>
              <a:t>BUAA</a:t>
            </a:r>
            <a:endParaRPr lang="en-US" altLang="zh-CN" sz="3200" b="1" dirty="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3953814" y="2396642"/>
            <a:ext cx="7236700" cy="922020"/>
          </a:xfrm>
          <a:prstGeom prst="rect">
            <a:avLst/>
          </a:prstGeom>
          <a:noFill/>
        </p:spPr>
        <p:txBody>
          <a:bodyPr wrap="square" rtlCol="0">
            <a:spAutoFit/>
          </a:bodyPr>
          <a:lstStyle/>
          <a:p>
            <a:r>
              <a:rPr lang="zh-CN" altLang="en-US" sz="5400" b="1" dirty="0">
                <a:solidFill>
                  <a:prstClr val="white"/>
                </a:solidFill>
                <a:effectLst>
                  <a:outerShdw blurRad="38100" sx="105000" sy="105000" algn="ctr" rotWithShape="0">
                    <a:srgbClr val="E7E6E6">
                      <a:lumMod val="50000"/>
                      <a:alpha val="40000"/>
                    </a:srgbClr>
                  </a:outerShdw>
                </a:effectLst>
                <a:latin typeface="宋体" panose="02010600030101010101" pitchFamily="2" charset="-122"/>
                <a:ea typeface="宋体" panose="02010600030101010101" pitchFamily="2" charset="-122"/>
                <a:cs typeface="宋体" panose="02010600030101010101" pitchFamily="2" charset="-122"/>
              </a:rPr>
              <a:t>毕业论文中期检查答辩</a:t>
            </a:r>
            <a:endParaRPr lang="zh-CN" altLang="en-US" sz="5400" b="1" dirty="0">
              <a:solidFill>
                <a:prstClr val="white"/>
              </a:solidFill>
              <a:effectLst>
                <a:outerShdw blurRad="38100" sx="105000" sy="105000" algn="ctr" rotWithShape="0">
                  <a:srgbClr val="E7E6E6">
                    <a:lumMod val="50000"/>
                    <a:alpha val="40000"/>
                  </a:srgbClr>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5354347" y="3715657"/>
            <a:ext cx="4880487" cy="368300"/>
          </a:xfrm>
          <a:prstGeom prst="rect">
            <a:avLst/>
          </a:prstGeom>
          <a:noFill/>
        </p:spPr>
        <p:txBody>
          <a:bodyPr wrap="square" rtlCol="0">
            <a:spAutoFit/>
          </a:bodyPr>
          <a:lstStyle/>
          <a:p>
            <a:pPr algn="ctr"/>
            <a:r>
              <a:rPr lang="zh-CN" altLang="en-US" dirty="0">
                <a:solidFill>
                  <a:srgbClr val="E7E6E6">
                    <a:lumMod val="50000"/>
                  </a:srgbClr>
                </a:solidFill>
                <a:latin typeface="宋体" panose="02010600030101010101" pitchFamily="2" charset="-122"/>
                <a:ea typeface="宋体" panose="02010600030101010101" pitchFamily="2" charset="-122"/>
                <a:cs typeface="宋体" panose="02010600030101010101" pitchFamily="2" charset="-122"/>
              </a:rPr>
              <a:t>答辩人：霍飞烨</a:t>
            </a:r>
            <a:r>
              <a:rPr lang="en-US" altLang="zh-CN" dirty="0">
                <a:solidFill>
                  <a:srgbClr val="E7E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dirty="0">
                <a:solidFill>
                  <a:srgbClr val="E7E6E6">
                    <a:lumMod val="50000"/>
                  </a:srgbClr>
                </a:solidFill>
                <a:latin typeface="宋体" panose="02010600030101010101" pitchFamily="2" charset="-122"/>
                <a:ea typeface="宋体" panose="02010600030101010101" pitchFamily="2" charset="-122"/>
                <a:cs typeface="宋体" panose="02010600030101010101" pitchFamily="2" charset="-122"/>
              </a:rPr>
              <a:t>指导老师：张辉</a:t>
            </a:r>
            <a:endParaRPr lang="zh-CN" altLang="en-US" dirty="0">
              <a:solidFill>
                <a:srgbClr val="E7E6E6">
                  <a:lumMod val="50000"/>
                </a:srgbClr>
              </a:solidFill>
              <a:latin typeface="宋体" panose="02010600030101010101" pitchFamily="2" charset="-122"/>
              <a:ea typeface="宋体" panose="02010600030101010101" pitchFamily="2" charset="-122"/>
              <a:cs typeface="宋体" panose="02010600030101010101" pitchFamily="2" charset="-122"/>
            </a:endParaRPr>
          </a:p>
        </p:txBody>
      </p:sp>
      <p:cxnSp>
        <p:nvCxnSpPr>
          <p:cNvPr id="12" name="直接连接符 11"/>
          <p:cNvCxnSpPr/>
          <p:nvPr/>
        </p:nvCxnSpPr>
        <p:spPr>
          <a:xfrm>
            <a:off x="4165599" y="2396642"/>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65599" y="3329014"/>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011515" y="3731481"/>
            <a:ext cx="342764" cy="342764"/>
            <a:chOff x="4688155" y="5875923"/>
            <a:chExt cx="342764" cy="342764"/>
          </a:xfrm>
        </p:grpSpPr>
        <p:sp>
          <p:nvSpPr>
            <p:cNvPr id="15" name="椭圆 1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grpSp>
          <p:nvGrpSpPr>
            <p:cNvPr id="16" name="组合 15"/>
            <p:cNvGrpSpPr/>
            <p:nvPr/>
          </p:nvGrpSpPr>
          <p:grpSpPr>
            <a:xfrm>
              <a:off x="4763028" y="5947390"/>
              <a:ext cx="193018" cy="199830"/>
              <a:chOff x="5753100" y="3041650"/>
              <a:chExt cx="682626" cy="771526"/>
            </a:xfrm>
            <a:solidFill>
              <a:schemeClr val="accent1"/>
            </a:solidFill>
          </p:grpSpPr>
          <p:sp>
            <p:nvSpPr>
              <p:cNvPr id="1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1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1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white"/>
                  </a:solidFill>
                  <a:cs typeface="宋体" panose="02010600030101010101" pitchFamily="2" charset="-122"/>
                </a:endParaRPr>
              </a:p>
            </p:txBody>
          </p:sp>
          <p:sp>
            <p:nvSpPr>
              <p:cNvPr id="2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grpSp>
      </p:grpSp>
      <p:grpSp>
        <p:nvGrpSpPr>
          <p:cNvPr id="34" name="组合 33"/>
          <p:cNvGrpSpPr/>
          <p:nvPr/>
        </p:nvGrpSpPr>
        <p:grpSpPr>
          <a:xfrm>
            <a:off x="8149086" y="3724496"/>
            <a:ext cx="342764" cy="342764"/>
            <a:chOff x="4688155" y="5875923"/>
            <a:chExt cx="342764" cy="342764"/>
          </a:xfrm>
        </p:grpSpPr>
        <p:sp>
          <p:nvSpPr>
            <p:cNvPr id="35" name="椭圆 3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grpSp>
          <p:nvGrpSpPr>
            <p:cNvPr id="36" name="组合 35"/>
            <p:cNvGrpSpPr/>
            <p:nvPr/>
          </p:nvGrpSpPr>
          <p:grpSpPr>
            <a:xfrm>
              <a:off x="4763028" y="5947390"/>
              <a:ext cx="193018" cy="199830"/>
              <a:chOff x="5753100" y="3041650"/>
              <a:chExt cx="682626" cy="771526"/>
            </a:xfrm>
            <a:solidFill>
              <a:schemeClr val="accent1"/>
            </a:solidFill>
          </p:grpSpPr>
          <p:sp>
            <p:nvSpPr>
              <p:cNvPr id="3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5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5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5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5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grpSp>
      </p:grpSp>
      <p:sp>
        <p:nvSpPr>
          <p:cNvPr id="3" name="文本框 2"/>
          <p:cNvSpPr txBox="1"/>
          <p:nvPr/>
        </p:nvSpPr>
        <p:spPr>
          <a:xfrm>
            <a:off x="3649980" y="1408430"/>
            <a:ext cx="7690485" cy="521970"/>
          </a:xfrm>
          <a:prstGeom prst="rect">
            <a:avLst/>
          </a:prstGeom>
          <a:noFill/>
        </p:spPr>
        <p:txBody>
          <a:bodyPr wrap="none" rtlCol="0">
            <a:spAutoFit/>
          </a:bodyPr>
          <a:p>
            <a:r>
              <a:rPr lang="zh-CN" altLang="en-US" sz="2800" b="1">
                <a:solidFill>
                  <a:schemeClr val="bg1"/>
                </a:solidFill>
                <a:cs typeface="宋体" panose="02010600030101010101" pitchFamily="2" charset="-122"/>
              </a:rPr>
              <a:t>基于深度学习的专利与标准关联关系的发现技术</a:t>
            </a:r>
            <a:endParaRPr lang="zh-CN" altLang="en-US" sz="2800" b="1">
              <a:solidFill>
                <a:schemeClr val="bg1"/>
              </a:solidFill>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5" name="Freeform 10"/>
          <p:cNvSpPr/>
          <p:nvPr/>
        </p:nvSpPr>
        <p:spPr bwMode="auto">
          <a:xfrm>
            <a:off x="1634633" y="1751584"/>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宋体" panose="02010600030101010101" pitchFamily="2" charset="-122"/>
              <a:cs typeface="宋体" panose="02010600030101010101" pitchFamily="2" charset="-122"/>
            </a:endParaRPr>
          </a:p>
        </p:txBody>
      </p:sp>
      <p:sp>
        <p:nvSpPr>
          <p:cNvPr id="8" name="Freeform 12"/>
          <p:cNvSpPr/>
          <p:nvPr/>
        </p:nvSpPr>
        <p:spPr bwMode="auto">
          <a:xfrm>
            <a:off x="8647295" y="1751584"/>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宋体" panose="02010600030101010101" pitchFamily="2" charset="-122"/>
              <a:cs typeface="宋体" panose="02010600030101010101" pitchFamily="2" charset="-122"/>
            </a:endParaRPr>
          </a:p>
        </p:txBody>
      </p:sp>
      <p:sp>
        <p:nvSpPr>
          <p:cNvPr id="10" name="Freeform 13"/>
          <p:cNvSpPr/>
          <p:nvPr/>
        </p:nvSpPr>
        <p:spPr bwMode="auto">
          <a:xfrm>
            <a:off x="5127511" y="439601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宋体" panose="02010600030101010101" pitchFamily="2" charset="-122"/>
              <a:cs typeface="宋体" panose="02010600030101010101" pitchFamily="2" charset="-122"/>
            </a:endParaRPr>
          </a:p>
        </p:txBody>
      </p:sp>
      <p:grpSp>
        <p:nvGrpSpPr>
          <p:cNvPr id="12" name="组合 11"/>
          <p:cNvGrpSpPr/>
          <p:nvPr/>
        </p:nvGrpSpPr>
        <p:grpSpPr>
          <a:xfrm>
            <a:off x="1718766" y="1811564"/>
            <a:ext cx="3142089" cy="1370965"/>
            <a:chOff x="1774011" y="1408974"/>
            <a:chExt cx="3142089" cy="1370965"/>
          </a:xfrm>
        </p:grpSpPr>
        <p:sp>
          <p:nvSpPr>
            <p:cNvPr id="13" name="矩形 12"/>
            <p:cNvSpPr/>
            <p:nvPr/>
          </p:nvSpPr>
          <p:spPr>
            <a:xfrm>
              <a:off x="1774011" y="1408974"/>
              <a:ext cx="3142089" cy="1370965"/>
            </a:xfrm>
            <a:prstGeom prst="rect">
              <a:avLst/>
            </a:prstGeom>
            <a:noFill/>
          </p:spPr>
          <p:txBody>
            <a:bodyPr wrap="square" rtlCol="0">
              <a:spAutoFit/>
            </a:bodyPr>
            <a:lstStyle/>
            <a:p>
              <a:pPr>
                <a:lnSpc>
                  <a:spcPct val="130000"/>
                </a:lnSpc>
                <a:defRPr/>
              </a:pPr>
              <a:r>
                <a:rPr lang="zh-CN" altLang="en-US" sz="1600" b="1"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数据集选取与构建</a:t>
              </a:r>
              <a:endParaRPr lang="zh-CN" altLang="en-US" sz="16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a:p>
              <a:pPr>
                <a:lnSpc>
                  <a:spcPct val="130000"/>
                </a:lnSpc>
                <a:defRPr/>
              </a:pPr>
              <a:r>
                <a:rPr lang="zh-CN" altLang="en-US" sz="16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本次毕设选取的是由CLUE(中文语言理解测评基准)项目组构建的数据集CLUEFineGrainNER</a:t>
              </a:r>
              <a:endParaRPr lang="zh-CN" altLang="en-US" sz="16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
          <p:nvSpPr>
            <p:cNvPr id="14" name="矩形 13"/>
            <p:cNvSpPr/>
            <p:nvPr/>
          </p:nvSpPr>
          <p:spPr>
            <a:xfrm>
              <a:off x="1774016" y="1769582"/>
              <a:ext cx="309880" cy="368300"/>
            </a:xfrm>
            <a:prstGeom prst="rect">
              <a:avLst/>
            </a:prstGeom>
          </p:spPr>
          <p:txBody>
            <a:bodyPr wrap="none">
              <a:spAutoFit/>
            </a:bodyPr>
            <a:lstStyle/>
            <a:p>
              <a:pPr>
                <a:defRPr/>
              </a:pPr>
              <a:endParaRPr lang="zh-CN" altLang="en-US" b="1" spc="3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15" name="组合 14"/>
          <p:cNvGrpSpPr/>
          <p:nvPr/>
        </p:nvGrpSpPr>
        <p:grpSpPr>
          <a:xfrm>
            <a:off x="1582739" y="3240121"/>
            <a:ext cx="1900602" cy="1389570"/>
            <a:chOff x="1684339" y="3341721"/>
            <a:chExt cx="1900602" cy="1389570"/>
          </a:xfrm>
        </p:grpSpPr>
        <p:sp>
          <p:nvSpPr>
            <p:cNvPr id="16" name="Freeform 5"/>
            <p:cNvSpPr/>
            <p:nvPr/>
          </p:nvSpPr>
          <p:spPr bwMode="auto">
            <a:xfrm>
              <a:off x="1684339" y="3341721"/>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宋体" panose="02010600030101010101" pitchFamily="2" charset="-122"/>
                <a:cs typeface="宋体" panose="02010600030101010101" pitchFamily="2" charset="-122"/>
              </a:endParaRPr>
            </a:p>
          </p:txBody>
        </p:sp>
        <p:sp>
          <p:nvSpPr>
            <p:cNvPr id="17" name="文本框 16"/>
            <p:cNvSpPr txBox="1"/>
            <p:nvPr/>
          </p:nvSpPr>
          <p:spPr>
            <a:xfrm>
              <a:off x="2276564" y="3800974"/>
              <a:ext cx="861133" cy="769441"/>
            </a:xfrm>
            <a:prstGeom prst="rect">
              <a:avLst/>
            </a:prstGeom>
            <a:noFill/>
          </p:spPr>
          <p:txBody>
            <a:bodyPr wrap="none" rtlCol="0">
              <a:spAutoFit/>
            </a:bodyPr>
            <a:lstStyle/>
            <a:p>
              <a:r>
                <a:rPr lang="en-US" altLang="zh-CN" sz="4400" dirty="0">
                  <a:solidFill>
                    <a:srgbClr val="E7E6E6"/>
                  </a:solidFill>
                  <a:latin typeface="宋体" panose="02010600030101010101" pitchFamily="2" charset="-122"/>
                  <a:ea typeface="宋体" panose="02010600030101010101" pitchFamily="2" charset="-122"/>
                  <a:cs typeface="宋体" panose="02010600030101010101" pitchFamily="2" charset="-122"/>
                </a:rPr>
                <a:t>01</a:t>
              </a:r>
              <a:endParaRPr lang="zh-CN" altLang="en-US" sz="4400" dirty="0">
                <a:solidFill>
                  <a:srgbClr val="E7E6E6"/>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18" name="组合 17"/>
          <p:cNvGrpSpPr/>
          <p:nvPr/>
        </p:nvGrpSpPr>
        <p:grpSpPr>
          <a:xfrm>
            <a:off x="4919129" y="3240129"/>
            <a:ext cx="1900602" cy="1389570"/>
            <a:chOff x="3352584" y="3284579"/>
            <a:chExt cx="1900602" cy="1389570"/>
          </a:xfrm>
        </p:grpSpPr>
        <p:sp>
          <p:nvSpPr>
            <p:cNvPr id="19" name="Freeform 8"/>
            <p:cNvSpPr/>
            <p:nvPr/>
          </p:nvSpPr>
          <p:spPr bwMode="auto">
            <a:xfrm>
              <a:off x="3352584" y="3284579"/>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宋体" panose="02010600030101010101" pitchFamily="2" charset="-122"/>
                <a:cs typeface="宋体" panose="02010600030101010101" pitchFamily="2" charset="-122"/>
              </a:endParaRPr>
            </a:p>
          </p:txBody>
        </p:sp>
        <p:sp>
          <p:nvSpPr>
            <p:cNvPr id="20" name="文本框 19"/>
            <p:cNvSpPr txBox="1"/>
            <p:nvPr/>
          </p:nvSpPr>
          <p:spPr>
            <a:xfrm>
              <a:off x="3877938" y="3331488"/>
              <a:ext cx="861133" cy="769441"/>
            </a:xfrm>
            <a:prstGeom prst="rect">
              <a:avLst/>
            </a:prstGeom>
            <a:noFill/>
          </p:spPr>
          <p:txBody>
            <a:bodyPr wrap="none" rtlCol="0">
              <a:spAutoFit/>
            </a:bodyPr>
            <a:lstStyle/>
            <a:p>
              <a:r>
                <a:rPr lang="en-US" altLang="zh-CN" sz="4400" dirty="0">
                  <a:solidFill>
                    <a:srgbClr val="E7E6E6"/>
                  </a:solidFill>
                  <a:latin typeface="宋体" panose="02010600030101010101" pitchFamily="2" charset="-122"/>
                  <a:ea typeface="宋体" panose="02010600030101010101" pitchFamily="2" charset="-122"/>
                  <a:cs typeface="宋体" panose="02010600030101010101" pitchFamily="2" charset="-122"/>
                </a:rPr>
                <a:t>02</a:t>
              </a:r>
              <a:endParaRPr lang="zh-CN" altLang="en-US" sz="4400" dirty="0">
                <a:solidFill>
                  <a:srgbClr val="E7E6E6"/>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27" name="组合 26"/>
          <p:cNvGrpSpPr/>
          <p:nvPr/>
        </p:nvGrpSpPr>
        <p:grpSpPr>
          <a:xfrm>
            <a:off x="8255796" y="3240121"/>
            <a:ext cx="1898864" cy="1389570"/>
            <a:chOff x="8357396" y="3341721"/>
            <a:chExt cx="1898864" cy="1389570"/>
          </a:xfrm>
        </p:grpSpPr>
        <p:sp>
          <p:nvSpPr>
            <p:cNvPr id="28" name="Freeform 7"/>
            <p:cNvSpPr/>
            <p:nvPr/>
          </p:nvSpPr>
          <p:spPr bwMode="auto">
            <a:xfrm>
              <a:off x="8357396" y="3341721"/>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宋体" panose="02010600030101010101" pitchFamily="2" charset="-122"/>
                <a:cs typeface="宋体" panose="02010600030101010101" pitchFamily="2" charset="-122"/>
              </a:endParaRPr>
            </a:p>
          </p:txBody>
        </p:sp>
        <p:sp>
          <p:nvSpPr>
            <p:cNvPr id="29" name="文本框 28"/>
            <p:cNvSpPr txBox="1"/>
            <p:nvPr/>
          </p:nvSpPr>
          <p:spPr>
            <a:xfrm>
              <a:off x="8923943" y="3800974"/>
              <a:ext cx="861133" cy="769441"/>
            </a:xfrm>
            <a:prstGeom prst="rect">
              <a:avLst/>
            </a:prstGeom>
            <a:noFill/>
          </p:spPr>
          <p:txBody>
            <a:bodyPr wrap="none" rtlCol="0">
              <a:spAutoFit/>
            </a:bodyPr>
            <a:lstStyle/>
            <a:p>
              <a:r>
                <a:rPr lang="en-US" altLang="zh-CN" sz="4400" dirty="0">
                  <a:solidFill>
                    <a:srgbClr val="E7E6E6"/>
                  </a:solidFill>
                  <a:latin typeface="宋体" panose="02010600030101010101" pitchFamily="2" charset="-122"/>
                  <a:ea typeface="宋体" panose="02010600030101010101" pitchFamily="2" charset="-122"/>
                  <a:cs typeface="宋体" panose="02010600030101010101" pitchFamily="2" charset="-122"/>
                </a:rPr>
                <a:t>05</a:t>
              </a:r>
              <a:endParaRPr lang="zh-CN" altLang="en-US" sz="4400" dirty="0">
                <a:solidFill>
                  <a:srgbClr val="E7E6E6"/>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31" name="矩形 30"/>
          <p:cNvSpPr/>
          <p:nvPr/>
        </p:nvSpPr>
        <p:spPr>
          <a:xfrm>
            <a:off x="5314950" y="5535930"/>
            <a:ext cx="3141980" cy="1050925"/>
          </a:xfrm>
          <a:prstGeom prst="rect">
            <a:avLst/>
          </a:prstGeom>
          <a:noFill/>
        </p:spPr>
        <p:txBody>
          <a:bodyPr wrap="square" rtlCol="0">
            <a:spAutoFit/>
          </a:bodyPr>
          <a:lstStyle/>
          <a:p>
            <a:pPr>
              <a:lnSpc>
                <a:spcPct val="130000"/>
              </a:lnSpc>
              <a:defRPr/>
            </a:pPr>
            <a:r>
              <a:rPr lang="zh-CN" altLang="en-US" sz="1600" b="1"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算法的选取与实现</a:t>
            </a:r>
            <a:endParaRPr lang="zh-CN" altLang="en-US" sz="1600" b="1"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a:p>
            <a:pPr>
              <a:lnSpc>
                <a:spcPct val="130000"/>
              </a:lnSpc>
              <a:defRPr/>
            </a:pPr>
            <a:r>
              <a:rPr lang="zh-CN" altLang="en-US" sz="16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选择了基于LSTM的改进模型LSTM-CRF作为baseline</a:t>
            </a:r>
            <a:endParaRPr lang="zh-CN" altLang="en-US" sz="16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
        <p:nvSpPr>
          <p:cNvPr id="40" name="矩形 39"/>
          <p:cNvSpPr/>
          <p:nvPr/>
        </p:nvSpPr>
        <p:spPr>
          <a:xfrm>
            <a:off x="8719185" y="1751330"/>
            <a:ext cx="3011170" cy="1370965"/>
          </a:xfrm>
          <a:prstGeom prst="rect">
            <a:avLst/>
          </a:prstGeom>
          <a:noFill/>
        </p:spPr>
        <p:txBody>
          <a:bodyPr wrap="square" rtlCol="0">
            <a:spAutoFit/>
          </a:bodyPr>
          <a:lstStyle/>
          <a:p>
            <a:pPr>
              <a:lnSpc>
                <a:spcPct val="130000"/>
              </a:lnSpc>
              <a:defRPr/>
            </a:pPr>
            <a:r>
              <a:rPr lang="zh-CN" altLang="en-US" sz="1600" b="1"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模型的迁移与优化</a:t>
            </a:r>
            <a:endParaRPr lang="zh-CN" altLang="en-US" sz="1600" b="1"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a:p>
            <a:pPr>
              <a:lnSpc>
                <a:spcPct val="130000"/>
              </a:lnSpc>
              <a:defRPr/>
            </a:pPr>
            <a:r>
              <a:rPr lang="zh-CN" altLang="en-US" sz="16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用知网的摘要-关键词数据集作为训练集训练模型，然后将训练集迁移至专利-标准数据集上</a:t>
            </a:r>
            <a:endParaRPr lang="zh-CN" altLang="en-US" sz="16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bldLvl="0" animBg="1"/>
      <p:bldP spid="1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1556385" y="1116330"/>
            <a:ext cx="9079230" cy="430530"/>
          </a:xfrm>
          <a:prstGeom prst="rect">
            <a:avLst/>
          </a:prstGeom>
          <a:solidFill>
            <a:schemeClr val="bg1"/>
          </a:solidFill>
        </p:spPr>
        <p:txBody>
          <a:bodyPr wrap="square" lIns="0" tIns="0" rIns="0" bIns="0" rtlCol="0">
            <a:spAutoFit/>
          </a:bodyPr>
          <a:lstStyle/>
          <a:p>
            <a:pPr algn="ctr"/>
            <a:r>
              <a:rPr lang="zh-CN" altLang="en-US" sz="2800" b="1" spc="300" dirty="0">
                <a:solidFill>
                  <a:schemeClr val="tx1"/>
                </a:solidFill>
                <a:latin typeface="宋体" panose="02010600030101010101" pitchFamily="2" charset="-122"/>
                <a:ea typeface="宋体" panose="02010600030101010101" pitchFamily="2" charset="-122"/>
                <a:cs typeface="宋体" panose="02010600030101010101" pitchFamily="2" charset="-122"/>
              </a:rPr>
              <a:t>https://github.com/HofieR/-GraduatioProjectCode</a:t>
            </a:r>
            <a:endParaRPr lang="zh-CN" altLang="en-US" sz="2800" b="1" spc="3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1429385" y="2061845"/>
            <a:ext cx="10045065" cy="4566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椭圆 16"/>
          <p:cNvSpPr/>
          <p:nvPr/>
        </p:nvSpPr>
        <p:spPr>
          <a:xfrm>
            <a:off x="3232785" y="1844040"/>
            <a:ext cx="6472555" cy="448754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4020820" y="2404110"/>
            <a:ext cx="5031105" cy="3076575"/>
          </a:xfrm>
          <a:prstGeom prst="rect">
            <a:avLst/>
          </a:prstGeom>
          <a:noFill/>
        </p:spPr>
        <p:txBody>
          <a:bodyPr wrap="square" rtlCol="0">
            <a:spAutoFit/>
          </a:bodyPr>
          <a:p>
            <a:endParaRPr lang="zh-CN" altLang="en-US">
              <a:solidFill>
                <a:schemeClr val="bg1"/>
              </a:solidFill>
              <a:cs typeface="宋体" panose="02010600030101010101" pitchFamily="2" charset="-122"/>
            </a:endParaRPr>
          </a:p>
          <a:p>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本次毕设选取的是由CLUE(中文语言理解测评基准)项目组在2020年基于清华大学的开源文本分类数据集THUCTC构建的细粒度命名实体识别数据集CLUEFineGrainNER，源数据来自Sina News Rss。</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数据集中包含训练集与验证集两部分，其中训练集10748例，验证集1343例，数据分为10个标签类别，分别为: 地址（address），书名（book），公司（company），游戏（game），政府（goverment），电影（movie），姓名（name），组织机构（organization），职位（position），景点（scene）。</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a:off x="1967865" y="1452245"/>
            <a:ext cx="2261870" cy="1950720"/>
            <a:chOff x="1060913" y="2095747"/>
            <a:chExt cx="1628199" cy="1628200"/>
          </a:xfrm>
          <a:solidFill>
            <a:srgbClr val="012060"/>
          </a:solidFill>
        </p:grpSpPr>
        <p:sp>
          <p:nvSpPr>
            <p:cNvPr id="15" name="MH_SubTitle_1"/>
            <p:cNvSpPr/>
            <p:nvPr>
              <p:custDataLst>
                <p:tags r:id="rId1"/>
              </p:custDataLst>
            </p:nvPr>
          </p:nvSpPr>
          <p:spPr>
            <a:xfrm>
              <a:off x="1060913"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1196981" y="2563193"/>
              <a:ext cx="1355725" cy="692727"/>
            </a:xfrm>
            <a:prstGeom prst="rect">
              <a:avLst/>
            </a:prstGeom>
            <a:grpFill/>
          </p:spPr>
          <p:txBody>
            <a:bodyPr wrap="square" rtlCol="0">
              <a:spAutoFit/>
            </a:bodyPr>
            <a:p>
              <a:pPr algn="ctr"/>
              <a:r>
                <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rPr>
                <a:t>数据集选取与构建</a:t>
              </a:r>
              <a:endPar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par>
                                <p:cTn id="8" presetID="53" presetClass="entr" presetSubtype="16" fill="hold" nodeType="withEffect">
                                  <p:stCondLst>
                                    <p:cond delay="11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2924175" y="1387475"/>
            <a:ext cx="6343650" cy="481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747395" y="2537460"/>
            <a:ext cx="10697210" cy="2009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椭圆 16"/>
          <p:cNvSpPr/>
          <p:nvPr/>
        </p:nvSpPr>
        <p:spPr>
          <a:xfrm>
            <a:off x="3232785" y="1844040"/>
            <a:ext cx="6472555" cy="448754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3953510" y="2593340"/>
            <a:ext cx="5031105" cy="2584450"/>
          </a:xfrm>
          <a:prstGeom prst="rect">
            <a:avLst/>
          </a:prstGeom>
          <a:noFill/>
        </p:spPr>
        <p:txBody>
          <a:bodyPr wrap="square" rtlCol="0">
            <a:spAutoFit/>
          </a:bodyPr>
          <a:p>
            <a:endParaRPr lang="zh-CN" altLang="en-US">
              <a:solidFill>
                <a:schemeClr val="bg1"/>
              </a:solidFill>
              <a:cs typeface="宋体" panose="02010600030101010101" pitchFamily="2" charset="-122"/>
            </a:endParaRPr>
          </a:p>
          <a:p>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本次毕设选择了基于LSTM的改进模型LSTM-CRF作为baseline。主要基于Pytorch深度学习框架实现，训练过程中，超参数来源于选取的baseline，而初始值则为Pytorch中随机种子函数生成。</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作为在CLUEFineGrainNER数据集上模型性能的对照试验，笔者分别选取了由Woodbridge等人实现的不包含CRF的Lstm模型以及最新的由CLUE项目组复现并提供的BERT-base模型作为对照组，以F1与训练时长作为实验评价指标，同时排除了Other标签实体对于结果的干扰。</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a:off x="1967865" y="1452245"/>
            <a:ext cx="2261870" cy="1950720"/>
            <a:chOff x="1060913" y="2095747"/>
            <a:chExt cx="1628199" cy="1628200"/>
          </a:xfrm>
          <a:solidFill>
            <a:srgbClr val="012060"/>
          </a:solidFill>
        </p:grpSpPr>
        <p:sp>
          <p:nvSpPr>
            <p:cNvPr id="15" name="MH_SubTitle_1"/>
            <p:cNvSpPr/>
            <p:nvPr>
              <p:custDataLst>
                <p:tags r:id="rId1"/>
              </p:custDataLst>
            </p:nvPr>
          </p:nvSpPr>
          <p:spPr>
            <a:xfrm>
              <a:off x="1060913"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1196981" y="2563193"/>
              <a:ext cx="1355725" cy="692727"/>
            </a:xfrm>
            <a:prstGeom prst="rect">
              <a:avLst/>
            </a:prstGeom>
            <a:grpFill/>
          </p:spPr>
          <p:txBody>
            <a:bodyPr wrap="square" rtlCol="0">
              <a:spAutoFit/>
            </a:bodyPr>
            <a:p>
              <a:pPr algn="ctr"/>
              <a:r>
                <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rPr>
                <a:t>算法的选取与实现</a:t>
              </a:r>
              <a:endPar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par>
                                <p:cTn id="8" presetID="53" presetClass="entr" presetSubtype="16" fill="hold" nodeType="withEffect">
                                  <p:stCondLst>
                                    <p:cond delay="11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1333500" y="1508125"/>
            <a:ext cx="9525635" cy="4465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1419860" y="1624965"/>
            <a:ext cx="9352280" cy="3830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2514600" y="1263015"/>
            <a:ext cx="7162800" cy="481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椭圆 16"/>
          <p:cNvSpPr/>
          <p:nvPr/>
        </p:nvSpPr>
        <p:spPr>
          <a:xfrm>
            <a:off x="3232785" y="1844040"/>
            <a:ext cx="6472555" cy="448754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4020820" y="2687955"/>
            <a:ext cx="5031105" cy="2799715"/>
          </a:xfrm>
          <a:prstGeom prst="rect">
            <a:avLst/>
          </a:prstGeom>
          <a:noFill/>
        </p:spPr>
        <p:txBody>
          <a:bodyPr wrap="square" rtlCol="0">
            <a:spAutoFit/>
          </a:bodyPr>
          <a:p>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知网中论文预览界面的摘要部分与专利-标准文本的风格非常相似，而且知网的每一篇论文都有其自带的关键词，这些关键词可以作为实体抽取的标签进行训练。因此，在模型迁移部分，可以用知网的摘要-关键词数据集作为训练集训练模型，然后将训练集迁移至专利-标准数据集上。</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与此同时，笔者注意到该模型为非树形结构RNN模型，因此可以在LSTM层与CRF层之间添加归一化LayerNorm层来加速收敛速度，同时可以丢弃无用信息较多的摘要主体部分，选取知识密度高的标题部分与摘要中含有较多关键词的关键句作为训练集来进行训练</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a:off x="1967865" y="1452245"/>
            <a:ext cx="2261870" cy="1950720"/>
            <a:chOff x="1060913" y="2095747"/>
            <a:chExt cx="1628199" cy="1628200"/>
          </a:xfrm>
          <a:solidFill>
            <a:srgbClr val="012060"/>
          </a:solidFill>
        </p:grpSpPr>
        <p:sp>
          <p:nvSpPr>
            <p:cNvPr id="15" name="MH_SubTitle_1"/>
            <p:cNvSpPr/>
            <p:nvPr>
              <p:custDataLst>
                <p:tags r:id="rId1"/>
              </p:custDataLst>
            </p:nvPr>
          </p:nvSpPr>
          <p:spPr>
            <a:xfrm>
              <a:off x="1060913"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1196981" y="2563193"/>
              <a:ext cx="1355725" cy="692727"/>
            </a:xfrm>
            <a:prstGeom prst="rect">
              <a:avLst/>
            </a:prstGeom>
            <a:grpFill/>
          </p:spPr>
          <p:txBody>
            <a:bodyPr wrap="square" rtlCol="0">
              <a:spAutoFit/>
            </a:bodyPr>
            <a:p>
              <a:pPr algn="ctr"/>
              <a:r>
                <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rPr>
                <a:t>模型的迁移与优化</a:t>
              </a:r>
              <a:endPar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par>
                                <p:cTn id="8" presetID="53" presetClass="entr" presetSubtype="16" fill="hold" nodeType="withEffect">
                                  <p:stCondLst>
                                    <p:cond delay="11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403600" cy="6858000"/>
          </a:xfrm>
          <a:prstGeom prst="rect">
            <a:avLst/>
          </a:prstGeom>
          <a:solidFill>
            <a:srgbClr val="012060"/>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sp>
        <p:nvSpPr>
          <p:cNvPr id="5" name="文本框 4"/>
          <p:cNvSpPr txBox="1"/>
          <p:nvPr/>
        </p:nvSpPr>
        <p:spPr>
          <a:xfrm>
            <a:off x="400050" y="2870200"/>
            <a:ext cx="2527300" cy="646331"/>
          </a:xfrm>
          <a:prstGeom prst="rect">
            <a:avLst/>
          </a:prstGeom>
          <a:noFill/>
        </p:spPr>
        <p:txBody>
          <a:bodyPr wrap="square" rtlCol="0">
            <a:spAutoFit/>
          </a:bodyPr>
          <a:lstStyle/>
          <a:p>
            <a:pPr algn="ctr"/>
            <a:r>
              <a:rPr lang="en-US" altLang="zh-CN" sz="3600" dirty="0">
                <a:solidFill>
                  <a:prstClr val="white"/>
                </a:solidFill>
                <a:latin typeface="宋体" panose="02010600030101010101" pitchFamily="2" charset="-122"/>
                <a:ea typeface="宋体" panose="02010600030101010101" pitchFamily="2" charset="-122"/>
                <a:cs typeface="宋体" panose="02010600030101010101" pitchFamily="2" charset="-122"/>
              </a:rPr>
              <a:t>CONTENTS</a:t>
            </a:r>
            <a:endParaRPr lang="zh-CN" altLang="en-US" sz="36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783491" y="1670735"/>
            <a:ext cx="1760418" cy="923330"/>
          </a:xfrm>
          <a:prstGeom prst="rect">
            <a:avLst/>
          </a:prstGeom>
        </p:spPr>
        <p:txBody>
          <a:bodyPr wrap="none">
            <a:spAutoFit/>
          </a:bodyPr>
          <a:lstStyle/>
          <a:p>
            <a:pPr algn="ctr"/>
            <a:r>
              <a:rPr lang="zh-CN" altLang="en-US" sz="5400" b="1" dirty="0">
                <a:solidFill>
                  <a:prstClr val="white"/>
                </a:solidFill>
                <a:latin typeface="宋体" panose="02010600030101010101" pitchFamily="2" charset="-122"/>
                <a:ea typeface="宋体" panose="02010600030101010101" pitchFamily="2" charset="-122"/>
                <a:cs typeface="宋体" panose="02010600030101010101" pitchFamily="2" charset="-122"/>
              </a:rPr>
              <a:t>目 录</a:t>
            </a:r>
            <a:endParaRPr lang="en-US" altLang="zh-CN" sz="5400" b="1"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4961719" y="1670735"/>
            <a:ext cx="5261781" cy="583565"/>
          </a:xfrm>
          <a:prstGeom prst="rect">
            <a:avLst/>
          </a:prstGeom>
          <a:noFill/>
        </p:spPr>
        <p:txBody>
          <a:bodyPr wrap="square" rtlCol="0">
            <a:spAutoFit/>
          </a:bodyPr>
          <a:lstStyle/>
          <a:p>
            <a:r>
              <a:rPr lang="en-US" altLang="zh-CN"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01  </a:t>
            </a:r>
            <a:r>
              <a:rPr lang="zh-CN" altLang="en-US"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课题简介</a:t>
            </a:r>
            <a:endParaRPr lang="zh-CN" altLang="en-US"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4961719" y="2646550"/>
            <a:ext cx="5261781" cy="583565"/>
          </a:xfrm>
          <a:prstGeom prst="rect">
            <a:avLst/>
          </a:prstGeom>
          <a:noFill/>
        </p:spPr>
        <p:txBody>
          <a:bodyPr wrap="square" rtlCol="0">
            <a:spAutoFit/>
          </a:bodyPr>
          <a:lstStyle/>
          <a:p>
            <a:r>
              <a:rPr lang="en-US" altLang="zh-CN"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02  </a:t>
            </a:r>
            <a:r>
              <a:rPr lang="zh-CN" altLang="en-US"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工作进展</a:t>
            </a:r>
            <a:endParaRPr lang="zh-CN" altLang="en-US"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4961719" y="3622365"/>
            <a:ext cx="5261781" cy="583565"/>
          </a:xfrm>
          <a:prstGeom prst="rect">
            <a:avLst/>
          </a:prstGeom>
          <a:noFill/>
        </p:spPr>
        <p:txBody>
          <a:bodyPr wrap="square" rtlCol="0">
            <a:spAutoFit/>
          </a:bodyPr>
          <a:lstStyle/>
          <a:p>
            <a:r>
              <a:rPr lang="en-US" altLang="zh-CN"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03  </a:t>
            </a:r>
            <a:r>
              <a:rPr lang="zh-CN" altLang="en-US"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后续安排</a:t>
            </a:r>
            <a:endParaRPr lang="zh-CN" altLang="en-US"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4961719" y="4598179"/>
            <a:ext cx="5261781" cy="583565"/>
          </a:xfrm>
          <a:prstGeom prst="rect">
            <a:avLst/>
          </a:prstGeom>
          <a:noFill/>
        </p:spPr>
        <p:txBody>
          <a:bodyPr wrap="square" rtlCol="0">
            <a:spAutoFit/>
          </a:bodyPr>
          <a:lstStyle/>
          <a:p>
            <a:r>
              <a:rPr lang="en-US" altLang="zh-CN"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04  </a:t>
            </a:r>
            <a:r>
              <a:rPr lang="zh-CN" altLang="en-US"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参考文献</a:t>
            </a:r>
            <a:endParaRPr lang="zh-CN" altLang="en-US" sz="32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737870" y="1419225"/>
            <a:ext cx="10715625" cy="4019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1559560" y="2306955"/>
            <a:ext cx="9072880" cy="2675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872490" y="1506855"/>
            <a:ext cx="10447020" cy="4351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409575" y="1899920"/>
            <a:ext cx="11016615" cy="3515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rPr>
              <a:t>PART 03  </a:t>
            </a:r>
            <a:endPar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r>
              <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rPr>
              <a:t> </a:t>
            </a:r>
            <a:r>
              <a:rPr lang="zh-CN"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rPr>
              <a:t>后续安排</a:t>
            </a:r>
            <a:endParaRPr lang="zh-CN"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953135"/>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03 </a:t>
            </a:r>
            <a:r>
              <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后续安排</a:t>
            </a:r>
            <a:endPar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a:p>
            <a:endPar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5" name="任意多边形 14"/>
          <p:cNvSpPr/>
          <p:nvPr/>
        </p:nvSpPr>
        <p:spPr>
          <a:xfrm>
            <a:off x="2380660" y="3441700"/>
            <a:ext cx="1512926" cy="504371"/>
          </a:xfrm>
          <a:custGeom>
            <a:avLst/>
            <a:gdLst>
              <a:gd name="connsiteX0" fmla="*/ 0 w 4862286"/>
              <a:gd name="connsiteY0" fmla="*/ 116701 h 873970"/>
              <a:gd name="connsiteX1" fmla="*/ 899886 w 4862286"/>
              <a:gd name="connsiteY1" fmla="*/ 726301 h 873970"/>
              <a:gd name="connsiteX2" fmla="*/ 1901372 w 4862286"/>
              <a:gd name="connsiteY2" fmla="*/ 587 h 873970"/>
              <a:gd name="connsiteX3" fmla="*/ 2728686 w 4862286"/>
              <a:gd name="connsiteY3" fmla="*/ 871444 h 873970"/>
              <a:gd name="connsiteX4" fmla="*/ 3788229 w 4862286"/>
              <a:gd name="connsiteY4" fmla="*/ 261844 h 873970"/>
              <a:gd name="connsiteX5" fmla="*/ 4862286 w 4862286"/>
              <a:gd name="connsiteY5" fmla="*/ 145729 h 87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286" h="873970">
                <a:moveTo>
                  <a:pt x="0" y="116701"/>
                </a:moveTo>
                <a:cubicBezTo>
                  <a:pt x="291495" y="431177"/>
                  <a:pt x="582991" y="745653"/>
                  <a:pt x="899886" y="726301"/>
                </a:cubicBezTo>
                <a:cubicBezTo>
                  <a:pt x="1216781" y="706949"/>
                  <a:pt x="1596572" y="-23603"/>
                  <a:pt x="1901372" y="587"/>
                </a:cubicBezTo>
                <a:cubicBezTo>
                  <a:pt x="2206172" y="24777"/>
                  <a:pt x="2414210" y="827901"/>
                  <a:pt x="2728686" y="871444"/>
                </a:cubicBezTo>
                <a:cubicBezTo>
                  <a:pt x="3043162" y="914987"/>
                  <a:pt x="3432629" y="382796"/>
                  <a:pt x="3788229" y="261844"/>
                </a:cubicBezTo>
                <a:cubicBezTo>
                  <a:pt x="4143829" y="140892"/>
                  <a:pt x="4620381" y="116701"/>
                  <a:pt x="4862286" y="145729"/>
                </a:cubicBezTo>
              </a:path>
            </a:pathLst>
          </a:custGeom>
          <a:noFill/>
          <a:ln w="38100" cap="flat" cmpd="sng" algn="ctr">
            <a:solidFill>
              <a:srgbClr val="0B1B32"/>
            </a:solidFill>
            <a:prstDash val="solid"/>
            <a:miter lim="800000"/>
          </a:ln>
          <a:effectLst/>
        </p:spPr>
        <p:txBody>
          <a:bodyPr rtlCol="0" anchor="ct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椭圆 15"/>
          <p:cNvSpPr/>
          <p:nvPr/>
        </p:nvSpPr>
        <p:spPr>
          <a:xfrm>
            <a:off x="791381" y="277941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7" name="椭圆 16"/>
          <p:cNvSpPr/>
          <p:nvPr/>
        </p:nvSpPr>
        <p:spPr>
          <a:xfrm>
            <a:off x="3277235" y="1997710"/>
            <a:ext cx="3702685" cy="3807460"/>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8" name="椭圆 17"/>
          <p:cNvSpPr/>
          <p:nvPr/>
        </p:nvSpPr>
        <p:spPr>
          <a:xfrm>
            <a:off x="6185095" y="1712610"/>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宋体" panose="02010600030101010101" pitchFamily="2" charset="-122"/>
                <a:ea typeface="宋体" panose="02010600030101010101" pitchFamily="2" charset="-122"/>
                <a:cs typeface="宋体" panose="02010600030101010101" pitchFamily="2" charset="-122"/>
              </a:rPr>
              <a:t>1</a:t>
            </a:r>
            <a:endParaRPr lang="zh-CN" altLang="en-US" sz="2800" b="1" kern="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椭圆 19"/>
          <p:cNvSpPr/>
          <p:nvPr/>
        </p:nvSpPr>
        <p:spPr>
          <a:xfrm>
            <a:off x="5884740" y="5232809"/>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宋体" panose="02010600030101010101" pitchFamily="2" charset="-122"/>
                <a:ea typeface="宋体" panose="02010600030101010101" pitchFamily="2" charset="-122"/>
                <a:cs typeface="宋体" panose="02010600030101010101" pitchFamily="2" charset="-122"/>
              </a:rPr>
              <a:t>2</a:t>
            </a:r>
            <a:endParaRPr lang="en-US" altLang="zh-CN" sz="2800" b="1" kern="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1" name="TextBox 20"/>
          <p:cNvSpPr txBox="1"/>
          <p:nvPr/>
        </p:nvSpPr>
        <p:spPr>
          <a:xfrm>
            <a:off x="1343974" y="3303845"/>
            <a:ext cx="791210" cy="861695"/>
          </a:xfrm>
          <a:prstGeom prst="rect">
            <a:avLst/>
          </a:prstGeom>
          <a:noFill/>
        </p:spPr>
        <p:txBody>
          <a:bodyPr wrap="none" lIns="0" tIns="0" rIns="0" bIns="0" rtlCol="0">
            <a:spAutoFit/>
          </a:bodyPr>
          <a:lstStyle/>
          <a:p>
            <a:pPr algn="ctr"/>
            <a:r>
              <a:rPr lang="zh-CN" altLang="en-US" sz="2800" b="1" spc="300" dirty="0">
                <a:solidFill>
                  <a:prstClr val="white"/>
                </a:solidFill>
                <a:latin typeface="宋体" panose="02010600030101010101" pitchFamily="2" charset="-122"/>
                <a:ea typeface="宋体" panose="02010600030101010101" pitchFamily="2" charset="-122"/>
                <a:cs typeface="宋体" panose="02010600030101010101" pitchFamily="2" charset="-122"/>
              </a:rPr>
              <a:t>存在</a:t>
            </a:r>
            <a:endParaRPr lang="zh-CN" altLang="en-US" sz="2800" b="1"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r>
              <a:rPr lang="zh-CN" altLang="en-US" sz="2800" b="1" spc="300" dirty="0">
                <a:solidFill>
                  <a:prstClr val="white"/>
                </a:solidFill>
                <a:latin typeface="宋体" panose="02010600030101010101" pitchFamily="2" charset="-122"/>
                <a:ea typeface="宋体" panose="02010600030101010101" pitchFamily="2" charset="-122"/>
                <a:cs typeface="宋体" panose="02010600030101010101" pitchFamily="2" charset="-122"/>
              </a:rPr>
              <a:t>问题</a:t>
            </a:r>
            <a:endParaRPr lang="zh-CN" altLang="en-US" sz="2800" b="1"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2" name="矩形 21"/>
          <p:cNvSpPr/>
          <p:nvPr/>
        </p:nvSpPr>
        <p:spPr>
          <a:xfrm>
            <a:off x="3958462" y="2325189"/>
            <a:ext cx="2511205" cy="3290570"/>
          </a:xfrm>
          <a:prstGeom prst="rect">
            <a:avLst/>
          </a:prstGeom>
        </p:spPr>
        <p:txBody>
          <a:bodyPr wrap="square">
            <a:spAutoFit/>
          </a:bodyPr>
          <a:lstStyle/>
          <a:p>
            <a:pPr algn="ctr">
              <a:lnSpc>
                <a:spcPct val="130000"/>
              </a:lnSpc>
              <a:defRPr/>
            </a:pPr>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1) 在知网摘要-关键词数据集上，LSTM-CRF的表现比起CLUEFineGrainNER数据集训练得到的模型性能上仍然存在差异。</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lnSpc>
                <a:spcPct val="130000"/>
              </a:lnSpc>
              <a:defRPr/>
            </a:pPr>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2) 假设已经分别抽取出来专利信息的命名实体以及标准信息的命名实体，如何在两个数据集间挖掘实体的相关性。</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4" name="MH_SubTitle_4"/>
          <p:cNvSpPr>
            <a:spLocks noChangeArrowheads="1"/>
          </p:cNvSpPr>
          <p:nvPr>
            <p:custDataLst>
              <p:tags r:id="rId1"/>
            </p:custDataLst>
          </p:nvPr>
        </p:nvSpPr>
        <p:spPr bwMode="auto">
          <a:xfrm>
            <a:off x="7076564" y="1712395"/>
            <a:ext cx="4195644"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rgbClr val="0070C0">
                    <a:lumMod val="50000"/>
                  </a:srgbClr>
                </a:solidFill>
                <a:latin typeface="宋体" panose="02010600030101010101" pitchFamily="2" charset="-122"/>
                <a:cs typeface="宋体" panose="02010600030101010101" pitchFamily="2" charset="-122"/>
              </a:rPr>
              <a:t>通过对不同领域的论文摘要分别训练，或者对数据进行进一步的蒸馏，可以提升数据问题带来的性能下降。或者可以尝试其他的模型。</a:t>
            </a:r>
            <a:endParaRPr lang="zh-CN" altLang="en-US" sz="1400" dirty="0">
              <a:solidFill>
                <a:srgbClr val="0070C0">
                  <a:lumMod val="50000"/>
                </a:srgbClr>
              </a:solidFill>
              <a:latin typeface="宋体" panose="02010600030101010101" pitchFamily="2" charset="-122"/>
              <a:cs typeface="宋体" panose="02010600030101010101" pitchFamily="2" charset="-122"/>
            </a:endParaRPr>
          </a:p>
        </p:txBody>
      </p:sp>
      <p:sp>
        <p:nvSpPr>
          <p:cNvPr id="25" name="MH_SubTitle_4"/>
          <p:cNvSpPr>
            <a:spLocks noChangeArrowheads="1"/>
          </p:cNvSpPr>
          <p:nvPr>
            <p:custDataLst>
              <p:tags r:id="rId2"/>
            </p:custDataLst>
          </p:nvPr>
        </p:nvSpPr>
        <p:spPr bwMode="auto">
          <a:xfrm>
            <a:off x="6980044" y="4165436"/>
            <a:ext cx="4108558"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prstClr val="black">
                    <a:lumMod val="75000"/>
                    <a:lumOff val="25000"/>
                  </a:prstClr>
                </a:solidFill>
                <a:latin typeface="宋体" panose="02010600030101010101" pitchFamily="2" charset="-122"/>
                <a:cs typeface="宋体" panose="02010600030101010101" pitchFamily="2" charset="-122"/>
              </a:rPr>
              <a:t>由于标准数据集属于一个领域的不同item抽取出的命名实体间可能存在很强的耦合性，因此为了防止一个专利关联到冗余的标准，不能对两个实体数据集进行复杂的文本相似度算法的计算，恰恰相反，只需要对两个数据集进行简单的match操作，如何对于多个命名实体相匹配的专利-标准对进行定量加权排序输出。同时为了确保匹配结果的准确性，还需要对标准数据集进行一定的清洗。</a:t>
            </a:r>
            <a:endParaRPr lang="zh-CN" altLang="en-US" sz="1400" dirty="0">
              <a:solidFill>
                <a:prstClr val="black">
                  <a:lumMod val="75000"/>
                  <a:lumOff val="25000"/>
                </a:prstClr>
              </a:solidFill>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170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16" presetClass="entr" presetSubtype="42" fill="hold" grpId="0" nodeType="withEffect">
                                  <p:stCondLst>
                                    <p:cond delay="2000"/>
                                  </p:stCondLst>
                                  <p:childTnLst>
                                    <p:set>
                                      <p:cBhvr>
                                        <p:cTn id="13" dur="1" fill="hold">
                                          <p:stCondLst>
                                            <p:cond delay="0"/>
                                          </p:stCondLst>
                                        </p:cTn>
                                        <p:tgtEl>
                                          <p:spTgt spid="17"/>
                                        </p:tgtEl>
                                        <p:attrNameLst>
                                          <p:attrName>style.visibility</p:attrName>
                                        </p:attrNameLst>
                                      </p:cBhvr>
                                      <p:to>
                                        <p:strVal val="visible"/>
                                      </p:to>
                                    </p:set>
                                    <p:animEffect transition="in" filter="barn(outHorizontal)">
                                      <p:cBhvr>
                                        <p:cTn id="14" dur="500"/>
                                        <p:tgtEl>
                                          <p:spTgt spid="17"/>
                                        </p:tgtEl>
                                      </p:cBhvr>
                                    </p:animEffect>
                                  </p:childTnLst>
                                </p:cTn>
                              </p:par>
                              <p:par>
                                <p:cTn id="15" presetID="16" presetClass="entr" presetSubtype="21" fill="hold" grpId="0" nodeType="withEffect">
                                  <p:stCondLst>
                                    <p:cond delay="220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par>
                                <p:cTn id="18" presetID="31" presetClass="entr" presetSubtype="0" fill="hold" grpId="0" nodeType="withEffect">
                                  <p:stCondLst>
                                    <p:cond delay="26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 calcmode="lin" valueType="num">
                                      <p:cBhvr>
                                        <p:cTn id="22" dur="500" fill="hold"/>
                                        <p:tgtEl>
                                          <p:spTgt spid="18"/>
                                        </p:tgtEl>
                                        <p:attrNameLst>
                                          <p:attrName>style.rotation</p:attrName>
                                        </p:attrNameLst>
                                      </p:cBhvr>
                                      <p:tavLst>
                                        <p:tav tm="0">
                                          <p:val>
                                            <p:fltVal val="90"/>
                                          </p:val>
                                        </p:tav>
                                        <p:tav tm="100000">
                                          <p:val>
                                            <p:fltVal val="0"/>
                                          </p:val>
                                        </p:tav>
                                      </p:tavLst>
                                    </p:anim>
                                    <p:animEffect transition="in" filter="fade">
                                      <p:cBhvr>
                                        <p:cTn id="23" dur="500"/>
                                        <p:tgtEl>
                                          <p:spTgt spid="18"/>
                                        </p:tgtEl>
                                      </p:cBhvr>
                                    </p:animEffect>
                                  </p:childTnLst>
                                </p:cTn>
                              </p:par>
                              <p:par>
                                <p:cTn id="24" presetID="17" presetClass="entr" presetSubtype="8" fill="hold" grpId="0" nodeType="withEffect">
                                  <p:stCondLst>
                                    <p:cond delay="280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ppt_x</p:attrName>
                                        </p:attrNameLst>
                                      </p:cBhvr>
                                      <p:tavLst>
                                        <p:tav tm="0">
                                          <p:val>
                                            <p:strVal val="#ppt_x-#ppt_w/2"/>
                                          </p:val>
                                        </p:tav>
                                        <p:tav tm="100000">
                                          <p:val>
                                            <p:strVal val="#ppt_x"/>
                                          </p:val>
                                        </p:tav>
                                      </p:tavLst>
                                    </p:anim>
                                    <p:anim calcmode="lin" valueType="num">
                                      <p:cBhvr>
                                        <p:cTn id="27" dur="500" fill="hold"/>
                                        <p:tgtEl>
                                          <p:spTgt spid="24"/>
                                        </p:tgtEl>
                                        <p:attrNameLst>
                                          <p:attrName>ppt_y</p:attrName>
                                        </p:attrNameLst>
                                      </p:cBhvr>
                                      <p:tavLst>
                                        <p:tav tm="0">
                                          <p:val>
                                            <p:strVal val="#ppt_y"/>
                                          </p:val>
                                        </p:tav>
                                        <p:tav tm="100000">
                                          <p:val>
                                            <p:strVal val="#ppt_y"/>
                                          </p:val>
                                        </p:tav>
                                      </p:tavLst>
                                    </p:anim>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strVal val="#ppt_h"/>
                                          </p:val>
                                        </p:tav>
                                        <p:tav tm="100000">
                                          <p:val>
                                            <p:strVal val="#ppt_h"/>
                                          </p:val>
                                        </p:tav>
                                      </p:tavLst>
                                    </p:anim>
                                  </p:childTnLst>
                                </p:cTn>
                              </p:par>
                              <p:par>
                                <p:cTn id="30" presetID="31" presetClass="entr" presetSubtype="0" fill="hold" grpId="0" nodeType="withEffect">
                                  <p:stCondLst>
                                    <p:cond delay="38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 calcmode="lin" valueType="num">
                                      <p:cBhvr>
                                        <p:cTn id="34" dur="500" fill="hold"/>
                                        <p:tgtEl>
                                          <p:spTgt spid="20"/>
                                        </p:tgtEl>
                                        <p:attrNameLst>
                                          <p:attrName>style.rotation</p:attrName>
                                        </p:attrNameLst>
                                      </p:cBhvr>
                                      <p:tavLst>
                                        <p:tav tm="0">
                                          <p:val>
                                            <p:fltVal val="90"/>
                                          </p:val>
                                        </p:tav>
                                        <p:tav tm="100000">
                                          <p:val>
                                            <p:fltVal val="0"/>
                                          </p:val>
                                        </p:tav>
                                      </p:tavLst>
                                    </p:anim>
                                    <p:animEffect transition="in" filter="fade">
                                      <p:cBhvr>
                                        <p:cTn id="35" dur="500"/>
                                        <p:tgtEl>
                                          <p:spTgt spid="20"/>
                                        </p:tgtEl>
                                      </p:cBhvr>
                                    </p:animEffect>
                                  </p:childTnLst>
                                </p:cTn>
                              </p:par>
                              <p:par>
                                <p:cTn id="36" presetID="17" presetClass="entr" presetSubtype="8" fill="hold" grpId="0" nodeType="withEffect">
                                  <p:stCondLst>
                                    <p:cond delay="400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ppt_x</p:attrName>
                                        </p:attrNameLst>
                                      </p:cBhvr>
                                      <p:tavLst>
                                        <p:tav tm="0">
                                          <p:val>
                                            <p:strVal val="#ppt_x-#ppt_w/2"/>
                                          </p:val>
                                        </p:tav>
                                        <p:tav tm="100000">
                                          <p:val>
                                            <p:strVal val="#ppt_x"/>
                                          </p:val>
                                        </p:tav>
                                      </p:tavLst>
                                    </p:anim>
                                    <p:anim calcmode="lin" valueType="num">
                                      <p:cBhvr>
                                        <p:cTn id="39" dur="500" fill="hold"/>
                                        <p:tgtEl>
                                          <p:spTgt spid="25"/>
                                        </p:tgtEl>
                                        <p:attrNameLst>
                                          <p:attrName>ppt_y</p:attrName>
                                        </p:attrNameLst>
                                      </p:cBhvr>
                                      <p:tavLst>
                                        <p:tav tm="0">
                                          <p:val>
                                            <p:strVal val="#ppt_y"/>
                                          </p:val>
                                        </p:tav>
                                        <p:tav tm="100000">
                                          <p:val>
                                            <p:strVal val="#ppt_y"/>
                                          </p:val>
                                        </p:tav>
                                      </p:tavLst>
                                    </p:anim>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20" grpId="0" bldLvl="0" animBg="1"/>
      <p:bldP spid="22"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03 </a:t>
            </a:r>
            <a:r>
              <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后续安排</a:t>
            </a:r>
            <a:endPar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MH_Other_1"/>
          <p:cNvSpPr/>
          <p:nvPr>
            <p:custDataLst>
              <p:tags r:id="rId1"/>
            </p:custDataLst>
          </p:nvPr>
        </p:nvSpPr>
        <p:spPr>
          <a:xfrm>
            <a:off x="1468891" y="3260370"/>
            <a:ext cx="9082022" cy="790962"/>
          </a:xfrm>
          <a:custGeom>
            <a:avLst/>
            <a:gdLst>
              <a:gd name="connsiteX0" fmla="*/ 0 w 5173980"/>
              <a:gd name="connsiteY0" fmla="*/ 0 h 456353"/>
              <a:gd name="connsiteX1" fmla="*/ 4936331 w 5173980"/>
              <a:gd name="connsiteY1" fmla="*/ 0 h 456353"/>
              <a:gd name="connsiteX2" fmla="*/ 5173980 w 5173980"/>
              <a:gd name="connsiteY2" fmla="*/ 237649 h 456353"/>
              <a:gd name="connsiteX3" fmla="*/ 4955276 w 5173980"/>
              <a:gd name="connsiteY3" fmla="*/ 456353 h 456353"/>
              <a:gd name="connsiteX4" fmla="*/ 0 w 5173980"/>
              <a:gd name="connsiteY4" fmla="*/ 456353 h 456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3980" h="456353">
                <a:moveTo>
                  <a:pt x="0" y="0"/>
                </a:moveTo>
                <a:lnTo>
                  <a:pt x="4936331" y="0"/>
                </a:lnTo>
                <a:lnTo>
                  <a:pt x="5173980" y="237649"/>
                </a:lnTo>
                <a:lnTo>
                  <a:pt x="4955276" y="456353"/>
                </a:lnTo>
                <a:lnTo>
                  <a:pt x="0" y="456353"/>
                </a:lnTo>
                <a:close/>
              </a:path>
            </a:pathLst>
          </a:custGeom>
          <a:solidFill>
            <a:srgbClr val="012060"/>
          </a:solidFill>
          <a:ln w="3175" cap="flat" cmpd="sng" algn="ctr">
            <a:noFill/>
            <a:prstDash val="solid"/>
            <a:miter lim="800000"/>
          </a:ln>
          <a:effectLst/>
        </p:spPr>
        <p:txBody>
          <a:bodyPr anchor="ctr">
            <a:normAutofit/>
          </a:bodyPr>
          <a:lstStyle/>
          <a:p>
            <a:pPr algn="ctr">
              <a:defRPr/>
            </a:pP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2" name="组合 11"/>
          <p:cNvGrpSpPr/>
          <p:nvPr/>
        </p:nvGrpSpPr>
        <p:grpSpPr>
          <a:xfrm>
            <a:off x="1866265" y="1271905"/>
            <a:ext cx="3214370" cy="1929803"/>
            <a:chOff x="2104295" y="1151792"/>
            <a:chExt cx="1538625" cy="1929908"/>
          </a:xfrm>
        </p:grpSpPr>
        <p:sp>
          <p:nvSpPr>
            <p:cNvPr id="13" name="矩形 12"/>
            <p:cNvSpPr/>
            <p:nvPr/>
          </p:nvSpPr>
          <p:spPr>
            <a:xfrm>
              <a:off x="2104295" y="1551902"/>
              <a:ext cx="1538625" cy="1529798"/>
            </a:xfrm>
            <a:prstGeom prst="rect">
              <a:avLst/>
            </a:prstGeom>
          </p:spPr>
          <p:txBody>
            <a:bodyPr wrap="square">
              <a:spAutoFit/>
            </a:bodyPr>
            <a:lstStyle/>
            <a:p>
              <a:pPr algn="just">
                <a:lnSpc>
                  <a:spcPct val="130000"/>
                </a:lnSpc>
                <a:defRPr/>
              </a:pPr>
              <a:r>
                <a:rPr lang="zh-CN" altLang="en-US" sz="2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继续优化模型算法在知专利-标准数据集上的表现</a:t>
              </a:r>
              <a:endParaRPr lang="zh-CN" altLang="en-US" sz="2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
          <p:nvSpPr>
            <p:cNvPr id="14" name="矩形 13"/>
            <p:cNvSpPr/>
            <p:nvPr/>
          </p:nvSpPr>
          <p:spPr>
            <a:xfrm>
              <a:off x="2104295" y="1151792"/>
              <a:ext cx="349250" cy="398802"/>
            </a:xfrm>
            <a:prstGeom prst="rect">
              <a:avLst/>
            </a:prstGeom>
          </p:spPr>
          <p:txBody>
            <a:bodyPr wrap="square">
              <a:spAutoFit/>
            </a:bodyPr>
            <a:lstStyle/>
            <a:p>
              <a:pPr algn="l">
                <a:defRPr/>
              </a:pPr>
              <a:r>
                <a:rPr lang="en-US" altLang="zh-CN" sz="2000" b="1" spc="3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9</a:t>
              </a:r>
              <a:endParaRPr lang="en-US" altLang="zh-CN" sz="2000" b="1" spc="3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21" name="组合 20"/>
          <p:cNvGrpSpPr/>
          <p:nvPr/>
        </p:nvGrpSpPr>
        <p:grpSpPr>
          <a:xfrm>
            <a:off x="7996866" y="1271712"/>
            <a:ext cx="1538625" cy="1929825"/>
            <a:chOff x="2104295" y="1151792"/>
            <a:chExt cx="1538625" cy="1929825"/>
          </a:xfrm>
        </p:grpSpPr>
        <p:sp>
          <p:nvSpPr>
            <p:cNvPr id="22" name="矩形 21"/>
            <p:cNvSpPr/>
            <p:nvPr/>
          </p:nvSpPr>
          <p:spPr>
            <a:xfrm>
              <a:off x="2104295" y="1551902"/>
              <a:ext cx="1538625" cy="1529715"/>
            </a:xfrm>
            <a:prstGeom prst="rect">
              <a:avLst/>
            </a:prstGeom>
          </p:spPr>
          <p:txBody>
            <a:bodyPr wrap="square">
              <a:spAutoFit/>
            </a:bodyPr>
            <a:lstStyle/>
            <a:p>
              <a:pPr algn="just">
                <a:lnSpc>
                  <a:spcPct val="130000"/>
                </a:lnSpc>
                <a:defRPr/>
              </a:pPr>
              <a:r>
                <a:rPr lang="zh-CN" altLang="en-US" sz="2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将毕设成品整合进系统。</a:t>
              </a:r>
              <a:endParaRPr lang="zh-CN" altLang="en-US" sz="2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2104295" y="1151792"/>
              <a:ext cx="515620" cy="398780"/>
            </a:xfrm>
            <a:prstGeom prst="rect">
              <a:avLst/>
            </a:prstGeom>
          </p:spPr>
          <p:txBody>
            <a:bodyPr wrap="none">
              <a:spAutoFit/>
            </a:bodyPr>
            <a:lstStyle/>
            <a:p>
              <a:pPr algn="l">
                <a:defRPr/>
              </a:pPr>
              <a:r>
                <a:rPr lang="zh-CN" altLang="en-US" sz="2000" b="1" spc="3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1</a:t>
              </a:r>
              <a:r>
                <a:rPr lang="en-US" altLang="zh-CN" sz="2000" b="1" spc="3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1</a:t>
              </a:r>
              <a:endParaRPr lang="en-US" altLang="zh-CN" sz="2000" b="1" spc="3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29" name="组合 28"/>
          <p:cNvGrpSpPr/>
          <p:nvPr/>
        </p:nvGrpSpPr>
        <p:grpSpPr>
          <a:xfrm>
            <a:off x="4568190" y="4097655"/>
            <a:ext cx="3428365" cy="1929819"/>
            <a:chOff x="2104295" y="1151792"/>
            <a:chExt cx="1538625" cy="1929849"/>
          </a:xfrm>
        </p:grpSpPr>
        <p:sp>
          <p:nvSpPr>
            <p:cNvPr id="30" name="矩形 29"/>
            <p:cNvSpPr/>
            <p:nvPr/>
          </p:nvSpPr>
          <p:spPr>
            <a:xfrm>
              <a:off x="2104295" y="1551902"/>
              <a:ext cx="1538625" cy="1529739"/>
            </a:xfrm>
            <a:prstGeom prst="rect">
              <a:avLst/>
            </a:prstGeom>
          </p:spPr>
          <p:txBody>
            <a:bodyPr wrap="square">
              <a:spAutoFit/>
            </a:bodyPr>
            <a:p>
              <a:pPr algn="just">
                <a:lnSpc>
                  <a:spcPct val="130000"/>
                </a:lnSpc>
                <a:defRPr/>
              </a:pPr>
              <a:r>
                <a:rPr lang="zh-CN" altLang="en-US" sz="2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尝试复现、移植、匹配主要方案的模型，初步构建起模型框架</a:t>
              </a:r>
              <a:endParaRPr lang="zh-CN" altLang="en-US" sz="2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
          <p:nvSpPr>
            <p:cNvPr id="31" name="矩形 30"/>
            <p:cNvSpPr/>
            <p:nvPr/>
          </p:nvSpPr>
          <p:spPr>
            <a:xfrm>
              <a:off x="2104295" y="1151792"/>
              <a:ext cx="515620" cy="398786"/>
            </a:xfrm>
            <a:prstGeom prst="rect">
              <a:avLst/>
            </a:prstGeom>
          </p:spPr>
          <p:txBody>
            <a:bodyPr wrap="square">
              <a:spAutoFit/>
            </a:bodyPr>
            <a:p>
              <a:pPr algn="l">
                <a:defRPr/>
              </a:pPr>
              <a:r>
                <a:rPr lang="zh-CN" altLang="en-US" sz="2000" b="1" spc="3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1</a:t>
              </a:r>
              <a:r>
                <a:rPr lang="en-US" altLang="zh-CN" sz="2000" b="1" spc="3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0</a:t>
              </a:r>
              <a:endParaRPr lang="en-US" altLang="zh-CN" sz="2000" b="1" spc="3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1" fill="hold" nodeType="withEffect">
                                  <p:stCondLst>
                                    <p:cond delay="240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1" fill="hold" nodeType="withEffect">
                                  <p:stCondLst>
                                    <p:cond delay="390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par>
                                <p:cTn id="14" presetID="22" presetClass="entr" presetSubtype="1" fill="hold" nodeType="withEffect">
                                  <p:stCondLst>
                                    <p:cond delay="290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rPr>
              <a:t>PART 04  </a:t>
            </a:r>
            <a:endPar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r>
              <a:rPr lang="zh-CN" altLang="en-US" sz="4400" b="1" dirty="0">
                <a:solidFill>
                  <a:prstClr val="white"/>
                </a:solidFill>
                <a:latin typeface="宋体" panose="02010600030101010101" pitchFamily="2" charset="-122"/>
                <a:ea typeface="宋体" panose="02010600030101010101" pitchFamily="2" charset="-122"/>
                <a:cs typeface="宋体" panose="02010600030101010101" pitchFamily="2" charset="-122"/>
              </a:rPr>
              <a:t>参考文献</a:t>
            </a:r>
            <a:endParaRPr lang="zh-CN" altLang="en-US" sz="4400" b="1"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04  </a:t>
            </a:r>
            <a:r>
              <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参考文献</a:t>
            </a:r>
            <a:endPar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2" name="MH_SubTitle_4"/>
          <p:cNvSpPr>
            <a:spLocks noChangeArrowheads="1"/>
          </p:cNvSpPr>
          <p:nvPr>
            <p:custDataLst>
              <p:tags r:id="rId1"/>
            </p:custDataLst>
          </p:nvPr>
        </p:nvSpPr>
        <p:spPr bwMode="auto">
          <a:xfrm>
            <a:off x="1020445" y="1238250"/>
            <a:ext cx="10156190" cy="485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endParaRPr lang="zh-CN" altLang="en-US" sz="1400" dirty="0">
              <a:solidFill>
                <a:srgbClr val="0070C0">
                  <a:lumMod val="50000"/>
                </a:srgbClr>
              </a:solidFill>
              <a:latin typeface="宋体" panose="02010600030101010101" pitchFamily="2" charset="-122"/>
              <a:cs typeface="宋体" panose="02010600030101010101" pitchFamily="2" charset="-122"/>
            </a:endParaRPr>
          </a:p>
        </p:txBody>
      </p:sp>
      <p:sp>
        <p:nvSpPr>
          <p:cNvPr id="3" name="MH_SubTitle_4"/>
          <p:cNvSpPr>
            <a:spLocks noChangeArrowheads="1"/>
          </p:cNvSpPr>
          <p:nvPr>
            <p:custDataLst>
              <p:tags r:id="rId2"/>
            </p:custDataLst>
          </p:nvPr>
        </p:nvSpPr>
        <p:spPr bwMode="auto">
          <a:xfrm>
            <a:off x="715010" y="1085215"/>
            <a:ext cx="10761345" cy="494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[1]Lample G ,  Ballesteros M ,  Subramanian S , et al. Neural Architectures for Named Entity Recognition[J].  2016.</a:t>
            </a:r>
            <a:endParaRPr sz="1400" dirty="0">
              <a:solidFill>
                <a:srgbClr val="0070C0">
                  <a:lumMod val="50000"/>
                </a:srgbClr>
              </a:solidFill>
              <a:latin typeface="宋体" panose="02010600030101010101" pitchFamily="2" charset="-122"/>
              <a:cs typeface="宋体" panose="02010600030101010101" pitchFamily="2" charset="-122"/>
            </a:endParaRPr>
          </a:p>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[2]Collobert R ,  Weston J ,  Bottou L , et al. Natural Language Processing (almost) from Scratch[J]. Journal of Machine Learning Research, 2011, 12(1):2493-2537.</a:t>
            </a:r>
            <a:endParaRPr sz="1400" dirty="0">
              <a:solidFill>
                <a:srgbClr val="0070C0">
                  <a:lumMod val="50000"/>
                </a:srgbClr>
              </a:solidFill>
              <a:latin typeface="宋体" panose="02010600030101010101" pitchFamily="2" charset="-122"/>
              <a:cs typeface="宋体" panose="02010600030101010101" pitchFamily="2" charset="-122"/>
            </a:endParaRPr>
          </a:p>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[3]Ando R K ,  Zhang T . A Framework for Learning Predictive Structures from Multiple Tasks and Unlabeled Data[J]. Journal of Machine Learning Research, 2005, 6:1817-1853.</a:t>
            </a:r>
            <a:endParaRPr sz="1400" dirty="0">
              <a:solidFill>
                <a:srgbClr val="0070C0">
                  <a:lumMod val="50000"/>
                </a:srgbClr>
              </a:solidFill>
              <a:latin typeface="宋体" panose="02010600030101010101" pitchFamily="2" charset="-122"/>
              <a:cs typeface="宋体" panose="02010600030101010101" pitchFamily="2" charset="-122"/>
            </a:endParaRPr>
          </a:p>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[4]Xu L ,  Tong Y ,  Dong Q , et al. CLUENER2020: Fine-grained Named Entity Recognition Dataset and Benchmark for Chinese[J].  2020.</a:t>
            </a:r>
            <a:endParaRPr sz="1400" dirty="0">
              <a:solidFill>
                <a:srgbClr val="0070C0">
                  <a:lumMod val="50000"/>
                </a:srgbClr>
              </a:solidFill>
              <a:latin typeface="宋体" panose="02010600030101010101" pitchFamily="2" charset="-122"/>
              <a:cs typeface="宋体" panose="02010600030101010101" pitchFamily="2" charset="-122"/>
            </a:endParaRPr>
          </a:p>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[5]Beryozkin G ,  Drori Y ,  Gilon O , et al. A Joint Named-Entity Recognizer for Heterogeneous Tag-sets Using a Tag Hierarchy[J].  2019.</a:t>
            </a:r>
            <a:endParaRPr sz="1400" dirty="0">
              <a:solidFill>
                <a:srgbClr val="0070C0">
                  <a:lumMod val="50000"/>
                </a:srgbClr>
              </a:solidFill>
              <a:latin typeface="宋体" panose="02010600030101010101" pitchFamily="2" charset="-122"/>
              <a:cs typeface="宋体" panose="02010600030101010101" pitchFamily="2" charset="-122"/>
            </a:endParaRPr>
          </a:p>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[6]Devlin J ,  Chang M W ,  Lee K , et al. BERT: Pre-training of Deep Bidirectional Transformers for Language Understanding[J].  2018.</a:t>
            </a:r>
            <a:endParaRPr sz="1400" dirty="0">
              <a:solidFill>
                <a:srgbClr val="0070C0">
                  <a:lumMod val="50000"/>
                </a:srgbClr>
              </a:solidFill>
              <a:latin typeface="宋体" panose="02010600030101010101" pitchFamily="2" charset="-122"/>
              <a:cs typeface="宋体" panose="02010600030101010101" pitchFamily="2" charset="-122"/>
            </a:endParaRPr>
          </a:p>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[7]Wang, Xuan, Xu, et al. Improving sentiment analysis via sentence type classification using BiLSTM-CRF and CNN[J]. Expert Systems with Application, 2017.</a:t>
            </a:r>
            <a:endParaRPr sz="1400" dirty="0">
              <a:solidFill>
                <a:srgbClr val="0070C0">
                  <a:lumMod val="50000"/>
                </a:srgbClr>
              </a:solidFill>
              <a:latin typeface="宋体" panose="02010600030101010101" pitchFamily="2" charset="-122"/>
              <a:cs typeface="宋体" panose="02010600030101010101" pitchFamily="2" charset="-122"/>
            </a:endParaRPr>
          </a:p>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[8]Greff K ,  Srivastava R K , J Koutník, et al. LSTM: A Search Space Odyssey[J].  2015.</a:t>
            </a:r>
            <a:endParaRPr sz="1400" dirty="0">
              <a:solidFill>
                <a:srgbClr val="0070C0">
                  <a:lumMod val="50000"/>
                </a:srgbClr>
              </a:solidFill>
              <a:latin typeface="宋体" panose="02010600030101010101" pitchFamily="2" charset="-122"/>
              <a:cs typeface="宋体" panose="02010600030101010101" pitchFamily="2" charset="-122"/>
            </a:endParaRPr>
          </a:p>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[9]韩雪冬. 基于CRFs的中文分词算法研究与实现[D]. 北京邮电大学, 2010.</a:t>
            </a:r>
            <a:endParaRPr sz="1400" dirty="0">
              <a:solidFill>
                <a:srgbClr val="0070C0">
                  <a:lumMod val="50000"/>
                </a:srgbClr>
              </a:solidFill>
              <a:latin typeface="宋体" panose="02010600030101010101" pitchFamily="2" charset="-122"/>
              <a:cs typeface="宋体" panose="02010600030101010101" pitchFamily="2" charset="-122"/>
            </a:endParaRPr>
          </a:p>
          <a:p>
            <a:pPr algn="l">
              <a:lnSpc>
                <a:spcPct val="130000"/>
              </a:lnSpc>
              <a:buClrTx/>
              <a:buSzTx/>
              <a:buNone/>
              <a:defRPr/>
            </a:pPr>
            <a:r>
              <a:rPr sz="1400" dirty="0">
                <a:solidFill>
                  <a:srgbClr val="0070C0">
                    <a:lumMod val="50000"/>
                  </a:srgbClr>
                </a:solidFill>
                <a:latin typeface="宋体" panose="02010600030101010101" pitchFamily="2" charset="-122"/>
                <a:cs typeface="宋体" panose="02010600030101010101" pitchFamily="2" charset="-122"/>
              </a:rPr>
              <a:t>[10]洪铭材, 张阔, 李涓子. 基于条件随机场(CRFs)的中文词性标注方法[J]. 计算机科学, 2006, 33(10):148-151.</a:t>
            </a:r>
            <a:endParaRPr sz="1400" dirty="0">
              <a:solidFill>
                <a:srgbClr val="0070C0">
                  <a:lumMod val="50000"/>
                </a:srgbClr>
              </a:solidFill>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28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28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ppt_w/2"/>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3438659"/>
          </a:xfrm>
          <a:prstGeom prst="rect">
            <a:avLst/>
          </a:prstGeom>
          <a:solidFill>
            <a:srgbClr val="012060"/>
          </a:solidFill>
          <a:ln>
            <a:noFill/>
          </a:ln>
          <a:effectLst>
            <a:outerShdw blurRad="127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sp>
        <p:nvSpPr>
          <p:cNvPr id="7" name="椭圆 6"/>
          <p:cNvSpPr/>
          <p:nvPr/>
        </p:nvSpPr>
        <p:spPr>
          <a:xfrm>
            <a:off x="895619" y="1930243"/>
            <a:ext cx="2330181" cy="233018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sp>
        <p:nvSpPr>
          <p:cNvPr id="8" name="文本框 7"/>
          <p:cNvSpPr txBox="1"/>
          <p:nvPr/>
        </p:nvSpPr>
        <p:spPr>
          <a:xfrm>
            <a:off x="1333052" y="2694246"/>
            <a:ext cx="1455313" cy="583565"/>
          </a:xfrm>
          <a:prstGeom prst="rect">
            <a:avLst/>
          </a:prstGeom>
          <a:noFill/>
        </p:spPr>
        <p:txBody>
          <a:bodyPr wrap="square" rtlCol="0">
            <a:spAutoFit/>
          </a:bodyPr>
          <a:lstStyle/>
          <a:p>
            <a:pPr algn="ctr"/>
            <a:r>
              <a:rPr lang="en-US" altLang="zh-CN" sz="3200" b="1" dirty="0">
                <a:latin typeface="宋体" panose="02010600030101010101" pitchFamily="2" charset="-122"/>
                <a:ea typeface="宋体" panose="02010600030101010101" pitchFamily="2" charset="-122"/>
                <a:cs typeface="宋体" panose="02010600030101010101" pitchFamily="2" charset="-122"/>
              </a:rPr>
              <a:t>BUAA</a:t>
            </a:r>
            <a:endParaRPr lang="zh-CN" altLang="en-US" sz="3200" b="1" dirty="0">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3953814" y="2396642"/>
            <a:ext cx="7236700" cy="923330"/>
          </a:xfrm>
          <a:prstGeom prst="rect">
            <a:avLst/>
          </a:prstGeom>
          <a:noFill/>
        </p:spPr>
        <p:txBody>
          <a:bodyPr wrap="square" rtlCol="0">
            <a:spAutoFit/>
          </a:bodyPr>
          <a:lstStyle/>
          <a:p>
            <a:r>
              <a:rPr lang="zh-CN" altLang="en-US" sz="5400" b="1" dirty="0">
                <a:solidFill>
                  <a:prstClr val="white"/>
                </a:solidFill>
                <a:effectLst>
                  <a:outerShdw blurRad="38100" sx="105000" sy="105000" algn="ctr" rotWithShape="0">
                    <a:srgbClr val="E7E6E6">
                      <a:lumMod val="50000"/>
                      <a:alpha val="40000"/>
                    </a:srgbClr>
                  </a:outerShdw>
                </a:effectLst>
                <a:latin typeface="宋体" panose="02010600030101010101" pitchFamily="2" charset="-122"/>
                <a:ea typeface="宋体" panose="02010600030101010101" pitchFamily="2" charset="-122"/>
                <a:cs typeface="宋体" panose="02010600030101010101" pitchFamily="2" charset="-122"/>
              </a:rPr>
              <a:t>敬请各位老师批评指正</a:t>
            </a:r>
            <a:endParaRPr lang="zh-CN" altLang="en-US" sz="5400" b="1" dirty="0">
              <a:solidFill>
                <a:prstClr val="white"/>
              </a:solidFill>
              <a:effectLst>
                <a:outerShdw blurRad="38100" sx="105000" sy="105000" algn="ctr" rotWithShape="0">
                  <a:srgbClr val="E7E6E6">
                    <a:lumMod val="50000"/>
                    <a:alpha val="40000"/>
                  </a:srgbClr>
                </a:outerShdw>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2" name="直接连接符 11"/>
          <p:cNvCxnSpPr/>
          <p:nvPr/>
        </p:nvCxnSpPr>
        <p:spPr>
          <a:xfrm>
            <a:off x="4165599" y="2396642"/>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65599" y="3329014"/>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354347" y="3715657"/>
            <a:ext cx="4880487" cy="368300"/>
          </a:xfrm>
          <a:prstGeom prst="rect">
            <a:avLst/>
          </a:prstGeom>
          <a:noFill/>
        </p:spPr>
        <p:txBody>
          <a:bodyPr wrap="square" rtlCol="0">
            <a:spAutoFit/>
          </a:bodyPr>
          <a:lstStyle/>
          <a:p>
            <a:pPr algn="ctr"/>
            <a:r>
              <a:rPr lang="zh-CN" altLang="en-US" dirty="0">
                <a:solidFill>
                  <a:srgbClr val="E7E6E6">
                    <a:lumMod val="50000"/>
                  </a:srgbClr>
                </a:solidFill>
                <a:latin typeface="宋体" panose="02010600030101010101" pitchFamily="2" charset="-122"/>
                <a:ea typeface="宋体" panose="02010600030101010101" pitchFamily="2" charset="-122"/>
                <a:cs typeface="宋体" panose="02010600030101010101" pitchFamily="2" charset="-122"/>
              </a:rPr>
              <a:t>答辩人：霍飞烨</a:t>
            </a:r>
            <a:r>
              <a:rPr lang="en-US" altLang="zh-CN" dirty="0">
                <a:solidFill>
                  <a:srgbClr val="E7E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dirty="0">
                <a:solidFill>
                  <a:srgbClr val="E7E6E6">
                    <a:lumMod val="50000"/>
                  </a:srgbClr>
                </a:solidFill>
                <a:latin typeface="宋体" panose="02010600030101010101" pitchFamily="2" charset="-122"/>
                <a:ea typeface="宋体" panose="02010600030101010101" pitchFamily="2" charset="-122"/>
                <a:cs typeface="宋体" panose="02010600030101010101" pitchFamily="2" charset="-122"/>
              </a:rPr>
              <a:t>指导老师：张辉</a:t>
            </a:r>
            <a:endParaRPr lang="zh-CN" altLang="en-US" dirty="0">
              <a:solidFill>
                <a:srgbClr val="E7E6E6">
                  <a:lumMod val="50000"/>
                </a:srgbClr>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a:off x="5077555" y="3721956"/>
            <a:ext cx="342764" cy="342764"/>
            <a:chOff x="4688155" y="5875923"/>
            <a:chExt cx="342764" cy="342764"/>
          </a:xfrm>
        </p:grpSpPr>
        <p:sp>
          <p:nvSpPr>
            <p:cNvPr id="15" name="椭圆 1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grpSp>
          <p:nvGrpSpPr>
            <p:cNvPr id="16" name="组合 15"/>
            <p:cNvGrpSpPr/>
            <p:nvPr/>
          </p:nvGrpSpPr>
          <p:grpSpPr>
            <a:xfrm>
              <a:off x="4763028" y="5947390"/>
              <a:ext cx="193018" cy="199830"/>
              <a:chOff x="5753100" y="3041650"/>
              <a:chExt cx="682626" cy="771526"/>
            </a:xfrm>
            <a:solidFill>
              <a:schemeClr val="accent1"/>
            </a:solidFill>
          </p:grpSpPr>
          <p:sp>
            <p:nvSpPr>
              <p:cNvPr id="1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1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1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white"/>
                  </a:solidFill>
                  <a:cs typeface="宋体" panose="02010600030101010101" pitchFamily="2" charset="-122"/>
                </a:endParaRPr>
              </a:p>
            </p:txBody>
          </p:sp>
          <p:sp>
            <p:nvSpPr>
              <p:cNvPr id="2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2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grpSp>
      </p:grpSp>
      <p:grpSp>
        <p:nvGrpSpPr>
          <p:cNvPr id="34" name="组合 33"/>
          <p:cNvGrpSpPr/>
          <p:nvPr/>
        </p:nvGrpSpPr>
        <p:grpSpPr>
          <a:xfrm>
            <a:off x="7870956" y="3728941"/>
            <a:ext cx="342764" cy="342764"/>
            <a:chOff x="4688155" y="5875923"/>
            <a:chExt cx="342764" cy="342764"/>
          </a:xfrm>
        </p:grpSpPr>
        <p:sp>
          <p:nvSpPr>
            <p:cNvPr id="35" name="椭圆 3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grpSp>
          <p:nvGrpSpPr>
            <p:cNvPr id="36" name="组合 35"/>
            <p:cNvGrpSpPr/>
            <p:nvPr/>
          </p:nvGrpSpPr>
          <p:grpSpPr>
            <a:xfrm>
              <a:off x="4763028" y="5947390"/>
              <a:ext cx="193018" cy="199830"/>
              <a:chOff x="5753100" y="3041650"/>
              <a:chExt cx="682626" cy="771526"/>
            </a:xfrm>
            <a:solidFill>
              <a:schemeClr val="accent1"/>
            </a:solidFill>
          </p:grpSpPr>
          <p:sp>
            <p:nvSpPr>
              <p:cNvPr id="3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3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4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5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5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5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sp>
            <p:nvSpPr>
              <p:cNvPr id="5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宋体" panose="0201060003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53" presetClass="entr" presetSubtype="16"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rPr>
              <a:t>PART 01  </a:t>
            </a:r>
            <a:endPar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r>
              <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rPr>
              <a:t>课题简介</a:t>
            </a:r>
            <a:endParaRPr lang="zh-CN" altLang="en-US" sz="4400" b="1"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364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01 </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课题简介</a:t>
            </a:r>
            <a:endPar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椭圆 34"/>
          <p:cNvSpPr/>
          <p:nvPr/>
        </p:nvSpPr>
        <p:spPr>
          <a:xfrm rot="5400000" flipV="1">
            <a:off x="9233601" y="3914579"/>
            <a:ext cx="1582891" cy="2008152"/>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203D58"/>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等腰三角形 42"/>
          <p:cNvSpPr/>
          <p:nvPr/>
        </p:nvSpPr>
        <p:spPr>
          <a:xfrm rot="5400000">
            <a:off x="1520659" y="1600426"/>
            <a:ext cx="1491358" cy="1910766"/>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B1B32"/>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2" name="圆角矩形 11"/>
          <p:cNvSpPr/>
          <p:nvPr/>
        </p:nvSpPr>
        <p:spPr>
          <a:xfrm>
            <a:off x="3833890" y="1917629"/>
            <a:ext cx="7129905" cy="1613740"/>
          </a:xfrm>
          <a:prstGeom prst="roundRect">
            <a:avLst>
              <a:gd name="adj" fmla="val 8404"/>
            </a:avLst>
          </a:prstGeom>
          <a:noFill/>
          <a:ln w="12700" cap="flat" cmpd="sng" algn="ctr">
            <a:solidFill>
              <a:sysClr val="window" lastClr="FFFFFF">
                <a:lumMod val="65000"/>
              </a:sysClr>
            </a:solidFill>
            <a:prstDash val="solid"/>
            <a:miter lim="800000"/>
          </a:ln>
          <a:effectLst/>
        </p:spPr>
        <p:txBody>
          <a:bodyPr rtlCol="0" anchor="ctr"/>
          <a:lstStyle/>
          <a:p>
            <a:pPr>
              <a:lnSpc>
                <a:spcPct val="130000"/>
              </a:lnSpc>
              <a:defRPr/>
            </a:pPr>
            <a:r>
              <a:rPr lang="zh-CN" altLang="en-US" sz="1600" dirty="0">
                <a:solidFill>
                  <a:srgbClr val="0070C0">
                    <a:lumMod val="50000"/>
                  </a:srgbClr>
                </a:solidFill>
                <a:latin typeface="宋体" panose="02010600030101010101" pitchFamily="2" charset="-122"/>
                <a:ea typeface="宋体" panose="02010600030101010101" pitchFamily="2" charset="-122"/>
                <a:cs typeface="宋体" panose="02010600030101010101" pitchFamily="2" charset="-122"/>
              </a:rPr>
              <a:t>中国科技蓬勃发展，专利技术跃居世界第一，爆炸式增长的专利背后，是繁复严谨的技术标准的支持与约束。在此背景下，山西省提出“111”创新工程的标准及专利创制服务体系建设方案，以标准化服务助力山西省打造一流创新生态，为实现山西省经济社会高质量转型发展提供标准化支撑。</a:t>
            </a:r>
            <a:endParaRPr lang="zh-CN" altLang="en-US" sz="1600" dirty="0">
              <a:solidFill>
                <a:srgbClr val="0070C0">
                  <a:lumMod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3" name="圆角矩形 12"/>
          <p:cNvSpPr/>
          <p:nvPr/>
        </p:nvSpPr>
        <p:spPr>
          <a:xfrm>
            <a:off x="1162877" y="4170329"/>
            <a:ext cx="7129905" cy="1613740"/>
          </a:xfrm>
          <a:prstGeom prst="roundRect">
            <a:avLst>
              <a:gd name="adj" fmla="val 8404"/>
            </a:avLst>
          </a:prstGeom>
          <a:noFill/>
          <a:ln w="12700" cap="flat" cmpd="sng" algn="ctr">
            <a:solidFill>
              <a:sysClr val="window" lastClr="FFFFFF">
                <a:lumMod val="65000"/>
              </a:sysClr>
            </a:solidFill>
            <a:prstDash val="solid"/>
            <a:miter lim="800000"/>
          </a:ln>
          <a:effectLst/>
        </p:spPr>
        <p:txBody>
          <a:bodyPr rtlCol="0" anchor="ctr"/>
          <a:lstStyle/>
          <a:p>
            <a:pPr>
              <a:lnSpc>
                <a:spcPct val="130000"/>
              </a:lnSpc>
              <a:defRPr/>
            </a:pPr>
            <a:endParaRPr lang="zh-CN" altLang="en-US" sz="1600" dirty="0">
              <a:solidFill>
                <a:srgbClr val="0070C0">
                  <a:lumMod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4" name="TextBox 24"/>
          <p:cNvSpPr>
            <a:spLocks noChangeArrowheads="1"/>
          </p:cNvSpPr>
          <p:nvPr/>
        </p:nvSpPr>
        <p:spPr bwMode="auto">
          <a:xfrm>
            <a:off x="1458677" y="2186477"/>
            <a:ext cx="1189776"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rPr>
              <a:t>课题</a:t>
            </a:r>
            <a:endPar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r>
              <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rPr>
              <a:t>背景</a:t>
            </a:r>
            <a:endPar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5" name="TextBox 31"/>
          <p:cNvSpPr>
            <a:spLocks noChangeArrowheads="1"/>
          </p:cNvSpPr>
          <p:nvPr/>
        </p:nvSpPr>
        <p:spPr bwMode="auto">
          <a:xfrm>
            <a:off x="9668606" y="4588817"/>
            <a:ext cx="1189778"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rPr>
              <a:t>难点</a:t>
            </a:r>
            <a:endPar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r>
              <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rPr>
              <a:t>问题</a:t>
            </a:r>
            <a:endPar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1162685" y="4174490"/>
            <a:ext cx="7130415" cy="1565910"/>
          </a:xfrm>
          <a:prstGeom prst="rect">
            <a:avLst/>
          </a:prstGeom>
          <a:noFill/>
          <a:ln w="9525">
            <a:noFill/>
          </a:ln>
        </p:spPr>
        <p:txBody>
          <a:bodyPr wrap="square">
            <a:spAutoFit/>
          </a:bodyPr>
          <a:p>
            <a:pPr indent="0">
              <a:lnSpc>
                <a:spcPct val="120000"/>
              </a:lnSpc>
            </a:pPr>
            <a:r>
              <a:rPr lang="zh-CN" altLang="en-US" sz="1600" dirty="0">
                <a:solidFill>
                  <a:srgbClr val="0070C0">
                    <a:lumMod val="50000"/>
                  </a:srgbClr>
                </a:solidFill>
                <a:latin typeface="宋体" panose="02010600030101010101" pitchFamily="2" charset="-122"/>
                <a:ea typeface="宋体" panose="02010600030101010101" pitchFamily="2" charset="-122"/>
                <a:cs typeface="宋体" panose="02010600030101010101" pitchFamily="2" charset="-122"/>
              </a:rPr>
              <a:t>传统的标准化分析方法，需要相关的专家人工分析与新增专利的相关联的技术标准，从而再根据提炼的结果来制定相关的决策。随着信息时代的到来，与专利相关的信息也正式步入大数据时代，此时仍然依赖人工分析数据并制定决策便显得低效且不可避免地导致决策准确率的下降。因此，我们亟需一个高效且准确的方法来对日新月异的技术专利与现有的技术标准进行数据挖掘。</a:t>
            </a:r>
            <a:endParaRPr lang="zh-CN" altLang="en-US" sz="1600" dirty="0">
              <a:solidFill>
                <a:srgbClr val="0070C0">
                  <a:lumMod val="50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2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50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par>
                                <p:cTn id="14" presetID="22" presetClass="entr" presetSubtype="8" fill="hold" grpId="0" nodeType="withEffect">
                                  <p:stCondLst>
                                    <p:cond delay="180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 presetClass="entr" presetSubtype="2" fill="hold" grpId="0" nodeType="withEffect">
                                  <p:stCondLst>
                                    <p:cond delay="22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2500"/>
                                  </p:stCondLst>
                                  <p:iterate type="lt">
                                    <p:tmPct val="10000"/>
                                  </p:iterate>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par>
                                <p:cTn id="26" presetID="22" presetClass="entr" presetSubtype="2" fill="hold" grpId="0" nodeType="withEffect">
                                  <p:stCondLst>
                                    <p:cond delay="28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953135"/>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01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课题简介</a:t>
            </a:r>
            <a:endPar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5" name="任意多边形 14"/>
          <p:cNvSpPr/>
          <p:nvPr/>
        </p:nvSpPr>
        <p:spPr>
          <a:xfrm>
            <a:off x="2380660" y="3441700"/>
            <a:ext cx="1512926" cy="504371"/>
          </a:xfrm>
          <a:custGeom>
            <a:avLst/>
            <a:gdLst>
              <a:gd name="connsiteX0" fmla="*/ 0 w 4862286"/>
              <a:gd name="connsiteY0" fmla="*/ 116701 h 873970"/>
              <a:gd name="connsiteX1" fmla="*/ 899886 w 4862286"/>
              <a:gd name="connsiteY1" fmla="*/ 726301 h 873970"/>
              <a:gd name="connsiteX2" fmla="*/ 1901372 w 4862286"/>
              <a:gd name="connsiteY2" fmla="*/ 587 h 873970"/>
              <a:gd name="connsiteX3" fmla="*/ 2728686 w 4862286"/>
              <a:gd name="connsiteY3" fmla="*/ 871444 h 873970"/>
              <a:gd name="connsiteX4" fmla="*/ 3788229 w 4862286"/>
              <a:gd name="connsiteY4" fmla="*/ 261844 h 873970"/>
              <a:gd name="connsiteX5" fmla="*/ 4862286 w 4862286"/>
              <a:gd name="connsiteY5" fmla="*/ 145729 h 87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286" h="873970">
                <a:moveTo>
                  <a:pt x="0" y="116701"/>
                </a:moveTo>
                <a:cubicBezTo>
                  <a:pt x="291495" y="431177"/>
                  <a:pt x="582991" y="745653"/>
                  <a:pt x="899886" y="726301"/>
                </a:cubicBezTo>
                <a:cubicBezTo>
                  <a:pt x="1216781" y="706949"/>
                  <a:pt x="1596572" y="-23603"/>
                  <a:pt x="1901372" y="587"/>
                </a:cubicBezTo>
                <a:cubicBezTo>
                  <a:pt x="2206172" y="24777"/>
                  <a:pt x="2414210" y="827901"/>
                  <a:pt x="2728686" y="871444"/>
                </a:cubicBezTo>
                <a:cubicBezTo>
                  <a:pt x="3043162" y="914987"/>
                  <a:pt x="3432629" y="382796"/>
                  <a:pt x="3788229" y="261844"/>
                </a:cubicBezTo>
                <a:cubicBezTo>
                  <a:pt x="4143829" y="140892"/>
                  <a:pt x="4620381" y="116701"/>
                  <a:pt x="4862286" y="145729"/>
                </a:cubicBezTo>
              </a:path>
            </a:pathLst>
          </a:custGeom>
          <a:noFill/>
          <a:ln w="38100" cap="flat" cmpd="sng" algn="ctr">
            <a:solidFill>
              <a:srgbClr val="0B1B32"/>
            </a:solidFill>
            <a:prstDash val="solid"/>
            <a:miter lim="800000"/>
          </a:ln>
          <a:effectLst/>
        </p:spPr>
        <p:txBody>
          <a:bodyPr rtlCol="0" anchor="ct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椭圆 15"/>
          <p:cNvSpPr/>
          <p:nvPr/>
        </p:nvSpPr>
        <p:spPr>
          <a:xfrm>
            <a:off x="791381" y="277941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7" name="椭圆 16"/>
          <p:cNvSpPr/>
          <p:nvPr/>
        </p:nvSpPr>
        <p:spPr>
          <a:xfrm>
            <a:off x="3353225" y="1997685"/>
            <a:ext cx="3626538" cy="3626538"/>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8" name="椭圆 17"/>
          <p:cNvSpPr/>
          <p:nvPr/>
        </p:nvSpPr>
        <p:spPr>
          <a:xfrm>
            <a:off x="6185095" y="1712610"/>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宋体" panose="02010600030101010101" pitchFamily="2" charset="-122"/>
                <a:ea typeface="宋体" panose="02010600030101010101" pitchFamily="2" charset="-122"/>
                <a:cs typeface="宋体" panose="02010600030101010101" pitchFamily="2" charset="-122"/>
              </a:rPr>
              <a:t>1</a:t>
            </a:r>
            <a:endParaRPr lang="zh-CN" altLang="en-US" sz="2800" b="1" kern="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椭圆 18"/>
          <p:cNvSpPr/>
          <p:nvPr/>
        </p:nvSpPr>
        <p:spPr>
          <a:xfrm>
            <a:off x="6534046" y="3525996"/>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宋体" panose="02010600030101010101" pitchFamily="2" charset="-122"/>
                <a:ea typeface="宋体" panose="02010600030101010101" pitchFamily="2" charset="-122"/>
                <a:cs typeface="宋体" panose="02010600030101010101" pitchFamily="2" charset="-122"/>
              </a:rPr>
              <a:t>2</a:t>
            </a:r>
            <a:endParaRPr lang="zh-CN" altLang="en-US" sz="2800" b="1" kern="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椭圆 19"/>
          <p:cNvSpPr/>
          <p:nvPr/>
        </p:nvSpPr>
        <p:spPr>
          <a:xfrm>
            <a:off x="5941890" y="5338219"/>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宋体" panose="02010600030101010101" pitchFamily="2" charset="-122"/>
                <a:ea typeface="宋体" panose="02010600030101010101" pitchFamily="2" charset="-122"/>
                <a:cs typeface="宋体" panose="02010600030101010101" pitchFamily="2" charset="-122"/>
              </a:rPr>
              <a:t>3</a:t>
            </a:r>
            <a:endParaRPr lang="zh-CN" altLang="en-US" sz="2800" b="1" kern="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1" name="TextBox 20"/>
          <p:cNvSpPr txBox="1"/>
          <p:nvPr/>
        </p:nvSpPr>
        <p:spPr>
          <a:xfrm>
            <a:off x="1343974" y="3303845"/>
            <a:ext cx="791210" cy="861695"/>
          </a:xfrm>
          <a:prstGeom prst="rect">
            <a:avLst/>
          </a:prstGeom>
          <a:noFill/>
        </p:spPr>
        <p:txBody>
          <a:bodyPr wrap="none" lIns="0" tIns="0" rIns="0" bIns="0" rtlCol="0">
            <a:spAutoFit/>
          </a:bodyPr>
          <a:lstStyle/>
          <a:p>
            <a:pPr algn="ctr"/>
            <a:r>
              <a:rPr lang="zh-CN" altLang="en-US" sz="2800" b="1" spc="300" dirty="0">
                <a:solidFill>
                  <a:prstClr val="white"/>
                </a:solidFill>
                <a:latin typeface="宋体" panose="02010600030101010101" pitchFamily="2" charset="-122"/>
                <a:ea typeface="宋体" panose="02010600030101010101" pitchFamily="2" charset="-122"/>
                <a:cs typeface="宋体" panose="02010600030101010101" pitchFamily="2" charset="-122"/>
              </a:rPr>
              <a:t>研究</a:t>
            </a:r>
            <a:endParaRPr lang="zh-CN" altLang="en-US" sz="2800" b="1"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r>
              <a:rPr lang="zh-CN" altLang="en-US" sz="2800" b="1" spc="300" dirty="0">
                <a:solidFill>
                  <a:prstClr val="white"/>
                </a:solidFill>
                <a:latin typeface="宋体" panose="02010600030101010101" pitchFamily="2" charset="-122"/>
                <a:ea typeface="宋体" panose="02010600030101010101" pitchFamily="2" charset="-122"/>
                <a:cs typeface="宋体" panose="02010600030101010101" pitchFamily="2" charset="-122"/>
              </a:rPr>
              <a:t>目标</a:t>
            </a:r>
            <a:endParaRPr lang="zh-CN" altLang="en-US" sz="2800" b="1"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2" name="矩形 21"/>
          <p:cNvSpPr/>
          <p:nvPr/>
        </p:nvSpPr>
        <p:spPr>
          <a:xfrm>
            <a:off x="3958462" y="2325189"/>
            <a:ext cx="2511205" cy="2971165"/>
          </a:xfrm>
          <a:prstGeom prst="rect">
            <a:avLst/>
          </a:prstGeom>
        </p:spPr>
        <p:txBody>
          <a:bodyPr wrap="square">
            <a:spAutoFit/>
          </a:bodyPr>
          <a:lstStyle/>
          <a:p>
            <a:pPr algn="ctr">
              <a:lnSpc>
                <a:spcPct val="130000"/>
              </a:lnSpc>
              <a:defRPr/>
            </a:pPr>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本毕设，旨在开发一个用于匹配技术专利以及相关技术标准的算法。该算法需要基于深度学习的相关知识来找到合适的模型及其参数，同时这个模型还必须在实际的应用中，即与专利、标准相关的数据集中，取得预期中的效果。</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3" name="MH_SubTitle_4"/>
          <p:cNvSpPr>
            <a:spLocks noChangeArrowheads="1"/>
          </p:cNvSpPr>
          <p:nvPr>
            <p:custDataLst>
              <p:tags r:id="rId1"/>
            </p:custDataLst>
          </p:nvPr>
        </p:nvSpPr>
        <p:spPr bwMode="auto">
          <a:xfrm>
            <a:off x="7490675" y="3572292"/>
            <a:ext cx="4108558"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prstClr val="black">
                    <a:lumMod val="75000"/>
                    <a:lumOff val="25000"/>
                  </a:prstClr>
                </a:solidFill>
                <a:latin typeface="宋体" panose="02010600030101010101" pitchFamily="2" charset="-122"/>
                <a:cs typeface="宋体" panose="02010600030101010101" pitchFamily="2" charset="-122"/>
              </a:rPr>
              <a:t>将训练好的NER模型迁移至专利、标准数据集中</a:t>
            </a:r>
            <a:endParaRPr lang="zh-CN" altLang="en-US" sz="1400" dirty="0">
              <a:solidFill>
                <a:prstClr val="black">
                  <a:lumMod val="75000"/>
                  <a:lumOff val="25000"/>
                </a:prstClr>
              </a:solidFill>
              <a:latin typeface="宋体" panose="02010600030101010101" pitchFamily="2" charset="-122"/>
              <a:cs typeface="宋体" panose="02010600030101010101" pitchFamily="2" charset="-122"/>
            </a:endParaRPr>
          </a:p>
        </p:txBody>
      </p:sp>
      <p:sp>
        <p:nvSpPr>
          <p:cNvPr id="24" name="MH_SubTitle_4"/>
          <p:cNvSpPr>
            <a:spLocks noChangeArrowheads="1"/>
          </p:cNvSpPr>
          <p:nvPr>
            <p:custDataLst>
              <p:tags r:id="rId2"/>
            </p:custDataLst>
          </p:nvPr>
        </p:nvSpPr>
        <p:spPr bwMode="auto">
          <a:xfrm>
            <a:off x="7076564" y="1712395"/>
            <a:ext cx="4195644"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rgbClr val="0070C0">
                    <a:lumMod val="50000"/>
                  </a:srgbClr>
                </a:solidFill>
                <a:latin typeface="宋体" panose="02010600030101010101" pitchFamily="2" charset="-122"/>
                <a:cs typeface="宋体" panose="02010600030101010101" pitchFamily="2" charset="-122"/>
              </a:rPr>
              <a:t>改进已有的NER算法，并通过第三方的数据集来训练合适的NER模型</a:t>
            </a:r>
            <a:endParaRPr lang="zh-CN" altLang="en-US" sz="1400" dirty="0">
              <a:solidFill>
                <a:srgbClr val="0070C0">
                  <a:lumMod val="50000"/>
                </a:srgbClr>
              </a:solidFill>
              <a:latin typeface="宋体" panose="02010600030101010101" pitchFamily="2" charset="-122"/>
              <a:cs typeface="宋体" panose="02010600030101010101" pitchFamily="2" charset="-122"/>
            </a:endParaRPr>
          </a:p>
        </p:txBody>
      </p:sp>
      <p:sp>
        <p:nvSpPr>
          <p:cNvPr id="25" name="MH_SubTitle_4"/>
          <p:cNvSpPr>
            <a:spLocks noChangeArrowheads="1"/>
          </p:cNvSpPr>
          <p:nvPr>
            <p:custDataLst>
              <p:tags r:id="rId3"/>
            </p:custDataLst>
          </p:nvPr>
        </p:nvSpPr>
        <p:spPr bwMode="auto">
          <a:xfrm>
            <a:off x="6836534" y="5432261"/>
            <a:ext cx="4108558"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prstClr val="black">
                    <a:lumMod val="75000"/>
                    <a:lumOff val="25000"/>
                  </a:prstClr>
                </a:solidFill>
                <a:latin typeface="宋体" panose="02010600030101010101" pitchFamily="2" charset="-122"/>
                <a:cs typeface="宋体" panose="02010600030101010101" pitchFamily="2" charset="-122"/>
              </a:rPr>
              <a:t>将毕设成果整合进项目工程中</a:t>
            </a:r>
            <a:endParaRPr lang="zh-CN" altLang="en-US" sz="1400" dirty="0">
              <a:solidFill>
                <a:prstClr val="black">
                  <a:lumMod val="75000"/>
                  <a:lumOff val="25000"/>
                </a:prstClr>
              </a:solidFill>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170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16" presetClass="entr" presetSubtype="42" fill="hold" grpId="0" nodeType="withEffect">
                                  <p:stCondLst>
                                    <p:cond delay="2000"/>
                                  </p:stCondLst>
                                  <p:childTnLst>
                                    <p:set>
                                      <p:cBhvr>
                                        <p:cTn id="13" dur="1" fill="hold">
                                          <p:stCondLst>
                                            <p:cond delay="0"/>
                                          </p:stCondLst>
                                        </p:cTn>
                                        <p:tgtEl>
                                          <p:spTgt spid="17"/>
                                        </p:tgtEl>
                                        <p:attrNameLst>
                                          <p:attrName>style.visibility</p:attrName>
                                        </p:attrNameLst>
                                      </p:cBhvr>
                                      <p:to>
                                        <p:strVal val="visible"/>
                                      </p:to>
                                    </p:set>
                                    <p:animEffect transition="in" filter="barn(outHorizontal)">
                                      <p:cBhvr>
                                        <p:cTn id="14" dur="500"/>
                                        <p:tgtEl>
                                          <p:spTgt spid="17"/>
                                        </p:tgtEl>
                                      </p:cBhvr>
                                    </p:animEffect>
                                  </p:childTnLst>
                                </p:cTn>
                              </p:par>
                              <p:par>
                                <p:cTn id="15" presetID="16" presetClass="entr" presetSubtype="21" fill="hold" grpId="0" nodeType="withEffect">
                                  <p:stCondLst>
                                    <p:cond delay="220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par>
                                <p:cTn id="18" presetID="31" presetClass="entr" presetSubtype="0" fill="hold" grpId="0" nodeType="withEffect">
                                  <p:stCondLst>
                                    <p:cond delay="26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 calcmode="lin" valueType="num">
                                      <p:cBhvr>
                                        <p:cTn id="22" dur="500" fill="hold"/>
                                        <p:tgtEl>
                                          <p:spTgt spid="18"/>
                                        </p:tgtEl>
                                        <p:attrNameLst>
                                          <p:attrName>style.rotation</p:attrName>
                                        </p:attrNameLst>
                                      </p:cBhvr>
                                      <p:tavLst>
                                        <p:tav tm="0">
                                          <p:val>
                                            <p:fltVal val="90"/>
                                          </p:val>
                                        </p:tav>
                                        <p:tav tm="100000">
                                          <p:val>
                                            <p:fltVal val="0"/>
                                          </p:val>
                                        </p:tav>
                                      </p:tavLst>
                                    </p:anim>
                                    <p:animEffect transition="in" filter="fade">
                                      <p:cBhvr>
                                        <p:cTn id="23" dur="500"/>
                                        <p:tgtEl>
                                          <p:spTgt spid="18"/>
                                        </p:tgtEl>
                                      </p:cBhvr>
                                    </p:animEffect>
                                  </p:childTnLst>
                                </p:cTn>
                              </p:par>
                              <p:par>
                                <p:cTn id="24" presetID="17" presetClass="entr" presetSubtype="8" fill="hold" grpId="0" nodeType="withEffect">
                                  <p:stCondLst>
                                    <p:cond delay="280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ppt_x</p:attrName>
                                        </p:attrNameLst>
                                      </p:cBhvr>
                                      <p:tavLst>
                                        <p:tav tm="0">
                                          <p:val>
                                            <p:strVal val="#ppt_x-#ppt_w/2"/>
                                          </p:val>
                                        </p:tav>
                                        <p:tav tm="100000">
                                          <p:val>
                                            <p:strVal val="#ppt_x"/>
                                          </p:val>
                                        </p:tav>
                                      </p:tavLst>
                                    </p:anim>
                                    <p:anim calcmode="lin" valueType="num">
                                      <p:cBhvr>
                                        <p:cTn id="27" dur="500" fill="hold"/>
                                        <p:tgtEl>
                                          <p:spTgt spid="24"/>
                                        </p:tgtEl>
                                        <p:attrNameLst>
                                          <p:attrName>ppt_y</p:attrName>
                                        </p:attrNameLst>
                                      </p:cBhvr>
                                      <p:tavLst>
                                        <p:tav tm="0">
                                          <p:val>
                                            <p:strVal val="#ppt_y"/>
                                          </p:val>
                                        </p:tav>
                                        <p:tav tm="100000">
                                          <p:val>
                                            <p:strVal val="#ppt_y"/>
                                          </p:val>
                                        </p:tav>
                                      </p:tavLst>
                                    </p:anim>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strVal val="#ppt_h"/>
                                          </p:val>
                                        </p:tav>
                                        <p:tav tm="100000">
                                          <p:val>
                                            <p:strVal val="#ppt_h"/>
                                          </p:val>
                                        </p:tav>
                                      </p:tavLst>
                                    </p:anim>
                                  </p:childTnLst>
                                </p:cTn>
                              </p:par>
                              <p:par>
                                <p:cTn id="30" presetID="31" presetClass="entr" presetSubtype="0" fill="hold" grpId="0" nodeType="withEffect">
                                  <p:stCondLst>
                                    <p:cond delay="320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 calcmode="lin" valueType="num">
                                      <p:cBhvr>
                                        <p:cTn id="34" dur="500" fill="hold"/>
                                        <p:tgtEl>
                                          <p:spTgt spid="19"/>
                                        </p:tgtEl>
                                        <p:attrNameLst>
                                          <p:attrName>style.rotation</p:attrName>
                                        </p:attrNameLst>
                                      </p:cBhvr>
                                      <p:tavLst>
                                        <p:tav tm="0">
                                          <p:val>
                                            <p:fltVal val="90"/>
                                          </p:val>
                                        </p:tav>
                                        <p:tav tm="100000">
                                          <p:val>
                                            <p:fltVal val="0"/>
                                          </p:val>
                                        </p:tav>
                                      </p:tavLst>
                                    </p:anim>
                                    <p:animEffect transition="in" filter="fade">
                                      <p:cBhvr>
                                        <p:cTn id="35" dur="500"/>
                                        <p:tgtEl>
                                          <p:spTgt spid="19"/>
                                        </p:tgtEl>
                                      </p:cBhvr>
                                    </p:animEffect>
                                  </p:childTnLst>
                                </p:cTn>
                              </p:par>
                              <p:par>
                                <p:cTn id="36" presetID="17" presetClass="entr" presetSubtype="8" fill="hold" grpId="0" nodeType="withEffect">
                                  <p:stCondLst>
                                    <p:cond delay="34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ppt_x</p:attrName>
                                        </p:attrNameLst>
                                      </p:cBhvr>
                                      <p:tavLst>
                                        <p:tav tm="0">
                                          <p:val>
                                            <p:strVal val="#ppt_x-#ppt_w/2"/>
                                          </p:val>
                                        </p:tav>
                                        <p:tav tm="100000">
                                          <p:val>
                                            <p:strVal val="#ppt_x"/>
                                          </p:val>
                                        </p:tav>
                                      </p:tavLst>
                                    </p:anim>
                                    <p:anim calcmode="lin" valueType="num">
                                      <p:cBhvr>
                                        <p:cTn id="39" dur="500" fill="hold"/>
                                        <p:tgtEl>
                                          <p:spTgt spid="23"/>
                                        </p:tgtEl>
                                        <p:attrNameLst>
                                          <p:attrName>ppt_y</p:attrName>
                                        </p:attrNameLst>
                                      </p:cBhvr>
                                      <p:tavLst>
                                        <p:tav tm="0">
                                          <p:val>
                                            <p:strVal val="#ppt_y"/>
                                          </p:val>
                                        </p:tav>
                                        <p:tav tm="100000">
                                          <p:val>
                                            <p:strVal val="#ppt_y"/>
                                          </p:val>
                                        </p:tav>
                                      </p:tavLst>
                                    </p:anim>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strVal val="#ppt_h"/>
                                          </p:val>
                                        </p:tav>
                                        <p:tav tm="100000">
                                          <p:val>
                                            <p:strVal val="#ppt_h"/>
                                          </p:val>
                                        </p:tav>
                                      </p:tavLst>
                                    </p:anim>
                                  </p:childTnLst>
                                </p:cTn>
                              </p:par>
                              <p:par>
                                <p:cTn id="42" presetID="31" presetClass="entr" presetSubtype="0" fill="hold" grpId="0" nodeType="withEffect">
                                  <p:stCondLst>
                                    <p:cond delay="38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 calcmode="lin" valueType="num">
                                      <p:cBhvr>
                                        <p:cTn id="46" dur="500" fill="hold"/>
                                        <p:tgtEl>
                                          <p:spTgt spid="20"/>
                                        </p:tgtEl>
                                        <p:attrNameLst>
                                          <p:attrName>style.rotation</p:attrName>
                                        </p:attrNameLst>
                                      </p:cBhvr>
                                      <p:tavLst>
                                        <p:tav tm="0">
                                          <p:val>
                                            <p:fltVal val="90"/>
                                          </p:val>
                                        </p:tav>
                                        <p:tav tm="100000">
                                          <p:val>
                                            <p:fltVal val="0"/>
                                          </p:val>
                                        </p:tav>
                                      </p:tavLst>
                                    </p:anim>
                                    <p:animEffect transition="in" filter="fade">
                                      <p:cBhvr>
                                        <p:cTn id="47" dur="500"/>
                                        <p:tgtEl>
                                          <p:spTgt spid="20"/>
                                        </p:tgtEl>
                                      </p:cBhvr>
                                    </p:animEffect>
                                  </p:childTnLst>
                                </p:cTn>
                              </p:par>
                              <p:par>
                                <p:cTn id="48" presetID="17" presetClass="entr" presetSubtype="8" fill="hold" grpId="0" nodeType="withEffect">
                                  <p:stCondLst>
                                    <p:cond delay="400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ppt_x</p:attrName>
                                        </p:attrNameLst>
                                      </p:cBhvr>
                                      <p:tavLst>
                                        <p:tav tm="0">
                                          <p:val>
                                            <p:strVal val="#ppt_x-#ppt_w/2"/>
                                          </p:val>
                                        </p:tav>
                                        <p:tav tm="100000">
                                          <p:val>
                                            <p:strVal val="#ppt_x"/>
                                          </p:val>
                                        </p:tav>
                                      </p:tavLst>
                                    </p:anim>
                                    <p:anim calcmode="lin" valueType="num">
                                      <p:cBhvr>
                                        <p:cTn id="51" dur="500" fill="hold"/>
                                        <p:tgtEl>
                                          <p:spTgt spid="25"/>
                                        </p:tgtEl>
                                        <p:attrNameLst>
                                          <p:attrName>ppt_y</p:attrName>
                                        </p:attrNameLst>
                                      </p:cBhvr>
                                      <p:tavLst>
                                        <p:tav tm="0">
                                          <p:val>
                                            <p:strVal val="#ppt_y"/>
                                          </p:val>
                                        </p:tav>
                                        <p:tav tm="100000">
                                          <p:val>
                                            <p:strVal val="#ppt_y"/>
                                          </p:val>
                                        </p:tav>
                                      </p:tavLst>
                                    </p:anim>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bldLvl="0" animBg="1"/>
      <p:bldP spid="19" grpId="0" bldLvl="0" animBg="1"/>
      <p:bldP spid="20" grpId="0" bldLvl="0" animBg="1"/>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rPr>
              <a:t>PART 02  </a:t>
            </a:r>
            <a:endParaRPr lang="en-US" altLang="zh-CN" sz="4400" b="1"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r>
              <a:rPr lang="zh-CN" altLang="en-US" sz="4400" b="1"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4400" b="1"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sym typeface="+mn-ea"/>
              </a:rPr>
              <a:t>PART 02</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椭圆 16"/>
          <p:cNvSpPr/>
          <p:nvPr/>
        </p:nvSpPr>
        <p:spPr>
          <a:xfrm>
            <a:off x="3232785" y="1844040"/>
            <a:ext cx="6472555" cy="448754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4020820" y="2296160"/>
            <a:ext cx="5031105" cy="3322955"/>
          </a:xfrm>
          <a:prstGeom prst="rect">
            <a:avLst/>
          </a:prstGeom>
          <a:noFill/>
        </p:spPr>
        <p:txBody>
          <a:bodyPr wrap="square" rtlCol="0">
            <a:spAutoFit/>
          </a:bodyPr>
          <a:p>
            <a:endParaRPr lang="zh-CN" altLang="en-US">
              <a:solidFill>
                <a:schemeClr val="bg1"/>
              </a:solidFill>
              <a:cs typeface="宋体" panose="02010600030101010101" pitchFamily="2" charset="-122"/>
            </a:endParaRPr>
          </a:p>
          <a:p>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NER算法的研究方面，已经完成了对合适的NER数据集的选取与构建，同时在研究现有的流行NER算法的基础上，对基于深度学习的NER算法进行了优化改进，并且使用构建的NER数据集训练出了在测试集上表现相对优秀的模型。</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rPr>
              <a:t>NER模型迁移方面，由于网络上开源的中文NER数据集与本次毕设的目标数据集存在着较大的差异，因此，如果只是原封不动地将在开源数据集上训练出的模型迁移至目标数据集上，效果不会非常理想。因此，笔者选择以文本风格与专利-标准信息相似，且自带关键词的知网摘要-关键词数据集对模型进行训练。该模型直接迁移至专利-标准数据集上的表现也非常好。</a:t>
            </a:r>
            <a:endParaRPr lang="zh-CN" altLang="en-US" sz="16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a:off x="1804670" y="1461770"/>
            <a:ext cx="2261870" cy="1950720"/>
            <a:chOff x="1060913" y="2095747"/>
            <a:chExt cx="1628199" cy="1628200"/>
          </a:xfrm>
          <a:solidFill>
            <a:srgbClr val="012060"/>
          </a:solidFill>
        </p:grpSpPr>
        <p:sp>
          <p:nvSpPr>
            <p:cNvPr id="15" name="MH_SubTitle_1"/>
            <p:cNvSpPr/>
            <p:nvPr>
              <p:custDataLst>
                <p:tags r:id="rId1"/>
              </p:custDataLst>
            </p:nvPr>
          </p:nvSpPr>
          <p:spPr>
            <a:xfrm>
              <a:off x="1060913"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1196981" y="2563193"/>
              <a:ext cx="1355725" cy="692727"/>
            </a:xfrm>
            <a:prstGeom prst="rect">
              <a:avLst/>
            </a:prstGeom>
            <a:grpFill/>
          </p:spPr>
          <p:txBody>
            <a:bodyPr wrap="square" rtlCol="0">
              <a:spAutoFit/>
            </a:bodyPr>
            <a:p>
              <a:pPr algn="ctr"/>
              <a:r>
                <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rPr>
                <a:t>总体</a:t>
              </a:r>
              <a:endPar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a:p>
              <a:pPr algn="ctr"/>
              <a:r>
                <a:rPr lang="zh-CN" altLang="en-US" sz="2400" b="1" spc="300"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rPr>
                <a:t>研究进展</a:t>
              </a:r>
              <a:endParaRPr lang="zh-CN" altLang="en-US" sz="2400" b="1" kern="0" spc="300" dirty="0">
                <a:solidFill>
                  <a:prstClr val="white"/>
                </a:solidFill>
                <a:latin typeface="宋体" panose="02010600030101010101" pitchFamily="2" charset="-122"/>
                <a:ea typeface="宋体" panose="02010600030101010101" pitchFamily="2" charset="-122"/>
                <a:cs typeface="宋体" panose="02010600030101010101" pitchFamily="2"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par>
                                <p:cTn id="8" presetID="53" presetClass="entr" presetSubtype="16" fill="hold" nodeType="withEffect">
                                  <p:stCondLst>
                                    <p:cond delay="11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02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5" name="MH_Other_1"/>
          <p:cNvSpPr/>
          <p:nvPr>
            <p:custDataLst>
              <p:tags r:id="rId1"/>
            </p:custDataLst>
          </p:nvPr>
        </p:nvSpPr>
        <p:spPr>
          <a:xfrm>
            <a:off x="1076479" y="2261911"/>
            <a:ext cx="1793319"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lstStyle/>
          <a:p>
            <a:pPr algn="ctr">
              <a:defRPr/>
            </a:pPr>
            <a:endParaRPr lang="zh-CN" altLang="en-US" kern="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7" name="MH_Other_2"/>
          <p:cNvSpPr/>
          <p:nvPr>
            <p:custDataLst>
              <p:tags r:id="rId2"/>
            </p:custDataLst>
          </p:nvPr>
        </p:nvSpPr>
        <p:spPr>
          <a:xfrm>
            <a:off x="3231387" y="2930746"/>
            <a:ext cx="401302" cy="543430"/>
          </a:xfrm>
          <a:prstGeom prst="chevron">
            <a:avLst/>
          </a:prstGeom>
          <a:solidFill>
            <a:sysClr val="window" lastClr="FFFFFF">
              <a:lumMod val="75000"/>
            </a:sysClr>
          </a:solidFill>
          <a:ln w="12700" cap="flat" cmpd="sng" algn="ctr">
            <a:noFill/>
            <a:prstDash val="solid"/>
            <a:miter lim="800000"/>
          </a:ln>
          <a:effectLst/>
        </p:spPr>
        <p:txBody>
          <a:bodyPr anchor="ctr"/>
          <a:lstStyle/>
          <a:p>
            <a:pPr algn="ctr">
              <a:defRPr/>
            </a:pPr>
            <a:endParaRPr lang="zh-CN" altLang="en-US" kern="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8" name="MH_Other_3"/>
          <p:cNvSpPr/>
          <p:nvPr>
            <p:custDataLst>
              <p:tags r:id="rId3"/>
            </p:custDataLst>
          </p:nvPr>
        </p:nvSpPr>
        <p:spPr>
          <a:xfrm>
            <a:off x="6011240" y="2930746"/>
            <a:ext cx="401302" cy="543430"/>
          </a:xfrm>
          <a:prstGeom prst="chevron">
            <a:avLst/>
          </a:prstGeom>
          <a:solidFill>
            <a:sysClr val="window" lastClr="FFFFFF">
              <a:lumMod val="75000"/>
            </a:sysClr>
          </a:solidFill>
          <a:ln w="12700" cap="flat" cmpd="sng" algn="ctr">
            <a:noFill/>
            <a:prstDash val="solid"/>
            <a:miter lim="800000"/>
          </a:ln>
          <a:effectLst/>
        </p:spPr>
        <p:txBody>
          <a:bodyPr anchor="ctr"/>
          <a:lstStyle/>
          <a:p>
            <a:pPr algn="ctr">
              <a:defRPr/>
            </a:pPr>
            <a:endParaRPr lang="zh-CN" altLang="en-US" kern="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MH_Other_5"/>
          <p:cNvSpPr/>
          <p:nvPr>
            <p:custDataLst>
              <p:tags r:id="rId4"/>
            </p:custDataLst>
          </p:nvPr>
        </p:nvSpPr>
        <p:spPr>
          <a:xfrm>
            <a:off x="3891864" y="2261911"/>
            <a:ext cx="1793319"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lstStyle/>
          <a:p>
            <a:pPr algn="ctr">
              <a:defRPr/>
            </a:pPr>
            <a:endParaRPr lang="zh-CN" altLang="en-US" kern="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12" name="MH_Other_6"/>
          <p:cNvSpPr/>
          <p:nvPr>
            <p:custDataLst>
              <p:tags r:id="rId5"/>
            </p:custDataLst>
          </p:nvPr>
        </p:nvSpPr>
        <p:spPr>
          <a:xfrm>
            <a:off x="6700927" y="2271436"/>
            <a:ext cx="1791228"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lstStyle/>
          <a:p>
            <a:pPr algn="ctr">
              <a:defRPr/>
            </a:pPr>
            <a:endParaRPr lang="zh-CN" altLang="en-US" kern="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4" name="组合 13"/>
          <p:cNvGrpSpPr/>
          <p:nvPr/>
        </p:nvGrpSpPr>
        <p:grpSpPr>
          <a:xfrm>
            <a:off x="1124551" y="2378957"/>
            <a:ext cx="1628199" cy="1628200"/>
            <a:chOff x="1060913" y="2095747"/>
            <a:chExt cx="1628199" cy="1628200"/>
          </a:xfrm>
          <a:solidFill>
            <a:srgbClr val="012060"/>
          </a:solidFill>
        </p:grpSpPr>
        <p:sp>
          <p:nvSpPr>
            <p:cNvPr id="15" name="MH_SubTitle_1"/>
            <p:cNvSpPr/>
            <p:nvPr>
              <p:custDataLst>
                <p:tags r:id="rId6"/>
              </p:custDataLst>
            </p:nvPr>
          </p:nvSpPr>
          <p:spPr>
            <a:xfrm>
              <a:off x="1060913" y="2095747"/>
              <a:ext cx="1628199" cy="1628200"/>
            </a:xfrm>
            <a:prstGeom prst="ellipse">
              <a:avLst/>
            </a:prstGeom>
            <a:grpFill/>
            <a:ln w="28575" cap="flat" cmpd="sng" algn="ctr">
              <a:noFill/>
              <a:prstDash val="solid"/>
              <a:miter lim="800000"/>
            </a:ln>
            <a:effectLst/>
          </p:spPr>
          <p:txBody>
            <a:bodyPr anchor="ctr"/>
            <a:lstStyle/>
            <a:p>
              <a:pPr algn="ctr">
                <a:defRPr/>
              </a:pPr>
              <a:endParaRPr lang="zh-CN" altLang="en-US" kern="0"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1226648" y="2647562"/>
              <a:ext cx="1355725" cy="460375"/>
            </a:xfrm>
            <a:prstGeom prst="rect">
              <a:avLst/>
            </a:prstGeom>
            <a:grpFill/>
          </p:spPr>
          <p:txBody>
            <a:bodyPr wrap="square" rtlCol="0">
              <a:spAutoFit/>
            </a:bodyPr>
            <a:lstStyle/>
            <a:p>
              <a:pPr algn="ctr"/>
              <a:r>
                <a:rPr lang="en-US" altLang="zh-CN" sz="2400" b="1" kern="0" spc="300" dirty="0">
                  <a:solidFill>
                    <a:prstClr val="white"/>
                  </a:solidFill>
                  <a:latin typeface="宋体" panose="02010600030101010101" pitchFamily="2" charset="-122"/>
                  <a:ea typeface="宋体" panose="02010600030101010101" pitchFamily="2" charset="-122"/>
                  <a:cs typeface="宋体" panose="02010600030101010101" pitchFamily="2" charset="-122"/>
                </a:rPr>
                <a:t>100%</a:t>
              </a:r>
              <a:endParaRPr lang="en-US" altLang="zh-CN" sz="2400" b="1" kern="0"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17" name="组合 16"/>
          <p:cNvGrpSpPr/>
          <p:nvPr/>
        </p:nvGrpSpPr>
        <p:grpSpPr>
          <a:xfrm>
            <a:off x="3939936" y="2378957"/>
            <a:ext cx="1628200" cy="1628200"/>
            <a:chOff x="3876298" y="2095747"/>
            <a:chExt cx="1628200" cy="1628200"/>
          </a:xfrm>
          <a:solidFill>
            <a:srgbClr val="012060"/>
          </a:solidFill>
        </p:grpSpPr>
        <p:sp>
          <p:nvSpPr>
            <p:cNvPr id="18" name="MH_SubTitle_2"/>
            <p:cNvSpPr/>
            <p:nvPr>
              <p:custDataLst>
                <p:tags r:id="rId7"/>
              </p:custDataLst>
            </p:nvPr>
          </p:nvSpPr>
          <p:spPr>
            <a:xfrm>
              <a:off x="3876298" y="2095747"/>
              <a:ext cx="1628200" cy="1628200"/>
            </a:xfrm>
            <a:prstGeom prst="ellipse">
              <a:avLst/>
            </a:prstGeom>
            <a:grpFill/>
            <a:ln w="28575" cap="flat" cmpd="sng" algn="ctr">
              <a:noFill/>
              <a:prstDash val="solid"/>
              <a:miter lim="800000"/>
            </a:ln>
            <a:effectLst/>
          </p:spPr>
          <p:txBody>
            <a:bodyPr anchor="ctr"/>
            <a:lstStyle/>
            <a:p>
              <a:pPr algn="ctr">
                <a:defRPr/>
              </a:pPr>
              <a:endParaRPr lang="zh-CN" altLang="en-US" kern="0"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文本框 18"/>
            <p:cNvSpPr txBox="1"/>
            <p:nvPr/>
          </p:nvSpPr>
          <p:spPr>
            <a:xfrm>
              <a:off x="4153793" y="2679312"/>
              <a:ext cx="1209040" cy="460375"/>
            </a:xfrm>
            <a:prstGeom prst="rect">
              <a:avLst/>
            </a:prstGeom>
            <a:grpFill/>
          </p:spPr>
          <p:txBody>
            <a:bodyPr wrap="square" rtlCol="0">
              <a:spAutoFit/>
            </a:bodyPr>
            <a:lstStyle/>
            <a:p>
              <a:pPr algn="ctr"/>
              <a:r>
                <a:rPr lang="en-US" altLang="zh-CN" sz="2400" b="1" kern="0" spc="300" dirty="0">
                  <a:solidFill>
                    <a:prstClr val="white"/>
                  </a:solidFill>
                  <a:latin typeface="宋体" panose="02010600030101010101" pitchFamily="2" charset="-122"/>
                  <a:ea typeface="宋体" panose="02010600030101010101" pitchFamily="2" charset="-122"/>
                  <a:cs typeface="宋体" panose="02010600030101010101" pitchFamily="2" charset="-122"/>
                </a:rPr>
                <a:t>100%</a:t>
              </a:r>
              <a:endParaRPr lang="en-US" altLang="zh-CN" sz="2400" b="1" kern="0"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20" name="组合 19"/>
          <p:cNvGrpSpPr/>
          <p:nvPr/>
        </p:nvGrpSpPr>
        <p:grpSpPr>
          <a:xfrm>
            <a:off x="6755799" y="2378957"/>
            <a:ext cx="1628199" cy="1628200"/>
            <a:chOff x="6692161" y="2095747"/>
            <a:chExt cx="1628199" cy="1628200"/>
          </a:xfrm>
          <a:solidFill>
            <a:srgbClr val="012060"/>
          </a:solidFill>
        </p:grpSpPr>
        <p:sp>
          <p:nvSpPr>
            <p:cNvPr id="21" name="MH_SubTitle_3"/>
            <p:cNvSpPr/>
            <p:nvPr>
              <p:custDataLst>
                <p:tags r:id="rId8"/>
              </p:custDataLst>
            </p:nvPr>
          </p:nvSpPr>
          <p:spPr>
            <a:xfrm>
              <a:off x="6692161" y="2095747"/>
              <a:ext cx="1628199" cy="1628200"/>
            </a:xfrm>
            <a:prstGeom prst="ellipse">
              <a:avLst/>
            </a:prstGeom>
            <a:grpFill/>
            <a:ln w="28575" cap="flat" cmpd="sng" algn="ctr">
              <a:noFill/>
              <a:prstDash val="solid"/>
              <a:miter lim="800000"/>
            </a:ln>
            <a:effectLst/>
          </p:spPr>
          <p:txBody>
            <a:bodyPr anchor="ctr"/>
            <a:lstStyle/>
            <a:p>
              <a:pPr algn="ctr">
                <a:defRPr/>
              </a:pPr>
              <a:endParaRPr lang="zh-CN" altLang="en-US" kern="0"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22" name="文本框 21"/>
            <p:cNvSpPr txBox="1"/>
            <p:nvPr/>
          </p:nvSpPr>
          <p:spPr>
            <a:xfrm>
              <a:off x="6791856" y="2730747"/>
              <a:ext cx="1417320" cy="460375"/>
            </a:xfrm>
            <a:prstGeom prst="rect">
              <a:avLst/>
            </a:prstGeom>
            <a:grpFill/>
          </p:spPr>
          <p:txBody>
            <a:bodyPr wrap="square" rtlCol="0">
              <a:spAutoFit/>
            </a:bodyPr>
            <a:lstStyle/>
            <a:p>
              <a:pPr algn="ctr"/>
              <a:r>
                <a:rPr lang="en-US" altLang="zh-CN" sz="2400" b="1" kern="0" spc="300" dirty="0">
                  <a:solidFill>
                    <a:prstClr val="white"/>
                  </a:solidFill>
                  <a:latin typeface="宋体" panose="02010600030101010101" pitchFamily="2" charset="-122"/>
                  <a:ea typeface="宋体" panose="02010600030101010101" pitchFamily="2" charset="-122"/>
                  <a:cs typeface="宋体" panose="02010600030101010101" pitchFamily="2" charset="-122"/>
                </a:rPr>
                <a:t>75%</a:t>
              </a:r>
              <a:endParaRPr lang="en-US" altLang="zh-CN" sz="2400" b="1" kern="0"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26" name="矩形 25"/>
          <p:cNvSpPr/>
          <p:nvPr/>
        </p:nvSpPr>
        <p:spPr>
          <a:xfrm>
            <a:off x="902335" y="4398849"/>
            <a:ext cx="2141606" cy="370840"/>
          </a:xfrm>
          <a:prstGeom prst="rect">
            <a:avLst/>
          </a:prstGeom>
        </p:spPr>
        <p:txBody>
          <a:bodyPr wrap="square">
            <a:spAutoFit/>
          </a:bodyPr>
          <a:lstStyle/>
          <a:p>
            <a:pPr>
              <a:lnSpc>
                <a:spcPct val="130000"/>
              </a:lnSpc>
              <a:defRPr/>
            </a:pPr>
            <a:r>
              <a:rPr lang="zh-CN" altLang="en-US" sz="1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学习毕设所需的知识</a:t>
            </a:r>
            <a:endParaRPr lang="zh-CN" altLang="en-US" sz="1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
        <p:nvSpPr>
          <p:cNvPr id="27" name="矩形 26"/>
          <p:cNvSpPr/>
          <p:nvPr/>
        </p:nvSpPr>
        <p:spPr>
          <a:xfrm>
            <a:off x="3683232" y="4398849"/>
            <a:ext cx="2141606" cy="1209675"/>
          </a:xfrm>
          <a:prstGeom prst="rect">
            <a:avLst/>
          </a:prstGeom>
        </p:spPr>
        <p:txBody>
          <a:bodyPr wrap="square">
            <a:spAutoFit/>
          </a:bodyPr>
          <a:lstStyle/>
          <a:p>
            <a:pPr>
              <a:lnSpc>
                <a:spcPct val="130000"/>
              </a:lnSpc>
              <a:defRPr/>
            </a:pPr>
            <a:r>
              <a:rPr lang="zh-CN" altLang="en-US" sz="1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找到合适的NER算法并且在其基础上优化改进，并且在第三方数据集上训练得到相对优秀的准确率。</a:t>
            </a:r>
            <a:endParaRPr lang="zh-CN" altLang="en-US" sz="1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
        <p:nvSpPr>
          <p:cNvPr id="28" name="矩形 27"/>
          <p:cNvSpPr/>
          <p:nvPr/>
        </p:nvSpPr>
        <p:spPr>
          <a:xfrm>
            <a:off x="6460994" y="4398849"/>
            <a:ext cx="2141606" cy="1768475"/>
          </a:xfrm>
          <a:prstGeom prst="rect">
            <a:avLst/>
          </a:prstGeom>
        </p:spPr>
        <p:txBody>
          <a:bodyPr wrap="square">
            <a:spAutoFit/>
          </a:bodyPr>
          <a:lstStyle/>
          <a:p>
            <a:pPr>
              <a:lnSpc>
                <a:spcPct val="130000"/>
              </a:lnSpc>
              <a:defRPr/>
            </a:pPr>
            <a:r>
              <a:rPr lang="zh-CN" altLang="en-US" sz="1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将在开源模型上得到验证的算法运用至专利-标注数据集中。最后，则会对抽取出专利实体数据集与标准实体数据集间进行关键词匹配。</a:t>
            </a:r>
            <a:endParaRPr lang="zh-CN" altLang="en-US" sz="1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
        <p:nvSpPr>
          <p:cNvPr id="2" name="MH_Other_3"/>
          <p:cNvSpPr/>
          <p:nvPr>
            <p:custDataLst>
              <p:tags r:id="rId9"/>
            </p:custDataLst>
          </p:nvPr>
        </p:nvSpPr>
        <p:spPr>
          <a:xfrm>
            <a:off x="8964625" y="2930746"/>
            <a:ext cx="401302" cy="543430"/>
          </a:xfrm>
          <a:prstGeom prst="chevron">
            <a:avLst/>
          </a:prstGeom>
          <a:solidFill>
            <a:sysClr val="window" lastClr="FFFFFF">
              <a:lumMod val="75000"/>
            </a:sysClr>
          </a:solidFill>
          <a:ln w="12700" cap="flat" cmpd="sng" algn="ctr">
            <a:noFill/>
            <a:prstDash val="solid"/>
            <a:miter lim="800000"/>
          </a:ln>
          <a:effectLst/>
        </p:spPr>
        <p:txBody>
          <a:bodyPr anchor="ctr"/>
          <a:p>
            <a:pPr algn="ctr">
              <a:defRPr/>
            </a:pPr>
            <a:endParaRPr lang="zh-CN" altLang="en-US" kern="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
        <p:nvSpPr>
          <p:cNvPr id="3" name="MH_Other_6"/>
          <p:cNvSpPr/>
          <p:nvPr>
            <p:custDataLst>
              <p:tags r:id="rId10"/>
            </p:custDataLst>
          </p:nvPr>
        </p:nvSpPr>
        <p:spPr>
          <a:xfrm>
            <a:off x="9625102" y="2261911"/>
            <a:ext cx="1791228"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p>
            <a:pPr algn="ctr">
              <a:defRPr/>
            </a:pPr>
            <a:endParaRPr lang="zh-CN" altLang="en-US" kern="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0" name="组合 9"/>
          <p:cNvGrpSpPr/>
          <p:nvPr/>
        </p:nvGrpSpPr>
        <p:grpSpPr>
          <a:xfrm>
            <a:off x="9671084" y="2378957"/>
            <a:ext cx="1628199" cy="1628200"/>
            <a:chOff x="6654061" y="2095747"/>
            <a:chExt cx="1628199" cy="1628200"/>
          </a:xfrm>
          <a:solidFill>
            <a:srgbClr val="012060"/>
          </a:solidFill>
        </p:grpSpPr>
        <p:sp>
          <p:nvSpPr>
            <p:cNvPr id="13" name="MH_SubTitle_3"/>
            <p:cNvSpPr/>
            <p:nvPr>
              <p:custDataLst>
                <p:tags r:id="rId11"/>
              </p:custDataLst>
            </p:nvPr>
          </p:nvSpPr>
          <p:spPr>
            <a:xfrm>
              <a:off x="6654061"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23" name="文本框 22"/>
            <p:cNvSpPr txBox="1"/>
            <p:nvPr/>
          </p:nvSpPr>
          <p:spPr>
            <a:xfrm>
              <a:off x="6798841" y="2679312"/>
              <a:ext cx="1417320" cy="460375"/>
            </a:xfrm>
            <a:prstGeom prst="rect">
              <a:avLst/>
            </a:prstGeom>
            <a:grpFill/>
          </p:spPr>
          <p:txBody>
            <a:bodyPr wrap="square" rtlCol="0">
              <a:spAutoFit/>
            </a:bodyPr>
            <a:p>
              <a:pPr algn="ctr"/>
              <a:r>
                <a:rPr lang="en-US" altLang="zh-CN" sz="2400" b="1" kern="0" spc="300" dirty="0">
                  <a:solidFill>
                    <a:prstClr val="white"/>
                  </a:solidFill>
                  <a:latin typeface="宋体" panose="02010600030101010101" pitchFamily="2" charset="-122"/>
                  <a:ea typeface="宋体" panose="02010600030101010101" pitchFamily="2" charset="-122"/>
                  <a:cs typeface="宋体" panose="02010600030101010101" pitchFamily="2" charset="-122"/>
                </a:rPr>
                <a:t>0%</a:t>
              </a:r>
              <a:endParaRPr lang="en-US" altLang="zh-CN" sz="2400" b="1" kern="0" spc="300" dirty="0">
                <a:solidFill>
                  <a:prstClr val="white"/>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24" name="矩形 23"/>
          <p:cNvSpPr/>
          <p:nvPr/>
        </p:nvSpPr>
        <p:spPr>
          <a:xfrm>
            <a:off x="9414379" y="4398849"/>
            <a:ext cx="2141606" cy="650240"/>
          </a:xfrm>
          <a:prstGeom prst="rect">
            <a:avLst/>
          </a:prstGeom>
        </p:spPr>
        <p:txBody>
          <a:bodyPr wrap="square">
            <a:spAutoFit/>
          </a:bodyPr>
          <a:p>
            <a:pPr>
              <a:lnSpc>
                <a:spcPct val="130000"/>
              </a:lnSpc>
              <a:defRPr/>
            </a:pPr>
            <a:r>
              <a:rPr lang="zh-CN" altLang="en-US" sz="1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rPr>
              <a:t>将最终的成品模型整合进整体项目中。</a:t>
            </a:r>
            <a:endParaRPr lang="zh-CN" altLang="en-US" sz="1400" dirty="0">
              <a:solidFill>
                <a:prstClr val="black">
                  <a:lumMod val="75000"/>
                  <a:lumOff val="25000"/>
                </a:prst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1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1" presetClass="entr" presetSubtype="1" fill="hold" grpId="0" nodeType="withEffect">
                                  <p:stCondLst>
                                    <p:cond delay="13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50"/>
                                        <p:tgtEl>
                                          <p:spTgt spid="5"/>
                                        </p:tgtEl>
                                      </p:cBhvr>
                                    </p:animEffect>
                                  </p:childTnLst>
                                </p:cTn>
                              </p:par>
                              <p:par>
                                <p:cTn id="13" presetID="22" presetClass="entr" presetSubtype="1" fill="hold" grpId="0" nodeType="withEffect">
                                  <p:stCondLst>
                                    <p:cond delay="130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par>
                                <p:cTn id="16" presetID="12" presetClass="entr" presetSubtype="8" fill="hold" grpId="0" nodeType="withEffect">
                                  <p:stCondLst>
                                    <p:cond delay="150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ppt_x</p:attrName>
                                        </p:attrNameLst>
                                      </p:cBhvr>
                                      <p:tavLst>
                                        <p:tav tm="0">
                                          <p:val>
                                            <p:strVal val="#ppt_x-#ppt_w*1.125000"/>
                                          </p:val>
                                        </p:tav>
                                        <p:tav tm="100000">
                                          <p:val>
                                            <p:strVal val="#ppt_x"/>
                                          </p:val>
                                        </p:tav>
                                      </p:tavLst>
                                    </p:anim>
                                    <p:animEffect transition="in" filter="wipe(right)">
                                      <p:cBhvr>
                                        <p:cTn id="19" dur="500"/>
                                        <p:tgtEl>
                                          <p:spTgt spid="7"/>
                                        </p:tgtEl>
                                      </p:cBhvr>
                                    </p:animEffect>
                                  </p:childTnLst>
                                </p:cTn>
                              </p:par>
                              <p:par>
                                <p:cTn id="20" presetID="53" presetClass="entr" presetSubtype="16" fill="hold" nodeType="withEffect">
                                  <p:stCondLst>
                                    <p:cond delay="190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21" presetClass="entr" presetSubtype="1" fill="hold" grpId="0" nodeType="withEffect">
                                  <p:stCondLst>
                                    <p:cond delay="210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50"/>
                                        <p:tgtEl>
                                          <p:spTgt spid="11"/>
                                        </p:tgtEl>
                                      </p:cBhvr>
                                    </p:animEffect>
                                  </p:childTnLst>
                                </p:cTn>
                              </p:par>
                              <p:par>
                                <p:cTn id="28" presetID="22" presetClass="entr" presetSubtype="1" fill="hold" grpId="0" nodeType="withEffect">
                                  <p:stCondLst>
                                    <p:cond delay="210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par>
                                <p:cTn id="31" presetID="12" presetClass="entr" presetSubtype="8" fill="hold" grpId="0" nodeType="withEffect">
                                  <p:stCondLst>
                                    <p:cond delay="230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p:tgtEl>
                                          <p:spTgt spid="8"/>
                                        </p:tgtEl>
                                        <p:attrNameLst>
                                          <p:attrName>ppt_x</p:attrName>
                                        </p:attrNameLst>
                                      </p:cBhvr>
                                      <p:tavLst>
                                        <p:tav tm="0">
                                          <p:val>
                                            <p:strVal val="#ppt_x-#ppt_w*1.125000"/>
                                          </p:val>
                                        </p:tav>
                                        <p:tav tm="100000">
                                          <p:val>
                                            <p:strVal val="#ppt_x"/>
                                          </p:val>
                                        </p:tav>
                                      </p:tavLst>
                                    </p:anim>
                                    <p:animEffect transition="in" filter="wipe(right)">
                                      <p:cBhvr>
                                        <p:cTn id="34" dur="500"/>
                                        <p:tgtEl>
                                          <p:spTgt spid="8"/>
                                        </p:tgtEl>
                                      </p:cBhvr>
                                    </p:animEffect>
                                  </p:childTnLst>
                                </p:cTn>
                              </p:par>
                              <p:par>
                                <p:cTn id="35" presetID="53" presetClass="entr" presetSubtype="16" fill="hold" nodeType="withEffect">
                                  <p:stCondLst>
                                    <p:cond delay="26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21" presetClass="entr" presetSubtype="1" fill="hold" grpId="0" nodeType="withEffect">
                                  <p:stCondLst>
                                    <p:cond delay="280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250"/>
                                        <p:tgtEl>
                                          <p:spTgt spid="12"/>
                                        </p:tgtEl>
                                      </p:cBhvr>
                                    </p:animEffect>
                                  </p:childTnLst>
                                </p:cTn>
                              </p:par>
                              <p:par>
                                <p:cTn id="43" presetID="22" presetClass="entr" presetSubtype="1" fill="hold" grpId="0" nodeType="withEffect">
                                  <p:stCondLst>
                                    <p:cond delay="280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12" presetClass="entr" presetSubtype="8" fill="hold" grpId="0" nodeType="withEffect">
                                  <p:stCondLst>
                                    <p:cond delay="230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p:tgtEl>
                                          <p:spTgt spid="2"/>
                                        </p:tgtEl>
                                        <p:attrNameLst>
                                          <p:attrName>ppt_x</p:attrName>
                                        </p:attrNameLst>
                                      </p:cBhvr>
                                      <p:tavLst>
                                        <p:tav tm="0">
                                          <p:val>
                                            <p:strVal val="#ppt_x-#ppt_w*1.125000"/>
                                          </p:val>
                                        </p:tav>
                                        <p:tav tm="100000">
                                          <p:val>
                                            <p:strVal val="#ppt_x"/>
                                          </p:val>
                                        </p:tav>
                                      </p:tavLst>
                                    </p:anim>
                                    <p:animEffect transition="in" filter="wipe(right)">
                                      <p:cBhvr>
                                        <p:cTn id="49" dur="500"/>
                                        <p:tgtEl>
                                          <p:spTgt spid="2"/>
                                        </p:tgtEl>
                                      </p:cBhvr>
                                    </p:animEffect>
                                  </p:childTnLst>
                                </p:cTn>
                              </p:par>
                              <p:par>
                                <p:cTn id="50" presetID="53" presetClass="entr" presetSubtype="16" fill="hold" nodeType="withEffect">
                                  <p:stCondLst>
                                    <p:cond delay="260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par>
                                <p:cTn id="55" presetID="21" presetClass="entr" presetSubtype="1" fill="hold" grpId="0" nodeType="withEffect">
                                  <p:stCondLst>
                                    <p:cond delay="2800"/>
                                  </p:stCondLst>
                                  <p:childTnLst>
                                    <p:set>
                                      <p:cBhvr>
                                        <p:cTn id="56" dur="1" fill="hold">
                                          <p:stCondLst>
                                            <p:cond delay="0"/>
                                          </p:stCondLst>
                                        </p:cTn>
                                        <p:tgtEl>
                                          <p:spTgt spid="3"/>
                                        </p:tgtEl>
                                        <p:attrNameLst>
                                          <p:attrName>style.visibility</p:attrName>
                                        </p:attrNameLst>
                                      </p:cBhvr>
                                      <p:to>
                                        <p:strVal val="visible"/>
                                      </p:to>
                                    </p:set>
                                    <p:animEffect transition="in" filter="wheel(1)">
                                      <p:cBhvr>
                                        <p:cTn id="57" dur="250"/>
                                        <p:tgtEl>
                                          <p:spTgt spid="3"/>
                                        </p:tgtEl>
                                      </p:cBhvr>
                                    </p:animEffect>
                                  </p:childTnLst>
                                </p:cTn>
                              </p:par>
                              <p:par>
                                <p:cTn id="58" presetID="22" presetClass="entr" presetSubtype="1" fill="hold" grpId="0" nodeType="withEffect">
                                  <p:stCondLst>
                                    <p:cond delay="2800"/>
                                  </p:stCondLst>
                                  <p:childTnLst>
                                    <p:set>
                                      <p:cBhvr>
                                        <p:cTn id="59" dur="1" fill="hold">
                                          <p:stCondLst>
                                            <p:cond delay="0"/>
                                          </p:stCondLst>
                                        </p:cTn>
                                        <p:tgtEl>
                                          <p:spTgt spid="24"/>
                                        </p:tgtEl>
                                        <p:attrNameLst>
                                          <p:attrName>style.visibility</p:attrName>
                                        </p:attrNameLst>
                                      </p:cBhvr>
                                      <p:to>
                                        <p:strVal val="visible"/>
                                      </p:to>
                                    </p:set>
                                    <p:animEffect transition="in" filter="wipe(up)">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1" grpId="0" bldLvl="0" animBg="1"/>
      <p:bldP spid="12" grpId="0" bldLvl="0" animBg="1"/>
      <p:bldP spid="26" grpId="0"/>
      <p:bldP spid="27" grpId="0"/>
      <p:bldP spid="28" grpId="0"/>
      <p:bldP spid="2" grpId="0" bldLvl="0" animBg="1"/>
      <p:bldP spid="3" grpId="0" bldLvl="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宋体" panose="02010600030101010101" pitchFamily="2" charset="-122"/>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953135"/>
          </a:xfrm>
          <a:prstGeom prst="rect">
            <a:avLst/>
          </a:prstGeom>
          <a:noFill/>
        </p:spPr>
        <p:txBody>
          <a:bodyPr wrap="square" rtlCol="0">
            <a:spAutoFit/>
          </a:bodyPr>
          <a:lstStyle/>
          <a:p>
            <a:r>
              <a:rPr lang="en-US" altLang="zh-CN"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rPr>
              <a:t>PART 02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工作进展</a:t>
            </a:r>
            <a:endPar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a:p>
            <a:endParaRPr lang="zh-CN" altLang="en-US" sz="2800" b="1" dirty="0">
              <a:solidFill>
                <a:srgbClr val="E7E6E6">
                  <a:lumMod val="25000"/>
                </a:srgbClr>
              </a:solidFill>
              <a:latin typeface="宋体" panose="02010600030101010101" pitchFamily="2" charset="-122"/>
              <a:ea typeface="宋体" panose="02010600030101010101" pitchFamily="2" charset="-122"/>
              <a:cs typeface="宋体" panose="02010600030101010101" pitchFamily="2" charset="-122"/>
            </a:endParaRPr>
          </a:p>
        </p:txBody>
      </p:sp>
      <p:cxnSp>
        <p:nvCxnSpPr>
          <p:cNvPr id="5" name="MH_Other_1"/>
          <p:cNvCxnSpPr/>
          <p:nvPr>
            <p:custDataLst>
              <p:tags r:id="rId1"/>
            </p:custDataLst>
          </p:nvPr>
        </p:nvCxnSpPr>
        <p:spPr>
          <a:xfrm>
            <a:off x="0" y="3745828"/>
            <a:ext cx="12192000" cy="0"/>
          </a:xfrm>
          <a:prstGeom prst="line">
            <a:avLst/>
          </a:prstGeom>
          <a:noFill/>
          <a:ln w="38100" cap="flat" cmpd="sng" algn="ctr">
            <a:solidFill>
              <a:srgbClr val="DDDDDD"/>
            </a:solidFill>
            <a:prstDash val="solid"/>
            <a:miter lim="800000"/>
          </a:ln>
          <a:effectLst/>
        </p:spPr>
      </p:cxnSp>
      <p:sp>
        <p:nvSpPr>
          <p:cNvPr id="7" name="MH_SubTitle_1"/>
          <p:cNvSpPr/>
          <p:nvPr>
            <p:custDataLst>
              <p:tags r:id="rId2"/>
            </p:custDataLst>
          </p:nvPr>
        </p:nvSpPr>
        <p:spPr>
          <a:xfrm>
            <a:off x="970994" y="3105331"/>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lstStyle/>
          <a:p>
            <a:pPr algn="ctr">
              <a:defRPr/>
            </a:pPr>
            <a:r>
              <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rPr>
              <a:t>算法研究</a:t>
            </a:r>
            <a:endPar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endParaRPr>
          </a:p>
        </p:txBody>
      </p:sp>
      <p:sp>
        <p:nvSpPr>
          <p:cNvPr id="12" name="MH_SubTitle_2"/>
          <p:cNvSpPr/>
          <p:nvPr>
            <p:custDataLst>
              <p:tags r:id="rId3"/>
            </p:custDataLst>
          </p:nvPr>
        </p:nvSpPr>
        <p:spPr>
          <a:xfrm>
            <a:off x="4640798" y="3031036"/>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lstStyle/>
          <a:p>
            <a:pPr algn="ctr">
              <a:defRPr/>
            </a:pPr>
            <a:r>
              <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rPr>
              <a:t>算法优化</a:t>
            </a:r>
            <a:endPar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endParaRPr>
          </a:p>
        </p:txBody>
      </p:sp>
      <p:sp>
        <p:nvSpPr>
          <p:cNvPr id="16" name="MH_SubTitle_3"/>
          <p:cNvSpPr/>
          <p:nvPr>
            <p:custDataLst>
              <p:tags r:id="rId4"/>
            </p:custDataLst>
          </p:nvPr>
        </p:nvSpPr>
        <p:spPr>
          <a:xfrm>
            <a:off x="2805696" y="3105331"/>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fontScale="90000"/>
          </a:bodyPr>
          <a:lstStyle/>
          <a:p>
            <a:pPr algn="ctr">
              <a:defRPr/>
            </a:pPr>
            <a:r>
              <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rPr>
              <a:t>数据集构造</a:t>
            </a:r>
            <a:endPar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endParaRPr>
          </a:p>
        </p:txBody>
      </p:sp>
      <p:sp>
        <p:nvSpPr>
          <p:cNvPr id="2" name="MH_SubTitle_2"/>
          <p:cNvSpPr/>
          <p:nvPr>
            <p:custDataLst>
              <p:tags r:id="rId5"/>
            </p:custDataLst>
          </p:nvPr>
        </p:nvSpPr>
        <p:spPr>
          <a:xfrm>
            <a:off x="6475948" y="3105966"/>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p>
            <a:pPr algn="ctr">
              <a:defRPr/>
            </a:pPr>
            <a:r>
              <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rPr>
              <a:t>模型训练</a:t>
            </a:r>
            <a:endPar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endParaRPr>
          </a:p>
        </p:txBody>
      </p:sp>
      <p:sp>
        <p:nvSpPr>
          <p:cNvPr id="3" name="MH_SubTitle_2"/>
          <p:cNvSpPr/>
          <p:nvPr>
            <p:custDataLst>
              <p:tags r:id="rId6"/>
            </p:custDataLst>
          </p:nvPr>
        </p:nvSpPr>
        <p:spPr>
          <a:xfrm>
            <a:off x="8311098" y="3106601"/>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lstStyle/>
          <a:p>
            <a:pPr algn="ctr">
              <a:defRPr/>
            </a:pPr>
            <a:r>
              <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rPr>
              <a:t>模型迁移</a:t>
            </a:r>
            <a:endPar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endParaRPr>
          </a:p>
        </p:txBody>
      </p:sp>
      <p:sp>
        <p:nvSpPr>
          <p:cNvPr id="20" name="MH_SubTitle_2"/>
          <p:cNvSpPr/>
          <p:nvPr>
            <p:custDataLst>
              <p:tags r:id="rId7"/>
            </p:custDataLst>
          </p:nvPr>
        </p:nvSpPr>
        <p:spPr>
          <a:xfrm>
            <a:off x="10146248" y="3107236"/>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p>
            <a:pPr algn="ctr">
              <a:defRPr/>
            </a:pPr>
            <a:r>
              <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rPr>
              <a:t>模型</a:t>
            </a:r>
            <a:endParaRPr lang="zh-CN" altLang="en-US" sz="2400" kern="0" dirty="0">
              <a:solidFill>
                <a:srgbClr val="FFFFFF"/>
              </a:solidFill>
              <a:latin typeface="宋体" panose="02010600030101010101" pitchFamily="2" charset="-122"/>
              <a:ea typeface="黑体" panose="02010609060101010101" pitchFamily="49"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110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53" presetClass="entr" presetSubtype="16"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par>
                                <p:cTn id="13" presetID="53" presetClass="entr" presetSubtype="16" fill="hold" grpId="0" nodeType="withEffect">
                                  <p:stCondLst>
                                    <p:cond delay="19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230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grpId="0" nodeType="withEffect">
                                  <p:stCondLst>
                                    <p:cond delay="190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par>
                                <p:cTn id="28" presetID="53" presetClass="entr" presetSubtype="16" fill="hold" grpId="0" nodeType="withEffect">
                                  <p:stCondLst>
                                    <p:cond delay="190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par>
                                <p:cTn id="33" presetID="53" presetClass="entr" presetSubtype="16" fill="hold" grpId="0" nodeType="withEffect">
                                  <p:stCondLst>
                                    <p:cond delay="190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6" grpId="0" bldLvl="0" animBg="1"/>
      <p:bldP spid="2" grpId="0" bldLvl="0" animBg="1"/>
      <p:bldP spid="3" grpId="0" bldLvl="0" animBg="1"/>
      <p:bldP spid="20" grpId="0" bldLvl="0" animBg="1"/>
    </p:bldLst>
  </p:timing>
</p:sld>
</file>

<file path=ppt/tags/tag1.xml><?xml version="1.0" encoding="utf-8"?>
<p:tagLst xmlns:p="http://schemas.openxmlformats.org/presentationml/2006/main">
  <p:tag name="MH" val="20160511172552"/>
  <p:tag name="MH_LIBRARY" val="GRAPHIC"/>
  <p:tag name="MH_TYPE" val="SubTitle"/>
  <p:tag name="MH_ORDER" val="4"/>
</p:tagLst>
</file>

<file path=ppt/tags/tag10.xml><?xml version="1.0" encoding="utf-8"?>
<p:tagLst xmlns:p="http://schemas.openxmlformats.org/presentationml/2006/main">
  <p:tag name="MH" val="20160511163204"/>
  <p:tag name="MH_LIBRARY" val="GRAPHIC"/>
  <p:tag name="MH_TYPE" val="SubTitle"/>
  <p:tag name="MH_ORDER" val="1"/>
</p:tagLst>
</file>

<file path=ppt/tags/tag11.xml><?xml version="1.0" encoding="utf-8"?>
<p:tagLst xmlns:p="http://schemas.openxmlformats.org/presentationml/2006/main">
  <p:tag name="MH" val="20160511163204"/>
  <p:tag name="MH_LIBRARY" val="GRAPHIC"/>
  <p:tag name="MH_TYPE" val="SubTitle"/>
  <p:tag name="MH_ORDER" val="2"/>
</p:tagLst>
</file>

<file path=ppt/tags/tag12.xml><?xml version="1.0" encoding="utf-8"?>
<p:tagLst xmlns:p="http://schemas.openxmlformats.org/presentationml/2006/main">
  <p:tag name="MH" val="20160511163204"/>
  <p:tag name="MH_LIBRARY" val="GRAPHIC"/>
  <p:tag name="MH_TYPE" val="SubTitle"/>
  <p:tag name="MH_ORDER" val="3"/>
</p:tagLst>
</file>

<file path=ppt/tags/tag13.xml><?xml version="1.0" encoding="utf-8"?>
<p:tagLst xmlns:p="http://schemas.openxmlformats.org/presentationml/2006/main">
  <p:tag name="MH" val="20160511163204"/>
  <p:tag name="MH_LIBRARY" val="GRAPHIC"/>
  <p:tag name="MH_TYPE" val="Other"/>
  <p:tag name="MH_ORDER" val="3"/>
</p:tagLst>
</file>

<file path=ppt/tags/tag14.xml><?xml version="1.0" encoding="utf-8"?>
<p:tagLst xmlns:p="http://schemas.openxmlformats.org/presentationml/2006/main">
  <p:tag name="MH" val="20160511163204"/>
  <p:tag name="MH_LIBRARY" val="GRAPHIC"/>
  <p:tag name="MH_TYPE" val="Other"/>
  <p:tag name="MH_ORDER" val="6"/>
</p:tagLst>
</file>

<file path=ppt/tags/tag15.xml><?xml version="1.0" encoding="utf-8"?>
<p:tagLst xmlns:p="http://schemas.openxmlformats.org/presentationml/2006/main">
  <p:tag name="MH" val="20160511163204"/>
  <p:tag name="MH_LIBRARY" val="GRAPHIC"/>
  <p:tag name="MH_TYPE" val="SubTitle"/>
  <p:tag name="MH_ORDER" val="3"/>
</p:tagLst>
</file>

<file path=ppt/tags/tag16.xml><?xml version="1.0" encoding="utf-8"?>
<p:tagLst xmlns:p="http://schemas.openxmlformats.org/presentationml/2006/main">
  <p:tag name="MH" val="20160511165525"/>
  <p:tag name="MH_LIBRARY" val="GRAPHIC"/>
  <p:tag name="MH_TYPE" val="Other"/>
  <p:tag name="MH_ORDER" val="1"/>
</p:tagLst>
</file>

<file path=ppt/tags/tag17.xml><?xml version="1.0" encoding="utf-8"?>
<p:tagLst xmlns:p="http://schemas.openxmlformats.org/presentationml/2006/main">
  <p:tag name="MH" val="20160511165525"/>
  <p:tag name="MH_LIBRARY" val="GRAPHIC"/>
  <p:tag name="MH_TYPE" val="SubTitle"/>
  <p:tag name="MH_ORDER" val="1"/>
</p:tagLst>
</file>

<file path=ppt/tags/tag18.xml><?xml version="1.0" encoding="utf-8"?>
<p:tagLst xmlns:p="http://schemas.openxmlformats.org/presentationml/2006/main">
  <p:tag name="MH" val="20160511165525"/>
  <p:tag name="MH_LIBRARY" val="GRAPHIC"/>
  <p:tag name="MH_TYPE" val="SubTitle"/>
  <p:tag name="MH_ORDER" val="2"/>
</p:tagLst>
</file>

<file path=ppt/tags/tag19.xml><?xml version="1.0" encoding="utf-8"?>
<p:tagLst xmlns:p="http://schemas.openxmlformats.org/presentationml/2006/main">
  <p:tag name="MH" val="20160511165525"/>
  <p:tag name="MH_LIBRARY" val="GRAPHIC"/>
  <p:tag name="MH_TYPE" val="SubTitle"/>
  <p:tag name="MH_ORDER" val="3"/>
</p:tagLst>
</file>

<file path=ppt/tags/tag2.xml><?xml version="1.0" encoding="utf-8"?>
<p:tagLst xmlns:p="http://schemas.openxmlformats.org/presentationml/2006/main">
  <p:tag name="MH" val="20160511172552"/>
  <p:tag name="MH_LIBRARY" val="GRAPHIC"/>
  <p:tag name="MH_TYPE" val="SubTitle"/>
  <p:tag name="MH_ORDER" val="4"/>
</p:tagLst>
</file>

<file path=ppt/tags/tag20.xml><?xml version="1.0" encoding="utf-8"?>
<p:tagLst xmlns:p="http://schemas.openxmlformats.org/presentationml/2006/main">
  <p:tag name="MH" val="20160511165525"/>
  <p:tag name="MH_LIBRARY" val="GRAPHIC"/>
  <p:tag name="MH_TYPE" val="SubTitle"/>
  <p:tag name="MH_ORDER" val="2"/>
</p:tagLst>
</file>

<file path=ppt/tags/tag21.xml><?xml version="1.0" encoding="utf-8"?>
<p:tagLst xmlns:p="http://schemas.openxmlformats.org/presentationml/2006/main">
  <p:tag name="MH" val="20160511165525"/>
  <p:tag name="MH_LIBRARY" val="GRAPHIC"/>
  <p:tag name="MH_TYPE" val="SubTitle"/>
  <p:tag name="MH_ORDER" val="2"/>
</p:tagLst>
</file>

<file path=ppt/tags/tag22.xml><?xml version="1.0" encoding="utf-8"?>
<p:tagLst xmlns:p="http://schemas.openxmlformats.org/presentationml/2006/main">
  <p:tag name="MH" val="20160511165525"/>
  <p:tag name="MH_LIBRARY" val="GRAPHIC"/>
  <p:tag name="MH_TYPE" val="SubTitle"/>
  <p:tag name="MH_ORDER" val="2"/>
</p:tagLst>
</file>

<file path=ppt/tags/tag23.xml><?xml version="1.0" encoding="utf-8"?>
<p:tagLst xmlns:p="http://schemas.openxmlformats.org/presentationml/2006/main">
  <p:tag name="MH" val="20160511163204"/>
  <p:tag name="MH_LIBRARY" val="GRAPHIC"/>
  <p:tag name="MH_TYPE" val="SubTitle"/>
  <p:tag name="MH_ORDER" val="1"/>
</p:tagLst>
</file>

<file path=ppt/tags/tag24.xml><?xml version="1.0" encoding="utf-8"?>
<p:tagLst xmlns:p="http://schemas.openxmlformats.org/presentationml/2006/main">
  <p:tag name="KSO_WM_UNIT_PLACING_PICTURE_USER_VIEWPORT" val="{&quot;height&quot;:7575,&quot;width&quot;:9990}"/>
</p:tagLst>
</file>

<file path=ppt/tags/tag25.xml><?xml version="1.0" encoding="utf-8"?>
<p:tagLst xmlns:p="http://schemas.openxmlformats.org/presentationml/2006/main">
  <p:tag name="MH" val="20160511163204"/>
  <p:tag name="MH_LIBRARY" val="GRAPHIC"/>
  <p:tag name="MH_TYPE" val="SubTitle"/>
  <p:tag name="MH_ORDER" val="1"/>
</p:tagLst>
</file>

<file path=ppt/tags/tag26.xml><?xml version="1.0" encoding="utf-8"?>
<p:tagLst xmlns:p="http://schemas.openxmlformats.org/presentationml/2006/main">
  <p:tag name="MH" val="20160511163204"/>
  <p:tag name="MH_LIBRARY" val="GRAPHIC"/>
  <p:tag name="MH_TYPE" val="SubTitle"/>
  <p:tag name="MH_ORDER" val="1"/>
</p:tagLst>
</file>

<file path=ppt/tags/tag27.xml><?xml version="1.0" encoding="utf-8"?>
<p:tagLst xmlns:p="http://schemas.openxmlformats.org/presentationml/2006/main">
  <p:tag name="MH" val="20160511172552"/>
  <p:tag name="MH_LIBRARY" val="GRAPHIC"/>
  <p:tag name="MH_TYPE" val="SubTitle"/>
  <p:tag name="MH_ORDER" val="4"/>
</p:tagLst>
</file>

<file path=ppt/tags/tag28.xml><?xml version="1.0" encoding="utf-8"?>
<p:tagLst xmlns:p="http://schemas.openxmlformats.org/presentationml/2006/main">
  <p:tag name="MH" val="20160511172552"/>
  <p:tag name="MH_LIBRARY" val="GRAPHIC"/>
  <p:tag name="MH_TYPE" val="SubTitle"/>
  <p:tag name="MH_ORDER" val="4"/>
</p:tagLst>
</file>

<file path=ppt/tags/tag29.xml><?xml version="1.0" encoding="utf-8"?>
<p:tagLst xmlns:p="http://schemas.openxmlformats.org/presentationml/2006/main">
  <p:tag name="MH" val="20160511171623"/>
  <p:tag name="MH_LIBRARY" val="GRAPHIC"/>
  <p:tag name="MH_TYPE" val="Other"/>
  <p:tag name="MH_ORDER" val="1"/>
</p:tagLst>
</file>

<file path=ppt/tags/tag3.xml><?xml version="1.0" encoding="utf-8"?>
<p:tagLst xmlns:p="http://schemas.openxmlformats.org/presentationml/2006/main">
  <p:tag name="MH" val="20160511172552"/>
  <p:tag name="MH_LIBRARY" val="GRAPHIC"/>
  <p:tag name="MH_TYPE" val="SubTitle"/>
  <p:tag name="MH_ORDER" val="4"/>
</p:tagLst>
</file>

<file path=ppt/tags/tag30.xml><?xml version="1.0" encoding="utf-8"?>
<p:tagLst xmlns:p="http://schemas.openxmlformats.org/presentationml/2006/main">
  <p:tag name="MH" val="20160511172552"/>
  <p:tag name="MH_LIBRARY" val="GRAPHIC"/>
  <p:tag name="MH_TYPE" val="SubTitle"/>
  <p:tag name="MH_ORDER" val="4"/>
</p:tagLst>
</file>

<file path=ppt/tags/tag31.xml><?xml version="1.0" encoding="utf-8"?>
<p:tagLst xmlns:p="http://schemas.openxmlformats.org/presentationml/2006/main">
  <p:tag name="MH" val="20160511172552"/>
  <p:tag name="MH_LIBRARY" val="GRAPHIC"/>
  <p:tag name="MH_TYPE" val="SubTitle"/>
  <p:tag name="MH_ORDER" val="4"/>
</p:tagLst>
</file>

<file path=ppt/tags/tag4.xml><?xml version="1.0" encoding="utf-8"?>
<p:tagLst xmlns:p="http://schemas.openxmlformats.org/presentationml/2006/main">
  <p:tag name="MH" val="20160511163204"/>
  <p:tag name="MH_LIBRARY" val="GRAPHIC"/>
  <p:tag name="MH_TYPE" val="SubTitle"/>
  <p:tag name="MH_ORDER" val="1"/>
</p:tagLst>
</file>

<file path=ppt/tags/tag5.xml><?xml version="1.0" encoding="utf-8"?>
<p:tagLst xmlns:p="http://schemas.openxmlformats.org/presentationml/2006/main">
  <p:tag name="MH" val="20160511163204"/>
  <p:tag name="MH_LIBRARY" val="GRAPHIC"/>
  <p:tag name="MH_TYPE" val="Other"/>
  <p:tag name="MH_ORDER" val="1"/>
</p:tagLst>
</file>

<file path=ppt/tags/tag6.xml><?xml version="1.0" encoding="utf-8"?>
<p:tagLst xmlns:p="http://schemas.openxmlformats.org/presentationml/2006/main">
  <p:tag name="MH" val="20160511163204"/>
  <p:tag name="MH_LIBRARY" val="GRAPHIC"/>
  <p:tag name="MH_TYPE" val="Other"/>
  <p:tag name="MH_ORDER" val="2"/>
</p:tagLst>
</file>

<file path=ppt/tags/tag7.xml><?xml version="1.0" encoding="utf-8"?>
<p:tagLst xmlns:p="http://schemas.openxmlformats.org/presentationml/2006/main">
  <p:tag name="MH" val="20160511163204"/>
  <p:tag name="MH_LIBRARY" val="GRAPHIC"/>
  <p:tag name="MH_TYPE" val="Other"/>
  <p:tag name="MH_ORDER" val="3"/>
</p:tagLst>
</file>

<file path=ppt/tags/tag8.xml><?xml version="1.0" encoding="utf-8"?>
<p:tagLst xmlns:p="http://schemas.openxmlformats.org/presentationml/2006/main">
  <p:tag name="MH" val="20160511163204"/>
  <p:tag name="MH_LIBRARY" val="GRAPHIC"/>
  <p:tag name="MH_TYPE" val="Other"/>
  <p:tag name="MH_ORDER" val="5"/>
</p:tagLst>
</file>

<file path=ppt/tags/tag9.xml><?xml version="1.0" encoding="utf-8"?>
<p:tagLst xmlns:p="http://schemas.openxmlformats.org/presentationml/2006/main">
  <p:tag name="MH" val="20160511163204"/>
  <p:tag name="MH_LIBRARY" val="GRAPHIC"/>
  <p:tag name="MH_TYPE" val="Other"/>
  <p:tag name="MH_ORDER" val="6"/>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宋体"/>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宋体"/>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ＭＳ Ｐゴシック"/>
        <a:font script="Hang" typeface="맑은 고딕"/>
        <a:font script="Hans" typeface="宋体"/>
        <a:font script="Hant" typeface="新細明體"/>
        <a:font script="Arab" typeface="宋体"/>
        <a:font script="Hebr" typeface="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宋体"/>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宋体"/>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宋体"/>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ＭＳ Ｐゴシック"/>
        <a:font script="Hang" typeface="맑은 고딕"/>
        <a:font script="Hans" typeface="宋体"/>
        <a:font script="Hant" typeface="新細明體"/>
        <a:font script="Arab" typeface="宋体"/>
        <a:font script="Hebr" typeface="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宋体"/>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宋体"/>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宋体"/>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ＭＳ Ｐゴシック"/>
        <a:font script="Hang" typeface="맑은 고딕"/>
        <a:font script="Hans" typeface="宋体"/>
        <a:font script="Hant" typeface="新細明體"/>
        <a:font script="Arab" typeface="宋体"/>
        <a:font script="Hebr" typeface="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宋体"/>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4059</Words>
  <Application>WPS 演示</Application>
  <PresentationFormat>宽屏</PresentationFormat>
  <Paragraphs>215</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Arial</vt:lpstr>
      <vt:lpstr>宋体</vt:lpstr>
      <vt:lpstr>Wingdings</vt:lpstr>
      <vt:lpstr>方正舒体</vt:lpstr>
      <vt:lpstr>等线</vt:lpstr>
      <vt:lpstr>方正姚体</vt:lpstr>
      <vt:lpstr>Calibri</vt:lpstr>
      <vt:lpstr>Candara</vt:lpstr>
      <vt:lpstr>黑体</vt:lpstr>
      <vt:lpstr>微软雅黑</vt:lpstr>
      <vt:lpstr>HP Simplified Jpan</vt:lpstr>
      <vt:lpstr>Arial Unicode MS</vt:lpstr>
      <vt:lpstr>Calibri Light</vt:lpstr>
      <vt:lpstr>仿宋</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易燃范特西。</cp:lastModifiedBy>
  <cp:revision>24</cp:revision>
  <dcterms:created xsi:type="dcterms:W3CDTF">2019-10-16T10:44:00Z</dcterms:created>
  <dcterms:modified xsi:type="dcterms:W3CDTF">2022-04-10T14:49:46Z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v1.0_mb_yEw4uzyybuYeZl3Ur3bnlQ==</vt:lpwstr>
  </property>
  <property fmtid="{D5CDD505-2E9C-101B-9397-08002B2CF9AE}" pid="4" name="ICV">
    <vt:lpwstr>48B399B6FF3D4D6AA5FBE817535497AD</vt:lpwstr>
  </property>
</Properties>
</file>