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34BBCE-11AC-47D1-A585-B2831B0E55D1}">
  <a:tblStyle styleId="{D534BBCE-11AC-47D1-A585-B2831B0E55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3caca9e9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3caca9e9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3caca9e9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3caca9e9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3caca9e9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3caca9e9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3caca9e9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3caca9e9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3caca9e9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3caca9e9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3caca9e9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3caca9e9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3caca9e9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3caca9e9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3caca9e9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3caca9e9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3caca9e9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3caca9e9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3caca9e9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3caca9e9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ExploreAI</a:t>
            </a:r>
            <a:br>
              <a:rPr lang="en-GB"/>
            </a:br>
            <a:r>
              <a:rPr lang="en-GB"/>
              <a:t>Regression Project</a:t>
            </a:r>
            <a:endParaRPr/>
          </a:p>
        </p:txBody>
      </p:sp>
      <p:sp>
        <p:nvSpPr>
          <p:cNvPr id="135" name="Google Shape;135;p13"/>
          <p:cNvSpPr txBox="1"/>
          <p:nvPr>
            <p:ph idx="1" type="subTitle"/>
          </p:nvPr>
        </p:nvSpPr>
        <p:spPr>
          <a:xfrm>
            <a:off x="5083950" y="3535175"/>
            <a:ext cx="3470700" cy="114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Kimaya Setty</a:t>
            </a:r>
            <a:br>
              <a:rPr lang="en-GB"/>
            </a:br>
            <a:r>
              <a:rPr lang="en-GB"/>
              <a:t>Lungisani Khanyile</a:t>
            </a:r>
            <a:endParaRPr/>
          </a:p>
          <a:p>
            <a:pPr indent="0" lvl="0" marL="0" rtl="0" algn="l">
              <a:spcBef>
                <a:spcPts val="0"/>
              </a:spcBef>
              <a:spcAft>
                <a:spcPts val="0"/>
              </a:spcAft>
              <a:buNone/>
            </a:pPr>
            <a:r>
              <a:rPr lang="en-GB"/>
              <a:t>Revahn Macauley</a:t>
            </a:r>
            <a:endParaRPr/>
          </a:p>
          <a:p>
            <a:pPr indent="0" lvl="0" marL="0" rtl="0" algn="l">
              <a:spcBef>
                <a:spcPts val="0"/>
              </a:spcBef>
              <a:spcAft>
                <a:spcPts val="0"/>
              </a:spcAft>
              <a:buNone/>
            </a:pPr>
            <a:r>
              <a:rPr lang="en-GB"/>
              <a:t>Saabier Matthews</a:t>
            </a:r>
            <a:endParaRPr/>
          </a:p>
          <a:p>
            <a:pPr indent="0" lvl="0" marL="0" rtl="0" algn="l">
              <a:spcBef>
                <a:spcPts val="0"/>
              </a:spcBef>
              <a:spcAft>
                <a:spcPts val="0"/>
              </a:spcAft>
              <a:buNone/>
            </a:pPr>
            <a:r>
              <a:rPr lang="en-GB"/>
              <a:t>Dylan Hogan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Evaluation</a:t>
            </a:r>
            <a:endParaRPr/>
          </a:p>
        </p:txBody>
      </p:sp>
      <p:graphicFrame>
        <p:nvGraphicFramePr>
          <p:cNvPr id="193" name="Google Shape;193;p22"/>
          <p:cNvGraphicFramePr/>
          <p:nvPr/>
        </p:nvGraphicFramePr>
        <p:xfrm>
          <a:off x="272125" y="1043650"/>
          <a:ext cx="3000000" cy="3000000"/>
        </p:xfrm>
        <a:graphic>
          <a:graphicData uri="http://schemas.openxmlformats.org/drawingml/2006/table">
            <a:tbl>
              <a:tblPr>
                <a:noFill/>
                <a:tableStyleId>{D534BBCE-11AC-47D1-A585-B2831B0E55D1}</a:tableStyleId>
              </a:tblPr>
              <a:tblGrid>
                <a:gridCol w="1543600"/>
                <a:gridCol w="1543600"/>
                <a:gridCol w="1543600"/>
              </a:tblGrid>
              <a:tr h="527325">
                <a:tc>
                  <a:txBody>
                    <a:bodyPr/>
                    <a:lstStyle/>
                    <a:p>
                      <a:pPr indent="0" lvl="0" marL="0" rtl="0" algn="l">
                        <a:spcBef>
                          <a:spcPts val="0"/>
                        </a:spcBef>
                        <a:spcAft>
                          <a:spcPts val="0"/>
                        </a:spcAft>
                        <a:buNone/>
                      </a:pPr>
                      <a:r>
                        <a:rPr lang="en-GB" sz="1200">
                          <a:solidFill>
                            <a:schemeClr val="lt1"/>
                          </a:solidFill>
                        </a:rPr>
                        <a:t>Model</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Mean Squared Error</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R^2 Score</a:t>
                      </a:r>
                      <a:endParaRPr sz="1200">
                        <a:solidFill>
                          <a:schemeClr val="lt1"/>
                        </a:solidFill>
                      </a:endParaRPr>
                    </a:p>
                  </a:txBody>
                  <a:tcPr marT="91425" marB="91425" marR="91425" marL="91425"/>
                </a:tc>
              </a:tr>
              <a:tr h="527325">
                <a:tc>
                  <a:txBody>
                    <a:bodyPr/>
                    <a:lstStyle/>
                    <a:p>
                      <a:pPr indent="0" lvl="0" marL="0" rtl="0" algn="l">
                        <a:spcBef>
                          <a:spcPts val="0"/>
                        </a:spcBef>
                        <a:spcAft>
                          <a:spcPts val="0"/>
                        </a:spcAft>
                        <a:buNone/>
                      </a:pPr>
                      <a:r>
                        <a:rPr lang="en-GB" sz="1200">
                          <a:solidFill>
                            <a:schemeClr val="lt1"/>
                          </a:solidFill>
                        </a:rPr>
                        <a:t>Linear Regression</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0.158581</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0.487982</a:t>
                      </a:r>
                      <a:endParaRPr sz="1200">
                        <a:solidFill>
                          <a:schemeClr val="lt1"/>
                        </a:solidFill>
                      </a:endParaRPr>
                    </a:p>
                  </a:txBody>
                  <a:tcPr marT="91425" marB="91425" marR="91425" marL="91425"/>
                </a:tc>
              </a:tr>
              <a:tr h="342750">
                <a:tc>
                  <a:txBody>
                    <a:bodyPr/>
                    <a:lstStyle/>
                    <a:p>
                      <a:pPr indent="0" lvl="0" marL="0" rtl="0" algn="l">
                        <a:spcBef>
                          <a:spcPts val="0"/>
                        </a:spcBef>
                        <a:spcAft>
                          <a:spcPts val="0"/>
                        </a:spcAft>
                        <a:buNone/>
                      </a:pPr>
                      <a:r>
                        <a:rPr lang="en-GB" sz="1200">
                          <a:solidFill>
                            <a:schemeClr val="lt1"/>
                          </a:solidFill>
                        </a:rPr>
                        <a:t>Decision Tree</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0.238059</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0.231368</a:t>
                      </a:r>
                      <a:endParaRPr sz="1200">
                        <a:solidFill>
                          <a:schemeClr val="lt1"/>
                        </a:solidFill>
                      </a:endParaRPr>
                    </a:p>
                  </a:txBody>
                  <a:tcPr marT="91425" marB="91425" marR="91425" marL="91425"/>
                </a:tc>
              </a:tr>
              <a:tr h="342750">
                <a:tc>
                  <a:txBody>
                    <a:bodyPr/>
                    <a:lstStyle/>
                    <a:p>
                      <a:pPr indent="0" lvl="0" marL="0" rtl="0" algn="l">
                        <a:spcBef>
                          <a:spcPts val="0"/>
                        </a:spcBef>
                        <a:spcAft>
                          <a:spcPts val="0"/>
                        </a:spcAft>
                        <a:buNone/>
                      </a:pPr>
                      <a:r>
                        <a:rPr lang="en-GB" sz="1200">
                          <a:solidFill>
                            <a:schemeClr val="lt1"/>
                          </a:solidFill>
                        </a:rPr>
                        <a:t>Random Forest</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0.131762</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0.574575</a:t>
                      </a:r>
                      <a:endParaRPr sz="1200">
                        <a:solidFill>
                          <a:schemeClr val="lt1"/>
                        </a:solidFill>
                      </a:endParaRPr>
                    </a:p>
                  </a:txBody>
                  <a:tcPr marT="91425" marB="91425" marR="91425" marL="91425"/>
                </a:tc>
              </a:tr>
              <a:tr h="527325">
                <a:tc>
                  <a:txBody>
                    <a:bodyPr/>
                    <a:lstStyle/>
                    <a:p>
                      <a:pPr indent="0" lvl="0" marL="0" rtl="0" algn="l">
                        <a:spcBef>
                          <a:spcPts val="0"/>
                        </a:spcBef>
                        <a:spcAft>
                          <a:spcPts val="0"/>
                        </a:spcAft>
                        <a:buNone/>
                      </a:pPr>
                      <a:r>
                        <a:rPr lang="en-GB" sz="1200">
                          <a:solidFill>
                            <a:schemeClr val="lt1"/>
                          </a:solidFill>
                        </a:rPr>
                        <a:t>Lasso Regression</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0.205802</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0.335518</a:t>
                      </a:r>
                      <a:endParaRPr sz="1200">
                        <a:solidFill>
                          <a:schemeClr val="lt1"/>
                        </a:solidFill>
                      </a:endParaRPr>
                    </a:p>
                  </a:txBody>
                  <a:tcPr marT="91425" marB="91425" marR="91425" marL="91425"/>
                </a:tc>
              </a:tr>
              <a:tr h="527325">
                <a:tc>
                  <a:txBody>
                    <a:bodyPr/>
                    <a:lstStyle/>
                    <a:p>
                      <a:pPr indent="0" lvl="0" marL="0" rtl="0" algn="l">
                        <a:spcBef>
                          <a:spcPts val="0"/>
                        </a:spcBef>
                        <a:spcAft>
                          <a:spcPts val="0"/>
                        </a:spcAft>
                        <a:buNone/>
                      </a:pPr>
                      <a:r>
                        <a:rPr lang="en-GB" sz="1200">
                          <a:solidFill>
                            <a:schemeClr val="lt1"/>
                          </a:solidFill>
                        </a:rPr>
                        <a:t>Ridge Regression</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0.157974</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0.489943</a:t>
                      </a:r>
                      <a:endParaRPr sz="1200">
                        <a:solidFill>
                          <a:schemeClr val="lt1"/>
                        </a:solidFill>
                      </a:endParaRPr>
                    </a:p>
                  </a:txBody>
                  <a:tcPr marT="91425" marB="91425" marR="91425" marL="91425"/>
                </a:tc>
              </a:tr>
              <a:tr h="527325">
                <a:tc>
                  <a:txBody>
                    <a:bodyPr/>
                    <a:lstStyle/>
                    <a:p>
                      <a:pPr indent="0" lvl="0" marL="0" rtl="0" algn="l">
                        <a:spcBef>
                          <a:spcPts val="0"/>
                        </a:spcBef>
                        <a:spcAft>
                          <a:spcPts val="0"/>
                        </a:spcAft>
                        <a:buNone/>
                      </a:pPr>
                      <a:r>
                        <a:rPr lang="en-GB" sz="1200">
                          <a:solidFill>
                            <a:schemeClr val="lt1"/>
                          </a:solidFill>
                        </a:rPr>
                        <a:t>Support Vector Regression</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0.300017</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0.031323</a:t>
                      </a:r>
                      <a:endParaRPr sz="1200">
                        <a:solidFill>
                          <a:schemeClr val="lt1"/>
                        </a:solidFill>
                      </a:endParaRPr>
                    </a:p>
                  </a:txBody>
                  <a:tcPr marT="91425" marB="91425" marR="91425" marL="91425"/>
                </a:tc>
              </a:tr>
              <a:tr h="527325">
                <a:tc>
                  <a:txBody>
                    <a:bodyPr/>
                    <a:lstStyle/>
                    <a:p>
                      <a:pPr indent="0" lvl="0" marL="0" rtl="0" algn="l">
                        <a:spcBef>
                          <a:spcPts val="0"/>
                        </a:spcBef>
                        <a:spcAft>
                          <a:spcPts val="0"/>
                        </a:spcAft>
                        <a:buNone/>
                      </a:pPr>
                      <a:r>
                        <a:rPr lang="en-GB" sz="1200">
                          <a:solidFill>
                            <a:schemeClr val="lt1"/>
                          </a:solidFill>
                        </a:rPr>
                        <a:t>Gradient Boosting</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0.152607</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GB" sz="1200">
                          <a:solidFill>
                            <a:schemeClr val="lt1"/>
                          </a:solidFill>
                        </a:rPr>
                        <a:t>0.507272</a:t>
                      </a:r>
                      <a:endParaRPr sz="1200">
                        <a:solidFill>
                          <a:schemeClr val="lt1"/>
                        </a:solidFill>
                      </a:endParaRPr>
                    </a:p>
                  </a:txBody>
                  <a:tcPr marT="91425" marB="91425" marR="91425" marL="91425"/>
                </a:tc>
              </a:tr>
            </a:tbl>
          </a:graphicData>
        </a:graphic>
      </p:graphicFrame>
      <p:pic>
        <p:nvPicPr>
          <p:cNvPr id="194" name="Google Shape;194;p22"/>
          <p:cNvPicPr preferRelativeResize="0"/>
          <p:nvPr/>
        </p:nvPicPr>
        <p:blipFill>
          <a:blip r:embed="rId3">
            <a:alphaModFix/>
          </a:blip>
          <a:stretch>
            <a:fillRect/>
          </a:stretch>
        </p:blipFill>
        <p:spPr>
          <a:xfrm>
            <a:off x="5055325" y="1460250"/>
            <a:ext cx="3936274" cy="24770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200" name="Google Shape;200;p23"/>
          <p:cNvSpPr txBox="1"/>
          <p:nvPr>
            <p:ph idx="1" type="body"/>
          </p:nvPr>
        </p:nvSpPr>
        <p:spPr>
          <a:xfrm>
            <a:off x="1297500" y="14474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Based on the evaluation above, We decided that the Random Forest would be the best model as has the best Correlation value as well as the  lowest Mean Squared Value</a:t>
            </a:r>
            <a:br>
              <a:rPr lang="en-GB"/>
            </a:br>
            <a:br>
              <a:rPr lang="en-GB"/>
            </a:br>
            <a:r>
              <a:rPr lang="en-GB"/>
              <a:t>FUTURE WORKS</a:t>
            </a:r>
            <a:endParaRPr/>
          </a:p>
          <a:p>
            <a:pPr indent="0" lvl="0" marL="0" rtl="0" algn="l">
              <a:spcBef>
                <a:spcPts val="1200"/>
              </a:spcBef>
              <a:spcAft>
                <a:spcPts val="1200"/>
              </a:spcAft>
              <a:buNone/>
            </a:pPr>
            <a:r>
              <a:rPr lang="en-GB"/>
              <a:t>We </a:t>
            </a:r>
            <a:r>
              <a:rPr lang="en-GB"/>
              <a:t>recommend</a:t>
            </a:r>
            <a:r>
              <a:rPr lang="en-GB"/>
              <a:t> that we investigate an Ensemble of the the </a:t>
            </a:r>
            <a:r>
              <a:rPr lang="en-GB"/>
              <a:t>recommended</a:t>
            </a:r>
            <a:r>
              <a:rPr lang="en-GB"/>
              <a:t> Models, this may </a:t>
            </a:r>
            <a:r>
              <a:rPr lang="en-GB"/>
              <a:t>provide</a:t>
            </a:r>
            <a:r>
              <a:rPr lang="en-GB"/>
              <a:t> better results than all the models combined.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have been engaged by agricultural stakeholders to analyze and forecast the effects of CO₂ emissions from the agri-food sector on climate change. This project involves policymakers, agricultural businesses, and environmental organizations working together to assess agricultural activities' environmental impact and develop sustainable strategies. Using data from the Food and Agriculture Organization (FAO) and the Intergovernmental Panel on Climate Change (IPCC), the team will examine various emission sources, perform regression analysis on temperature changes, and generate actionable insights. The project’s findings will offer valuable recommendations to promote sustainability in the agri-food sector.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Scope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Data Cleaning</a:t>
            </a:r>
            <a:endParaRPr sz="1600"/>
          </a:p>
          <a:p>
            <a:pPr indent="-330200" lvl="0" marL="457200" rtl="0" algn="l">
              <a:spcBef>
                <a:spcPts val="0"/>
              </a:spcBef>
              <a:spcAft>
                <a:spcPts val="0"/>
              </a:spcAft>
              <a:buSzPts val="1600"/>
              <a:buChar char="●"/>
            </a:pPr>
            <a:r>
              <a:rPr lang="en-GB" sz="1600"/>
              <a:t>EDA</a:t>
            </a:r>
            <a:endParaRPr sz="1600"/>
          </a:p>
          <a:p>
            <a:pPr indent="-330200" lvl="0" marL="457200" rtl="0" algn="l">
              <a:spcBef>
                <a:spcPts val="0"/>
              </a:spcBef>
              <a:spcAft>
                <a:spcPts val="0"/>
              </a:spcAft>
              <a:buSzPts val="1600"/>
              <a:buChar char="●"/>
            </a:pPr>
            <a:r>
              <a:rPr lang="en-GB" sz="1600"/>
              <a:t>Feature Selection</a:t>
            </a:r>
            <a:endParaRPr sz="1600"/>
          </a:p>
          <a:p>
            <a:pPr indent="-330200" lvl="0" marL="457200" rtl="0" algn="l">
              <a:spcBef>
                <a:spcPts val="0"/>
              </a:spcBef>
              <a:spcAft>
                <a:spcPts val="0"/>
              </a:spcAft>
              <a:buSzPts val="1600"/>
              <a:buChar char="●"/>
            </a:pPr>
            <a:r>
              <a:rPr lang="en-GB" sz="1600"/>
              <a:t>Model Selection</a:t>
            </a:r>
            <a:endParaRPr sz="1600"/>
          </a:p>
          <a:p>
            <a:pPr indent="-330200" lvl="0" marL="457200" rtl="0" algn="l">
              <a:spcBef>
                <a:spcPts val="0"/>
              </a:spcBef>
              <a:spcAft>
                <a:spcPts val="0"/>
              </a:spcAft>
              <a:buSzPts val="1600"/>
              <a:buChar char="●"/>
            </a:pPr>
            <a:r>
              <a:rPr lang="en-GB" sz="1600"/>
              <a:t>Model Evaluation</a:t>
            </a:r>
            <a:endParaRPr sz="1600"/>
          </a:p>
          <a:p>
            <a:pPr indent="-330200" lvl="0" marL="457200" rtl="0" algn="l">
              <a:spcBef>
                <a:spcPts val="0"/>
              </a:spcBef>
              <a:spcAft>
                <a:spcPts val="0"/>
              </a:spcAft>
              <a:buSzPts val="1600"/>
              <a:buChar char="●"/>
            </a:pPr>
            <a:r>
              <a:rPr lang="en-GB" sz="1600"/>
              <a:t>Conclusion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Cleaning</a:t>
            </a:r>
            <a:endParaRPr/>
          </a:p>
        </p:txBody>
      </p:sp>
      <p:sp>
        <p:nvSpPr>
          <p:cNvPr id="153" name="Google Shape;153;p16"/>
          <p:cNvSpPr txBox="1"/>
          <p:nvPr>
            <p:ph idx="1" type="body"/>
          </p:nvPr>
        </p:nvSpPr>
        <p:spPr>
          <a:xfrm>
            <a:off x="1297500" y="1180975"/>
            <a:ext cx="7038900" cy="329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After evaluating the data. Based on the the nulls in the emissions dataset and their impact to the data, it was </a:t>
            </a:r>
            <a:r>
              <a:rPr lang="en-GB"/>
              <a:t>decided</a:t>
            </a:r>
            <a:r>
              <a:rPr lang="en-GB"/>
              <a:t> to drop  the following fields:</a:t>
            </a:r>
            <a:endParaRPr/>
          </a:p>
          <a:p>
            <a:pPr indent="-311150" lvl="0" marL="457200" rtl="0" algn="l">
              <a:spcBef>
                <a:spcPts val="1200"/>
              </a:spcBef>
              <a:spcAft>
                <a:spcPts val="0"/>
              </a:spcAft>
              <a:buSzPts val="1300"/>
              <a:buChar char="●"/>
            </a:pPr>
            <a:r>
              <a:rPr lang="en-GB"/>
              <a:t>Savanna fires</a:t>
            </a:r>
            <a:endParaRPr/>
          </a:p>
          <a:p>
            <a:pPr indent="-311150" lvl="0" marL="457200" rtl="0" algn="l">
              <a:spcBef>
                <a:spcPts val="0"/>
              </a:spcBef>
              <a:spcAft>
                <a:spcPts val="0"/>
              </a:spcAft>
              <a:buSzPts val="1300"/>
              <a:buChar char="●"/>
            </a:pPr>
            <a:r>
              <a:rPr lang="en-GB"/>
              <a:t>Fires in organic soils</a:t>
            </a:r>
            <a:endParaRPr/>
          </a:p>
          <a:p>
            <a:pPr indent="-311150" lvl="0" marL="457200" rtl="0" algn="l">
              <a:spcBef>
                <a:spcPts val="0"/>
              </a:spcBef>
              <a:spcAft>
                <a:spcPts val="0"/>
              </a:spcAft>
              <a:buSzPts val="1300"/>
              <a:buChar char="●"/>
            </a:pPr>
            <a:r>
              <a:rPr lang="en-GB"/>
              <a:t>Fires in humid tropical forests</a:t>
            </a:r>
            <a:endParaRPr/>
          </a:p>
          <a:p>
            <a:pPr indent="-311150" lvl="0" marL="457200" rtl="0" algn="l">
              <a:spcBef>
                <a:spcPts val="0"/>
              </a:spcBef>
              <a:spcAft>
                <a:spcPts val="0"/>
              </a:spcAft>
              <a:buSzPts val="1300"/>
              <a:buChar char="●"/>
            </a:pPr>
            <a:r>
              <a:rPr lang="en-GB"/>
              <a:t>Drained organic soils (CO2)</a:t>
            </a:r>
            <a:endParaRPr/>
          </a:p>
          <a:p>
            <a:pPr indent="-311150" lvl="0" marL="457200" rtl="0" algn="l">
              <a:spcBef>
                <a:spcPts val="0"/>
              </a:spcBef>
              <a:spcAft>
                <a:spcPts val="0"/>
              </a:spcAft>
              <a:buSzPts val="1300"/>
              <a:buChar char="●"/>
            </a:pPr>
            <a:r>
              <a:rPr lang="en-GB"/>
              <a:t>Crop Residuals</a:t>
            </a:r>
            <a:endParaRPr/>
          </a:p>
          <a:p>
            <a:pPr indent="-311150" lvl="0" marL="457200" rtl="0" algn="l">
              <a:spcBef>
                <a:spcPts val="0"/>
              </a:spcBef>
              <a:spcAft>
                <a:spcPts val="0"/>
              </a:spcAft>
              <a:buSzPts val="1300"/>
              <a:buChar char="●"/>
            </a:pPr>
            <a:r>
              <a:rPr lang="en-GB"/>
              <a:t>IPPU</a:t>
            </a:r>
            <a:endParaRPr/>
          </a:p>
          <a:p>
            <a:pPr indent="-311150" lvl="0" marL="457200" rtl="0" algn="l">
              <a:spcBef>
                <a:spcPts val="0"/>
              </a:spcBef>
              <a:spcAft>
                <a:spcPts val="0"/>
              </a:spcAft>
              <a:buSzPts val="1300"/>
              <a:buChar char="●"/>
            </a:pPr>
            <a:r>
              <a:rPr lang="en-GB"/>
              <a:t>Manure applied to Soils</a:t>
            </a:r>
            <a:endParaRPr/>
          </a:p>
          <a:p>
            <a:pPr indent="-311150" lvl="0" marL="457200" rtl="0" algn="l">
              <a:spcBef>
                <a:spcPts val="0"/>
              </a:spcBef>
              <a:spcAft>
                <a:spcPts val="0"/>
              </a:spcAft>
              <a:buSzPts val="1300"/>
              <a:buChar char="●"/>
            </a:pPr>
            <a:r>
              <a:rPr lang="en-GB"/>
              <a:t>Manure Management</a:t>
            </a:r>
            <a:endParaRPr/>
          </a:p>
          <a:p>
            <a:pPr indent="-311150" lvl="0" marL="457200" rtl="0" algn="l">
              <a:spcBef>
                <a:spcPts val="0"/>
              </a:spcBef>
              <a:spcAft>
                <a:spcPts val="0"/>
              </a:spcAft>
              <a:buSzPts val="1300"/>
              <a:buChar char="●"/>
            </a:pPr>
            <a:r>
              <a:rPr lang="en-GB"/>
              <a:t>On-farm energy use</a:t>
            </a:r>
            <a:endParaRPr/>
          </a:p>
          <a:p>
            <a:pPr indent="0" lvl="0" marL="0" rtl="0" algn="l">
              <a:spcBef>
                <a:spcPts val="1200"/>
              </a:spcBef>
              <a:spcAft>
                <a:spcPts val="1200"/>
              </a:spcAft>
              <a:buNone/>
            </a:pPr>
            <a:r>
              <a:rPr lang="en-GB"/>
              <a:t>While the remaining observations with nulls were removed. This was done to prevent potential bias that may occur by filling the data with a fixed value or interpolation.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Exploratory Data Analysis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295275" y="1637838"/>
            <a:ext cx="4135199" cy="2663937"/>
          </a:xfrm>
          <a:prstGeom prst="rect">
            <a:avLst/>
          </a:prstGeom>
          <a:noFill/>
          <a:ln>
            <a:noFill/>
          </a:ln>
        </p:spPr>
      </p:pic>
      <p:pic>
        <p:nvPicPr>
          <p:cNvPr id="161" name="Google Shape;161;p17"/>
          <p:cNvPicPr preferRelativeResize="0"/>
          <p:nvPr/>
        </p:nvPicPr>
        <p:blipFill>
          <a:blip r:embed="rId4">
            <a:alphaModFix/>
          </a:blip>
          <a:stretch>
            <a:fillRect/>
          </a:stretch>
        </p:blipFill>
        <p:spPr>
          <a:xfrm>
            <a:off x="4778973" y="1637850"/>
            <a:ext cx="4188953" cy="2630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Exploratory Data Analysis</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highest emissions appear to be when temperatures are a bit lower</a:t>
            </a:r>
            <a:endParaRPr/>
          </a:p>
        </p:txBody>
      </p:sp>
      <p:pic>
        <p:nvPicPr>
          <p:cNvPr id="168" name="Google Shape;168;p18"/>
          <p:cNvPicPr preferRelativeResize="0"/>
          <p:nvPr/>
        </p:nvPicPr>
        <p:blipFill>
          <a:blip r:embed="rId3">
            <a:alphaModFix/>
          </a:blip>
          <a:stretch>
            <a:fillRect/>
          </a:stretch>
        </p:blipFill>
        <p:spPr>
          <a:xfrm>
            <a:off x="1390775" y="2038050"/>
            <a:ext cx="5625199" cy="2911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Exploratory Data Analysis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19"/>
          <p:cNvPicPr preferRelativeResize="0"/>
          <p:nvPr/>
        </p:nvPicPr>
        <p:blipFill>
          <a:blip r:embed="rId3">
            <a:alphaModFix/>
          </a:blip>
          <a:stretch>
            <a:fillRect/>
          </a:stretch>
        </p:blipFill>
        <p:spPr>
          <a:xfrm>
            <a:off x="1427800" y="1117800"/>
            <a:ext cx="4330698" cy="388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Feature Selection</a:t>
            </a:r>
            <a:endParaRPr/>
          </a:p>
        </p:txBody>
      </p:sp>
      <p:sp>
        <p:nvSpPr>
          <p:cNvPr id="181" name="Google Shape;181;p20"/>
          <p:cNvSpPr txBox="1"/>
          <p:nvPr>
            <p:ph idx="1" type="body"/>
          </p:nvPr>
        </p:nvSpPr>
        <p:spPr>
          <a:xfrm>
            <a:off x="1297500" y="1014450"/>
            <a:ext cx="7038900" cy="39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Based on the null features the following features are excluded.</a:t>
            </a:r>
            <a:endParaRPr/>
          </a:p>
          <a:p>
            <a:pPr indent="-311150" lvl="0" marL="457200" rtl="0" algn="l">
              <a:spcBef>
                <a:spcPts val="1200"/>
              </a:spcBef>
              <a:spcAft>
                <a:spcPts val="0"/>
              </a:spcAft>
              <a:buSzPts val="1300"/>
              <a:buChar char="●"/>
            </a:pPr>
            <a:r>
              <a:rPr lang="en-GB"/>
              <a:t>Crop Residuals</a:t>
            </a:r>
            <a:endParaRPr/>
          </a:p>
          <a:p>
            <a:pPr indent="-311150" lvl="0" marL="457200" rtl="0" algn="l">
              <a:spcBef>
                <a:spcPts val="0"/>
              </a:spcBef>
              <a:spcAft>
                <a:spcPts val="0"/>
              </a:spcAft>
              <a:buSzPts val="1300"/>
              <a:buChar char="●"/>
            </a:pPr>
            <a:r>
              <a:rPr lang="en-GB"/>
              <a:t>IPPU</a:t>
            </a:r>
            <a:endParaRPr/>
          </a:p>
          <a:p>
            <a:pPr indent="-311150" lvl="0" marL="457200" rtl="0" algn="l">
              <a:spcBef>
                <a:spcPts val="0"/>
              </a:spcBef>
              <a:spcAft>
                <a:spcPts val="0"/>
              </a:spcAft>
              <a:buSzPts val="1300"/>
              <a:buChar char="●"/>
            </a:pPr>
            <a:r>
              <a:rPr lang="en-GB"/>
              <a:t>Manure applied to Soils</a:t>
            </a:r>
            <a:endParaRPr/>
          </a:p>
          <a:p>
            <a:pPr indent="-311150" lvl="0" marL="457200" rtl="0" algn="l">
              <a:spcBef>
                <a:spcPts val="0"/>
              </a:spcBef>
              <a:spcAft>
                <a:spcPts val="0"/>
              </a:spcAft>
              <a:buSzPts val="1300"/>
              <a:buChar char="●"/>
            </a:pPr>
            <a:r>
              <a:rPr lang="en-GB"/>
              <a:t>Manure Management</a:t>
            </a:r>
            <a:endParaRPr/>
          </a:p>
          <a:p>
            <a:pPr indent="-311150" lvl="0" marL="457200" rtl="0" algn="l">
              <a:spcBef>
                <a:spcPts val="0"/>
              </a:spcBef>
              <a:spcAft>
                <a:spcPts val="0"/>
              </a:spcAft>
              <a:buSzPts val="1300"/>
              <a:buChar char="●"/>
            </a:pPr>
            <a:r>
              <a:rPr lang="en-GB"/>
              <a:t>On-farm energy use</a:t>
            </a:r>
            <a:endParaRPr/>
          </a:p>
          <a:p>
            <a:pPr indent="0" lvl="0" marL="0" rtl="0" algn="l">
              <a:spcBef>
                <a:spcPts val="1200"/>
              </a:spcBef>
              <a:spcAft>
                <a:spcPts val="0"/>
              </a:spcAft>
              <a:buNone/>
            </a:pPr>
            <a:r>
              <a:rPr lang="en-GB"/>
              <a:t>And based the </a:t>
            </a:r>
            <a:r>
              <a:rPr lang="en-GB"/>
              <a:t>correlation Matrix </a:t>
            </a:r>
            <a:r>
              <a:rPr lang="en-GB"/>
              <a:t> some features need to be excluded to remove dependant variables.</a:t>
            </a:r>
            <a:endParaRPr/>
          </a:p>
          <a:p>
            <a:pPr indent="-311150" lvl="0" marL="457200" rtl="0" algn="l">
              <a:spcBef>
                <a:spcPts val="1200"/>
              </a:spcBef>
              <a:spcAft>
                <a:spcPts val="0"/>
              </a:spcAft>
              <a:buSzPts val="1300"/>
              <a:buChar char="●"/>
            </a:pPr>
            <a:r>
              <a:rPr lang="en-GB"/>
              <a:t>Rural Population </a:t>
            </a:r>
            <a:r>
              <a:rPr lang="en-GB"/>
              <a:t>(Correlates with Urban Population,  Total Population - Male, Total Population - Female and more… )</a:t>
            </a:r>
            <a:endParaRPr/>
          </a:p>
          <a:p>
            <a:pPr indent="-311150" lvl="0" marL="457200" rtl="0" algn="l">
              <a:spcBef>
                <a:spcPts val="0"/>
              </a:spcBef>
              <a:spcAft>
                <a:spcPts val="0"/>
              </a:spcAft>
              <a:buSzPts val="1300"/>
              <a:buChar char="●"/>
            </a:pPr>
            <a:r>
              <a:rPr lang="en-GB"/>
              <a:t>Total Population - Female (Correlates with </a:t>
            </a:r>
            <a:r>
              <a:rPr lang="en-GB"/>
              <a:t>Total Population - Male</a:t>
            </a:r>
            <a:r>
              <a:rPr lang="en-GB"/>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Selection</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following Models were evaluated:</a:t>
            </a:r>
            <a:endParaRPr/>
          </a:p>
          <a:p>
            <a:pPr indent="-311150" lvl="0" marL="457200" rtl="0" algn="l">
              <a:spcBef>
                <a:spcPts val="1200"/>
              </a:spcBef>
              <a:spcAft>
                <a:spcPts val="0"/>
              </a:spcAft>
              <a:buSzPts val="1300"/>
              <a:buChar char="●"/>
            </a:pPr>
            <a:r>
              <a:rPr lang="en-GB"/>
              <a:t>Linear Regression </a:t>
            </a:r>
            <a:endParaRPr/>
          </a:p>
          <a:p>
            <a:pPr indent="-311150" lvl="0" marL="457200" rtl="0" algn="l">
              <a:spcBef>
                <a:spcPts val="0"/>
              </a:spcBef>
              <a:spcAft>
                <a:spcPts val="0"/>
              </a:spcAft>
              <a:buSzPts val="1300"/>
              <a:buChar char="●"/>
            </a:pPr>
            <a:r>
              <a:rPr lang="en-GB"/>
              <a:t>Decision Tree</a:t>
            </a:r>
            <a:endParaRPr/>
          </a:p>
          <a:p>
            <a:pPr indent="-311150" lvl="0" marL="457200" rtl="0" algn="l">
              <a:spcBef>
                <a:spcPts val="0"/>
              </a:spcBef>
              <a:spcAft>
                <a:spcPts val="0"/>
              </a:spcAft>
              <a:buSzPts val="1300"/>
              <a:buChar char="●"/>
            </a:pPr>
            <a:r>
              <a:rPr lang="en-GB"/>
              <a:t>Random Forest</a:t>
            </a:r>
            <a:endParaRPr/>
          </a:p>
          <a:p>
            <a:pPr indent="-311150" lvl="0" marL="457200" rtl="0" algn="l">
              <a:spcBef>
                <a:spcPts val="0"/>
              </a:spcBef>
              <a:spcAft>
                <a:spcPts val="0"/>
              </a:spcAft>
              <a:buSzPts val="1300"/>
              <a:buChar char="●"/>
            </a:pPr>
            <a:r>
              <a:rPr lang="en-GB"/>
              <a:t>Lasso Regression</a:t>
            </a:r>
            <a:endParaRPr/>
          </a:p>
          <a:p>
            <a:pPr indent="-311150" lvl="0" marL="457200" rtl="0" algn="l">
              <a:spcBef>
                <a:spcPts val="0"/>
              </a:spcBef>
              <a:spcAft>
                <a:spcPts val="0"/>
              </a:spcAft>
              <a:buSzPts val="1300"/>
              <a:buChar char="●"/>
            </a:pPr>
            <a:r>
              <a:rPr lang="en-GB"/>
              <a:t>Ridge Regression</a:t>
            </a:r>
            <a:endParaRPr/>
          </a:p>
          <a:p>
            <a:pPr indent="-311150" lvl="0" marL="457200" rtl="0" algn="l">
              <a:spcBef>
                <a:spcPts val="0"/>
              </a:spcBef>
              <a:spcAft>
                <a:spcPts val="0"/>
              </a:spcAft>
              <a:buSzPts val="1300"/>
              <a:buChar char="●"/>
            </a:pPr>
            <a:r>
              <a:rPr lang="en-GB"/>
              <a:t>Support Vector Regression</a:t>
            </a:r>
            <a:endParaRPr/>
          </a:p>
          <a:p>
            <a:pPr indent="-311150" lvl="0" marL="457200" rtl="0" algn="l">
              <a:spcBef>
                <a:spcPts val="0"/>
              </a:spcBef>
              <a:spcAft>
                <a:spcPts val="0"/>
              </a:spcAft>
              <a:buSzPts val="1300"/>
              <a:buChar char="●"/>
            </a:pPr>
            <a:r>
              <a:rPr lang="en-GB"/>
              <a:t>Gradient Boosting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