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12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1379787"/>
            <a:ext cx="7539049" cy="3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687" y="1849037"/>
            <a:ext cx="7703184" cy="2844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858" y="1374964"/>
            <a:ext cx="313994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Stable Diffusion</a:t>
            </a:r>
            <a:endParaRPr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800976" y="2366047"/>
            <a:ext cx="36664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spc="60" dirty="0">
                <a:solidFill>
                  <a:srgbClr val="595959"/>
                </a:solidFill>
                <a:latin typeface="Tahoma"/>
                <a:cs typeface="Tahoma"/>
              </a:rPr>
              <a:t>Взрыв интереса к генеративному искусственному интеллекту!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1912" y="4259738"/>
            <a:ext cx="341008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895" algn="l"/>
              </a:tabLst>
            </a:pPr>
            <a:r>
              <a:rPr sz="1400" spc="-25" dirty="0">
                <a:latin typeface="Tahoma"/>
                <a:cs typeface="Tahoma"/>
              </a:rPr>
              <a:t>-	</a:t>
            </a:r>
            <a:r>
              <a:rPr lang="ru-RU" sz="1400" spc="35" dirty="0">
                <a:latin typeface="Tahoma"/>
                <a:cs typeface="Tahoma"/>
              </a:rPr>
              <a:t>Сафаров Дмитрий</a:t>
            </a:r>
            <a:r>
              <a:rPr sz="1400" spc="-15" dirty="0">
                <a:latin typeface="Tahoma"/>
                <a:cs typeface="Tahoma"/>
              </a:rPr>
              <a:t>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lang="ru-RU" sz="1400" spc="-5" dirty="0">
                <a:latin typeface="Tahoma"/>
                <a:cs typeface="Tahoma"/>
              </a:rPr>
              <a:t>Тимохин Евгений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62" y="1413499"/>
            <a:ext cx="297180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190" dirty="0"/>
              <a:t>Диффузия</a:t>
            </a:r>
            <a:r>
              <a:rPr spc="-10" dirty="0"/>
              <a:t>:</a:t>
            </a:r>
            <a:r>
              <a:rPr lang="ru-RU" spc="-10" dirty="0"/>
              <a:t>Что это</a:t>
            </a:r>
            <a:r>
              <a:rPr spc="-215" dirty="0"/>
              <a:t> </a:t>
            </a:r>
            <a:endParaRPr spc="-1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450" y="1853850"/>
            <a:ext cx="4583876" cy="2984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2600" y="1881107"/>
            <a:ext cx="3581399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2969">
              <a:lnSpc>
                <a:spcPct val="100000"/>
              </a:lnSpc>
              <a:spcBef>
                <a:spcPts val="100"/>
              </a:spcBef>
            </a:pPr>
            <a:r>
              <a:rPr lang="ru-RU" sz="1400" spc="50" dirty="0">
                <a:latin typeface="Tahoma"/>
                <a:cs typeface="Tahoma"/>
              </a:rPr>
              <a:t>Как мы обучаемся удалять шум</a:t>
            </a:r>
            <a:r>
              <a:rPr sz="1400" spc="-5" dirty="0">
                <a:latin typeface="Tahoma"/>
                <a:cs typeface="Tahoma"/>
              </a:rPr>
              <a:t>? </a:t>
            </a:r>
            <a:r>
              <a:rPr lang="ru-RU" sz="1400" spc="-5" dirty="0">
                <a:latin typeface="Tahoma"/>
                <a:cs typeface="Tahoma"/>
              </a:rPr>
              <a:t>С помощью метода диффузии</a:t>
            </a:r>
            <a:r>
              <a:rPr sz="1400" spc="20" dirty="0">
                <a:latin typeface="Tahoma"/>
                <a:cs typeface="Tahoma"/>
              </a:rPr>
              <a:t>!</a:t>
            </a:r>
            <a:endParaRPr sz="1400" dirty="0">
              <a:latin typeface="Tahoma"/>
              <a:cs typeface="Tahoma"/>
            </a:endParaRPr>
          </a:p>
          <a:p>
            <a:pPr marL="469900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400" dirty="0">
                <a:latin typeface="Tahoma"/>
                <a:cs typeface="Tahoma"/>
              </a:rPr>
              <a:t>Берем изображение</a:t>
            </a:r>
            <a:endParaRPr sz="1400" dirty="0">
              <a:latin typeface="Tahoma"/>
              <a:cs typeface="Tahoma"/>
            </a:endParaRPr>
          </a:p>
          <a:p>
            <a:pPr marL="469900" marR="593725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400" spc="40" dirty="0">
                <a:latin typeface="Tahoma"/>
                <a:cs typeface="Tahoma"/>
              </a:rPr>
              <a:t>Добавляем к нему шум из некоторого распределения (например, гауссовского с заданным стандартным отклонением)</a:t>
            </a:r>
          </a:p>
          <a:p>
            <a:pPr marL="469900" marR="593725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400" dirty="0">
                <a:latin typeface="Tahoma"/>
                <a:cs typeface="Tahoma"/>
              </a:rPr>
              <a:t>Повторяем это для фиксированного числа шагов</a:t>
            </a:r>
          </a:p>
          <a:p>
            <a:pPr marL="469900" marR="593725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400" spc="5" dirty="0">
                <a:latin typeface="Tahoma"/>
                <a:cs typeface="Tahoma"/>
              </a:rPr>
              <a:t>На выходе получаем «мусор»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29313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190" dirty="0"/>
              <a:t>Диффузия</a:t>
            </a:r>
            <a:r>
              <a:rPr lang="ru-RU" spc="-10" dirty="0"/>
              <a:t>: Что это</a:t>
            </a:r>
            <a:r>
              <a:rPr lang="ru-RU" spc="-215" dirty="0"/>
              <a:t>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169412" y="1884965"/>
            <a:ext cx="3831588" cy="31252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20" dirty="0">
                <a:solidFill>
                  <a:srgbClr val="595959"/>
                </a:solidFill>
                <a:latin typeface="Tahoma"/>
                <a:cs typeface="Tahoma"/>
              </a:rPr>
              <a:t>Начнем с чистого изображения X(0).</a:t>
            </a:r>
          </a:p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20" dirty="0">
                <a:solidFill>
                  <a:srgbClr val="595959"/>
                </a:solidFill>
                <a:latin typeface="Tahoma"/>
                <a:cs typeface="Tahoma"/>
              </a:rPr>
              <a:t>Добавляем шум N(t) в момент времени t.</a:t>
            </a:r>
          </a:p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20" dirty="0">
                <a:solidFill>
                  <a:srgbClr val="595959"/>
                </a:solidFill>
                <a:latin typeface="Tahoma"/>
                <a:cs typeface="Tahoma"/>
              </a:rPr>
              <a:t>Создаем набор данных с:</a:t>
            </a:r>
          </a:p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20" dirty="0">
                <a:solidFill>
                  <a:srgbClr val="595959"/>
                </a:solidFill>
                <a:latin typeface="Tahoma"/>
                <a:cs typeface="Tahoma"/>
              </a:rPr>
              <a:t>Входными данными: X(t+1), t</a:t>
            </a:r>
          </a:p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20" dirty="0">
                <a:solidFill>
                  <a:srgbClr val="595959"/>
                </a:solidFill>
                <a:latin typeface="Tahoma"/>
                <a:cs typeface="Tahoma"/>
              </a:rPr>
              <a:t>Выходными данными: N(t)</a:t>
            </a:r>
          </a:p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20" dirty="0" err="1">
                <a:solidFill>
                  <a:srgbClr val="595959"/>
                </a:solidFill>
                <a:latin typeface="Tahoma"/>
                <a:cs typeface="Tahoma"/>
              </a:rPr>
              <a:t>UNet</a:t>
            </a:r>
            <a:r>
              <a:rPr lang="ru-RU" sz="1500" spc="20" dirty="0">
                <a:solidFill>
                  <a:srgbClr val="595959"/>
                </a:solidFill>
                <a:latin typeface="Tahoma"/>
                <a:cs typeface="Tahoma"/>
              </a:rPr>
              <a:t> предсказывает добавленный шум на данном шаге.</a:t>
            </a:r>
          </a:p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20" dirty="0">
                <a:solidFill>
                  <a:srgbClr val="595959"/>
                </a:solidFill>
                <a:latin typeface="Tahoma"/>
                <a:cs typeface="Tahoma"/>
              </a:rPr>
              <a:t>Необходимо также отслеживать номер шага. Зачем? Это позволяет определить текущий 'этап', на котором мы находимся.</a:t>
            </a:r>
            <a:endParaRPr sz="15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450" y="1853850"/>
            <a:ext cx="3253409" cy="29848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23456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65" dirty="0"/>
              <a:t>Внутри </a:t>
            </a:r>
            <a:r>
              <a:rPr spc="114" dirty="0" err="1"/>
              <a:t>UNet</a:t>
            </a:r>
            <a:endParaRPr spc="114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450" y="2078875"/>
            <a:ext cx="7535250" cy="2735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007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dirty="0"/>
              <a:t>Более детально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3489960" cy="1625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1683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dirty="0" err="1">
                <a:solidFill>
                  <a:srgbClr val="595959"/>
                </a:solidFill>
                <a:latin typeface="Tahoma"/>
                <a:cs typeface="Tahoma"/>
              </a:rPr>
              <a:t>UNet</a:t>
            </a: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, потому что у нас есть узкое место в стиле кодировщика-</a:t>
            </a:r>
            <a:r>
              <a:rPr lang="ru-RU" sz="1300" dirty="0" err="1">
                <a:solidFill>
                  <a:srgbClr val="595959"/>
                </a:solidFill>
                <a:latin typeface="Tahoma"/>
                <a:cs typeface="Tahoma"/>
              </a:rPr>
              <a:t>декодировщика</a:t>
            </a: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340360" marR="11683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Пропуски соединений помогают избежать максимального объединения.</a:t>
            </a:r>
          </a:p>
          <a:p>
            <a:pPr marL="340360" marR="11683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dirty="0" err="1">
                <a:solidFill>
                  <a:srgbClr val="595959"/>
                </a:solidFill>
                <a:latin typeface="Tahoma"/>
                <a:cs typeface="Tahoma"/>
              </a:rPr>
              <a:t>Синусоидное</a:t>
            </a: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 вложение временного шага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9625" y="1773587"/>
            <a:ext cx="4267049" cy="28581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5409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190" dirty="0"/>
              <a:t>Диффузия</a:t>
            </a:r>
            <a:r>
              <a:rPr spc="-10" dirty="0"/>
              <a:t>:</a:t>
            </a:r>
            <a:r>
              <a:rPr spc="-215" dirty="0"/>
              <a:t> </a:t>
            </a:r>
            <a:r>
              <a:rPr lang="ru-RU" spc="285" dirty="0"/>
              <a:t>Почему</a:t>
            </a:r>
            <a:r>
              <a:rPr spc="9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0602" y="1582544"/>
            <a:ext cx="3277235" cy="1997341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340360" algn="l"/>
                <a:tab pos="340995" algn="l"/>
              </a:tabLst>
            </a:pPr>
            <a:endParaRPr lang="ru-RU" sz="1300" spc="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Начинаем с случайного шума.</a:t>
            </a:r>
          </a:p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Итеративно очищаем его, используя </a:t>
            </a:r>
            <a:r>
              <a:rPr lang="ru-RU" sz="1300" spc="15" dirty="0" err="1">
                <a:solidFill>
                  <a:srgbClr val="595959"/>
                </a:solidFill>
                <a:latin typeface="Tahoma"/>
                <a:cs typeface="Tahoma"/>
              </a:rPr>
              <a:t>UNet</a:t>
            </a: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При правильном обучении качество изображения должно улучшаться на каждом шаге!</a:t>
            </a:r>
          </a:p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Диффузия является основой как у </a:t>
            </a:r>
            <a:r>
              <a:rPr lang="ru-RU" sz="1300" spc="15" dirty="0" err="1">
                <a:solidFill>
                  <a:srgbClr val="595959"/>
                </a:solidFill>
                <a:latin typeface="Tahoma"/>
                <a:cs typeface="Tahoma"/>
              </a:rPr>
              <a:t>Dall</a:t>
            </a: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-E 2, так и у </a:t>
            </a:r>
            <a:r>
              <a:rPr lang="ru-RU" sz="1300" spc="15" dirty="0" err="1">
                <a:solidFill>
                  <a:srgbClr val="595959"/>
                </a:solidFill>
                <a:latin typeface="Tahoma"/>
                <a:cs typeface="Tahoma"/>
              </a:rPr>
              <a:t>Google</a:t>
            </a: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ru-RU" sz="1300" spc="15" dirty="0" err="1">
                <a:solidFill>
                  <a:srgbClr val="595959"/>
                </a:solidFill>
                <a:latin typeface="Tahoma"/>
                <a:cs typeface="Tahoma"/>
              </a:rPr>
              <a:t>Imagen</a:t>
            </a: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!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82575"/>
            <a:ext cx="4267199" cy="2653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dirty="0"/>
              <a:t>Подробнее о Диффузии</a:t>
            </a:r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999" y="2456603"/>
            <a:ext cx="5935924" cy="20095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09075" y="4472500"/>
            <a:ext cx="16891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spc="20" dirty="0">
                <a:latin typeface="Tahoma"/>
                <a:cs typeface="Tahoma"/>
              </a:rPr>
              <a:t>Обратный процесс параметризации с помощью </a:t>
            </a:r>
            <a:r>
              <a:rPr sz="1400" spc="120" dirty="0">
                <a:latin typeface="Tahoma"/>
                <a:cs typeface="Tahoma"/>
              </a:rPr>
              <a:t>NN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9075" y="1987263"/>
            <a:ext cx="13214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spc="10" dirty="0">
                <a:latin typeface="Tahoma"/>
                <a:cs typeface="Tahoma"/>
              </a:rPr>
              <a:t>Прямой процесс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39319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dirty="0"/>
              <a:t>Сводка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167" y="1962150"/>
            <a:ext cx="6479665" cy="18971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8551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55" dirty="0"/>
              <a:t>Состояние текста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781800" y="1734658"/>
            <a:ext cx="1950720" cy="2763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Мы не хотим генерировать какое-либо изображение; оно должно соответствовать тексту</a:t>
            </a:r>
          </a:p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Условие на кодированной подсказке с использованием </a:t>
            </a:r>
            <a:r>
              <a:rPr lang="ru-RU" sz="1300" b="1" dirty="0">
                <a:solidFill>
                  <a:srgbClr val="595959"/>
                </a:solidFill>
                <a:latin typeface="Tahoma"/>
                <a:cs typeface="Tahoma"/>
              </a:rPr>
              <a:t>Перекрестного внимания</a:t>
            </a:r>
            <a:endParaRPr sz="1300" b="1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325" y="1995850"/>
            <a:ext cx="5942273" cy="273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201" y="1352550"/>
            <a:ext cx="3806799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55" dirty="0"/>
              <a:t>Перекрестное внимание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800675" y="1920271"/>
            <a:ext cx="5358000" cy="30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300" spc="5" dirty="0">
                <a:solidFill>
                  <a:srgbClr val="595959"/>
                </a:solidFill>
                <a:latin typeface="Tahoma"/>
                <a:cs typeface="Tahoma"/>
              </a:rPr>
              <a:t>Что это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lang="en-US" sz="1300" dirty="0">
              <a:latin typeface="Tahoma"/>
              <a:cs typeface="Tahoma"/>
            </a:endParaRPr>
          </a:p>
          <a:p>
            <a:pPr marL="469900" marR="5080" indent="-328295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Метод объединения информации из двух последовательностей A и B (которые могут иметь разную длину)</a:t>
            </a:r>
          </a:p>
          <a:p>
            <a:pPr marL="469900" marR="5080" indent="-328295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25" dirty="0">
                <a:solidFill>
                  <a:srgbClr val="595959"/>
                </a:solidFill>
                <a:latin typeface="Tahoma"/>
                <a:cs typeface="Tahoma"/>
              </a:rPr>
              <a:t>Называется </a:t>
            </a:r>
            <a:r>
              <a:rPr lang="ru-RU" sz="1300" spc="25" dirty="0" err="1">
                <a:solidFill>
                  <a:srgbClr val="595959"/>
                </a:solidFill>
                <a:latin typeface="Tahoma"/>
                <a:cs typeface="Tahoma"/>
              </a:rPr>
              <a:t>самовниманием</a:t>
            </a:r>
            <a:r>
              <a:rPr lang="ru-RU" sz="1300" spc="25" dirty="0">
                <a:solidFill>
                  <a:srgbClr val="595959"/>
                </a:solidFill>
                <a:latin typeface="Tahoma"/>
                <a:cs typeface="Tahoma"/>
              </a:rPr>
              <a:t>, когда A = B</a:t>
            </a:r>
          </a:p>
          <a:p>
            <a:pPr marL="469900" marR="5080" indent="-328295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spc="-15" dirty="0">
                <a:solidFill>
                  <a:srgbClr val="595959"/>
                </a:solidFill>
                <a:latin typeface="Tahoma"/>
                <a:cs typeface="Tahoma"/>
              </a:rPr>
              <a:t>A:</a:t>
            </a:r>
            <a:r>
              <a:rPr lang="en-US"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ru-RU" sz="1300" spc="35" dirty="0">
                <a:solidFill>
                  <a:srgbClr val="595959"/>
                </a:solidFill>
                <a:latin typeface="Tahoma"/>
                <a:cs typeface="Tahoma"/>
              </a:rPr>
              <a:t>Запрос</a:t>
            </a:r>
            <a:endParaRPr lang="ru-RU" sz="1300" spc="35" dirty="0">
              <a:latin typeface="Tahoma"/>
              <a:cs typeface="Tahoma"/>
            </a:endParaRPr>
          </a:p>
          <a:p>
            <a:pPr marL="469900" marR="5080" indent="-328295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Например, видео с "котом «</a:t>
            </a:r>
          </a:p>
          <a:p>
            <a:pPr marL="469900" marR="5080" indent="-328295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spc="-30" dirty="0">
                <a:solidFill>
                  <a:srgbClr val="595959"/>
                </a:solidFill>
                <a:latin typeface="Tahoma"/>
                <a:cs typeface="Tahoma"/>
              </a:rPr>
              <a:t>B:</a:t>
            </a:r>
            <a:r>
              <a:rPr lang="en-US"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Ключ и значения</a:t>
            </a:r>
            <a:endParaRPr lang="en-US" sz="13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Например, "заголовок" и "идентификатор видео "</a:t>
            </a: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endParaRPr lang="ru-RU" sz="1300" spc="-7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r>
              <a:rPr lang="ru-RU" sz="1300" spc="5" dirty="0">
                <a:solidFill>
                  <a:srgbClr val="595959"/>
                </a:solidFill>
                <a:latin typeface="Tahoma"/>
                <a:cs typeface="Tahoma"/>
              </a:rPr>
              <a:t>Общий: может применяться для любых модальностей!</a:t>
            </a: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r>
              <a:rPr lang="ru-RU" sz="1300" spc="5" dirty="0">
                <a:solidFill>
                  <a:srgbClr val="595959"/>
                </a:solidFill>
                <a:latin typeface="Tahoma"/>
                <a:cs typeface="Tahoma"/>
              </a:rPr>
              <a:t>Например, текст и изображение в нашем случае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8675" y="1657501"/>
            <a:ext cx="1750802" cy="29385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942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55" dirty="0"/>
              <a:t>Перекрестное внимание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800675" y="1920271"/>
            <a:ext cx="5861685" cy="1990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В нашем случае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114" dirty="0">
                <a:solidFill>
                  <a:srgbClr val="595959"/>
                </a:solidFill>
                <a:latin typeface="Tahoma"/>
                <a:cs typeface="Tahoma"/>
              </a:rPr>
              <a:t>Q = изображение [что извлечь]</a:t>
            </a: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114" dirty="0">
                <a:solidFill>
                  <a:srgbClr val="595959"/>
                </a:solidFill>
                <a:latin typeface="Tahoma"/>
                <a:cs typeface="Tahoma"/>
              </a:rPr>
              <a:t>K = 𝛕(y)</a:t>
            </a: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114" dirty="0">
                <a:solidFill>
                  <a:srgbClr val="595959"/>
                </a:solidFill>
                <a:latin typeface="Tahoma"/>
                <a:cs typeface="Tahoma"/>
              </a:rPr>
              <a:t>V = 𝛕(y)</a:t>
            </a: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15" dirty="0">
                <a:solidFill>
                  <a:srgbClr val="EB5500"/>
                </a:solidFill>
                <a:latin typeface="Tahoma"/>
                <a:cs typeface="Tahoma"/>
              </a:rPr>
              <a:t>По моему мнению, Q должен был быть 𝛕(y), а K и V должны были быть изображением?</a:t>
            </a: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55" dirty="0">
                <a:solidFill>
                  <a:srgbClr val="595959"/>
                </a:solidFill>
                <a:latin typeface="Tahoma"/>
                <a:cs typeface="Tahoma"/>
              </a:rPr>
              <a:t>Отобразите y (запрос) на промежуточное представление 𝛕 (используя CLIP в нашем случае)</a:t>
            </a: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-30" dirty="0">
                <a:solidFill>
                  <a:srgbClr val="595959"/>
                </a:solidFill>
                <a:latin typeface="Tahoma"/>
                <a:cs typeface="Tahoma"/>
              </a:rPr>
              <a:t>Фи(</a:t>
            </a:r>
            <a:r>
              <a:rPr lang="ru-RU" sz="1300" spc="-30" dirty="0" err="1">
                <a:solidFill>
                  <a:srgbClr val="595959"/>
                </a:solidFill>
                <a:latin typeface="Tahoma"/>
                <a:cs typeface="Tahoma"/>
              </a:rPr>
              <a:t>z_t</a:t>
            </a:r>
            <a:r>
              <a:rPr lang="ru-RU" sz="1300" spc="-30" dirty="0">
                <a:solidFill>
                  <a:srgbClr val="595959"/>
                </a:solidFill>
                <a:latin typeface="Tahoma"/>
                <a:cs typeface="Tahoma"/>
              </a:rPr>
              <a:t>) получается путем сглаживания латентного представления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150" y="4040951"/>
            <a:ext cx="4771699" cy="312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9981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dirty="0"/>
              <a:t>Что она может делать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15578"/>
            <a:ext cx="2875280" cy="2174312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469900" indent="-35941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Синтез условных изображений</a:t>
            </a:r>
          </a:p>
          <a:p>
            <a:pPr marL="469900" indent="-35941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ru-RU" sz="1300" spc="-40" dirty="0">
                <a:solidFill>
                  <a:srgbClr val="595959"/>
                </a:solidFill>
                <a:latin typeface="Tahoma"/>
                <a:cs typeface="Tahoma"/>
              </a:rPr>
              <a:t>Рисование изображений</a:t>
            </a:r>
          </a:p>
          <a:p>
            <a:pPr marL="469900" indent="-35941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ru-RU" sz="1300" b="1" spc="-95" dirty="0">
                <a:solidFill>
                  <a:srgbClr val="595959"/>
                </a:solidFill>
                <a:latin typeface="Tahoma"/>
                <a:cs typeface="Tahoma"/>
              </a:rPr>
              <a:t>Текст в изображение</a:t>
            </a:r>
          </a:p>
          <a:p>
            <a:pPr marL="469900" indent="-35941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ru-RU" sz="1300" spc="20" dirty="0">
                <a:solidFill>
                  <a:srgbClr val="595959"/>
                </a:solidFill>
                <a:latin typeface="Tahoma"/>
                <a:cs typeface="Tahoma"/>
              </a:rPr>
              <a:t>Безусловное формирование изображения</a:t>
            </a:r>
          </a:p>
          <a:p>
            <a:pPr marL="469900" indent="-35941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ru-RU" sz="1300" spc="10" dirty="0" err="1">
                <a:solidFill>
                  <a:srgbClr val="595959"/>
                </a:solidFill>
                <a:latin typeface="Tahoma"/>
                <a:cs typeface="Tahoma"/>
              </a:rPr>
              <a:t>Суперразрешение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ru-RU" sz="1300" spc="10" dirty="0">
                <a:solidFill>
                  <a:srgbClr val="595959"/>
                </a:solidFill>
                <a:latin typeface="Tahoma"/>
                <a:cs typeface="Tahoma"/>
              </a:rPr>
              <a:t>Сосредоточьтесь на 3, потому что это наиболее интересно!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21742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0" dirty="0"/>
              <a:t>Image</a:t>
            </a:r>
            <a:r>
              <a:rPr spc="-135" dirty="0"/>
              <a:t> </a:t>
            </a:r>
            <a:r>
              <a:rPr spc="145" dirty="0"/>
              <a:t>De</a:t>
            </a:r>
            <a:r>
              <a:rPr spc="105" dirty="0"/>
              <a:t>c</a:t>
            </a:r>
            <a:r>
              <a:rPr spc="70" dirty="0"/>
              <a:t>oder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9450" y="1853850"/>
            <a:ext cx="7895590" cy="2985135"/>
            <a:chOff x="729450" y="1853850"/>
            <a:chExt cx="7895590" cy="2985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450" y="1853850"/>
              <a:ext cx="7895132" cy="29848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96249" y="1897775"/>
              <a:ext cx="4846955" cy="2501265"/>
            </a:xfrm>
            <a:custGeom>
              <a:avLst/>
              <a:gdLst/>
              <a:ahLst/>
              <a:cxnLst/>
              <a:rect l="l" t="t" r="r" b="b"/>
              <a:pathLst>
                <a:path w="4846955" h="2501265">
                  <a:moveTo>
                    <a:pt x="1888924" y="0"/>
                  </a:moveTo>
                  <a:lnTo>
                    <a:pt x="4846924" y="0"/>
                  </a:lnTo>
                  <a:lnTo>
                    <a:pt x="4846924" y="2500799"/>
                  </a:lnTo>
                  <a:lnTo>
                    <a:pt x="1888924" y="2500799"/>
                  </a:lnTo>
                  <a:lnTo>
                    <a:pt x="1888924" y="0"/>
                  </a:lnTo>
                  <a:close/>
                </a:path>
                <a:path w="4846955" h="2501265">
                  <a:moveTo>
                    <a:pt x="0" y="0"/>
                  </a:moveTo>
                  <a:lnTo>
                    <a:pt x="1853399" y="0"/>
                  </a:lnTo>
                  <a:lnTo>
                    <a:pt x="1853399" y="2500799"/>
                  </a:lnTo>
                  <a:lnTo>
                    <a:pt x="0" y="25007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5500" y="2039800"/>
              <a:ext cx="1205230" cy="2359025"/>
            </a:xfrm>
            <a:custGeom>
              <a:avLst/>
              <a:gdLst/>
              <a:ahLst/>
              <a:cxnLst/>
              <a:rect l="l" t="t" r="r" b="b"/>
              <a:pathLst>
                <a:path w="1205229" h="2359025">
                  <a:moveTo>
                    <a:pt x="0" y="0"/>
                  </a:moveTo>
                  <a:lnTo>
                    <a:pt x="1205099" y="0"/>
                  </a:lnTo>
                  <a:lnTo>
                    <a:pt x="1205099" y="2358899"/>
                  </a:lnTo>
                  <a:lnTo>
                    <a:pt x="0" y="23588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3693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dirty="0"/>
              <a:t>Декодер изображения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49459" y="1890553"/>
            <a:ext cx="3046941" cy="2098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24637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20" dirty="0">
                <a:solidFill>
                  <a:srgbClr val="595959"/>
                </a:solidFill>
                <a:latin typeface="Tahoma"/>
                <a:cs typeface="Tahoma"/>
              </a:rPr>
              <a:t>Во время обучения нам нужно начать с латентного представления изображения. Как мы его получаем?</a:t>
            </a:r>
          </a:p>
          <a:p>
            <a:pPr marL="340360" marR="24637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20" dirty="0">
                <a:solidFill>
                  <a:srgbClr val="595959"/>
                </a:solidFill>
                <a:latin typeface="Tahoma"/>
                <a:cs typeface="Tahoma"/>
              </a:rPr>
              <a:t>-&gt; </a:t>
            </a:r>
            <a:r>
              <a:rPr lang="ru-RU" sz="1300" spc="20" dirty="0" err="1">
                <a:solidFill>
                  <a:srgbClr val="595959"/>
                </a:solidFill>
                <a:latin typeface="Tahoma"/>
                <a:cs typeface="Tahoma"/>
              </a:rPr>
              <a:t>Автокодирование</a:t>
            </a:r>
            <a:r>
              <a:rPr lang="ru-RU" sz="1300" spc="20" dirty="0">
                <a:solidFill>
                  <a:srgbClr val="595959"/>
                </a:solidFill>
                <a:latin typeface="Tahoma"/>
                <a:cs typeface="Tahoma"/>
              </a:rPr>
              <a:t>!</a:t>
            </a:r>
          </a:p>
          <a:p>
            <a:pPr marL="340360" marR="24637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20" dirty="0">
                <a:solidFill>
                  <a:srgbClr val="595959"/>
                </a:solidFill>
                <a:latin typeface="Tahoma"/>
                <a:cs typeface="Tahoma"/>
              </a:rPr>
              <a:t>Уменьшаем размерность вдоль обоих измерений на коэффициент f</a:t>
            </a:r>
          </a:p>
          <a:p>
            <a:pPr marL="340360" marR="24637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20" dirty="0">
                <a:solidFill>
                  <a:srgbClr val="595959"/>
                </a:solidFill>
                <a:latin typeface="Tahoma"/>
                <a:cs typeface="Tahoma"/>
              </a:rPr>
              <a:t>2 типа штрафов:</a:t>
            </a:r>
            <a:endParaRPr lang="en-US"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5600" y="4020038"/>
            <a:ext cx="1752600" cy="402033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295"/>
              </a:spcBef>
              <a:buFont typeface="Arial MT"/>
              <a:buChar char="○"/>
              <a:tabLst>
                <a:tab pos="325120" algn="l"/>
                <a:tab pos="325755" algn="l"/>
              </a:tabLst>
            </a:pPr>
            <a:r>
              <a:rPr sz="1100" spc="100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100" spc="-9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100" spc="-5" dirty="0">
                <a:solidFill>
                  <a:srgbClr val="595959"/>
                </a:solidFill>
                <a:latin typeface="Tahoma"/>
                <a:cs typeface="Tahoma"/>
              </a:rPr>
              <a:t>-reg</a:t>
            </a:r>
            <a:r>
              <a:rPr sz="11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lang="ru-RU" sz="1100" spc="-15" dirty="0">
                <a:solidFill>
                  <a:srgbClr val="595959"/>
                </a:solidFill>
                <a:latin typeface="Tahoma"/>
                <a:cs typeface="Tahoma"/>
              </a:rPr>
              <a:t>стандартный</a:t>
            </a:r>
            <a:r>
              <a:rPr sz="1100" spc="-15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325120" algn="l"/>
                <a:tab pos="325755" algn="l"/>
              </a:tabLst>
            </a:pPr>
            <a:r>
              <a:rPr sz="1100" spc="20" dirty="0">
                <a:solidFill>
                  <a:srgbClr val="595959"/>
                </a:solidFill>
                <a:latin typeface="Tahoma"/>
                <a:cs typeface="Tahoma"/>
              </a:rPr>
              <a:t>VQ-reg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450" y="2046350"/>
            <a:ext cx="4810450" cy="17426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312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dirty="0"/>
              <a:t>Собираем воедино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875" y="1814950"/>
            <a:ext cx="4972249" cy="24861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4741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75" dirty="0"/>
              <a:t>Метрики оценки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809750"/>
            <a:ext cx="6248400" cy="2713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Расстояние </a:t>
            </a:r>
            <a:r>
              <a:rPr lang="ru-RU" sz="1300" spc="15" dirty="0" err="1">
                <a:solidFill>
                  <a:srgbClr val="595959"/>
                </a:solidFill>
                <a:latin typeface="Tahoma"/>
                <a:cs typeface="Tahoma"/>
              </a:rPr>
              <a:t>Фреше-Инцепшина</a:t>
            </a: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 (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FID):</a:t>
            </a:r>
            <a:endParaRPr lang="ru-RU" sz="1300" spc="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indent="-328295">
              <a:lnSpc>
                <a:spcPts val="148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Берем набор реальных изображений X и сгенерированных изображений Y</a:t>
            </a:r>
            <a:endParaRPr lang="ru-RU" sz="1200" spc="35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328295">
              <a:lnSpc>
                <a:spcPts val="148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35" dirty="0">
                <a:solidFill>
                  <a:srgbClr val="595959"/>
                </a:solidFill>
                <a:latin typeface="Tahoma"/>
                <a:cs typeface="Tahoma"/>
              </a:rPr>
              <a:t>Извлекаем выходные данные предпоследнего слоя предварительно обученной модели InceptionV3</a:t>
            </a:r>
            <a:endParaRPr lang="en-US" sz="1300" spc="3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indent="-328295">
              <a:lnSpc>
                <a:spcPts val="148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80" dirty="0">
                <a:solidFill>
                  <a:srgbClr val="595959"/>
                </a:solidFill>
                <a:latin typeface="Tahoma"/>
                <a:cs typeface="Tahoma"/>
              </a:rPr>
              <a:t>X = {x_1, x_2, …}, Y = {y_1, y_2, …}, где </a:t>
            </a:r>
            <a:r>
              <a:rPr lang="ru-RU" sz="1300" spc="80" dirty="0" err="1">
                <a:solidFill>
                  <a:srgbClr val="595959"/>
                </a:solidFill>
                <a:latin typeface="Tahoma"/>
                <a:cs typeface="Tahoma"/>
              </a:rPr>
              <a:t>r_i</a:t>
            </a:r>
            <a:r>
              <a:rPr lang="ru-RU" sz="1300" spc="80" dirty="0">
                <a:solidFill>
                  <a:srgbClr val="595959"/>
                </a:solidFill>
                <a:latin typeface="Tahoma"/>
                <a:cs typeface="Tahoma"/>
              </a:rPr>
              <a:t> и </a:t>
            </a:r>
            <a:r>
              <a:rPr lang="ru-RU" sz="1300" spc="80" dirty="0" err="1">
                <a:solidFill>
                  <a:srgbClr val="595959"/>
                </a:solidFill>
                <a:latin typeface="Tahoma"/>
                <a:cs typeface="Tahoma"/>
              </a:rPr>
              <a:t>g_j</a:t>
            </a:r>
            <a:r>
              <a:rPr lang="ru-RU" sz="1300" spc="80" dirty="0">
                <a:solidFill>
                  <a:srgbClr val="595959"/>
                </a:solidFill>
                <a:latin typeface="Tahoma"/>
                <a:cs typeface="Tahoma"/>
              </a:rPr>
              <a:t> - вектора размерности 2048</a:t>
            </a:r>
          </a:p>
          <a:p>
            <a:pPr marL="469900" indent="-328295">
              <a:lnSpc>
                <a:spcPts val="148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80" dirty="0">
                <a:solidFill>
                  <a:srgbClr val="595959"/>
                </a:solidFill>
                <a:latin typeface="Tahoma"/>
                <a:cs typeface="Tahoma"/>
              </a:rPr>
              <a:t>Подгоняем </a:t>
            </a:r>
            <a:r>
              <a:rPr lang="ru-RU" sz="1300" spc="80" dirty="0" err="1">
                <a:solidFill>
                  <a:srgbClr val="595959"/>
                </a:solidFill>
                <a:latin typeface="Tahoma"/>
                <a:cs typeface="Tahoma"/>
              </a:rPr>
              <a:t>гауссианы</a:t>
            </a:r>
            <a:r>
              <a:rPr lang="ru-RU" sz="1300" spc="80" dirty="0">
                <a:solidFill>
                  <a:srgbClr val="595959"/>
                </a:solidFill>
                <a:latin typeface="Tahoma"/>
                <a:cs typeface="Tahoma"/>
              </a:rPr>
              <a:t> для каждого из них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ts val="15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Расстояние </a:t>
            </a:r>
            <a:r>
              <a:rPr lang="ru-RU" sz="1300" spc="15" dirty="0" err="1">
                <a:solidFill>
                  <a:srgbClr val="595959"/>
                </a:solidFill>
                <a:latin typeface="Tahoma"/>
                <a:cs typeface="Tahoma"/>
              </a:rPr>
              <a:t>Фреше</a:t>
            </a: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 между ними (Почему </a:t>
            </a:r>
            <a:r>
              <a:rPr lang="ru-RU" sz="1300" spc="15" dirty="0" err="1">
                <a:solidFill>
                  <a:srgbClr val="595959"/>
                </a:solidFill>
                <a:latin typeface="Tahoma"/>
                <a:cs typeface="Tahoma"/>
              </a:rPr>
              <a:t>Фреше</a:t>
            </a: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? ИС использует дивергенцию </a:t>
            </a:r>
            <a:r>
              <a:rPr lang="ru-RU" sz="1300" spc="15" dirty="0" err="1">
                <a:solidFill>
                  <a:srgbClr val="595959"/>
                </a:solidFill>
                <a:latin typeface="Tahoma"/>
                <a:cs typeface="Tahoma"/>
              </a:rPr>
              <a:t>Кульбака-Лейблера</a:t>
            </a: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lang="en-US" sz="1300" spc="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indent="-328295">
              <a:lnSpc>
                <a:spcPts val="15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endParaRPr lang="en-US" sz="1300" spc="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indent="-328295">
              <a:lnSpc>
                <a:spcPts val="15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-5" dirty="0">
                <a:solidFill>
                  <a:srgbClr val="595959"/>
                </a:solidFill>
                <a:latin typeface="Tahoma"/>
                <a:cs typeface="Tahoma"/>
              </a:rPr>
              <a:t>Интуиция:</a:t>
            </a:r>
            <a:endParaRPr lang="en-US" sz="1300" spc="-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indent="-328295">
              <a:lnSpc>
                <a:spcPts val="15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endParaRPr lang="ru-RU" sz="1300" spc="-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indent="-328295">
              <a:lnSpc>
                <a:spcPts val="15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-5" dirty="0">
                <a:solidFill>
                  <a:srgbClr val="595959"/>
                </a:solidFill>
                <a:latin typeface="Tahoma"/>
                <a:cs typeface="Tahoma"/>
              </a:rPr>
              <a:t>Среднее - близко к реальному пространству</a:t>
            </a:r>
          </a:p>
          <a:p>
            <a:pPr marL="469900" indent="-328295">
              <a:lnSpc>
                <a:spcPts val="15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-5" dirty="0">
                <a:solidFill>
                  <a:srgbClr val="595959"/>
                </a:solidFill>
                <a:latin typeface="Tahoma"/>
                <a:cs typeface="Tahoma"/>
              </a:rPr>
              <a:t>Только среднее -&gt; коллапс -&gt; нужно разнообразие -&gt; второе слагаемое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752" y="4629150"/>
            <a:ext cx="4322896" cy="2460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6360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dirty="0"/>
              <a:t>Перцептивное и семантическое сжатие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3934" y="2115578"/>
            <a:ext cx="3760466" cy="2085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89661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Требуется много битов для кодирования незаметных деталей</a:t>
            </a:r>
          </a:p>
          <a:p>
            <a:pPr marL="340360" marR="89661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10" dirty="0">
                <a:solidFill>
                  <a:srgbClr val="595959"/>
                </a:solidFill>
                <a:latin typeface="Tahoma"/>
                <a:cs typeface="Tahoma"/>
              </a:rPr>
              <a:t>Подумайте о сжатии JPEG: высокочастотные компоненты могут быть опущены!</a:t>
            </a:r>
          </a:p>
          <a:p>
            <a:pPr marL="340360" marR="89661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10" dirty="0">
                <a:solidFill>
                  <a:srgbClr val="595959"/>
                </a:solidFill>
                <a:latin typeface="Tahoma"/>
                <a:cs typeface="Tahoma"/>
              </a:rPr>
              <a:t>Аналогично, мы хотим быть близко к точке перехода графика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105" y="1968947"/>
            <a:ext cx="3498949" cy="28390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90385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45025" y="2145296"/>
            <a:ext cx="3651885" cy="245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300" spc="30" dirty="0">
                <a:solidFill>
                  <a:srgbClr val="595959"/>
                </a:solidFill>
                <a:latin typeface="Tahoma"/>
                <a:cs typeface="Tahoma"/>
              </a:rPr>
              <a:t>LDM-f: понижение дискретизации в </a:t>
            </a:r>
            <a:r>
              <a:rPr lang="ru-RU" sz="1300" spc="30" dirty="0" err="1">
                <a:solidFill>
                  <a:srgbClr val="595959"/>
                </a:solidFill>
                <a:latin typeface="Tahoma"/>
                <a:cs typeface="Tahoma"/>
              </a:rPr>
              <a:t>автокодере</a:t>
            </a:r>
            <a:endParaRPr lang="ru-RU" sz="13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300" spc="20" dirty="0">
                <a:solidFill>
                  <a:srgbClr val="595959"/>
                </a:solidFill>
                <a:latin typeface="Tahoma"/>
                <a:cs typeface="Tahoma"/>
              </a:rPr>
              <a:t>Высокий коэффициент - изначально низкий FID, но затем замедляется из-за потери информации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300" spc="-5" dirty="0">
                <a:solidFill>
                  <a:srgbClr val="595959"/>
                </a:solidFill>
                <a:latin typeface="Tahoma"/>
                <a:cs typeface="Tahoma"/>
              </a:rPr>
              <a:t>Низкий коэффициент - медленное обучение.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300" spc="35" dirty="0">
                <a:solidFill>
                  <a:srgbClr val="EB5500"/>
                </a:solidFill>
                <a:latin typeface="Tahoma"/>
                <a:cs typeface="Tahoma"/>
              </a:rPr>
              <a:t>Хотя не понятно, почему общая потеря ниже; можно уменьшить, если запустить на большее количество шагов, так как наклон не равен нулю, в отличие от меньших значений.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550" y="2252162"/>
            <a:ext cx="3733799" cy="19811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788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110" dirty="0"/>
              <a:t>Результаты</a:t>
            </a:r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5503384" y="2115578"/>
            <a:ext cx="3183416" cy="2315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17475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75" dirty="0">
                <a:solidFill>
                  <a:srgbClr val="595959"/>
                </a:solidFill>
                <a:latin typeface="Tahoma"/>
                <a:cs typeface="Tahoma"/>
              </a:rPr>
              <a:t>Шаги DDIM: диффузионная </a:t>
            </a:r>
            <a:r>
              <a:rPr lang="ru-RU" sz="1300" spc="75" dirty="0" err="1">
                <a:solidFill>
                  <a:srgbClr val="595959"/>
                </a:solidFill>
                <a:latin typeface="Tahoma"/>
                <a:cs typeface="Tahoma"/>
              </a:rPr>
              <a:t>денойзинговая</a:t>
            </a:r>
            <a:r>
              <a:rPr lang="ru-RU" sz="1300" spc="75" dirty="0">
                <a:solidFill>
                  <a:srgbClr val="595959"/>
                </a:solidFill>
                <a:latin typeface="Tahoma"/>
                <a:cs typeface="Tahoma"/>
              </a:rPr>
              <a:t> неявная модель - более быстрый способ выборки</a:t>
            </a:r>
          </a:p>
          <a:p>
            <a:pPr marL="340360" marR="117475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25" dirty="0">
                <a:solidFill>
                  <a:srgbClr val="595959"/>
                </a:solidFill>
                <a:latin typeface="Tahoma"/>
                <a:cs typeface="Tahoma"/>
              </a:rPr>
              <a:t>Можно сравнивать шаги между моделями с помощью этого метода</a:t>
            </a:r>
          </a:p>
          <a:p>
            <a:pPr marL="340360" marR="117475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ru-RU" sz="1300" spc="20" dirty="0">
                <a:solidFill>
                  <a:srgbClr val="595959"/>
                </a:solidFill>
                <a:latin typeface="Tahoma"/>
                <a:cs typeface="Tahoma"/>
              </a:rPr>
              <a:t>Сравнимая производительность при использовании 25% параметров!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313" y="2154599"/>
            <a:ext cx="4430013" cy="1363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687" y="1276350"/>
            <a:ext cx="13311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40" dirty="0"/>
              <a:t>История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564"/>
              </p:ext>
            </p:extLst>
          </p:nvPr>
        </p:nvGraphicFramePr>
        <p:xfrm>
          <a:off x="688828" y="1678503"/>
          <a:ext cx="7616973" cy="3287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8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11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ru-RU" sz="1400" spc="-40" dirty="0">
                          <a:latin typeface="Arial MT"/>
                          <a:cs typeface="Arial MT"/>
                        </a:rPr>
                        <a:t>Год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ru-RU" sz="1400" dirty="0">
                          <a:latin typeface="Arial MT"/>
                          <a:cs typeface="Arial MT"/>
                        </a:rPr>
                        <a:t>Модель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ru-RU" sz="1400" spc="-5" dirty="0">
                          <a:latin typeface="Arial MT"/>
                          <a:cs typeface="Arial MT"/>
                        </a:rPr>
                        <a:t>Ключевые идеи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ru-RU" sz="1400" spc="-5" dirty="0">
                          <a:latin typeface="Arial MT"/>
                          <a:cs typeface="Arial MT"/>
                        </a:rPr>
                        <a:t>Недостатки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96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40" dirty="0">
                          <a:latin typeface="Arial MT"/>
                          <a:cs typeface="Arial MT"/>
                        </a:rPr>
                        <a:t>VAE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013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ru-RU" sz="1400" spc="-5" dirty="0">
                          <a:latin typeface="Arial MT"/>
                          <a:cs typeface="Arial MT"/>
                        </a:rPr>
                        <a:t>Кодер-декодер + предварительные данные дают хорошие скрытые признаки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619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ru-RU" sz="1400" spc="-5" dirty="0">
                          <a:latin typeface="Arial MT"/>
                          <a:cs typeface="Arial MT"/>
                        </a:rPr>
                        <a:t>Размытые изображения по сравнению с GAN [2] из-за потери заменителей (ELBO)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ru-RU" sz="1400" spc="-5" dirty="0">
                          <a:latin typeface="Arial MT"/>
                          <a:cs typeface="Arial MT"/>
                        </a:rPr>
                        <a:t>Шум -&gt; Декодер -&gt; Изображение+ Оценщик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  <a:latin typeface="Arial MT"/>
                          <a:ea typeface="+mn-ea"/>
                          <a:cs typeface="+mn-cs"/>
                        </a:rPr>
                        <a:t>Проблема потери разнообразия в обучении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96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Flow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58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ru-RU" sz="1400" spc="-5" dirty="0">
                          <a:latin typeface="Arial MT"/>
                          <a:cs typeface="Arial MT"/>
                        </a:rPr>
                        <a:t>Вычисление точного правдоподобия с помощью инвертируемого отображения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03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ru-RU" sz="1400" spc="-5" dirty="0">
                          <a:latin typeface="Arial MT"/>
                          <a:cs typeface="Arial MT"/>
                        </a:rPr>
                        <a:t>Специализированные архитектуры для обратимых преобразований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1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2021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Present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DALL-E2,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Imagen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ru-RU" sz="1400" spc="-10" dirty="0">
                          <a:latin typeface="Arial MT"/>
                          <a:cs typeface="Arial MT"/>
                        </a:rPr>
                        <a:t>Диффузия + кодировщик текста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31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ru-RU" sz="1400" spc="-5" dirty="0">
                          <a:latin typeface="Arial MT"/>
                          <a:cs typeface="Arial MT"/>
                        </a:rPr>
                        <a:t>Ресурсоемкие; не могут быть реализованы на простых машинах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74904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00" dirty="0"/>
              <a:t>Stable</a:t>
            </a:r>
            <a:r>
              <a:rPr spc="-145" dirty="0"/>
              <a:t> </a:t>
            </a:r>
            <a:r>
              <a:rPr spc="10" dirty="0"/>
              <a:t>Diﬀusion:</a:t>
            </a:r>
            <a:r>
              <a:rPr spc="-145" dirty="0"/>
              <a:t> </a:t>
            </a:r>
            <a:r>
              <a:rPr lang="ru-RU" spc="45" dirty="0"/>
              <a:t>Обзор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03949" y="1815899"/>
            <a:ext cx="7895132" cy="2984849"/>
            <a:chOff x="603949" y="1815899"/>
            <a:chExt cx="7895132" cy="298484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949" y="1815899"/>
              <a:ext cx="7895132" cy="29848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96249" y="1897775"/>
              <a:ext cx="1853564" cy="2501265"/>
            </a:xfrm>
            <a:custGeom>
              <a:avLst/>
              <a:gdLst/>
              <a:ahLst/>
              <a:cxnLst/>
              <a:rect l="l" t="t" r="r" b="b"/>
              <a:pathLst>
                <a:path w="1853564" h="2501265">
                  <a:moveTo>
                    <a:pt x="0" y="0"/>
                  </a:moveTo>
                  <a:lnTo>
                    <a:pt x="1853399" y="0"/>
                  </a:lnTo>
                  <a:lnTo>
                    <a:pt x="1853399" y="2500799"/>
                  </a:lnTo>
                  <a:lnTo>
                    <a:pt x="0" y="25007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4741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-195" dirty="0"/>
              <a:t>Кодировщик текста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16112" y="2109990"/>
            <a:ext cx="7350125" cy="205197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30" dirty="0">
                <a:solidFill>
                  <a:srgbClr val="595959"/>
                </a:solidFill>
                <a:latin typeface="Tahoma"/>
                <a:cs typeface="Tahoma"/>
              </a:rPr>
              <a:t>Цель - закодировать соответствующие детали подсказки в цифры</a:t>
            </a:r>
          </a:p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15" dirty="0">
                <a:solidFill>
                  <a:srgbClr val="595959"/>
                </a:solidFill>
                <a:latin typeface="Tahoma"/>
                <a:cs typeface="Tahoma"/>
              </a:rPr>
              <a:t>Как</a:t>
            </a:r>
            <a:r>
              <a:rPr sz="1500" spc="15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r>
              <a:rPr sz="15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ru-RU" sz="1500" dirty="0">
                <a:solidFill>
                  <a:srgbClr val="595959"/>
                </a:solidFill>
                <a:latin typeface="Tahoma"/>
                <a:cs typeface="Tahoma"/>
              </a:rPr>
              <a:t>Модель языкового трансформера 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lang="ru-RU" sz="1500" spc="20" dirty="0">
                <a:solidFill>
                  <a:srgbClr val="595959"/>
                </a:solidFill>
                <a:latin typeface="Tahoma"/>
                <a:cs typeface="Tahoma"/>
              </a:rPr>
              <a:t>конечно</a:t>
            </a:r>
            <a:r>
              <a:rPr sz="1500" spc="-5" dirty="0">
                <a:solidFill>
                  <a:srgbClr val="595959"/>
                </a:solidFill>
                <a:latin typeface="Tahoma"/>
                <a:cs typeface="Tahoma"/>
              </a:rPr>
              <a:t>!)</a:t>
            </a:r>
            <a:endParaRPr sz="1500" dirty="0">
              <a:latin typeface="Tahoma"/>
              <a:cs typeface="Tahoma"/>
            </a:endParaRPr>
          </a:p>
          <a:p>
            <a:pPr marL="813435" lvl="1" indent="-328930">
              <a:lnSpc>
                <a:spcPct val="100000"/>
              </a:lnSpc>
              <a:spcBef>
                <a:spcPts val="275"/>
              </a:spcBef>
              <a:buFont typeface="Arial MT"/>
              <a:buChar char="○"/>
              <a:tabLst>
                <a:tab pos="813435" algn="l"/>
                <a:tab pos="814069" algn="l"/>
              </a:tabLst>
            </a:pPr>
            <a:r>
              <a:rPr lang="ru-RU" sz="1300" spc="40" dirty="0">
                <a:solidFill>
                  <a:srgbClr val="595959"/>
                </a:solidFill>
                <a:latin typeface="Tahoma"/>
                <a:cs typeface="Tahoma"/>
              </a:rPr>
              <a:t>В статье используется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lang="ru-RU" sz="1300" spc="15" dirty="0">
                <a:solidFill>
                  <a:srgbClr val="595959"/>
                </a:solidFill>
                <a:latin typeface="Tahoma"/>
                <a:cs typeface="Tahoma"/>
              </a:rPr>
              <a:t>только текст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300" dirty="0">
              <a:latin typeface="Tahoma"/>
              <a:cs typeface="Tahoma"/>
            </a:endParaRPr>
          </a:p>
          <a:p>
            <a:pPr marL="813435" marR="5080" lvl="1" indent="-328295">
              <a:lnSpc>
                <a:spcPct val="114999"/>
              </a:lnSpc>
              <a:buFont typeface="Arial MT"/>
              <a:buChar char="○"/>
              <a:tabLst>
                <a:tab pos="813435" algn="l"/>
                <a:tab pos="814069" algn="l"/>
              </a:tabLst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Выпущенная модель использует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 err="1">
                <a:solidFill>
                  <a:srgbClr val="595959"/>
                </a:solidFill>
                <a:latin typeface="Tahoma"/>
                <a:cs typeface="Tahoma"/>
              </a:rPr>
              <a:t>ClipText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lang="ru-RU" sz="1300" spc="-10" dirty="0">
                <a:solidFill>
                  <a:srgbClr val="595959"/>
                </a:solidFill>
                <a:latin typeface="Tahoma"/>
                <a:cs typeface="Tahoma"/>
              </a:rPr>
              <a:t>текстовый компонент предварительного обучения контрастных языково-</a:t>
            </a:r>
            <a:r>
              <a:rPr lang="ru-RU" sz="1300" spc="-10" dirty="0" err="1">
                <a:solidFill>
                  <a:srgbClr val="595959"/>
                </a:solidFill>
                <a:latin typeface="Tahoma"/>
                <a:cs typeface="Tahoma"/>
              </a:rPr>
              <a:t>изображенческих</a:t>
            </a:r>
            <a:r>
              <a:rPr lang="ru-RU" sz="1300" spc="-10" dirty="0">
                <a:solidFill>
                  <a:srgbClr val="595959"/>
                </a:solidFill>
                <a:latin typeface="Tahoma"/>
                <a:cs typeface="Tahoma"/>
              </a:rPr>
              <a:t> данных или </a:t>
            </a:r>
            <a:r>
              <a:rPr lang="en-US" sz="1300" spc="-10" dirty="0">
                <a:solidFill>
                  <a:srgbClr val="595959"/>
                </a:solidFill>
                <a:latin typeface="Tahoma"/>
                <a:cs typeface="Tahoma"/>
              </a:rPr>
              <a:t>CLIP </a:t>
            </a:r>
            <a:r>
              <a:rPr lang="ru-RU" sz="1300" spc="-10" dirty="0">
                <a:solidFill>
                  <a:srgbClr val="595959"/>
                </a:solidFill>
                <a:latin typeface="Tahoma"/>
                <a:cs typeface="Tahoma"/>
              </a:rPr>
              <a:t>от </a:t>
            </a:r>
            <a:r>
              <a:rPr lang="en-US" sz="1300" spc="-10" dirty="0" err="1">
                <a:solidFill>
                  <a:srgbClr val="595959"/>
                </a:solidFill>
                <a:latin typeface="Tahoma"/>
                <a:cs typeface="Tahoma"/>
              </a:rPr>
              <a:t>OpenAI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300" dirty="0">
              <a:latin typeface="Tahoma"/>
              <a:cs typeface="Tahoma"/>
            </a:endParaRPr>
          </a:p>
          <a:p>
            <a:pPr marL="356235" marR="963930" indent="-344170">
              <a:lnSpc>
                <a:spcPts val="2070"/>
              </a:lnSpc>
              <a:spcBef>
                <a:spcPts val="55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lang="ru-RU" sz="1500" spc="5" dirty="0">
                <a:solidFill>
                  <a:srgbClr val="595959"/>
                </a:solidFill>
                <a:latin typeface="Tahoma"/>
                <a:cs typeface="Tahoma"/>
              </a:rPr>
              <a:t>Более крупные языковые модели показывают лучшие результаты </a:t>
            </a:r>
            <a:r>
              <a:rPr sz="1500" spc="-2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lang="ru-RU" sz="1500" spc="-20" dirty="0">
                <a:solidFill>
                  <a:srgbClr val="595959"/>
                </a:solidFill>
                <a:latin typeface="Tahoma"/>
                <a:cs typeface="Tahoma"/>
              </a:rPr>
              <a:t>как показало исследование </a:t>
            </a:r>
            <a:r>
              <a:rPr sz="15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595959"/>
                </a:solidFill>
                <a:latin typeface="Tahoma"/>
                <a:cs typeface="Tahoma"/>
              </a:rPr>
              <a:t>Imagen,</a:t>
            </a:r>
            <a:r>
              <a:rPr lang="ru-RU" sz="1500" spc="-55" dirty="0">
                <a:solidFill>
                  <a:srgbClr val="595959"/>
                </a:solidFill>
                <a:latin typeface="Tahoma"/>
                <a:cs typeface="Tahoma"/>
              </a:rPr>
              <a:t> генеративная модель текста в изображение от </a:t>
            </a:r>
            <a:r>
              <a:rPr lang="en-US" sz="1500" spc="-55" dirty="0">
                <a:solidFill>
                  <a:srgbClr val="595959"/>
                </a:solidFill>
                <a:latin typeface="Tahoma"/>
                <a:cs typeface="Tahoma"/>
              </a:rPr>
              <a:t>Google</a:t>
            </a:r>
            <a:r>
              <a:rPr sz="1500" spc="-15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51411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pc="145" dirty="0"/>
              <a:t>Как происходит обучение </a:t>
            </a:r>
            <a:r>
              <a:rPr lang="en-US" spc="145" dirty="0"/>
              <a:t>CLIP</a:t>
            </a:r>
            <a:r>
              <a:rPr spc="7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15578"/>
            <a:ext cx="3689350" cy="221720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469900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Берется база данных изображений и подписей к ним</a:t>
            </a:r>
            <a:endParaRPr lang="en-US" sz="13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dirty="0">
                <a:solidFill>
                  <a:srgbClr val="595959"/>
                </a:solidFill>
                <a:latin typeface="Tahoma"/>
                <a:cs typeface="Tahoma"/>
              </a:rPr>
              <a:t>Кодировки текста и изображения в паре должны быть близки (косинусное сходство)</a:t>
            </a:r>
          </a:p>
          <a:p>
            <a:pPr marL="469900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ru-RU" sz="1300" spc="90" dirty="0">
                <a:solidFill>
                  <a:srgbClr val="595959"/>
                </a:solidFill>
                <a:latin typeface="Tahoma"/>
                <a:cs typeface="Tahoma"/>
              </a:rPr>
              <a:t>Почему </a:t>
            </a:r>
            <a:r>
              <a:rPr lang="en-US" sz="1300" spc="90" dirty="0">
                <a:solidFill>
                  <a:srgbClr val="595959"/>
                </a:solidFill>
                <a:latin typeface="Tahoma"/>
                <a:cs typeface="Tahoma"/>
              </a:rPr>
              <a:t>CLIP </a:t>
            </a:r>
            <a:r>
              <a:rPr lang="ru-RU" sz="1300" spc="90" dirty="0">
                <a:solidFill>
                  <a:srgbClr val="595959"/>
                </a:solidFill>
                <a:latin typeface="Tahoma"/>
                <a:cs typeface="Tahoma"/>
              </a:rPr>
              <a:t>лучше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1300" dirty="0">
              <a:latin typeface="Tahoma"/>
              <a:cs typeface="Tahoma"/>
            </a:endParaRPr>
          </a:p>
          <a:p>
            <a:pPr marL="469900" marR="5080">
              <a:lnSpc>
                <a:spcPct val="114999"/>
              </a:lnSpc>
            </a:pPr>
            <a:r>
              <a:rPr sz="1300" spc="-110" dirty="0">
                <a:solidFill>
                  <a:srgbClr val="FF9900"/>
                </a:solidFill>
                <a:latin typeface="Tahoma"/>
                <a:cs typeface="Tahoma"/>
              </a:rPr>
              <a:t>-&gt;</a:t>
            </a:r>
            <a:r>
              <a:rPr sz="1300" spc="-1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lang="ru-RU" sz="1300" spc="-20" dirty="0">
                <a:solidFill>
                  <a:srgbClr val="FF9900"/>
                </a:solidFill>
                <a:latin typeface="Tahoma"/>
                <a:cs typeface="Tahoma"/>
              </a:rPr>
              <a:t>В отличие от общих предварительно обученных </a:t>
            </a:r>
            <a:r>
              <a:rPr lang="en-US" sz="1300" spc="-20" dirty="0">
                <a:solidFill>
                  <a:srgbClr val="FF9900"/>
                </a:solidFill>
                <a:latin typeface="Tahoma"/>
                <a:cs typeface="Tahoma"/>
              </a:rPr>
              <a:t>LLM, </a:t>
            </a:r>
            <a:r>
              <a:rPr lang="ru-RU" sz="1300" spc="-20" dirty="0">
                <a:solidFill>
                  <a:srgbClr val="FF9900"/>
                </a:solidFill>
                <a:latin typeface="Tahoma"/>
                <a:cs typeface="Tahoma"/>
              </a:rPr>
              <a:t>он содержит более точно настроенную информацию для нашей задачи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675" y="2286287"/>
            <a:ext cx="4267249" cy="18462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18523" y="4201003"/>
            <a:ext cx="751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Tahoma"/>
                <a:cs typeface="Tahoma"/>
              </a:rPr>
              <a:t>Image</a:t>
            </a:r>
            <a:r>
              <a:rPr sz="900" spc="-11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from</a:t>
            </a:r>
            <a:r>
              <a:rPr sz="900" spc="-11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[1]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74904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00" dirty="0"/>
              <a:t>Stable</a:t>
            </a:r>
            <a:r>
              <a:rPr spc="-145" dirty="0"/>
              <a:t> </a:t>
            </a:r>
            <a:r>
              <a:rPr spc="10" dirty="0"/>
              <a:t>Diﬀusion:</a:t>
            </a:r>
            <a:r>
              <a:rPr spc="-145" dirty="0"/>
              <a:t> </a:t>
            </a:r>
            <a:r>
              <a:rPr lang="ru-RU" spc="45" dirty="0"/>
              <a:t>Обзор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729450" y="1853850"/>
            <a:ext cx="7895590" cy="2985135"/>
            <a:chOff x="729450" y="1853850"/>
            <a:chExt cx="7895590" cy="2985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450" y="1853850"/>
              <a:ext cx="7895132" cy="29848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85175" y="1897775"/>
              <a:ext cx="3121660" cy="2501265"/>
            </a:xfrm>
            <a:custGeom>
              <a:avLst/>
              <a:gdLst/>
              <a:ahLst/>
              <a:cxnLst/>
              <a:rect l="l" t="t" r="r" b="b"/>
              <a:pathLst>
                <a:path w="3121659" h="2501265">
                  <a:moveTo>
                    <a:pt x="0" y="0"/>
                  </a:moveTo>
                  <a:lnTo>
                    <a:pt x="3121499" y="0"/>
                  </a:lnTo>
                  <a:lnTo>
                    <a:pt x="3121499" y="2500799"/>
                  </a:lnTo>
                  <a:lnTo>
                    <a:pt x="0" y="25007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6249" y="1897775"/>
              <a:ext cx="1853564" cy="2501265"/>
            </a:xfrm>
            <a:custGeom>
              <a:avLst/>
              <a:gdLst/>
              <a:ahLst/>
              <a:cxnLst/>
              <a:rect l="l" t="t" r="r" b="b"/>
              <a:pathLst>
                <a:path w="1853564" h="2501265">
                  <a:moveTo>
                    <a:pt x="0" y="0"/>
                  </a:moveTo>
                  <a:lnTo>
                    <a:pt x="1853399" y="0"/>
                  </a:lnTo>
                  <a:lnTo>
                    <a:pt x="1853399" y="2500799"/>
                  </a:lnTo>
                  <a:lnTo>
                    <a:pt x="0" y="25007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80047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0" dirty="0"/>
              <a:t>Image</a:t>
            </a:r>
            <a:r>
              <a:rPr spc="-150" dirty="0"/>
              <a:t> </a:t>
            </a:r>
            <a:r>
              <a:rPr spc="40" dirty="0"/>
              <a:t>Information</a:t>
            </a:r>
            <a:r>
              <a:rPr spc="-150" dirty="0"/>
              <a:t> </a:t>
            </a:r>
            <a:r>
              <a:rPr spc="40" dirty="0"/>
              <a:t>Creator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50" y="1942125"/>
            <a:ext cx="5335751" cy="24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64306" y="1762057"/>
            <a:ext cx="3352800" cy="3257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ru-RU" sz="1400" spc="10" dirty="0">
                <a:latin typeface="Tahoma"/>
                <a:cs typeface="Tahoma"/>
              </a:rPr>
              <a:t>Забудьте пока о тексте</a:t>
            </a:r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ru-RU" sz="1400" spc="20" dirty="0">
                <a:latin typeface="Tahoma"/>
                <a:cs typeface="Tahoma"/>
              </a:rPr>
              <a:t>Начинаем со случайного шума</a:t>
            </a:r>
            <a:endParaRPr sz="1400" dirty="0">
              <a:latin typeface="Tahoma"/>
              <a:cs typeface="Tahoma"/>
            </a:endParaRPr>
          </a:p>
          <a:p>
            <a:pPr marL="348615" marR="426084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ru-RU" sz="1400" spc="15" dirty="0">
                <a:latin typeface="Tahoma"/>
                <a:cs typeface="Tahoma"/>
              </a:rPr>
              <a:t>Убираем шум с помощью итерационного метода U</a:t>
            </a:r>
            <a:r>
              <a:rPr lang="en-US" sz="1400" spc="15" dirty="0">
                <a:latin typeface="Tahoma"/>
                <a:cs typeface="Tahoma"/>
              </a:rPr>
              <a:t>n</a:t>
            </a:r>
            <a:r>
              <a:rPr lang="ru-RU" sz="1400" spc="15" dirty="0" err="1">
                <a:latin typeface="Tahoma"/>
                <a:cs typeface="Tahoma"/>
              </a:rPr>
              <a:t>et</a:t>
            </a:r>
            <a:endParaRPr lang="ru-RU" sz="1400" spc="15" dirty="0">
              <a:latin typeface="Tahoma"/>
              <a:cs typeface="Tahoma"/>
            </a:endParaRPr>
          </a:p>
          <a:p>
            <a:pPr marL="348615" marR="426084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ru-RU" sz="1400" spc="5" dirty="0">
                <a:latin typeface="Tahoma"/>
                <a:cs typeface="Tahoma"/>
              </a:rPr>
              <a:t>Запуск на фиксированное  количество шагов (</a:t>
            </a:r>
            <a:r>
              <a:rPr lang="ru-RU" sz="1400" spc="5" dirty="0" err="1">
                <a:latin typeface="Tahoma"/>
                <a:cs typeface="Tahoma"/>
              </a:rPr>
              <a:t>гиперпараметр</a:t>
            </a:r>
            <a:r>
              <a:rPr lang="ru-RU" sz="1400" spc="5" dirty="0">
                <a:latin typeface="Tahoma"/>
                <a:cs typeface="Tahoma"/>
              </a:rPr>
              <a:t>)</a:t>
            </a:r>
            <a:endParaRPr lang="ru-RU" sz="1400" spc="20" dirty="0">
              <a:latin typeface="Tahoma"/>
              <a:cs typeface="Tahoma"/>
            </a:endParaRPr>
          </a:p>
          <a:p>
            <a:pPr marL="348615" marR="426084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ru-RU" sz="1400" spc="20" dirty="0">
                <a:latin typeface="Tahoma"/>
                <a:cs typeface="Tahoma"/>
              </a:rPr>
              <a:t>Сравнивая с GAN, который выполняет одношаговую генерацию с использованием некоторого декодера, это очень амбициозно</a:t>
            </a:r>
          </a:p>
          <a:p>
            <a:pPr marL="348615" marR="426084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ru-RU" sz="1400" dirty="0">
                <a:latin typeface="Tahoma"/>
                <a:cs typeface="Tahoma"/>
              </a:rPr>
              <a:t>Работает исключительно в латентном пространстве (а не в пиксельном пространстве)</a:t>
            </a:r>
            <a:endParaRPr lang="en-US"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80047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0" dirty="0"/>
              <a:t>Image</a:t>
            </a:r>
            <a:r>
              <a:rPr spc="-150" dirty="0"/>
              <a:t> </a:t>
            </a:r>
            <a:r>
              <a:rPr spc="40" dirty="0"/>
              <a:t>Information</a:t>
            </a:r>
            <a:r>
              <a:rPr spc="-150" dirty="0"/>
              <a:t> </a:t>
            </a:r>
            <a:r>
              <a:rPr spc="40" dirty="0"/>
              <a:t>Creator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1792" y="2877112"/>
            <a:ext cx="2432207" cy="1533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2034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ru-RU" sz="1400" spc="20" dirty="0">
                <a:latin typeface="Tahoma"/>
                <a:cs typeface="Tahoma"/>
              </a:rPr>
              <a:t>Декодируйте это, чтобы отследить образец внутри латентного пространства!</a:t>
            </a:r>
          </a:p>
          <a:p>
            <a:pPr marL="348615" marR="22034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ru-RU" sz="1400" spc="-5" dirty="0">
                <a:solidFill>
                  <a:srgbClr val="EB5500"/>
                </a:solidFill>
                <a:latin typeface="Tahoma"/>
                <a:cs typeface="Tahoma"/>
              </a:rPr>
              <a:t>Внезапный скачок с 2 на 4!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450" y="1853850"/>
            <a:ext cx="5664501" cy="2952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36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943</Words>
  <Application>Microsoft Office PowerPoint</Application>
  <PresentationFormat>Экран (16:9)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Arial MT</vt:lpstr>
      <vt:lpstr>Calibri</vt:lpstr>
      <vt:lpstr>Tahoma</vt:lpstr>
      <vt:lpstr>Trebuchet MS</vt:lpstr>
      <vt:lpstr>Office Theme</vt:lpstr>
      <vt:lpstr>Stable Diffusion</vt:lpstr>
      <vt:lpstr>Что она может делать?</vt:lpstr>
      <vt:lpstr>История</vt:lpstr>
      <vt:lpstr>Stable Diﬀusion: Обзор</vt:lpstr>
      <vt:lpstr>Кодировщик текста</vt:lpstr>
      <vt:lpstr>Как происходит обучение CLIP?</vt:lpstr>
      <vt:lpstr>Stable Diﬀusion: Обзор</vt:lpstr>
      <vt:lpstr>Image Information Creator</vt:lpstr>
      <vt:lpstr>Image Information Creator</vt:lpstr>
      <vt:lpstr>Диффузия:Что это </vt:lpstr>
      <vt:lpstr>Диффузия: Что это </vt:lpstr>
      <vt:lpstr>Внутри UNet</vt:lpstr>
      <vt:lpstr>Более детально</vt:lpstr>
      <vt:lpstr>Диффузия: Почему?</vt:lpstr>
      <vt:lpstr>Подробнее о Диффузии</vt:lpstr>
      <vt:lpstr>Сводка</vt:lpstr>
      <vt:lpstr>Состояние текста</vt:lpstr>
      <vt:lpstr>Перекрестное внимание</vt:lpstr>
      <vt:lpstr>Перекрестное внимание</vt:lpstr>
      <vt:lpstr>Image Decoder</vt:lpstr>
      <vt:lpstr>Декодер изображения</vt:lpstr>
      <vt:lpstr>Собираем воедино</vt:lpstr>
      <vt:lpstr>Метрики оценки</vt:lpstr>
      <vt:lpstr>Перцептивное и семантическое сжатие</vt:lpstr>
      <vt:lpstr>Результаты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Diffusion</dc:title>
  <cp:lastModifiedBy>Евгений Тимохин</cp:lastModifiedBy>
  <cp:revision>5</cp:revision>
  <dcterms:created xsi:type="dcterms:W3CDTF">2024-05-06T12:58:45Z</dcterms:created>
  <dcterms:modified xsi:type="dcterms:W3CDTF">2024-05-06T17:29:01Z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