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57" r:id="rId3"/>
    <p:sldId id="258" r:id="rId4"/>
    <p:sldId id="269" r:id="rId5"/>
    <p:sldId id="271" r:id="rId6"/>
    <p:sldId id="259" r:id="rId7"/>
    <p:sldId id="260" r:id="rId8"/>
    <p:sldId id="262" r:id="rId9"/>
    <p:sldId id="263" r:id="rId10"/>
    <p:sldId id="284" r:id="rId11"/>
    <p:sldId id="265" r:id="rId12"/>
    <p:sldId id="270" r:id="rId13"/>
    <p:sldId id="274" r:id="rId14"/>
    <p:sldId id="278" r:id="rId15"/>
    <p:sldId id="275" r:id="rId16"/>
    <p:sldId id="266" r:id="rId17"/>
    <p:sldId id="276" r:id="rId18"/>
    <p:sldId id="277" r:id="rId19"/>
    <p:sldId id="279" r:id="rId20"/>
    <p:sldId id="272" r:id="rId21"/>
    <p:sldId id="280" r:id="rId22"/>
    <p:sldId id="267" r:id="rId23"/>
    <p:sldId id="281" r:id="rId24"/>
    <p:sldId id="283" r:id="rId25"/>
    <p:sldId id="268" r:id="rId26"/>
    <p:sldId id="285" r:id="rId27"/>
    <p:sldId id="287" r:id="rId28"/>
    <p:sldId id="286" r:id="rId29"/>
    <p:sldId id="2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84" d="100"/>
          <a:sy n="84" d="100"/>
        </p:scale>
        <p:origin x="-141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Current Customers vs</a:t>
            </a:r>
            <a:r>
              <a:rPr lang="en-US" baseline="0"/>
              <a:t> Historical Data Customers</a:t>
            </a:r>
            <a:endParaRPr lang="en-US"/>
          </a:p>
        </c:rich>
      </c:tx>
      <c:layout/>
      <c:overlay val="0"/>
    </c:title>
    <c:autoTitleDeleted val="0"/>
    <c:view3D>
      <c:rotX val="40"/>
      <c:rotY val="110"/>
      <c:rAngAx val="0"/>
      <c:perspective val="30"/>
    </c:view3D>
    <c:floor>
      <c:thickness val="0"/>
    </c:floor>
    <c:sideWall>
      <c:thickness val="0"/>
    </c:sideWall>
    <c:backWall>
      <c:thickness val="0"/>
    </c:backWall>
    <c:plotArea>
      <c:layout/>
      <c:pie3DChart>
        <c:varyColors val="1"/>
        <c:ser>
          <c:idx val="0"/>
          <c:order val="0"/>
          <c:explosion val="25"/>
          <c:dLbls>
            <c:numFmt formatCode="#,##0" sourceLinked="0"/>
            <c:showLegendKey val="0"/>
            <c:showVal val="1"/>
            <c:showCatName val="1"/>
            <c:showSerName val="0"/>
            <c:showPercent val="0"/>
            <c:showBubbleSize val="0"/>
            <c:showLeaderLines val="1"/>
          </c:dLbls>
          <c:cat>
            <c:strRef>
              <c:f>Sheet2!$B$1:$D$1</c:f>
              <c:strCache>
                <c:ptCount val="3"/>
                <c:pt idx="0">
                  <c:v>Current Customer Count</c:v>
                </c:pt>
                <c:pt idx="1">
                  <c:v>Historical Data Customer Count</c:v>
                </c:pt>
                <c:pt idx="2">
                  <c:v>Overlap Count</c:v>
                </c:pt>
              </c:strCache>
            </c:strRef>
          </c:cat>
          <c:val>
            <c:numRef>
              <c:f>Sheet2!$B$2:$D$2</c:f>
              <c:numCache>
                <c:formatCode>General</c:formatCode>
                <c:ptCount val="3"/>
                <c:pt idx="0">
                  <c:v>194229</c:v>
                </c:pt>
                <c:pt idx="1">
                  <c:v>162973</c:v>
                </c:pt>
                <c:pt idx="2">
                  <c:v>61693</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pivotSource>
    <c:name>[Book1]Sheet4!PivotTable1</c:name>
    <c:fmtId val="-1"/>
  </c:pivotSource>
  <c:chart>
    <c:title>
      <c:tx>
        <c:rich>
          <a:bodyPr/>
          <a:lstStyle/>
          <a:p>
            <a:pPr>
              <a:defRPr/>
            </a:pPr>
            <a:r>
              <a:rPr lang="en-US"/>
              <a:t>Customer Base vs Order Counts</a:t>
            </a:r>
          </a:p>
        </c:rich>
      </c:tx>
      <c:layout/>
      <c:overlay val="0"/>
    </c:title>
    <c:autoTitleDeleted val="0"/>
    <c:pivotFmts>
      <c:pivotFmt>
        <c:idx val="0"/>
      </c:pivotFmt>
      <c:pivotFmt>
        <c:idx val="1"/>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7.40317736725217E-2"/>
          <c:y val="0.13750836292522259"/>
          <c:w val="0.71373246012517666"/>
          <c:h val="0.78062348824044059"/>
        </c:manualLayout>
      </c:layout>
      <c:barChart>
        <c:barDir val="col"/>
        <c:grouping val="clustered"/>
        <c:varyColors val="0"/>
        <c:ser>
          <c:idx val="0"/>
          <c:order val="0"/>
          <c:tx>
            <c:strRef>
              <c:f>Sheet4!$B$1</c:f>
              <c:strCache>
                <c:ptCount val="1"/>
                <c:pt idx="0">
                  <c:v>Sum of Weekly Customer Count</c:v>
                </c:pt>
              </c:strCache>
            </c:strRef>
          </c:tx>
          <c:invertIfNegative val="0"/>
          <c:dLbls>
            <c:numFmt formatCode="#,##0" sourceLinked="0"/>
            <c:showLegendKey val="0"/>
            <c:showVal val="1"/>
            <c:showCatName val="0"/>
            <c:showSerName val="0"/>
            <c:showPercent val="0"/>
            <c:showBubbleSize val="0"/>
            <c:showLeaderLines val="0"/>
          </c:dLbls>
          <c:cat>
            <c:strRef>
              <c:f>Sheet4!$A$2:$A$11</c:f>
              <c:strCache>
                <c:ptCount val="9"/>
                <c:pt idx="0">
                  <c:v>1</c:v>
                </c:pt>
                <c:pt idx="1">
                  <c:v>2</c:v>
                </c:pt>
                <c:pt idx="2">
                  <c:v>3</c:v>
                </c:pt>
                <c:pt idx="3">
                  <c:v>4</c:v>
                </c:pt>
                <c:pt idx="4">
                  <c:v>5</c:v>
                </c:pt>
                <c:pt idx="5">
                  <c:v>6</c:v>
                </c:pt>
                <c:pt idx="6">
                  <c:v>7</c:v>
                </c:pt>
                <c:pt idx="7">
                  <c:v>8</c:v>
                </c:pt>
                <c:pt idx="8">
                  <c:v>9</c:v>
                </c:pt>
              </c:strCache>
            </c:strRef>
          </c:cat>
          <c:val>
            <c:numRef>
              <c:f>Sheet4!$B$2:$B$11</c:f>
              <c:numCache>
                <c:formatCode>General</c:formatCode>
                <c:ptCount val="9"/>
                <c:pt idx="0">
                  <c:v>121975</c:v>
                </c:pt>
                <c:pt idx="1">
                  <c:v>129204</c:v>
                </c:pt>
                <c:pt idx="2">
                  <c:v>135894</c:v>
                </c:pt>
                <c:pt idx="3">
                  <c:v>142722</c:v>
                </c:pt>
                <c:pt idx="4">
                  <c:v>149392</c:v>
                </c:pt>
                <c:pt idx="5">
                  <c:v>156505</c:v>
                </c:pt>
                <c:pt idx="6">
                  <c:v>162374</c:v>
                </c:pt>
                <c:pt idx="7">
                  <c:v>166827</c:v>
                </c:pt>
                <c:pt idx="8">
                  <c:v>171237</c:v>
                </c:pt>
              </c:numCache>
            </c:numRef>
          </c:val>
        </c:ser>
        <c:ser>
          <c:idx val="1"/>
          <c:order val="1"/>
          <c:tx>
            <c:strRef>
              <c:f>Sheet4!$C$1</c:f>
              <c:strCache>
                <c:ptCount val="1"/>
                <c:pt idx="0">
                  <c:v>Sum of Total Orders</c:v>
                </c:pt>
              </c:strCache>
            </c:strRef>
          </c:tx>
          <c:invertIfNegative val="0"/>
          <c:dLbls>
            <c:numFmt formatCode="#,##0" sourceLinked="0"/>
            <c:showLegendKey val="0"/>
            <c:showVal val="1"/>
            <c:showCatName val="0"/>
            <c:showSerName val="0"/>
            <c:showPercent val="0"/>
            <c:showBubbleSize val="0"/>
            <c:showLeaderLines val="0"/>
          </c:dLbls>
          <c:cat>
            <c:strRef>
              <c:f>Sheet4!$A$2:$A$11</c:f>
              <c:strCache>
                <c:ptCount val="9"/>
                <c:pt idx="0">
                  <c:v>1</c:v>
                </c:pt>
                <c:pt idx="1">
                  <c:v>2</c:v>
                </c:pt>
                <c:pt idx="2">
                  <c:v>3</c:v>
                </c:pt>
                <c:pt idx="3">
                  <c:v>4</c:v>
                </c:pt>
                <c:pt idx="4">
                  <c:v>5</c:v>
                </c:pt>
                <c:pt idx="5">
                  <c:v>6</c:v>
                </c:pt>
                <c:pt idx="6">
                  <c:v>7</c:v>
                </c:pt>
                <c:pt idx="7">
                  <c:v>8</c:v>
                </c:pt>
                <c:pt idx="8">
                  <c:v>9</c:v>
                </c:pt>
              </c:strCache>
            </c:strRef>
          </c:cat>
          <c:val>
            <c:numRef>
              <c:f>Sheet4!$C$2:$C$11</c:f>
              <c:numCache>
                <c:formatCode>General</c:formatCode>
                <c:ptCount val="9"/>
                <c:pt idx="0">
                  <c:v>45743</c:v>
                </c:pt>
                <c:pt idx="1">
                  <c:v>46911</c:v>
                </c:pt>
                <c:pt idx="2">
                  <c:v>50322</c:v>
                </c:pt>
                <c:pt idx="3">
                  <c:v>51109</c:v>
                </c:pt>
                <c:pt idx="4">
                  <c:v>52755</c:v>
                </c:pt>
                <c:pt idx="5">
                  <c:v>53490</c:v>
                </c:pt>
                <c:pt idx="6">
                  <c:v>57781</c:v>
                </c:pt>
                <c:pt idx="7">
                  <c:v>58330</c:v>
                </c:pt>
                <c:pt idx="8">
                  <c:v>54857</c:v>
                </c:pt>
              </c:numCache>
            </c:numRef>
          </c:val>
        </c:ser>
        <c:dLbls>
          <c:showLegendKey val="0"/>
          <c:showVal val="0"/>
          <c:showCatName val="0"/>
          <c:showSerName val="0"/>
          <c:showPercent val="0"/>
          <c:showBubbleSize val="0"/>
        </c:dLbls>
        <c:gapWidth val="150"/>
        <c:axId val="191222912"/>
        <c:axId val="191224448"/>
      </c:barChart>
      <c:catAx>
        <c:axId val="191222912"/>
        <c:scaling>
          <c:orientation val="minMax"/>
        </c:scaling>
        <c:delete val="0"/>
        <c:axPos val="b"/>
        <c:majorTickMark val="out"/>
        <c:minorTickMark val="none"/>
        <c:tickLblPos val="nextTo"/>
        <c:crossAx val="191224448"/>
        <c:crosses val="autoZero"/>
        <c:auto val="1"/>
        <c:lblAlgn val="ctr"/>
        <c:lblOffset val="100"/>
        <c:noMultiLvlLbl val="0"/>
      </c:catAx>
      <c:valAx>
        <c:axId val="191224448"/>
        <c:scaling>
          <c:orientation val="minMax"/>
        </c:scaling>
        <c:delete val="0"/>
        <c:axPos val="l"/>
        <c:majorGridlines/>
        <c:numFmt formatCode="General" sourceLinked="1"/>
        <c:majorTickMark val="out"/>
        <c:minorTickMark val="none"/>
        <c:tickLblPos val="nextTo"/>
        <c:crossAx val="191222912"/>
        <c:crosses val="autoZero"/>
        <c:crossBetween val="between"/>
      </c:valAx>
    </c:plotArea>
    <c:legend>
      <c:legendPos val="r"/>
      <c:layout>
        <c:manualLayout>
          <c:xMode val="edge"/>
          <c:yMode val="edge"/>
          <c:x val="0.79737961841308302"/>
          <c:y val="0.49151819257886881"/>
          <c:w val="0.19300499697153242"/>
          <c:h val="0.21296021820801811"/>
        </c:manualLayout>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2802F3-6FEE-4F15-B9A4-607D15077F36}" type="datetimeFigureOut">
              <a:rPr lang="en-US" smtClean="0"/>
              <a:t>10/3/2016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3BE30-2EA8-4D6F-86C0-95315C3CC45D}" type="slidenum">
              <a:rPr lang="en-US" smtClean="0"/>
              <a:t>‹#›</a:t>
            </a:fld>
            <a:endParaRPr lang="en-US"/>
          </a:p>
        </p:txBody>
      </p:sp>
    </p:spTree>
    <p:extLst>
      <p:ext uri="{BB962C8B-B14F-4D97-AF65-F5344CB8AC3E}">
        <p14:creationId xmlns:p14="http://schemas.microsoft.com/office/powerpoint/2010/main" val="3942480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sentence to say that</a:t>
            </a:r>
            <a:r>
              <a:rPr lang="en-US" baseline="0" dirty="0" smtClean="0"/>
              <a:t> patents were applied for. Remove first and third person.</a:t>
            </a:r>
            <a:endParaRPr lang="en-US" dirty="0"/>
          </a:p>
        </p:txBody>
      </p:sp>
      <p:sp>
        <p:nvSpPr>
          <p:cNvPr id="4" name="Slide Number Placeholder 3"/>
          <p:cNvSpPr>
            <a:spLocks noGrp="1"/>
          </p:cNvSpPr>
          <p:nvPr>
            <p:ph type="sldNum" sz="quarter" idx="10"/>
          </p:nvPr>
        </p:nvSpPr>
        <p:spPr/>
        <p:txBody>
          <a:bodyPr/>
          <a:lstStyle/>
          <a:p>
            <a:fld id="{4533BE30-2EA8-4D6F-86C0-95315C3CC45D}" type="slidenum">
              <a:rPr lang="en-US" smtClean="0"/>
              <a:t>3</a:t>
            </a:fld>
            <a:endParaRPr lang="en-US"/>
          </a:p>
        </p:txBody>
      </p:sp>
    </p:spTree>
    <p:extLst>
      <p:ext uri="{BB962C8B-B14F-4D97-AF65-F5344CB8AC3E}">
        <p14:creationId xmlns:p14="http://schemas.microsoft.com/office/powerpoint/2010/main" val="73967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out of KISS</a:t>
            </a:r>
            <a:endParaRPr lang="en-US" dirty="0"/>
          </a:p>
        </p:txBody>
      </p:sp>
      <p:sp>
        <p:nvSpPr>
          <p:cNvPr id="4" name="Slide Number Placeholder 3"/>
          <p:cNvSpPr>
            <a:spLocks noGrp="1"/>
          </p:cNvSpPr>
          <p:nvPr>
            <p:ph type="sldNum" sz="quarter" idx="10"/>
          </p:nvPr>
        </p:nvSpPr>
        <p:spPr/>
        <p:txBody>
          <a:bodyPr/>
          <a:lstStyle/>
          <a:p>
            <a:fld id="{4533BE30-2EA8-4D6F-86C0-95315C3CC45D}" type="slidenum">
              <a:rPr lang="en-US" smtClean="0"/>
              <a:t>20</a:t>
            </a:fld>
            <a:endParaRPr lang="en-US"/>
          </a:p>
        </p:txBody>
      </p:sp>
    </p:spTree>
    <p:extLst>
      <p:ext uri="{BB962C8B-B14F-4D97-AF65-F5344CB8AC3E}">
        <p14:creationId xmlns:p14="http://schemas.microsoft.com/office/powerpoint/2010/main" val="17497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likelihood</a:t>
            </a:r>
            <a:r>
              <a:rPr lang="en-US" baseline="0" dirty="0" smtClean="0"/>
              <a:t> of customers ordering new data, which means 9K new customers a week = 18K customers in the first 2 weeks, which means ~10K (20%) of the orders each week are from new customers.</a:t>
            </a:r>
            <a:endParaRPr lang="en-US" dirty="0"/>
          </a:p>
        </p:txBody>
      </p:sp>
      <p:sp>
        <p:nvSpPr>
          <p:cNvPr id="4" name="Slide Number Placeholder 3"/>
          <p:cNvSpPr>
            <a:spLocks noGrp="1"/>
          </p:cNvSpPr>
          <p:nvPr>
            <p:ph type="sldNum" sz="quarter" idx="10"/>
          </p:nvPr>
        </p:nvSpPr>
        <p:spPr/>
        <p:txBody>
          <a:bodyPr/>
          <a:lstStyle/>
          <a:p>
            <a:fld id="{4533BE30-2EA8-4D6F-86C0-95315C3CC45D}" type="slidenum">
              <a:rPr lang="en-US" smtClean="0"/>
              <a:t>23</a:t>
            </a:fld>
            <a:endParaRPr lang="en-US"/>
          </a:p>
        </p:txBody>
      </p:sp>
    </p:spTree>
    <p:extLst>
      <p:ext uri="{BB962C8B-B14F-4D97-AF65-F5344CB8AC3E}">
        <p14:creationId xmlns:p14="http://schemas.microsoft.com/office/powerpoint/2010/main" val="3071748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B721144-21BD-453C-B24E-3958C3EC72DB}" type="datetimeFigureOut">
              <a:rPr lang="en-US" smtClean="0"/>
              <a:t>10/3/2016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A7D4DDC-A1E8-47AB-89B0-88EEEDAC6D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721144-21BD-453C-B24E-3958C3EC72DB}" type="datetimeFigureOut">
              <a:rPr lang="en-US" smtClean="0"/>
              <a:t>10/3/2016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7D4DDC-A1E8-47AB-89B0-88EEEDAC6D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721144-21BD-453C-B24E-3958C3EC72DB}" type="datetimeFigureOut">
              <a:rPr lang="en-US" smtClean="0"/>
              <a:t>10/3/2016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7D4DDC-A1E8-47AB-89B0-88EEEDAC6D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721144-21BD-453C-B24E-3958C3EC72DB}" type="datetimeFigureOut">
              <a:rPr lang="en-US" smtClean="0"/>
              <a:t>10/3/2016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7D4DDC-A1E8-47AB-89B0-88EEEDAC6DA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B721144-21BD-453C-B24E-3958C3EC72DB}" type="datetimeFigureOut">
              <a:rPr lang="en-US" smtClean="0"/>
              <a:t>10/3/2016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7D4DDC-A1E8-47AB-89B0-88EEEDAC6DA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721144-21BD-453C-B24E-3958C3EC72DB}" type="datetimeFigureOut">
              <a:rPr lang="en-US" smtClean="0"/>
              <a:t>10/3/2016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7D4DDC-A1E8-47AB-89B0-88EEEDAC6DA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721144-21BD-453C-B24E-3958C3EC72DB}" type="datetimeFigureOut">
              <a:rPr lang="en-US" smtClean="0"/>
              <a:t>10/3/2016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A7D4DDC-A1E8-47AB-89B0-88EEEDAC6DA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B721144-21BD-453C-B24E-3958C3EC72DB}" type="datetimeFigureOut">
              <a:rPr lang="en-US" smtClean="0"/>
              <a:t>10/3/2016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A7D4DDC-A1E8-47AB-89B0-88EEEDAC6DA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B721144-21BD-453C-B24E-3958C3EC72DB}" type="datetimeFigureOut">
              <a:rPr lang="en-US" smtClean="0"/>
              <a:t>10/3/2016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A7D4DDC-A1E8-47AB-89B0-88EEEDAC6D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B721144-21BD-453C-B24E-3958C3EC72DB}" type="datetimeFigureOut">
              <a:rPr lang="en-US" smtClean="0"/>
              <a:t>10/3/2016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7D4DDC-A1E8-47AB-89B0-88EEEDAC6DA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B721144-21BD-453C-B24E-3958C3EC72DB}" type="datetimeFigureOut">
              <a:rPr lang="en-US" smtClean="0"/>
              <a:t>10/3/2016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A7D4DDC-A1E8-47AB-89B0-88EEEDAC6DA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721144-21BD-453C-B24E-3958C3EC72DB}" type="datetimeFigureOut">
              <a:rPr lang="en-US" smtClean="0"/>
              <a:t>10/3/2016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A7D4DDC-A1E8-47AB-89B0-88EEEDAC6D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Project: </a:t>
            </a:r>
            <a:br>
              <a:rPr lang="en-US" dirty="0" smtClean="0"/>
            </a:br>
            <a:r>
              <a:rPr lang="en-US" dirty="0" smtClean="0"/>
              <a:t>Fish4U Predictions</a:t>
            </a:r>
            <a:endParaRPr lang="en-US" dirty="0"/>
          </a:p>
        </p:txBody>
      </p:sp>
      <p:sp>
        <p:nvSpPr>
          <p:cNvPr id="3" name="Subtitle 2"/>
          <p:cNvSpPr>
            <a:spLocks noGrp="1"/>
          </p:cNvSpPr>
          <p:nvPr>
            <p:ph type="subTitle" idx="1"/>
          </p:nvPr>
        </p:nvSpPr>
        <p:spPr/>
        <p:txBody>
          <a:bodyPr>
            <a:noAutofit/>
          </a:bodyPr>
          <a:lstStyle/>
          <a:p>
            <a:r>
              <a:rPr lang="en-US" sz="1100" b="1" dirty="0" smtClean="0"/>
              <a:t>By: Aaron Hogancamp</a:t>
            </a:r>
          </a:p>
          <a:p>
            <a:r>
              <a:rPr lang="en-US" sz="1100" b="1" dirty="0" smtClean="0"/>
              <a:t>01-OCT-16</a:t>
            </a:r>
            <a:endParaRPr lang="en-US" sz="1100" b="1" dirty="0"/>
          </a:p>
        </p:txBody>
      </p:sp>
    </p:spTree>
    <p:extLst>
      <p:ext uri="{BB962C8B-B14F-4D97-AF65-F5344CB8AC3E}">
        <p14:creationId xmlns:p14="http://schemas.microsoft.com/office/powerpoint/2010/main" val="50196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u="sng" dirty="0" smtClean="0"/>
              <a:t>Dataset Fidelity</a:t>
            </a:r>
          </a:p>
          <a:p>
            <a:r>
              <a:rPr lang="en-US" dirty="0" smtClean="0"/>
              <a:t>User </a:t>
            </a:r>
            <a:r>
              <a:rPr lang="en-US" dirty="0"/>
              <a:t>Fulfillment History</a:t>
            </a:r>
          </a:p>
          <a:p>
            <a:pPr lvl="1"/>
            <a:r>
              <a:rPr lang="en-US" dirty="0" smtClean="0"/>
              <a:t>3 columns: 1 continuous numerical, 1 ordinal numerical, 1 categorical text</a:t>
            </a:r>
          </a:p>
          <a:p>
            <a:pPr lvl="1"/>
            <a:r>
              <a:rPr lang="en-US" dirty="0" smtClean="0"/>
              <a:t>1,629,730 observations</a:t>
            </a:r>
          </a:p>
          <a:p>
            <a:pPr lvl="1"/>
            <a:r>
              <a:rPr lang="en-US" dirty="0" smtClean="0"/>
              <a:t>No missing or incomplete observations</a:t>
            </a:r>
            <a:endParaRPr lang="en-US" dirty="0"/>
          </a:p>
          <a:p>
            <a:r>
              <a:rPr lang="en-US" dirty="0" smtClean="0"/>
              <a:t>Weekly </a:t>
            </a:r>
            <a:r>
              <a:rPr lang="en-US" dirty="0"/>
              <a:t>User Population</a:t>
            </a:r>
          </a:p>
          <a:p>
            <a:pPr lvl="1"/>
            <a:r>
              <a:rPr lang="en-US" dirty="0" smtClean="0"/>
              <a:t>3 columns: 1 continuous numerical, 2 categorical text</a:t>
            </a:r>
          </a:p>
          <a:p>
            <a:pPr lvl="1"/>
            <a:r>
              <a:rPr lang="en-US" dirty="0" smtClean="0"/>
              <a:t>1,356,423 observations</a:t>
            </a:r>
          </a:p>
          <a:p>
            <a:pPr lvl="1"/>
            <a:r>
              <a:rPr lang="en-US" dirty="0" smtClean="0"/>
              <a:t>No missing or incomplete observations</a:t>
            </a:r>
          </a:p>
          <a:p>
            <a:r>
              <a:rPr lang="en-US" dirty="0" smtClean="0"/>
              <a:t>Weekly Orders</a:t>
            </a:r>
            <a:endParaRPr lang="en-US" dirty="0"/>
          </a:p>
          <a:p>
            <a:pPr lvl="1"/>
            <a:r>
              <a:rPr lang="en-US" dirty="0" smtClean="0"/>
              <a:t>2 columns: 1 continuous numerical, 1 categorical text</a:t>
            </a:r>
          </a:p>
          <a:p>
            <a:pPr lvl="1"/>
            <a:r>
              <a:rPr lang="en-US" dirty="0" smtClean="0"/>
              <a:t>9 observations</a:t>
            </a:r>
          </a:p>
          <a:p>
            <a:pPr lvl="1"/>
            <a:r>
              <a:rPr lang="en-US" dirty="0" smtClean="0"/>
              <a:t>No missing or incomplete observations</a:t>
            </a:r>
            <a:endParaRPr lang="en-US" dirty="0"/>
          </a:p>
        </p:txBody>
      </p:sp>
      <p:sp>
        <p:nvSpPr>
          <p:cNvPr id="3" name="Title 2"/>
          <p:cNvSpPr>
            <a:spLocks noGrp="1"/>
          </p:cNvSpPr>
          <p:nvPr>
            <p:ph type="title"/>
          </p:nvPr>
        </p:nvSpPr>
        <p:spPr/>
        <p:txBody>
          <a:bodyPr/>
          <a:lstStyle/>
          <a:p>
            <a:r>
              <a:rPr lang="en-US" dirty="0" smtClean="0"/>
              <a:t>Data Science: Data</a:t>
            </a:r>
            <a:endParaRPr lang="en-US" dirty="0"/>
          </a:p>
        </p:txBody>
      </p:sp>
    </p:spTree>
    <p:extLst>
      <p:ext uri="{BB962C8B-B14F-4D97-AF65-F5344CB8AC3E}">
        <p14:creationId xmlns:p14="http://schemas.microsoft.com/office/powerpoint/2010/main" val="3458454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252472"/>
          </a:xfrm>
        </p:spPr>
        <p:txBody>
          <a:bodyPr>
            <a:normAutofit fontScale="85000" lnSpcReduction="10000"/>
          </a:bodyPr>
          <a:lstStyle/>
          <a:p>
            <a:pPr marL="109728" indent="0">
              <a:buNone/>
            </a:pPr>
            <a:r>
              <a:rPr lang="en-US" u="sng" dirty="0" smtClean="0"/>
              <a:t>Cost Function</a:t>
            </a:r>
            <a:endParaRPr lang="en-US" u="sng" dirty="0"/>
          </a:p>
          <a:p>
            <a:pPr marL="109728" indent="0">
              <a:buNone/>
            </a:pPr>
            <a:r>
              <a:rPr lang="en-US" dirty="0" smtClean="0"/>
              <a:t>A cost function is required to compare different prediction models to each other</a:t>
            </a:r>
            <a:r>
              <a:rPr lang="en-US" dirty="0" smtClean="0"/>
              <a:t>. </a:t>
            </a:r>
            <a:r>
              <a:rPr lang="en-US" dirty="0" smtClean="0"/>
              <a:t>For this project, we will define the cost function to be the sum of the absolute value of the differences between predictions and the actual total orders. For example, see below:</a:t>
            </a:r>
            <a:endParaRPr lang="en-US" dirty="0"/>
          </a:p>
        </p:txBody>
      </p:sp>
      <p:sp>
        <p:nvSpPr>
          <p:cNvPr id="3" name="Title 2"/>
          <p:cNvSpPr>
            <a:spLocks noGrp="1"/>
          </p:cNvSpPr>
          <p:nvPr>
            <p:ph type="title"/>
          </p:nvPr>
        </p:nvSpPr>
        <p:spPr/>
        <p:txBody>
          <a:bodyPr>
            <a:normAutofit/>
          </a:bodyPr>
          <a:lstStyle/>
          <a:p>
            <a:r>
              <a:rPr lang="en-US" dirty="0" smtClean="0"/>
              <a:t>Data Science: Journey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55113925"/>
              </p:ext>
            </p:extLst>
          </p:nvPr>
        </p:nvGraphicFramePr>
        <p:xfrm>
          <a:off x="533400" y="3810000"/>
          <a:ext cx="8153400" cy="249428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r>
                        <a:rPr lang="en-US" dirty="0" smtClean="0"/>
                        <a:t>Week Number</a:t>
                      </a:r>
                      <a:endParaRPr lang="en-US" dirty="0"/>
                    </a:p>
                  </a:txBody>
                  <a:tcPr/>
                </a:tc>
                <a:tc>
                  <a:txBody>
                    <a:bodyPr/>
                    <a:lstStyle/>
                    <a:p>
                      <a:r>
                        <a:rPr lang="en-US" dirty="0" smtClean="0"/>
                        <a:t>Actuals</a:t>
                      </a:r>
                      <a:endParaRPr lang="en-US" dirty="0"/>
                    </a:p>
                  </a:txBody>
                  <a:tcPr/>
                </a:tc>
                <a:tc>
                  <a:txBody>
                    <a:bodyPr/>
                    <a:lstStyle/>
                    <a:p>
                      <a:r>
                        <a:rPr lang="en-US" dirty="0" smtClean="0"/>
                        <a:t>Predicted</a:t>
                      </a:r>
                      <a:endParaRPr lang="en-US" dirty="0"/>
                    </a:p>
                  </a:txBody>
                  <a:tcPr/>
                </a:tc>
                <a:tc>
                  <a:txBody>
                    <a:bodyPr/>
                    <a:lstStyle/>
                    <a:p>
                      <a:r>
                        <a:rPr lang="en-US" dirty="0" smtClean="0"/>
                        <a:t>Absolute</a:t>
                      </a:r>
                      <a:r>
                        <a:rPr lang="en-US" baseline="0" dirty="0" smtClean="0"/>
                        <a:t> </a:t>
                      </a:r>
                      <a:r>
                        <a:rPr lang="en-US" dirty="0" smtClean="0"/>
                        <a:t>Differences</a:t>
                      </a:r>
                      <a:endParaRPr lang="en-US" dirty="0"/>
                    </a:p>
                  </a:txBody>
                  <a:tcPr/>
                </a:tc>
              </a:tr>
              <a:tr h="370840">
                <a:tc>
                  <a:txBody>
                    <a:bodyPr/>
                    <a:lstStyle/>
                    <a:p>
                      <a:r>
                        <a:rPr lang="en-US" dirty="0" smtClean="0"/>
                        <a:t>1</a:t>
                      </a:r>
                      <a:endParaRPr lang="en-US" dirty="0"/>
                    </a:p>
                  </a:txBody>
                  <a:tcPr/>
                </a:tc>
                <a:tc>
                  <a:txBody>
                    <a:bodyPr/>
                    <a:lstStyle/>
                    <a:p>
                      <a:r>
                        <a:rPr lang="en-US" dirty="0" smtClean="0"/>
                        <a:t>100</a:t>
                      </a:r>
                    </a:p>
                  </a:txBody>
                  <a:tcPr/>
                </a:tc>
                <a:tc>
                  <a:txBody>
                    <a:bodyPr/>
                    <a:lstStyle/>
                    <a:p>
                      <a:r>
                        <a:rPr lang="en-US" dirty="0" smtClean="0"/>
                        <a:t>105</a:t>
                      </a:r>
                      <a:endParaRPr lang="en-US" dirty="0"/>
                    </a:p>
                  </a:txBody>
                  <a:tcPr/>
                </a:tc>
                <a:tc>
                  <a:txBody>
                    <a:bodyPr/>
                    <a:lstStyle/>
                    <a:p>
                      <a:r>
                        <a:rPr lang="en-US" dirty="0" smtClean="0"/>
                        <a:t>5</a:t>
                      </a:r>
                      <a:endParaRPr lang="en-US"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r>
                        <a:rPr lang="en-US" dirty="0" smtClean="0"/>
                        <a:t>98</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r>
                        <a:rPr lang="en-US" dirty="0" smtClean="0"/>
                        <a:t>101</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r>
                        <a:rPr lang="en-US" dirty="0" smtClean="0"/>
                        <a:t>94</a:t>
                      </a:r>
                      <a:endParaRPr lang="en-US" dirty="0"/>
                    </a:p>
                  </a:txBody>
                  <a:tcPr/>
                </a:tc>
                <a:tc>
                  <a:txBody>
                    <a:bodyPr/>
                    <a:lstStyle/>
                    <a:p>
                      <a:r>
                        <a:rPr lang="en-US" dirty="0" smtClean="0"/>
                        <a:t>6</a:t>
                      </a:r>
                      <a:endParaRPr lang="en-US" dirty="0"/>
                    </a:p>
                  </a:txBody>
                  <a:tcPr/>
                </a:tc>
              </a:tr>
              <a:tr h="370840">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Cost</a:t>
                      </a:r>
                    </a:p>
                  </a:txBody>
                  <a:tcPr/>
                </a:tc>
                <a:tc>
                  <a:txBody>
                    <a:bodyPr/>
                    <a:lstStyle/>
                    <a:p>
                      <a:r>
                        <a:rPr lang="en-US" dirty="0" smtClean="0"/>
                        <a:t>14</a:t>
                      </a:r>
                      <a:endParaRPr lang="en-US" dirty="0"/>
                    </a:p>
                  </a:txBody>
                  <a:tcPr/>
                </a:tc>
              </a:tr>
            </a:tbl>
          </a:graphicData>
        </a:graphic>
      </p:graphicFrame>
    </p:spTree>
    <p:extLst>
      <p:ext uri="{BB962C8B-B14F-4D97-AF65-F5344CB8AC3E}">
        <p14:creationId xmlns:p14="http://schemas.microsoft.com/office/powerpoint/2010/main" val="4185884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1"/>
            <a:ext cx="8229600" cy="1828800"/>
          </a:xfrm>
        </p:spPr>
        <p:txBody>
          <a:bodyPr/>
          <a:lstStyle/>
          <a:p>
            <a:pPr marL="109728" indent="0">
              <a:buNone/>
            </a:pPr>
            <a:r>
              <a:rPr lang="en-US" u="sng" dirty="0" smtClean="0"/>
              <a:t>Dataset Facts</a:t>
            </a:r>
          </a:p>
          <a:p>
            <a:pPr marL="109728" indent="0">
              <a:buNone/>
            </a:pPr>
            <a:r>
              <a:rPr lang="en-US" dirty="0" smtClean="0"/>
              <a:t>History is not available for </a:t>
            </a:r>
            <a:r>
              <a:rPr lang="en-US" dirty="0" smtClean="0"/>
              <a:t>all of the </a:t>
            </a:r>
            <a:r>
              <a:rPr lang="en-US" dirty="0" smtClean="0"/>
              <a:t>current customers</a:t>
            </a:r>
            <a:r>
              <a:rPr lang="en-US" dirty="0" smtClean="0"/>
              <a:t>, and </a:t>
            </a:r>
            <a:r>
              <a:rPr lang="en-US" dirty="0" smtClean="0"/>
              <a:t>history is available for </a:t>
            </a:r>
            <a:r>
              <a:rPr lang="en-US" dirty="0" smtClean="0"/>
              <a:t>customers that no longer subscribe.</a:t>
            </a:r>
          </a:p>
        </p:txBody>
      </p:sp>
      <p:sp>
        <p:nvSpPr>
          <p:cNvPr id="3" name="Title 2"/>
          <p:cNvSpPr>
            <a:spLocks noGrp="1"/>
          </p:cNvSpPr>
          <p:nvPr>
            <p:ph type="title"/>
          </p:nvPr>
        </p:nvSpPr>
        <p:spPr/>
        <p:txBody>
          <a:bodyPr/>
          <a:lstStyle/>
          <a:p>
            <a:r>
              <a:rPr lang="en-US" dirty="0" smtClean="0"/>
              <a:t>Data Science: Data</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876734600"/>
              </p:ext>
            </p:extLst>
          </p:nvPr>
        </p:nvGraphicFramePr>
        <p:xfrm>
          <a:off x="1066800" y="3200400"/>
          <a:ext cx="608076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6916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1"/>
            <a:ext cx="8229600" cy="1219200"/>
          </a:xfrm>
        </p:spPr>
        <p:txBody>
          <a:bodyPr>
            <a:normAutofit fontScale="77500" lnSpcReduction="20000"/>
          </a:bodyPr>
          <a:lstStyle/>
          <a:p>
            <a:pPr marL="109728" indent="0">
              <a:buNone/>
            </a:pPr>
            <a:r>
              <a:rPr lang="en-US" u="sng" dirty="0" smtClean="0"/>
              <a:t>Dataset Facts</a:t>
            </a:r>
          </a:p>
          <a:p>
            <a:pPr marL="109728" indent="0">
              <a:buNone/>
            </a:pPr>
            <a:r>
              <a:rPr lang="en-US" dirty="0" smtClean="0"/>
              <a:t>Validation that the prediction weeks (A-I) are consecutive in time. </a:t>
            </a:r>
            <a:r>
              <a:rPr lang="en-US" dirty="0" smtClean="0"/>
              <a:t>My time </a:t>
            </a:r>
            <a:r>
              <a:rPr lang="en-US" dirty="0" smtClean="0"/>
              <a:t>spent in Software Quality Assurance imbedded in me the famous Ronald Reagan quote “Trust But Verify”.</a:t>
            </a:r>
          </a:p>
        </p:txBody>
      </p:sp>
      <p:sp>
        <p:nvSpPr>
          <p:cNvPr id="3" name="Title 2"/>
          <p:cNvSpPr>
            <a:spLocks noGrp="1"/>
          </p:cNvSpPr>
          <p:nvPr>
            <p:ph type="title"/>
          </p:nvPr>
        </p:nvSpPr>
        <p:spPr/>
        <p:txBody>
          <a:bodyPr/>
          <a:lstStyle/>
          <a:p>
            <a:r>
              <a:rPr lang="en-US" dirty="0" smtClean="0"/>
              <a:t>Data Science: Data</a:t>
            </a:r>
            <a:endParaRPr lang="en-US" dirty="0"/>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069" y="2743200"/>
            <a:ext cx="6268257"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3080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1"/>
            <a:ext cx="8229600" cy="1219200"/>
          </a:xfrm>
        </p:spPr>
        <p:txBody>
          <a:bodyPr>
            <a:normAutofit fontScale="92500" lnSpcReduction="10000"/>
          </a:bodyPr>
          <a:lstStyle/>
          <a:p>
            <a:pPr marL="109728" indent="0">
              <a:buNone/>
            </a:pPr>
            <a:r>
              <a:rPr lang="en-US" u="sng" dirty="0" smtClean="0"/>
              <a:t>Dataset Facts</a:t>
            </a:r>
          </a:p>
          <a:p>
            <a:pPr marL="109728" indent="0">
              <a:buNone/>
            </a:pPr>
            <a:r>
              <a:rPr lang="en-US" dirty="0" smtClean="0"/>
              <a:t>Customer counts are increasing each week, but total orders do not, specifically in week 9.</a:t>
            </a:r>
          </a:p>
        </p:txBody>
      </p:sp>
      <p:sp>
        <p:nvSpPr>
          <p:cNvPr id="3" name="Title 2"/>
          <p:cNvSpPr>
            <a:spLocks noGrp="1"/>
          </p:cNvSpPr>
          <p:nvPr>
            <p:ph type="title"/>
          </p:nvPr>
        </p:nvSpPr>
        <p:spPr/>
        <p:txBody>
          <a:bodyPr/>
          <a:lstStyle/>
          <a:p>
            <a:r>
              <a:rPr lang="en-US" dirty="0" smtClean="0"/>
              <a:t>Data Science: Data</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843636301"/>
              </p:ext>
            </p:extLst>
          </p:nvPr>
        </p:nvGraphicFramePr>
        <p:xfrm>
          <a:off x="381000" y="2667000"/>
          <a:ext cx="79248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9873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1"/>
            <a:ext cx="8229600" cy="1219200"/>
          </a:xfrm>
        </p:spPr>
        <p:txBody>
          <a:bodyPr>
            <a:normAutofit/>
          </a:bodyPr>
          <a:lstStyle/>
          <a:p>
            <a:pPr marL="109728" indent="0">
              <a:buNone/>
            </a:pPr>
            <a:r>
              <a:rPr lang="en-US" u="sng" dirty="0" smtClean="0"/>
              <a:t>Dataset Facts</a:t>
            </a:r>
          </a:p>
          <a:p>
            <a:pPr marL="109728" indent="0">
              <a:buNone/>
            </a:pPr>
            <a:r>
              <a:rPr lang="en-US" sz="1700" dirty="0" smtClean="0"/>
              <a:t>			     Weekly Rate Data</a:t>
            </a:r>
          </a:p>
        </p:txBody>
      </p:sp>
      <p:sp>
        <p:nvSpPr>
          <p:cNvPr id="3" name="Title 2"/>
          <p:cNvSpPr>
            <a:spLocks noGrp="1"/>
          </p:cNvSpPr>
          <p:nvPr>
            <p:ph type="title"/>
          </p:nvPr>
        </p:nvSpPr>
        <p:spPr/>
        <p:txBody>
          <a:bodyPr/>
          <a:lstStyle/>
          <a:p>
            <a:r>
              <a:rPr lang="en-US" dirty="0" smtClean="0"/>
              <a:t>Data Science: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4062884"/>
              </p:ext>
            </p:extLst>
          </p:nvPr>
        </p:nvGraphicFramePr>
        <p:xfrm>
          <a:off x="533400" y="2286000"/>
          <a:ext cx="8001000" cy="4076700"/>
        </p:xfrm>
        <a:graphic>
          <a:graphicData uri="http://schemas.openxmlformats.org/drawingml/2006/table">
            <a:tbl>
              <a:tblPr firstRow="1" bandRow="1">
                <a:tableStyleId>{5C22544A-7EE6-4342-B048-85BDC9FD1C3A}</a:tableStyleId>
              </a:tblPr>
              <a:tblGrid>
                <a:gridCol w="1600200"/>
                <a:gridCol w="1600200"/>
                <a:gridCol w="1600200"/>
                <a:gridCol w="1600200"/>
                <a:gridCol w="1600200"/>
              </a:tblGrid>
              <a:tr h="220980">
                <a:tc>
                  <a:txBody>
                    <a:bodyPr/>
                    <a:lstStyle/>
                    <a:p>
                      <a:pPr algn="ctr" fontAlgn="ctr"/>
                      <a:r>
                        <a:rPr lang="en-US" sz="1200" b="0" i="0" u="none" strike="noStrike" dirty="0">
                          <a:solidFill>
                            <a:srgbClr val="000000"/>
                          </a:solidFill>
                          <a:effectLst/>
                          <a:latin typeface="+mj-lt"/>
                        </a:rPr>
                        <a:t>Week Number</a:t>
                      </a:r>
                    </a:p>
                  </a:txBody>
                  <a:tcPr marL="7620" marR="7620" marT="7620" marB="0" anchor="ctr"/>
                </a:tc>
                <a:tc>
                  <a:txBody>
                    <a:bodyPr/>
                    <a:lstStyle/>
                    <a:p>
                      <a:pPr algn="ctr" fontAlgn="ctr"/>
                      <a:r>
                        <a:rPr lang="en-US" sz="1200" b="0" i="0" u="none" strike="noStrike">
                          <a:solidFill>
                            <a:srgbClr val="000000"/>
                          </a:solidFill>
                          <a:effectLst/>
                          <a:latin typeface="+mj-lt"/>
                        </a:rPr>
                        <a:t>New Customers</a:t>
                      </a:r>
                    </a:p>
                  </a:txBody>
                  <a:tcPr marL="7620" marR="7620" marT="7620" marB="0" anchor="ctr"/>
                </a:tc>
                <a:tc>
                  <a:txBody>
                    <a:bodyPr/>
                    <a:lstStyle/>
                    <a:p>
                      <a:pPr algn="ctr" fontAlgn="ctr"/>
                      <a:r>
                        <a:rPr lang="en-US" sz="1200" b="0" i="0" u="none" strike="noStrike">
                          <a:solidFill>
                            <a:srgbClr val="000000"/>
                          </a:solidFill>
                          <a:effectLst/>
                          <a:latin typeface="+mj-lt"/>
                        </a:rPr>
                        <a:t>Dropped Customers</a:t>
                      </a:r>
                    </a:p>
                  </a:txBody>
                  <a:tcPr marL="7620" marR="7620" marT="7620" marB="0" anchor="ctr"/>
                </a:tc>
                <a:tc>
                  <a:txBody>
                    <a:bodyPr/>
                    <a:lstStyle/>
                    <a:p>
                      <a:pPr algn="ctr" fontAlgn="ctr"/>
                      <a:r>
                        <a:rPr lang="en-US" sz="1200" b="0" i="0" u="none" strike="noStrike" dirty="0">
                          <a:solidFill>
                            <a:srgbClr val="000000"/>
                          </a:solidFill>
                          <a:effectLst/>
                          <a:latin typeface="+mj-lt"/>
                        </a:rPr>
                        <a:t>Weekly Customer Count</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Total Orders</a:t>
                      </a:r>
                    </a:p>
                  </a:txBody>
                  <a:tcPr marL="7620" marR="7620" marT="7620" marB="0" anchor="ctr"/>
                </a:tc>
              </a:tr>
              <a:tr h="411480">
                <a:tc>
                  <a:txBody>
                    <a:bodyPr/>
                    <a:lstStyle/>
                    <a:p>
                      <a:pPr algn="ctr" fontAlgn="ctr"/>
                      <a:r>
                        <a:rPr lang="en-US" sz="1200" b="0" i="0" u="none" strike="noStrike" dirty="0">
                          <a:solidFill>
                            <a:srgbClr val="000000"/>
                          </a:solidFill>
                          <a:effectLst/>
                          <a:latin typeface="+mj-lt"/>
                        </a:rPr>
                        <a:t>                       1 </a:t>
                      </a:r>
                    </a:p>
                  </a:txBody>
                  <a:tcPr marL="7620" marR="7620" marT="7620" marB="0" anchor="ctr"/>
                </a:tc>
                <a:tc>
                  <a:txBody>
                    <a:bodyPr/>
                    <a:lstStyle/>
                    <a:p>
                      <a:pPr algn="ctr" fontAlgn="ctr"/>
                      <a:r>
                        <a:rPr lang="en-US" sz="1200" b="0" i="0" u="none" strike="noStrike" dirty="0">
                          <a:solidFill>
                            <a:srgbClr val="000000"/>
                          </a:solidFill>
                          <a:effectLst/>
                          <a:latin typeface="+mj-lt"/>
                        </a:rPr>
                        <a:t>                         -   </a:t>
                      </a:r>
                    </a:p>
                  </a:txBody>
                  <a:tcPr marL="7620" marR="7620" marT="7620" marB="0" anchor="ctr"/>
                </a:tc>
                <a:tc>
                  <a:txBody>
                    <a:bodyPr/>
                    <a:lstStyle/>
                    <a:p>
                      <a:pPr algn="ctr" fontAlgn="ctr"/>
                      <a:r>
                        <a:rPr lang="en-US" sz="1200" b="0" i="0" u="none" strike="noStrike" dirty="0">
                          <a:solidFill>
                            <a:srgbClr val="000000"/>
                          </a:solidFill>
                          <a:effectLst/>
                          <a:latin typeface="+mj-lt"/>
                        </a:rPr>
                        <a:t>                    1,473.00 </a:t>
                      </a:r>
                    </a:p>
                  </a:txBody>
                  <a:tcPr marL="7620" marR="7620" marT="7620" marB="0" anchor="ctr"/>
                </a:tc>
                <a:tc>
                  <a:txBody>
                    <a:bodyPr/>
                    <a:lstStyle/>
                    <a:p>
                      <a:pPr algn="ctr" fontAlgn="ctr"/>
                      <a:r>
                        <a:rPr lang="en-US" sz="1200" b="0" i="0" u="none" strike="noStrike" dirty="0">
                          <a:solidFill>
                            <a:srgbClr val="000000"/>
                          </a:solidFill>
                          <a:effectLst/>
                          <a:latin typeface="+mj-lt"/>
                        </a:rPr>
                        <a:t>                        121,975.00 </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    45,743.00 </a:t>
                      </a:r>
                    </a:p>
                  </a:txBody>
                  <a:tcPr marL="7620" marR="7620" marT="7620" marB="0" anchor="ctr"/>
                </a:tc>
              </a:tr>
              <a:tr h="411480">
                <a:tc>
                  <a:txBody>
                    <a:bodyPr/>
                    <a:lstStyle/>
                    <a:p>
                      <a:pPr algn="ctr" fontAlgn="ctr"/>
                      <a:r>
                        <a:rPr lang="en-US" sz="1200" b="0" i="0" u="none" strike="noStrike" dirty="0">
                          <a:solidFill>
                            <a:srgbClr val="000000"/>
                          </a:solidFill>
                          <a:effectLst/>
                          <a:latin typeface="+mj-lt"/>
                        </a:rPr>
                        <a:t>                       2 </a:t>
                      </a:r>
                    </a:p>
                  </a:txBody>
                  <a:tcPr marL="7620" marR="7620" marT="7620" marB="0" anchor="ctr"/>
                </a:tc>
                <a:tc>
                  <a:txBody>
                    <a:bodyPr/>
                    <a:lstStyle/>
                    <a:p>
                      <a:pPr algn="ctr" fontAlgn="ctr"/>
                      <a:r>
                        <a:rPr lang="en-US" sz="1200" b="0" i="0" u="none" strike="noStrike" dirty="0">
                          <a:solidFill>
                            <a:srgbClr val="000000"/>
                          </a:solidFill>
                          <a:effectLst/>
                          <a:latin typeface="+mj-lt"/>
                        </a:rPr>
                        <a:t>             8,724.00 </a:t>
                      </a:r>
                    </a:p>
                  </a:txBody>
                  <a:tcPr marL="7620" marR="7620" marT="7620" marB="0" anchor="ctr"/>
                </a:tc>
                <a:tc>
                  <a:txBody>
                    <a:bodyPr/>
                    <a:lstStyle/>
                    <a:p>
                      <a:pPr algn="ctr" fontAlgn="ctr"/>
                      <a:r>
                        <a:rPr lang="en-US" sz="1200" b="0" i="0" u="none" strike="noStrike" dirty="0">
                          <a:solidFill>
                            <a:srgbClr val="000000"/>
                          </a:solidFill>
                          <a:effectLst/>
                          <a:latin typeface="+mj-lt"/>
                        </a:rPr>
                        <a:t>                    2,383.00 </a:t>
                      </a:r>
                    </a:p>
                  </a:txBody>
                  <a:tcPr marL="7620" marR="7620" marT="7620" marB="0" anchor="ctr"/>
                </a:tc>
                <a:tc>
                  <a:txBody>
                    <a:bodyPr/>
                    <a:lstStyle/>
                    <a:p>
                      <a:pPr algn="ctr" fontAlgn="ctr"/>
                      <a:r>
                        <a:rPr lang="en-US" sz="1200" b="0" i="0" u="none" strike="noStrike" dirty="0">
                          <a:solidFill>
                            <a:srgbClr val="000000"/>
                          </a:solidFill>
                          <a:effectLst/>
                          <a:latin typeface="+mj-lt"/>
                        </a:rPr>
                        <a:t>                        129,204.00 </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    46,911.00 </a:t>
                      </a:r>
                    </a:p>
                  </a:txBody>
                  <a:tcPr marL="7620" marR="7620" marT="7620" marB="0" anchor="ctr"/>
                </a:tc>
              </a:tr>
              <a:tr h="411480">
                <a:tc>
                  <a:txBody>
                    <a:bodyPr/>
                    <a:lstStyle/>
                    <a:p>
                      <a:pPr algn="ctr" fontAlgn="ctr"/>
                      <a:r>
                        <a:rPr lang="en-US" sz="1200" b="0" i="0" u="none" strike="noStrike" dirty="0">
                          <a:solidFill>
                            <a:srgbClr val="000000"/>
                          </a:solidFill>
                          <a:effectLst/>
                          <a:latin typeface="+mj-lt"/>
                        </a:rPr>
                        <a:t>                       3 </a:t>
                      </a:r>
                    </a:p>
                  </a:txBody>
                  <a:tcPr marL="7620" marR="7620" marT="7620" marB="0" anchor="ctr"/>
                </a:tc>
                <a:tc>
                  <a:txBody>
                    <a:bodyPr/>
                    <a:lstStyle/>
                    <a:p>
                      <a:pPr algn="ctr" fontAlgn="ctr"/>
                      <a:r>
                        <a:rPr lang="en-US" sz="1200" b="0" i="0" u="none" strike="noStrike" dirty="0">
                          <a:solidFill>
                            <a:srgbClr val="000000"/>
                          </a:solidFill>
                          <a:effectLst/>
                          <a:latin typeface="+mj-lt"/>
                        </a:rPr>
                        <a:t>             9,101.00 </a:t>
                      </a:r>
                    </a:p>
                  </a:txBody>
                  <a:tcPr marL="7620" marR="7620" marT="7620" marB="0" anchor="ctr"/>
                </a:tc>
                <a:tc>
                  <a:txBody>
                    <a:bodyPr/>
                    <a:lstStyle/>
                    <a:p>
                      <a:pPr algn="ctr" fontAlgn="ctr"/>
                      <a:r>
                        <a:rPr lang="en-US" sz="1200" b="0" i="0" u="none" strike="noStrike">
                          <a:solidFill>
                            <a:srgbClr val="000000"/>
                          </a:solidFill>
                          <a:effectLst/>
                          <a:latin typeface="+mj-lt"/>
                        </a:rPr>
                        <a:t>                    2,420.00 </a:t>
                      </a:r>
                    </a:p>
                  </a:txBody>
                  <a:tcPr marL="7620" marR="7620" marT="7620" marB="0" anchor="ctr"/>
                </a:tc>
                <a:tc>
                  <a:txBody>
                    <a:bodyPr/>
                    <a:lstStyle/>
                    <a:p>
                      <a:pPr algn="ctr" fontAlgn="ctr"/>
                      <a:r>
                        <a:rPr lang="en-US" sz="1200" b="0" i="0" u="none" strike="noStrike" dirty="0">
                          <a:solidFill>
                            <a:srgbClr val="000000"/>
                          </a:solidFill>
                          <a:effectLst/>
                          <a:latin typeface="+mj-lt"/>
                        </a:rPr>
                        <a:t>                        135,894.00 </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    50,322.00 </a:t>
                      </a:r>
                    </a:p>
                  </a:txBody>
                  <a:tcPr marL="7620" marR="7620" marT="7620" marB="0" anchor="ctr"/>
                </a:tc>
              </a:tr>
              <a:tr h="411480">
                <a:tc>
                  <a:txBody>
                    <a:bodyPr/>
                    <a:lstStyle/>
                    <a:p>
                      <a:pPr algn="ctr" fontAlgn="ctr"/>
                      <a:r>
                        <a:rPr lang="en-US" sz="1200" b="0" i="0" u="none" strike="noStrike" dirty="0">
                          <a:solidFill>
                            <a:srgbClr val="000000"/>
                          </a:solidFill>
                          <a:effectLst/>
                          <a:latin typeface="+mj-lt"/>
                        </a:rPr>
                        <a:t>                       4 </a:t>
                      </a:r>
                    </a:p>
                  </a:txBody>
                  <a:tcPr marL="7620" marR="7620" marT="7620" marB="0" anchor="ctr"/>
                </a:tc>
                <a:tc>
                  <a:txBody>
                    <a:bodyPr/>
                    <a:lstStyle/>
                    <a:p>
                      <a:pPr algn="ctr" fontAlgn="ctr"/>
                      <a:r>
                        <a:rPr lang="en-US" sz="1200" b="0" i="0" u="none" strike="noStrike" dirty="0">
                          <a:solidFill>
                            <a:srgbClr val="000000"/>
                          </a:solidFill>
                          <a:effectLst/>
                          <a:latin typeface="+mj-lt"/>
                        </a:rPr>
                        <a:t>             9,265.00 </a:t>
                      </a:r>
                    </a:p>
                  </a:txBody>
                  <a:tcPr marL="7620" marR="7620" marT="7620" marB="0" anchor="ctr"/>
                </a:tc>
                <a:tc>
                  <a:txBody>
                    <a:bodyPr/>
                    <a:lstStyle/>
                    <a:p>
                      <a:pPr algn="ctr" fontAlgn="ctr"/>
                      <a:r>
                        <a:rPr lang="en-US" sz="1200" b="0" i="0" u="none" strike="noStrike" dirty="0">
                          <a:solidFill>
                            <a:srgbClr val="000000"/>
                          </a:solidFill>
                          <a:effectLst/>
                          <a:latin typeface="+mj-lt"/>
                        </a:rPr>
                        <a:t>                    2,552.00 </a:t>
                      </a:r>
                    </a:p>
                  </a:txBody>
                  <a:tcPr marL="7620" marR="7620" marT="7620" marB="0" anchor="ctr"/>
                </a:tc>
                <a:tc>
                  <a:txBody>
                    <a:bodyPr/>
                    <a:lstStyle/>
                    <a:p>
                      <a:pPr algn="ctr" fontAlgn="ctr"/>
                      <a:r>
                        <a:rPr lang="en-US" sz="1200" b="0" i="0" u="none" strike="noStrike" dirty="0">
                          <a:solidFill>
                            <a:srgbClr val="000000"/>
                          </a:solidFill>
                          <a:effectLst/>
                          <a:latin typeface="+mj-lt"/>
                        </a:rPr>
                        <a:t>                        142,722.00 </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    51,109.00 </a:t>
                      </a:r>
                    </a:p>
                  </a:txBody>
                  <a:tcPr marL="7620" marR="7620" marT="7620" marB="0" anchor="ctr"/>
                </a:tc>
              </a:tr>
              <a:tr h="411480">
                <a:tc>
                  <a:txBody>
                    <a:bodyPr/>
                    <a:lstStyle/>
                    <a:p>
                      <a:pPr algn="ctr" fontAlgn="ctr"/>
                      <a:r>
                        <a:rPr lang="en-US" sz="1200" b="0" i="0" u="none" strike="noStrike">
                          <a:solidFill>
                            <a:srgbClr val="000000"/>
                          </a:solidFill>
                          <a:effectLst/>
                          <a:latin typeface="+mj-lt"/>
                        </a:rPr>
                        <a:t>                       5 </a:t>
                      </a:r>
                    </a:p>
                  </a:txBody>
                  <a:tcPr marL="7620" marR="7620" marT="7620" marB="0" anchor="ctr"/>
                </a:tc>
                <a:tc>
                  <a:txBody>
                    <a:bodyPr/>
                    <a:lstStyle/>
                    <a:p>
                      <a:pPr algn="ctr" fontAlgn="ctr"/>
                      <a:r>
                        <a:rPr lang="en-US" sz="1200" b="0" i="0" u="none" strike="noStrike" dirty="0">
                          <a:solidFill>
                            <a:srgbClr val="000000"/>
                          </a:solidFill>
                          <a:effectLst/>
                          <a:latin typeface="+mj-lt"/>
                        </a:rPr>
                        <a:t>             9,221.00 </a:t>
                      </a:r>
                    </a:p>
                  </a:txBody>
                  <a:tcPr marL="7620" marR="7620" marT="7620" marB="0" anchor="ctr"/>
                </a:tc>
                <a:tc>
                  <a:txBody>
                    <a:bodyPr/>
                    <a:lstStyle/>
                    <a:p>
                      <a:pPr algn="ctr" fontAlgn="ctr"/>
                      <a:r>
                        <a:rPr lang="en-US" sz="1200" b="0" i="0" u="none" strike="noStrike" dirty="0">
                          <a:solidFill>
                            <a:srgbClr val="000000"/>
                          </a:solidFill>
                          <a:effectLst/>
                          <a:latin typeface="+mj-lt"/>
                        </a:rPr>
                        <a:t>                    2,004.00 </a:t>
                      </a:r>
                    </a:p>
                  </a:txBody>
                  <a:tcPr marL="7620" marR="7620" marT="7620" marB="0" anchor="ctr"/>
                </a:tc>
                <a:tc>
                  <a:txBody>
                    <a:bodyPr/>
                    <a:lstStyle/>
                    <a:p>
                      <a:pPr algn="ctr" fontAlgn="ctr"/>
                      <a:r>
                        <a:rPr lang="en-US" sz="1200" b="0" i="0" u="none" strike="noStrike" dirty="0">
                          <a:solidFill>
                            <a:srgbClr val="000000"/>
                          </a:solidFill>
                          <a:effectLst/>
                          <a:latin typeface="+mj-lt"/>
                        </a:rPr>
                        <a:t>                        149,392.00 </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    52,755.00 </a:t>
                      </a:r>
                    </a:p>
                  </a:txBody>
                  <a:tcPr marL="7620" marR="7620" marT="7620" marB="0" anchor="ctr"/>
                </a:tc>
              </a:tr>
              <a:tr h="411480">
                <a:tc>
                  <a:txBody>
                    <a:bodyPr/>
                    <a:lstStyle/>
                    <a:p>
                      <a:pPr algn="ctr" fontAlgn="ctr"/>
                      <a:r>
                        <a:rPr lang="en-US" sz="1200" b="0" i="0" u="none" strike="noStrike">
                          <a:solidFill>
                            <a:srgbClr val="000000"/>
                          </a:solidFill>
                          <a:effectLst/>
                          <a:latin typeface="+mj-lt"/>
                        </a:rPr>
                        <a:t>                       6 </a:t>
                      </a:r>
                    </a:p>
                  </a:txBody>
                  <a:tcPr marL="7620" marR="7620" marT="7620" marB="0" anchor="ctr"/>
                </a:tc>
                <a:tc>
                  <a:txBody>
                    <a:bodyPr/>
                    <a:lstStyle/>
                    <a:p>
                      <a:pPr algn="ctr" fontAlgn="ctr"/>
                      <a:r>
                        <a:rPr lang="en-US" sz="1200" b="0" i="0" u="none" strike="noStrike" dirty="0">
                          <a:solidFill>
                            <a:srgbClr val="000000"/>
                          </a:solidFill>
                          <a:effectLst/>
                          <a:latin typeface="+mj-lt"/>
                        </a:rPr>
                        <a:t>             9,101.00 </a:t>
                      </a:r>
                    </a:p>
                  </a:txBody>
                  <a:tcPr marL="7620" marR="7620" marT="7620" marB="0" anchor="ctr"/>
                </a:tc>
                <a:tc>
                  <a:txBody>
                    <a:bodyPr/>
                    <a:lstStyle/>
                    <a:p>
                      <a:pPr algn="ctr" fontAlgn="ctr"/>
                      <a:r>
                        <a:rPr lang="en-US" sz="1200" b="0" i="0" u="none" strike="noStrike" dirty="0">
                          <a:solidFill>
                            <a:srgbClr val="000000"/>
                          </a:solidFill>
                          <a:effectLst/>
                          <a:latin typeface="+mj-lt"/>
                        </a:rPr>
                        <a:t>                    2,791.00 </a:t>
                      </a:r>
                    </a:p>
                  </a:txBody>
                  <a:tcPr marL="7620" marR="7620" marT="7620" marB="0" anchor="ctr"/>
                </a:tc>
                <a:tc>
                  <a:txBody>
                    <a:bodyPr/>
                    <a:lstStyle/>
                    <a:p>
                      <a:pPr algn="ctr" fontAlgn="ctr"/>
                      <a:r>
                        <a:rPr lang="en-US" sz="1200" b="0" i="0" u="none" strike="noStrike" dirty="0">
                          <a:solidFill>
                            <a:srgbClr val="000000"/>
                          </a:solidFill>
                          <a:effectLst/>
                          <a:latin typeface="+mj-lt"/>
                        </a:rPr>
                        <a:t>                        156,505.00 </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    53,490.00 </a:t>
                      </a:r>
                    </a:p>
                  </a:txBody>
                  <a:tcPr marL="7620" marR="7620" marT="7620" marB="0" anchor="ctr"/>
                </a:tc>
              </a:tr>
              <a:tr h="411480">
                <a:tc>
                  <a:txBody>
                    <a:bodyPr/>
                    <a:lstStyle/>
                    <a:p>
                      <a:pPr algn="ctr" fontAlgn="ctr"/>
                      <a:r>
                        <a:rPr lang="en-US" sz="1200" b="0" i="0" u="none" strike="noStrike">
                          <a:solidFill>
                            <a:srgbClr val="000000"/>
                          </a:solidFill>
                          <a:effectLst/>
                          <a:latin typeface="+mj-lt"/>
                        </a:rPr>
                        <a:t>                       7 </a:t>
                      </a:r>
                    </a:p>
                  </a:txBody>
                  <a:tcPr marL="7620" marR="7620" marT="7620" marB="0" anchor="ctr"/>
                </a:tc>
                <a:tc>
                  <a:txBody>
                    <a:bodyPr/>
                    <a:lstStyle/>
                    <a:p>
                      <a:pPr algn="ctr" fontAlgn="ctr"/>
                      <a:r>
                        <a:rPr lang="en-US" sz="1200" b="0" i="0" u="none" strike="noStrike" dirty="0">
                          <a:solidFill>
                            <a:srgbClr val="000000"/>
                          </a:solidFill>
                          <a:effectLst/>
                          <a:latin typeface="+mj-lt"/>
                        </a:rPr>
                        <a:t>             8,653.00 </a:t>
                      </a:r>
                    </a:p>
                  </a:txBody>
                  <a:tcPr marL="7620" marR="7620" marT="7620" marB="0" anchor="ctr"/>
                </a:tc>
                <a:tc>
                  <a:txBody>
                    <a:bodyPr/>
                    <a:lstStyle/>
                    <a:p>
                      <a:pPr algn="ctr" fontAlgn="ctr"/>
                      <a:r>
                        <a:rPr lang="en-US" sz="1200" b="0" i="0" u="none" strike="noStrike" dirty="0">
                          <a:solidFill>
                            <a:srgbClr val="000000"/>
                          </a:solidFill>
                          <a:effectLst/>
                          <a:latin typeface="+mj-lt"/>
                        </a:rPr>
                        <a:t>                    4,726.00 </a:t>
                      </a:r>
                    </a:p>
                  </a:txBody>
                  <a:tcPr marL="7620" marR="7620" marT="7620" marB="0" anchor="ctr"/>
                </a:tc>
                <a:tc>
                  <a:txBody>
                    <a:bodyPr/>
                    <a:lstStyle/>
                    <a:p>
                      <a:pPr algn="ctr" fontAlgn="ctr"/>
                      <a:r>
                        <a:rPr lang="en-US" sz="1200" b="0" i="0" u="none" strike="noStrike" dirty="0">
                          <a:solidFill>
                            <a:srgbClr val="000000"/>
                          </a:solidFill>
                          <a:effectLst/>
                          <a:latin typeface="+mj-lt"/>
                        </a:rPr>
                        <a:t>                        162,374.00 </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    57,781.00 </a:t>
                      </a:r>
                    </a:p>
                  </a:txBody>
                  <a:tcPr marL="7620" marR="7620" marT="7620" marB="0" anchor="ctr"/>
                </a:tc>
              </a:tr>
              <a:tr h="411480">
                <a:tc>
                  <a:txBody>
                    <a:bodyPr/>
                    <a:lstStyle/>
                    <a:p>
                      <a:pPr algn="ctr" fontAlgn="ctr"/>
                      <a:r>
                        <a:rPr lang="en-US" sz="1200" b="0" i="0" u="none" strike="noStrike">
                          <a:solidFill>
                            <a:srgbClr val="000000"/>
                          </a:solidFill>
                          <a:effectLst/>
                          <a:latin typeface="+mj-lt"/>
                        </a:rPr>
                        <a:t>                       8 </a:t>
                      </a:r>
                    </a:p>
                  </a:txBody>
                  <a:tcPr marL="7620" marR="7620" marT="7620" marB="0" anchor="ctr"/>
                </a:tc>
                <a:tc>
                  <a:txBody>
                    <a:bodyPr/>
                    <a:lstStyle/>
                    <a:p>
                      <a:pPr algn="ctr" fontAlgn="ctr"/>
                      <a:r>
                        <a:rPr lang="en-US" sz="1200" b="0" i="0" u="none" strike="noStrike" dirty="0">
                          <a:solidFill>
                            <a:srgbClr val="000000"/>
                          </a:solidFill>
                          <a:effectLst/>
                          <a:latin typeface="+mj-lt"/>
                        </a:rPr>
                        <a:t>             9,163.00 </a:t>
                      </a:r>
                    </a:p>
                  </a:txBody>
                  <a:tcPr marL="7620" marR="7620" marT="7620" marB="0" anchor="ctr"/>
                </a:tc>
                <a:tc>
                  <a:txBody>
                    <a:bodyPr/>
                    <a:lstStyle/>
                    <a:p>
                      <a:pPr algn="ctr" fontAlgn="ctr"/>
                      <a:r>
                        <a:rPr lang="en-US" sz="1200" b="0" i="0" u="none" strike="noStrike" dirty="0">
                          <a:solidFill>
                            <a:srgbClr val="000000"/>
                          </a:solidFill>
                          <a:effectLst/>
                          <a:latin typeface="+mj-lt"/>
                        </a:rPr>
                        <a:t>                                -   </a:t>
                      </a:r>
                    </a:p>
                  </a:txBody>
                  <a:tcPr marL="7620" marR="7620" marT="7620" marB="0" anchor="ctr"/>
                </a:tc>
                <a:tc>
                  <a:txBody>
                    <a:bodyPr/>
                    <a:lstStyle/>
                    <a:p>
                      <a:pPr algn="ctr" fontAlgn="ctr"/>
                      <a:r>
                        <a:rPr lang="en-US" sz="1200" b="0" i="0" u="none" strike="noStrike" dirty="0">
                          <a:solidFill>
                            <a:srgbClr val="000000"/>
                          </a:solidFill>
                          <a:effectLst/>
                          <a:latin typeface="+mj-lt"/>
                        </a:rPr>
                        <a:t>                        166,827.00 </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    58,330.00 </a:t>
                      </a:r>
                    </a:p>
                  </a:txBody>
                  <a:tcPr marL="7620" marR="7620" marT="7620" marB="0" anchor="ctr"/>
                </a:tc>
              </a:tr>
              <a:tr h="411480">
                <a:tc>
                  <a:txBody>
                    <a:bodyPr/>
                    <a:lstStyle/>
                    <a:p>
                      <a:pPr algn="ctr" fontAlgn="ctr"/>
                      <a:r>
                        <a:rPr lang="en-US" sz="1200" b="0" i="0" u="none" strike="noStrike" dirty="0">
                          <a:solidFill>
                            <a:srgbClr val="000000"/>
                          </a:solidFill>
                          <a:effectLst/>
                          <a:latin typeface="+mj-lt"/>
                        </a:rPr>
                        <a:t>                       9 </a:t>
                      </a:r>
                    </a:p>
                  </a:txBody>
                  <a:tcPr marL="7620" marR="7620" marT="7620" marB="0" anchor="ctr"/>
                </a:tc>
                <a:tc>
                  <a:txBody>
                    <a:bodyPr/>
                    <a:lstStyle/>
                    <a:p>
                      <a:pPr algn="ctr" fontAlgn="ctr"/>
                      <a:r>
                        <a:rPr lang="en-US" sz="1200" b="0" i="0" u="none" strike="noStrike" dirty="0">
                          <a:solidFill>
                            <a:srgbClr val="000000"/>
                          </a:solidFill>
                          <a:effectLst/>
                          <a:latin typeface="+mj-lt"/>
                        </a:rPr>
                        <a:t>             9,026.00 </a:t>
                      </a:r>
                    </a:p>
                  </a:txBody>
                  <a:tcPr marL="7620" marR="7620" marT="7620" marB="0" anchor="ctr"/>
                </a:tc>
                <a:tc>
                  <a:txBody>
                    <a:bodyPr/>
                    <a:lstStyle/>
                    <a:p>
                      <a:pPr algn="ctr" fontAlgn="ctr"/>
                      <a:r>
                        <a:rPr lang="en-US" sz="1200" b="0" i="0" u="none" strike="noStrike" dirty="0">
                          <a:solidFill>
                            <a:srgbClr val="000000"/>
                          </a:solidFill>
                          <a:effectLst/>
                          <a:latin typeface="+mj-lt"/>
                        </a:rPr>
                        <a:t>                                -   </a:t>
                      </a:r>
                    </a:p>
                  </a:txBody>
                  <a:tcPr marL="7620" marR="7620" marT="7620" marB="0" anchor="ctr"/>
                </a:tc>
                <a:tc>
                  <a:txBody>
                    <a:bodyPr/>
                    <a:lstStyle/>
                    <a:p>
                      <a:pPr algn="ctr" fontAlgn="ctr"/>
                      <a:r>
                        <a:rPr lang="en-US" sz="1200" b="0" i="0" u="none" strike="noStrike" dirty="0">
                          <a:solidFill>
                            <a:srgbClr val="000000"/>
                          </a:solidFill>
                          <a:effectLst/>
                          <a:latin typeface="+mj-lt"/>
                        </a:rPr>
                        <a:t>                        171,237.00 </a:t>
                      </a:r>
                    </a:p>
                  </a:txBody>
                  <a:tcPr marL="7620" marR="7620" marT="7620" marB="0" anchor="ctr"/>
                </a:tc>
                <a:tc>
                  <a:txBody>
                    <a:bodyPr/>
                    <a:lstStyle/>
                    <a:p>
                      <a:pPr marL="0" algn="ctr" rtl="0" eaLnBrk="1" fontAlgn="ctr" latinLnBrk="0" hangingPunct="1"/>
                      <a:r>
                        <a:rPr kumimoji="0" lang="en-US" sz="1200" b="0" i="0" u="none" strike="noStrike" kern="1200" dirty="0">
                          <a:solidFill>
                            <a:srgbClr val="000000"/>
                          </a:solidFill>
                          <a:effectLst/>
                          <a:latin typeface="+mj-lt"/>
                          <a:ea typeface="+mn-ea"/>
                          <a:cs typeface="+mn-cs"/>
                        </a:rPr>
                        <a:t>    54,857.00 </a:t>
                      </a:r>
                    </a:p>
                  </a:txBody>
                  <a:tcPr marL="7620" marR="7620" marT="7620" marB="0" anchor="ctr"/>
                </a:tc>
              </a:tr>
            </a:tbl>
          </a:graphicData>
        </a:graphic>
      </p:graphicFrame>
    </p:spTree>
    <p:extLst>
      <p:ext uri="{BB962C8B-B14F-4D97-AF65-F5344CB8AC3E}">
        <p14:creationId xmlns:p14="http://schemas.microsoft.com/office/powerpoint/2010/main" val="167982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185671"/>
          </a:xfrm>
        </p:spPr>
        <p:txBody>
          <a:bodyPr>
            <a:noAutofit/>
          </a:bodyPr>
          <a:lstStyle/>
          <a:p>
            <a:pPr marL="109728" indent="0">
              <a:buNone/>
            </a:pPr>
            <a:r>
              <a:rPr lang="en-US" sz="1700" u="sng" dirty="0" smtClean="0"/>
              <a:t>Historical Data</a:t>
            </a:r>
          </a:p>
          <a:p>
            <a:pPr marL="109728" indent="0">
              <a:buNone/>
            </a:pPr>
            <a:r>
              <a:rPr lang="en-US" sz="1700" dirty="0" smtClean="0"/>
              <a:t>The majority of the historical customers only ship up to 20% of the time. Likewise, the subscription rate of a new customer drops significantly each week for the first several weeks after starting a subscription service.</a:t>
            </a:r>
          </a:p>
        </p:txBody>
      </p:sp>
      <p:sp>
        <p:nvSpPr>
          <p:cNvPr id="3" name="Title 2"/>
          <p:cNvSpPr>
            <a:spLocks noGrp="1"/>
          </p:cNvSpPr>
          <p:nvPr>
            <p:ph type="title"/>
          </p:nvPr>
        </p:nvSpPr>
        <p:spPr/>
        <p:txBody>
          <a:bodyPr>
            <a:normAutofit/>
          </a:bodyPr>
          <a:lstStyle/>
          <a:p>
            <a:r>
              <a:rPr lang="en-US" dirty="0" smtClean="0"/>
              <a:t>Data Science: Data</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70360"/>
            <a:ext cx="4691592"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770360"/>
            <a:ext cx="4301794"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582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289033"/>
          </a:xfrm>
        </p:spPr>
        <p:txBody>
          <a:bodyPr>
            <a:noAutofit/>
          </a:bodyPr>
          <a:lstStyle/>
          <a:p>
            <a:pPr marL="109728" indent="0">
              <a:buNone/>
            </a:pPr>
            <a:r>
              <a:rPr lang="en-US" sz="1700" u="sng" dirty="0" smtClean="0"/>
              <a:t>Historical Data</a:t>
            </a:r>
          </a:p>
          <a:p>
            <a:pPr marL="109728" indent="0">
              <a:buNone/>
            </a:pPr>
            <a:r>
              <a:rPr lang="en-US" sz="1700" dirty="0" smtClean="0"/>
              <a:t>Does </a:t>
            </a:r>
            <a:r>
              <a:rPr lang="en-US" sz="1700" dirty="0" smtClean="0"/>
              <a:t>the overlap historical </a:t>
            </a:r>
            <a:r>
              <a:rPr lang="en-US" sz="1700" dirty="0" smtClean="0"/>
              <a:t>data represent the full population well in terms of age? It represents </a:t>
            </a:r>
            <a:r>
              <a:rPr lang="en-US" sz="1700" dirty="0" smtClean="0"/>
              <a:t>most of the range of ages well </a:t>
            </a:r>
            <a:r>
              <a:rPr lang="en-US" sz="1700" dirty="0" smtClean="0"/>
              <a:t>but not the distribution of ages.</a:t>
            </a:r>
          </a:p>
        </p:txBody>
      </p:sp>
      <p:sp>
        <p:nvSpPr>
          <p:cNvPr id="3" name="Title 2"/>
          <p:cNvSpPr>
            <a:spLocks noGrp="1"/>
          </p:cNvSpPr>
          <p:nvPr>
            <p:ph type="title"/>
          </p:nvPr>
        </p:nvSpPr>
        <p:spPr/>
        <p:txBody>
          <a:bodyPr>
            <a:normAutofit/>
          </a:bodyPr>
          <a:lstStyle/>
          <a:p>
            <a:r>
              <a:rPr lang="en-US" dirty="0" smtClean="0"/>
              <a:t>Data Science: Data</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0361"/>
            <a:ext cx="4778429" cy="2981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22" y="2770362"/>
            <a:ext cx="4582549" cy="2897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3233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05800" cy="1185671"/>
          </a:xfrm>
        </p:spPr>
        <p:txBody>
          <a:bodyPr>
            <a:noAutofit/>
          </a:bodyPr>
          <a:lstStyle/>
          <a:p>
            <a:pPr marL="109728" indent="0">
              <a:buNone/>
            </a:pPr>
            <a:r>
              <a:rPr lang="en-US" sz="1700" u="sng" dirty="0" smtClean="0"/>
              <a:t>Historical Data</a:t>
            </a:r>
          </a:p>
          <a:p>
            <a:pPr marL="109728" indent="0">
              <a:buNone/>
            </a:pPr>
            <a:r>
              <a:rPr lang="en-US" sz="1700" dirty="0" smtClean="0"/>
              <a:t>There seems to be some visual evidence that the CEO was correct in that longevity plays a role in the likelihood that the customer will place an order. However, there’s a lot of variance in outliers. </a:t>
            </a:r>
          </a:p>
        </p:txBody>
      </p:sp>
      <p:sp>
        <p:nvSpPr>
          <p:cNvPr id="3" name="Title 2"/>
          <p:cNvSpPr>
            <a:spLocks noGrp="1"/>
          </p:cNvSpPr>
          <p:nvPr>
            <p:ph type="title"/>
          </p:nvPr>
        </p:nvSpPr>
        <p:spPr/>
        <p:txBody>
          <a:bodyPr>
            <a:normAutofit/>
          </a:bodyPr>
          <a:lstStyle/>
          <a:p>
            <a:r>
              <a:rPr lang="en-US" dirty="0" smtClean="0"/>
              <a:t>Data Science: Data</a:t>
            </a:r>
            <a:endParaRPr lang="en-US"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486400" cy="3977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304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05800" cy="4538472"/>
          </a:xfrm>
        </p:spPr>
        <p:txBody>
          <a:bodyPr>
            <a:noAutofit/>
          </a:bodyPr>
          <a:lstStyle/>
          <a:p>
            <a:pPr marL="109728" indent="0">
              <a:buNone/>
            </a:pPr>
            <a:r>
              <a:rPr lang="en-US" sz="1700" dirty="0" smtClean="0"/>
              <a:t>Let’s use what we’ve learned and try to predict the weekly values. To recap:</a:t>
            </a:r>
          </a:p>
          <a:p>
            <a:pPr>
              <a:buFontTx/>
              <a:buChar char="-"/>
            </a:pPr>
            <a:r>
              <a:rPr lang="en-US" sz="1700" dirty="0" smtClean="0"/>
              <a:t>The historical data is fairly representative of the current weekly population in terms of age.</a:t>
            </a:r>
          </a:p>
          <a:p>
            <a:pPr>
              <a:buFontTx/>
              <a:buChar char="-"/>
            </a:pPr>
            <a:r>
              <a:rPr lang="en-US" sz="1700" dirty="0" smtClean="0"/>
              <a:t>There might be a way to use a customer’s age in predicting the probability of the customer to place an order.</a:t>
            </a:r>
          </a:p>
          <a:p>
            <a:pPr>
              <a:buFontTx/>
              <a:buChar char="-"/>
            </a:pPr>
            <a:r>
              <a:rPr lang="en-US" sz="1700" dirty="0" smtClean="0"/>
              <a:t>There is a very obvious downward trend in how many place an order as time goes by in general. </a:t>
            </a:r>
          </a:p>
          <a:p>
            <a:pPr>
              <a:buFontTx/>
              <a:buChar char="-"/>
            </a:pPr>
            <a:endParaRPr lang="en-US" sz="1700" dirty="0" smtClean="0"/>
          </a:p>
        </p:txBody>
      </p:sp>
      <p:sp>
        <p:nvSpPr>
          <p:cNvPr id="3" name="Title 2"/>
          <p:cNvSpPr>
            <a:spLocks noGrp="1"/>
          </p:cNvSpPr>
          <p:nvPr>
            <p:ph type="title"/>
          </p:nvPr>
        </p:nvSpPr>
        <p:spPr/>
        <p:txBody>
          <a:bodyPr>
            <a:normAutofit/>
          </a:bodyPr>
          <a:lstStyle/>
          <a:p>
            <a:r>
              <a:rPr lang="en-US" dirty="0" smtClean="0"/>
              <a:t>Data Science: Data</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592811"/>
            <a:ext cx="4301794"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3592810"/>
            <a:ext cx="4293143" cy="3112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871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Overview</a:t>
            </a:r>
          </a:p>
          <a:p>
            <a:r>
              <a:rPr lang="en-US" dirty="0" smtClean="0"/>
              <a:t>Goals</a:t>
            </a:r>
          </a:p>
          <a:p>
            <a:r>
              <a:rPr lang="en-US" dirty="0" smtClean="0"/>
              <a:t>Limitations</a:t>
            </a:r>
          </a:p>
          <a:p>
            <a:r>
              <a:rPr lang="en-US" dirty="0" smtClean="0"/>
              <a:t>Data Science</a:t>
            </a:r>
          </a:p>
          <a:p>
            <a:pPr lvl="1"/>
            <a:r>
              <a:rPr lang="en-US" dirty="0" smtClean="0"/>
              <a:t>Data</a:t>
            </a:r>
          </a:p>
          <a:p>
            <a:pPr lvl="1"/>
            <a:r>
              <a:rPr lang="en-US" dirty="0" smtClean="0"/>
              <a:t>Journey</a:t>
            </a:r>
          </a:p>
          <a:p>
            <a:r>
              <a:rPr lang="en-US" dirty="0" smtClean="0"/>
              <a:t>Conclusion</a:t>
            </a:r>
          </a:p>
          <a:p>
            <a:pPr lvl="1"/>
            <a:r>
              <a:rPr lang="en-US" dirty="0" smtClean="0"/>
              <a:t>Conclusions</a:t>
            </a:r>
          </a:p>
          <a:p>
            <a:pPr lvl="1"/>
            <a:r>
              <a:rPr lang="en-US" dirty="0" smtClean="0"/>
              <a:t>Final Suggestion</a:t>
            </a:r>
            <a:endParaRPr lang="en-US" dirty="0"/>
          </a:p>
        </p:txBody>
      </p:sp>
      <p:sp>
        <p:nvSpPr>
          <p:cNvPr id="2" name="Title 1"/>
          <p:cNvSpPr>
            <a:spLocks noGrp="1"/>
          </p:cNvSpPr>
          <p:nvPr>
            <p:ph type="title"/>
          </p:nvPr>
        </p:nvSpPr>
        <p:spPr/>
        <p:txBody>
          <a:bodyPr/>
          <a:lstStyle/>
          <a:p>
            <a:r>
              <a:rPr lang="en-US" dirty="0" smtClean="0"/>
              <a:t>Project Table of Contents</a:t>
            </a:r>
            <a:endParaRPr lang="en-US" dirty="0"/>
          </a:p>
        </p:txBody>
      </p:sp>
      <p:pic>
        <p:nvPicPr>
          <p:cNvPr id="1026" name="Picture 2" descr="Image result for smart meter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505200"/>
            <a:ext cx="5095163"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818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252472"/>
          </a:xfrm>
        </p:spPr>
        <p:txBody>
          <a:bodyPr>
            <a:normAutofit fontScale="92500"/>
          </a:bodyPr>
          <a:lstStyle/>
          <a:p>
            <a:pPr marL="109728" indent="0">
              <a:buNone/>
            </a:pPr>
            <a:r>
              <a:rPr lang="en-US" u="sng" dirty="0" smtClean="0"/>
              <a:t>Naïve Approach</a:t>
            </a:r>
            <a:endParaRPr lang="en-US" u="sng" dirty="0"/>
          </a:p>
          <a:p>
            <a:pPr marL="109728" indent="0">
              <a:buNone/>
            </a:pPr>
            <a:r>
              <a:rPr lang="en-US" dirty="0" smtClean="0"/>
              <a:t>What </a:t>
            </a:r>
            <a:r>
              <a:rPr lang="en-US" dirty="0" smtClean="0"/>
              <a:t>if we ignored everything else and just created a best fit line against the total orders per week by pure customer count per week? At the very least, </a:t>
            </a:r>
            <a:r>
              <a:rPr lang="en-US" dirty="0" smtClean="0"/>
              <a:t>this method is</a:t>
            </a:r>
            <a:r>
              <a:rPr lang="en-US" dirty="0" smtClean="0"/>
              <a:t> </a:t>
            </a:r>
            <a:r>
              <a:rPr lang="en-US" dirty="0" smtClean="0"/>
              <a:t>a good base comparison.</a:t>
            </a:r>
            <a:endParaRPr lang="en-US" dirty="0"/>
          </a:p>
        </p:txBody>
      </p:sp>
      <p:sp>
        <p:nvSpPr>
          <p:cNvPr id="3" name="Title 2"/>
          <p:cNvSpPr>
            <a:spLocks noGrp="1"/>
          </p:cNvSpPr>
          <p:nvPr>
            <p:ph type="title"/>
          </p:nvPr>
        </p:nvSpPr>
        <p:spPr/>
        <p:txBody>
          <a:bodyPr>
            <a:normAutofit/>
          </a:bodyPr>
          <a:lstStyle/>
          <a:p>
            <a:r>
              <a:rPr lang="en-US" dirty="0" smtClean="0"/>
              <a:t>Data Science: Journey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733800"/>
            <a:ext cx="4419600" cy="2949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4267200"/>
            <a:ext cx="4114800" cy="1754326"/>
          </a:xfrm>
          <a:prstGeom prst="rect">
            <a:avLst/>
          </a:prstGeom>
          <a:noFill/>
        </p:spPr>
        <p:txBody>
          <a:bodyPr wrap="square" rtlCol="0">
            <a:spAutoFit/>
          </a:bodyPr>
          <a:lstStyle/>
          <a:p>
            <a:r>
              <a:rPr lang="en-US" b="1" dirty="0" smtClean="0"/>
              <a:t>Cost Function Value</a:t>
            </a:r>
          </a:p>
          <a:p>
            <a:r>
              <a:rPr lang="en-US" dirty="0" smtClean="0"/>
              <a:t>9,851</a:t>
            </a:r>
          </a:p>
          <a:p>
            <a:endParaRPr lang="en-US" dirty="0"/>
          </a:p>
          <a:p>
            <a:r>
              <a:rPr lang="en-US" dirty="0" smtClean="0"/>
              <a:t>* This cost function value is read as either overestimating or underestimating 9,851 orders.</a:t>
            </a:r>
          </a:p>
        </p:txBody>
      </p:sp>
    </p:spTree>
    <p:extLst>
      <p:ext uri="{BB962C8B-B14F-4D97-AF65-F5344CB8AC3E}">
        <p14:creationId xmlns:p14="http://schemas.microsoft.com/office/powerpoint/2010/main" val="212375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871472"/>
          </a:xfrm>
        </p:spPr>
        <p:txBody>
          <a:bodyPr>
            <a:normAutofit fontScale="92500" lnSpcReduction="10000"/>
          </a:bodyPr>
          <a:lstStyle/>
          <a:p>
            <a:pPr marL="109728" indent="0">
              <a:buNone/>
            </a:pPr>
            <a:r>
              <a:rPr lang="en-US" u="sng" dirty="0" smtClean="0"/>
              <a:t>Using age to predict values</a:t>
            </a:r>
            <a:endParaRPr lang="en-US" dirty="0" smtClean="0"/>
          </a:p>
          <a:p>
            <a:pPr marL="109728" indent="0">
              <a:buNone/>
            </a:pPr>
            <a:r>
              <a:rPr lang="en-US" dirty="0" smtClean="0"/>
              <a:t>Assumes a customer is purchasing orders at the same rate as the first 10 weeks of their subscription </a:t>
            </a:r>
            <a:r>
              <a:rPr lang="en-US" dirty="0" smtClean="0"/>
              <a:t>service</a:t>
            </a:r>
            <a:r>
              <a:rPr lang="en-US" dirty="0" smtClean="0"/>
              <a:t>; this is extrapolated to all current customers based on current age.</a:t>
            </a:r>
            <a:endParaRPr lang="en-US" dirty="0" smtClean="0"/>
          </a:p>
        </p:txBody>
      </p:sp>
      <p:sp>
        <p:nvSpPr>
          <p:cNvPr id="3" name="Title 2"/>
          <p:cNvSpPr>
            <a:spLocks noGrp="1"/>
          </p:cNvSpPr>
          <p:nvPr>
            <p:ph type="title"/>
          </p:nvPr>
        </p:nvSpPr>
        <p:spPr/>
        <p:txBody>
          <a:bodyPr>
            <a:normAutofit/>
          </a:bodyPr>
          <a:lstStyle/>
          <a:p>
            <a:r>
              <a:rPr lang="en-US" dirty="0" smtClean="0"/>
              <a:t>Data Science: Journey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5717541"/>
              </p:ext>
            </p:extLst>
          </p:nvPr>
        </p:nvGraphicFramePr>
        <p:xfrm>
          <a:off x="5257800" y="3505200"/>
          <a:ext cx="3429000" cy="2743200"/>
        </p:xfrm>
        <a:graphic>
          <a:graphicData uri="http://schemas.openxmlformats.org/drawingml/2006/table">
            <a:tbl>
              <a:tblPr>
                <a:tableStyleId>{5C22544A-7EE6-4342-B048-85BDC9FD1C3A}</a:tableStyleId>
              </a:tblPr>
              <a:tblGrid>
                <a:gridCol w="1602074"/>
                <a:gridCol w="1826926"/>
              </a:tblGrid>
              <a:tr h="342900">
                <a:tc>
                  <a:txBody>
                    <a:bodyPr/>
                    <a:lstStyle/>
                    <a:p>
                      <a:pPr algn="ctr" fontAlgn="b"/>
                      <a:r>
                        <a:rPr lang="en-US" sz="1100" b="1" u="none" strike="noStrike" dirty="0">
                          <a:effectLst/>
                        </a:rPr>
                        <a:t>Function</a:t>
                      </a:r>
                      <a:endParaRPr lang="en-US" sz="1100" b="1" i="0" u="none" strike="noStrike" dirty="0">
                        <a:solidFill>
                          <a:srgbClr val="000000"/>
                        </a:solidFill>
                        <a:effectLst/>
                        <a:latin typeface="Calibri"/>
                      </a:endParaRPr>
                    </a:p>
                  </a:txBody>
                  <a:tcPr marL="7620" marR="7620" marT="7620" marB="0" anchor="b"/>
                </a:tc>
                <a:tc>
                  <a:txBody>
                    <a:bodyPr/>
                    <a:lstStyle/>
                    <a:p>
                      <a:pPr algn="ctr" fontAlgn="b"/>
                      <a:r>
                        <a:rPr lang="en-US" sz="1100" b="1" u="none" strike="noStrike" dirty="0">
                          <a:effectLst/>
                        </a:rPr>
                        <a:t>Cost Function</a:t>
                      </a:r>
                      <a:endParaRPr lang="en-US" sz="1100" b="1" i="0" u="none" strike="noStrike" dirty="0">
                        <a:solidFill>
                          <a:srgbClr val="000000"/>
                        </a:solidFill>
                        <a:effectLst/>
                        <a:latin typeface="Calibri"/>
                      </a:endParaRPr>
                    </a:p>
                  </a:txBody>
                  <a:tcPr marL="7620" marR="7620" marT="7620" marB="0" anchor="b"/>
                </a:tc>
              </a:tr>
              <a:tr h="342900">
                <a:tc>
                  <a:txBody>
                    <a:bodyPr/>
                    <a:lstStyle/>
                    <a:p>
                      <a:pPr algn="ctr" fontAlgn="b"/>
                      <a:r>
                        <a:rPr lang="en-US" sz="1100" u="none" strike="noStrike" dirty="0">
                          <a:effectLst/>
                        </a:rPr>
                        <a:t>Linear</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            77,333 </a:t>
                      </a:r>
                      <a:endParaRPr lang="en-US" sz="1100" b="0" i="0" u="none" strike="noStrike" dirty="0">
                        <a:solidFill>
                          <a:srgbClr val="000000"/>
                        </a:solidFill>
                        <a:effectLst/>
                        <a:latin typeface="Calibri"/>
                      </a:endParaRPr>
                    </a:p>
                  </a:txBody>
                  <a:tcPr marL="7620" marR="7620" marT="7620" marB="0" anchor="b"/>
                </a:tc>
              </a:tr>
              <a:tr h="342900">
                <a:tc>
                  <a:txBody>
                    <a:bodyPr/>
                    <a:lstStyle/>
                    <a:p>
                      <a:pPr algn="ctr" fontAlgn="b"/>
                      <a:r>
                        <a:rPr lang="en-US" sz="1100" u="none" strike="noStrike">
                          <a:effectLst/>
                        </a:rPr>
                        <a:t>Quadratic</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            21,970 </a:t>
                      </a:r>
                      <a:endParaRPr lang="en-US" sz="1100" b="0" i="0" u="none" strike="noStrike" dirty="0">
                        <a:solidFill>
                          <a:srgbClr val="000000"/>
                        </a:solidFill>
                        <a:effectLst/>
                        <a:latin typeface="Calibri"/>
                      </a:endParaRPr>
                    </a:p>
                  </a:txBody>
                  <a:tcPr marL="7620" marR="7620" marT="7620" marB="0" anchor="b"/>
                </a:tc>
              </a:tr>
              <a:tr h="342900">
                <a:tc>
                  <a:txBody>
                    <a:bodyPr/>
                    <a:lstStyle/>
                    <a:p>
                      <a:pPr algn="ctr" fontAlgn="b"/>
                      <a:r>
                        <a:rPr lang="en-US" sz="1100" u="none" strike="noStrike" dirty="0">
                          <a:effectLst/>
                        </a:rPr>
                        <a:t>Cubic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            97,913 </a:t>
                      </a:r>
                      <a:endParaRPr lang="en-US" sz="1100" b="0" i="0" u="none" strike="noStrike" dirty="0">
                        <a:solidFill>
                          <a:srgbClr val="000000"/>
                        </a:solidFill>
                        <a:effectLst/>
                        <a:latin typeface="Calibri"/>
                      </a:endParaRPr>
                    </a:p>
                  </a:txBody>
                  <a:tcPr marL="7620" marR="7620" marT="7620" marB="0" anchor="b"/>
                </a:tc>
              </a:tr>
              <a:tr h="342900">
                <a:tc>
                  <a:txBody>
                    <a:bodyPr/>
                    <a:lstStyle/>
                    <a:p>
                      <a:pPr algn="ctr" fontAlgn="b"/>
                      <a:r>
                        <a:rPr lang="en-US" sz="1100" u="none" strike="noStrike">
                          <a:effectLst/>
                        </a:rPr>
                        <a:t>Order 4</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          122,641 </a:t>
                      </a:r>
                      <a:endParaRPr lang="en-US" sz="1100" b="0" i="0" u="none" strike="noStrike" dirty="0">
                        <a:solidFill>
                          <a:srgbClr val="000000"/>
                        </a:solidFill>
                        <a:effectLst/>
                        <a:latin typeface="Calibri"/>
                      </a:endParaRPr>
                    </a:p>
                  </a:txBody>
                  <a:tcPr marL="7620" marR="7620" marT="7620" marB="0" anchor="b"/>
                </a:tc>
              </a:tr>
              <a:tr h="342900">
                <a:tc>
                  <a:txBody>
                    <a:bodyPr/>
                    <a:lstStyle/>
                    <a:p>
                      <a:pPr algn="ctr" fontAlgn="b"/>
                      <a:r>
                        <a:rPr lang="en-US" sz="1100" u="none" strike="noStrike">
                          <a:effectLst/>
                        </a:rPr>
                        <a:t>Order 5</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          151,293 </a:t>
                      </a:r>
                      <a:endParaRPr lang="en-US" sz="1100" b="0" i="0" u="none" strike="noStrike" dirty="0">
                        <a:solidFill>
                          <a:srgbClr val="000000"/>
                        </a:solidFill>
                        <a:effectLst/>
                        <a:latin typeface="Calibri"/>
                      </a:endParaRPr>
                    </a:p>
                  </a:txBody>
                  <a:tcPr marL="7620" marR="7620" marT="7620" marB="0" anchor="b"/>
                </a:tc>
              </a:tr>
              <a:tr h="342900">
                <a:tc>
                  <a:txBody>
                    <a:bodyPr/>
                    <a:lstStyle/>
                    <a:p>
                      <a:pPr algn="ctr" fontAlgn="b"/>
                      <a:r>
                        <a:rPr lang="en-US" sz="1100" u="none" strike="noStrike">
                          <a:effectLst/>
                        </a:rPr>
                        <a:t>Logarithmic</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            66,784 </a:t>
                      </a:r>
                      <a:endParaRPr lang="en-US" sz="1100" b="0" i="0" u="none" strike="noStrike" dirty="0">
                        <a:solidFill>
                          <a:srgbClr val="000000"/>
                        </a:solidFill>
                        <a:effectLst/>
                        <a:latin typeface="Calibri"/>
                      </a:endParaRPr>
                    </a:p>
                  </a:txBody>
                  <a:tcPr marL="7620" marR="7620" marT="7620" marB="0" anchor="b"/>
                </a:tc>
              </a:tr>
              <a:tr h="342900">
                <a:tc>
                  <a:txBody>
                    <a:bodyPr/>
                    <a:lstStyle/>
                    <a:p>
                      <a:pPr algn="ctr" fontAlgn="b"/>
                      <a:r>
                        <a:rPr lang="en-US" sz="1100" u="none" strike="noStrike" dirty="0">
                          <a:effectLst/>
                        </a:rPr>
                        <a:t>Exponential</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          208,238 </a:t>
                      </a:r>
                      <a:endParaRPr lang="en-US" sz="1100" b="0" i="0" u="none" strike="noStrike" dirty="0">
                        <a:solidFill>
                          <a:srgbClr val="000000"/>
                        </a:solidFill>
                        <a:effectLst/>
                        <a:latin typeface="Calibri"/>
                      </a:endParaRPr>
                    </a:p>
                  </a:txBody>
                  <a:tcPr marL="7620" marR="7620" marT="7620" marB="0" anchor="b"/>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64" y="3881721"/>
            <a:ext cx="4038600" cy="2770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85800" y="3358501"/>
            <a:ext cx="3886200" cy="523220"/>
          </a:xfrm>
          <a:prstGeom prst="rect">
            <a:avLst/>
          </a:prstGeom>
          <a:noFill/>
        </p:spPr>
        <p:txBody>
          <a:bodyPr wrap="square" rtlCol="0">
            <a:spAutoFit/>
          </a:bodyPr>
          <a:lstStyle/>
          <a:p>
            <a:r>
              <a:rPr lang="en-US" sz="1400" dirty="0" smtClean="0"/>
              <a:t>Quadratic Fit into</a:t>
            </a:r>
          </a:p>
          <a:p>
            <a:r>
              <a:rPr lang="en-US" sz="1400" dirty="0" smtClean="0"/>
              <a:t>Age by Probability of Placing an Order</a:t>
            </a:r>
            <a:endParaRPr lang="en-US" sz="1400" dirty="0"/>
          </a:p>
        </p:txBody>
      </p:sp>
    </p:spTree>
    <p:extLst>
      <p:ext uri="{BB962C8B-B14F-4D97-AF65-F5344CB8AC3E}">
        <p14:creationId xmlns:p14="http://schemas.microsoft.com/office/powerpoint/2010/main" val="1438441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871472"/>
          </a:xfrm>
        </p:spPr>
        <p:txBody>
          <a:bodyPr>
            <a:normAutofit fontScale="85000" lnSpcReduction="20000"/>
          </a:bodyPr>
          <a:lstStyle/>
          <a:p>
            <a:pPr marL="109728" indent="0">
              <a:buNone/>
            </a:pPr>
            <a:r>
              <a:rPr lang="en-US" u="sng" dirty="0" smtClean="0"/>
              <a:t>Using age to predict values</a:t>
            </a:r>
            <a:endParaRPr lang="en-US" dirty="0" smtClean="0"/>
          </a:p>
          <a:p>
            <a:pPr marL="109728" indent="0">
              <a:buNone/>
            </a:pPr>
            <a:r>
              <a:rPr lang="en-US" dirty="0" smtClean="0"/>
              <a:t>Attempts were made to fit polynomials up to order 5 as well as logarithmic and exponential curves. Quadratic fit best in terms of the cost function value</a:t>
            </a:r>
            <a:r>
              <a:rPr lang="en-US" dirty="0" smtClean="0"/>
              <a:t>. The resulting set of weekly predictions based on quadratic results is below.</a:t>
            </a:r>
            <a:endParaRPr lang="en-US" dirty="0" smtClean="0"/>
          </a:p>
        </p:txBody>
      </p:sp>
      <p:sp>
        <p:nvSpPr>
          <p:cNvPr id="3" name="Title 2"/>
          <p:cNvSpPr>
            <a:spLocks noGrp="1"/>
          </p:cNvSpPr>
          <p:nvPr>
            <p:ph type="title"/>
          </p:nvPr>
        </p:nvSpPr>
        <p:spPr/>
        <p:txBody>
          <a:bodyPr>
            <a:normAutofit/>
          </a:bodyPr>
          <a:lstStyle/>
          <a:p>
            <a:r>
              <a:rPr lang="en-US" dirty="0" smtClean="0"/>
              <a:t>Data Science: Journey</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281" y="3881721"/>
            <a:ext cx="4191000" cy="2626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10681" y="3286780"/>
            <a:ext cx="3886200" cy="523220"/>
          </a:xfrm>
          <a:prstGeom prst="rect">
            <a:avLst/>
          </a:prstGeom>
          <a:noFill/>
        </p:spPr>
        <p:txBody>
          <a:bodyPr wrap="square" rtlCol="0">
            <a:spAutoFit/>
          </a:bodyPr>
          <a:lstStyle/>
          <a:p>
            <a:r>
              <a:rPr lang="en-US" sz="1400" dirty="0" smtClean="0"/>
              <a:t>Quadratic Predictions against the Actual Total Orders</a:t>
            </a:r>
            <a:endParaRPr lang="en-US" sz="1400" dirty="0"/>
          </a:p>
        </p:txBody>
      </p:sp>
      <p:sp>
        <p:nvSpPr>
          <p:cNvPr id="9" name="TextBox 8"/>
          <p:cNvSpPr txBox="1"/>
          <p:nvPr/>
        </p:nvSpPr>
        <p:spPr>
          <a:xfrm>
            <a:off x="533400" y="4114800"/>
            <a:ext cx="4114800" cy="1754326"/>
          </a:xfrm>
          <a:prstGeom prst="rect">
            <a:avLst/>
          </a:prstGeom>
          <a:noFill/>
        </p:spPr>
        <p:txBody>
          <a:bodyPr wrap="square" rtlCol="0">
            <a:spAutoFit/>
          </a:bodyPr>
          <a:lstStyle/>
          <a:p>
            <a:r>
              <a:rPr lang="en-US" b="1" dirty="0" smtClean="0"/>
              <a:t>Cost Function Value</a:t>
            </a:r>
          </a:p>
          <a:p>
            <a:r>
              <a:rPr lang="en-US" dirty="0" smtClean="0"/>
              <a:t>21,970</a:t>
            </a:r>
          </a:p>
          <a:p>
            <a:endParaRPr lang="en-US" dirty="0"/>
          </a:p>
          <a:p>
            <a:r>
              <a:rPr lang="en-US" dirty="0" smtClean="0"/>
              <a:t>* This cost function value is read as either overestimating or underestimating 21,970 orders.</a:t>
            </a:r>
          </a:p>
        </p:txBody>
      </p:sp>
    </p:spTree>
    <p:extLst>
      <p:ext uri="{BB962C8B-B14F-4D97-AF65-F5344CB8AC3E}">
        <p14:creationId xmlns:p14="http://schemas.microsoft.com/office/powerpoint/2010/main" val="1537582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871472"/>
          </a:xfrm>
        </p:spPr>
        <p:txBody>
          <a:bodyPr>
            <a:normAutofit fontScale="92500" lnSpcReduction="10000"/>
          </a:bodyPr>
          <a:lstStyle/>
          <a:p>
            <a:pPr marL="109728" indent="0">
              <a:buNone/>
            </a:pPr>
            <a:r>
              <a:rPr lang="en-US" u="sng" dirty="0" smtClean="0"/>
              <a:t>Using time to predict values</a:t>
            </a:r>
            <a:endParaRPr lang="en-US" dirty="0" smtClean="0"/>
          </a:p>
          <a:p>
            <a:pPr marL="109728" indent="0">
              <a:buNone/>
            </a:pPr>
            <a:r>
              <a:rPr lang="en-US" dirty="0" smtClean="0"/>
              <a:t>Extrapolates the probability of purchasing an order from the first 10 weeks to later ages</a:t>
            </a:r>
            <a:r>
              <a:rPr lang="en-US" dirty="0" smtClean="0"/>
              <a:t>. This clearly disproves the assumption that customers purchase at the same rate over time.</a:t>
            </a:r>
            <a:endParaRPr lang="en-US" dirty="0" smtClean="0"/>
          </a:p>
        </p:txBody>
      </p:sp>
      <p:sp>
        <p:nvSpPr>
          <p:cNvPr id="3" name="Title 2"/>
          <p:cNvSpPr>
            <a:spLocks noGrp="1"/>
          </p:cNvSpPr>
          <p:nvPr>
            <p:ph type="title"/>
          </p:nvPr>
        </p:nvSpPr>
        <p:spPr/>
        <p:txBody>
          <a:bodyPr>
            <a:normAutofit/>
          </a:bodyPr>
          <a:lstStyle/>
          <a:p>
            <a:r>
              <a:rPr lang="en-US" dirty="0" smtClean="0"/>
              <a:t>Data Science: Journey</a:t>
            </a:r>
            <a:endParaRPr lang="en-US" dirty="0"/>
          </a:p>
        </p:txBody>
      </p:sp>
      <p:sp>
        <p:nvSpPr>
          <p:cNvPr id="8" name="TextBox 7"/>
          <p:cNvSpPr txBox="1"/>
          <p:nvPr/>
        </p:nvSpPr>
        <p:spPr>
          <a:xfrm>
            <a:off x="5110681" y="3048000"/>
            <a:ext cx="3886200" cy="738664"/>
          </a:xfrm>
          <a:prstGeom prst="rect">
            <a:avLst/>
          </a:prstGeom>
          <a:noFill/>
        </p:spPr>
        <p:txBody>
          <a:bodyPr wrap="square" rtlCol="0">
            <a:spAutoFit/>
          </a:bodyPr>
          <a:lstStyle/>
          <a:p>
            <a:r>
              <a:rPr lang="en-US" sz="1400" dirty="0" smtClean="0"/>
              <a:t>Exponential Decay Fit onto Weekly Purchase Rate of Customers to Extrapolate to later ages.</a:t>
            </a:r>
            <a:endParaRPr lang="en-US" sz="1400"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06" y="3286780"/>
            <a:ext cx="4301794"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885" y="3846294"/>
            <a:ext cx="3733800" cy="263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372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871472"/>
          </a:xfrm>
        </p:spPr>
        <p:txBody>
          <a:bodyPr>
            <a:normAutofit/>
          </a:bodyPr>
          <a:lstStyle/>
          <a:p>
            <a:pPr marL="109728" indent="0">
              <a:buNone/>
            </a:pPr>
            <a:r>
              <a:rPr lang="en-US" u="sng" dirty="0" smtClean="0"/>
              <a:t>Using time to predict values</a:t>
            </a:r>
            <a:endParaRPr lang="en-US" dirty="0" smtClean="0"/>
          </a:p>
          <a:p>
            <a:pPr marL="109728" indent="0">
              <a:buNone/>
            </a:pPr>
            <a:r>
              <a:rPr lang="en-US" dirty="0"/>
              <a:t>The resulting set of weekly predictions based on </a:t>
            </a:r>
            <a:r>
              <a:rPr lang="en-US" dirty="0" smtClean="0"/>
              <a:t>exponential decay extrapolation results </a:t>
            </a:r>
            <a:r>
              <a:rPr lang="en-US" dirty="0"/>
              <a:t>is below.</a:t>
            </a:r>
          </a:p>
        </p:txBody>
      </p:sp>
      <p:sp>
        <p:nvSpPr>
          <p:cNvPr id="3" name="Title 2"/>
          <p:cNvSpPr>
            <a:spLocks noGrp="1"/>
          </p:cNvSpPr>
          <p:nvPr>
            <p:ph type="title"/>
          </p:nvPr>
        </p:nvSpPr>
        <p:spPr/>
        <p:txBody>
          <a:bodyPr>
            <a:normAutofit/>
          </a:bodyPr>
          <a:lstStyle/>
          <a:p>
            <a:r>
              <a:rPr lang="en-US" dirty="0" smtClean="0"/>
              <a:t>Data Science: Journey</a:t>
            </a:r>
            <a:endParaRPr lang="en-US" dirty="0"/>
          </a:p>
        </p:txBody>
      </p:sp>
      <p:sp>
        <p:nvSpPr>
          <p:cNvPr id="8" name="TextBox 7"/>
          <p:cNvSpPr txBox="1"/>
          <p:nvPr/>
        </p:nvSpPr>
        <p:spPr>
          <a:xfrm>
            <a:off x="5110681" y="3048000"/>
            <a:ext cx="3886200" cy="738664"/>
          </a:xfrm>
          <a:prstGeom prst="rect">
            <a:avLst/>
          </a:prstGeom>
          <a:noFill/>
        </p:spPr>
        <p:txBody>
          <a:bodyPr wrap="square" rtlCol="0">
            <a:spAutoFit/>
          </a:bodyPr>
          <a:lstStyle/>
          <a:p>
            <a:r>
              <a:rPr lang="en-US" sz="1400" dirty="0" smtClean="0"/>
              <a:t>Exponential Decay Fit onto Weekly Purchase Rate of Customers to Extrapolate to later ages.</a:t>
            </a:r>
            <a:endParaRPr lang="en-US" sz="1400" dirty="0"/>
          </a:p>
        </p:txBody>
      </p:sp>
      <p:sp>
        <p:nvSpPr>
          <p:cNvPr id="9" name="TextBox 8"/>
          <p:cNvSpPr txBox="1"/>
          <p:nvPr/>
        </p:nvSpPr>
        <p:spPr>
          <a:xfrm>
            <a:off x="533400" y="4114800"/>
            <a:ext cx="4114800" cy="1754326"/>
          </a:xfrm>
          <a:prstGeom prst="rect">
            <a:avLst/>
          </a:prstGeom>
          <a:noFill/>
        </p:spPr>
        <p:txBody>
          <a:bodyPr wrap="square" rtlCol="0">
            <a:spAutoFit/>
          </a:bodyPr>
          <a:lstStyle/>
          <a:p>
            <a:r>
              <a:rPr lang="en-US" b="1" dirty="0" smtClean="0"/>
              <a:t>Cost Function Value</a:t>
            </a:r>
          </a:p>
          <a:p>
            <a:r>
              <a:rPr lang="en-US" dirty="0" smtClean="0"/>
              <a:t>91,643</a:t>
            </a:r>
          </a:p>
          <a:p>
            <a:endParaRPr lang="en-US" dirty="0"/>
          </a:p>
          <a:p>
            <a:r>
              <a:rPr lang="en-US" dirty="0" smtClean="0"/>
              <a:t>* This cost function value is read as either overestimating or underestimating 91,643 orders.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786664"/>
            <a:ext cx="4419600" cy="285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063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328672"/>
          </a:xfrm>
        </p:spPr>
        <p:txBody>
          <a:bodyPr>
            <a:normAutofit/>
          </a:bodyPr>
          <a:lstStyle/>
          <a:p>
            <a:pPr marL="109728" indent="0">
              <a:buNone/>
            </a:pPr>
            <a:r>
              <a:rPr lang="en-US" dirty="0" smtClean="0"/>
              <a:t>The lowest cost function was the initial naïve approach. While it does not take into consideration customer age, just using customer count seems to explain the variance in the data the </a:t>
            </a:r>
            <a:r>
              <a:rPr lang="en-US" dirty="0" smtClean="0"/>
              <a:t>most.</a:t>
            </a:r>
            <a:endParaRPr lang="en-US" dirty="0" smtClean="0"/>
          </a:p>
        </p:txBody>
      </p:sp>
      <p:sp>
        <p:nvSpPr>
          <p:cNvPr id="3" name="Title 2"/>
          <p:cNvSpPr>
            <a:spLocks noGrp="1"/>
          </p:cNvSpPr>
          <p:nvPr>
            <p:ph type="title"/>
          </p:nvPr>
        </p:nvSpPr>
        <p:spPr/>
        <p:txBody>
          <a:bodyPr>
            <a:normAutofit/>
          </a:bodyPr>
          <a:lstStyle/>
          <a:p>
            <a:r>
              <a:rPr lang="en-US" dirty="0" smtClean="0"/>
              <a:t>Data Science: Conclusion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733800"/>
            <a:ext cx="4419600" cy="2949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8600" y="4267200"/>
            <a:ext cx="4114800" cy="1754326"/>
          </a:xfrm>
          <a:prstGeom prst="rect">
            <a:avLst/>
          </a:prstGeom>
          <a:noFill/>
        </p:spPr>
        <p:txBody>
          <a:bodyPr wrap="square" rtlCol="0">
            <a:spAutoFit/>
          </a:bodyPr>
          <a:lstStyle/>
          <a:p>
            <a:r>
              <a:rPr lang="en-US" b="1" dirty="0" smtClean="0"/>
              <a:t>Cost Function Value</a:t>
            </a:r>
          </a:p>
          <a:p>
            <a:r>
              <a:rPr lang="en-US" dirty="0" smtClean="0"/>
              <a:t>9,851</a:t>
            </a:r>
          </a:p>
          <a:p>
            <a:endParaRPr lang="en-US" dirty="0"/>
          </a:p>
          <a:p>
            <a:r>
              <a:rPr lang="en-US" dirty="0" smtClean="0"/>
              <a:t>* This cost function value is read as either overestimating or underestimating 9,851 orders.</a:t>
            </a:r>
          </a:p>
        </p:txBody>
      </p:sp>
    </p:spTree>
    <p:extLst>
      <p:ext uri="{BB962C8B-B14F-4D97-AF65-F5344CB8AC3E}">
        <p14:creationId xmlns:p14="http://schemas.microsoft.com/office/powerpoint/2010/main" val="2117507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252472"/>
          </a:xfrm>
        </p:spPr>
        <p:txBody>
          <a:bodyPr>
            <a:normAutofit fontScale="92500" lnSpcReduction="10000"/>
          </a:bodyPr>
          <a:lstStyle/>
          <a:p>
            <a:pPr marL="109728" indent="0">
              <a:buNone/>
            </a:pPr>
            <a:r>
              <a:rPr lang="en-US" u="sng" dirty="0" smtClean="0"/>
              <a:t>Hidden relationships:</a:t>
            </a:r>
          </a:p>
          <a:p>
            <a:pPr marL="109728" indent="0">
              <a:buNone/>
            </a:pPr>
            <a:r>
              <a:rPr lang="en-US" dirty="0" smtClean="0"/>
              <a:t>Customers in the first two weeks are extremely likely to place an order compared to longer customers (estimated ~60% likelihood). We also know that we have around ~18,000 customers that fit into this category each week.</a:t>
            </a:r>
            <a:endParaRPr lang="en-US" dirty="0" smtClean="0"/>
          </a:p>
        </p:txBody>
      </p:sp>
      <p:sp>
        <p:nvSpPr>
          <p:cNvPr id="3" name="Title 2"/>
          <p:cNvSpPr>
            <a:spLocks noGrp="1"/>
          </p:cNvSpPr>
          <p:nvPr>
            <p:ph type="title"/>
          </p:nvPr>
        </p:nvSpPr>
        <p:spPr/>
        <p:txBody>
          <a:bodyPr>
            <a:normAutofit/>
          </a:bodyPr>
          <a:lstStyle/>
          <a:p>
            <a:r>
              <a:rPr lang="en-US" dirty="0" smtClean="0"/>
              <a:t>Data Science: Conclusion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9657841"/>
              </p:ext>
            </p:extLst>
          </p:nvPr>
        </p:nvGraphicFramePr>
        <p:xfrm>
          <a:off x="533400" y="3733800"/>
          <a:ext cx="3200400" cy="2958999"/>
        </p:xfrm>
        <a:graphic>
          <a:graphicData uri="http://schemas.openxmlformats.org/drawingml/2006/table">
            <a:tbl>
              <a:tblPr firstRow="1" bandRow="1">
                <a:tableStyleId>{5C22544A-7EE6-4342-B048-85BDC9FD1C3A}</a:tableStyleId>
              </a:tblPr>
              <a:tblGrid>
                <a:gridCol w="1600200"/>
                <a:gridCol w="1600200"/>
              </a:tblGrid>
              <a:tr h="0">
                <a:tc>
                  <a:txBody>
                    <a:bodyPr/>
                    <a:lstStyle/>
                    <a:p>
                      <a:pPr algn="ctr" fontAlgn="ctr"/>
                      <a:r>
                        <a:rPr lang="en-US" sz="1200" b="0" i="0" u="none" strike="noStrike" dirty="0">
                          <a:solidFill>
                            <a:srgbClr val="000000"/>
                          </a:solidFill>
                          <a:effectLst/>
                          <a:latin typeface="+mj-lt"/>
                        </a:rPr>
                        <a:t>Week Number</a:t>
                      </a:r>
                    </a:p>
                  </a:txBody>
                  <a:tcPr marL="7620" marR="7620" marT="7620" marB="0" anchor="ctr"/>
                </a:tc>
                <a:tc>
                  <a:txBody>
                    <a:bodyPr/>
                    <a:lstStyle/>
                    <a:p>
                      <a:pPr algn="ctr" fontAlgn="ctr"/>
                      <a:r>
                        <a:rPr lang="en-US" sz="1200" b="0" i="0" u="none" strike="noStrike">
                          <a:solidFill>
                            <a:srgbClr val="000000"/>
                          </a:solidFill>
                          <a:effectLst/>
                          <a:latin typeface="+mj-lt"/>
                        </a:rPr>
                        <a:t>New Customers</a:t>
                      </a:r>
                    </a:p>
                  </a:txBody>
                  <a:tcPr marL="7620" marR="7620" marT="7620" marB="0" anchor="ctr"/>
                </a:tc>
              </a:tr>
              <a:tr h="307611">
                <a:tc>
                  <a:txBody>
                    <a:bodyPr/>
                    <a:lstStyle/>
                    <a:p>
                      <a:pPr algn="ctr" fontAlgn="ctr"/>
                      <a:r>
                        <a:rPr lang="en-US" sz="1200" b="0" i="0" u="none" strike="noStrike" dirty="0">
                          <a:solidFill>
                            <a:srgbClr val="000000"/>
                          </a:solidFill>
                          <a:effectLst/>
                          <a:latin typeface="+mj-lt"/>
                        </a:rPr>
                        <a:t>                       1 </a:t>
                      </a:r>
                    </a:p>
                  </a:txBody>
                  <a:tcPr marL="7620" marR="7620" marT="7620" marB="0" anchor="ctr"/>
                </a:tc>
                <a:tc>
                  <a:txBody>
                    <a:bodyPr/>
                    <a:lstStyle/>
                    <a:p>
                      <a:pPr algn="ctr" fontAlgn="ctr"/>
                      <a:r>
                        <a:rPr lang="en-US" sz="1200" b="0" i="0" u="none" strike="noStrike" dirty="0">
                          <a:solidFill>
                            <a:srgbClr val="000000"/>
                          </a:solidFill>
                          <a:effectLst/>
                          <a:latin typeface="+mj-lt"/>
                        </a:rPr>
                        <a:t>                         -   </a:t>
                      </a:r>
                    </a:p>
                  </a:txBody>
                  <a:tcPr marL="7620" marR="7620" marT="7620" marB="0" anchor="ctr"/>
                </a:tc>
              </a:tr>
              <a:tr h="307611">
                <a:tc>
                  <a:txBody>
                    <a:bodyPr/>
                    <a:lstStyle/>
                    <a:p>
                      <a:pPr algn="ctr" fontAlgn="ctr"/>
                      <a:r>
                        <a:rPr lang="en-US" sz="1200" b="0" i="0" u="none" strike="noStrike" dirty="0">
                          <a:solidFill>
                            <a:srgbClr val="000000"/>
                          </a:solidFill>
                          <a:effectLst/>
                          <a:latin typeface="+mj-lt"/>
                        </a:rPr>
                        <a:t>                       2 </a:t>
                      </a:r>
                    </a:p>
                  </a:txBody>
                  <a:tcPr marL="7620" marR="7620" marT="7620" marB="0" anchor="ctr"/>
                </a:tc>
                <a:tc>
                  <a:txBody>
                    <a:bodyPr/>
                    <a:lstStyle/>
                    <a:p>
                      <a:pPr algn="ctr" fontAlgn="ctr"/>
                      <a:r>
                        <a:rPr lang="en-US" sz="1200" b="0" i="0" u="none" strike="noStrike" dirty="0">
                          <a:solidFill>
                            <a:srgbClr val="000000"/>
                          </a:solidFill>
                          <a:effectLst/>
                          <a:latin typeface="+mj-lt"/>
                        </a:rPr>
                        <a:t>             8,724.00 </a:t>
                      </a:r>
                    </a:p>
                  </a:txBody>
                  <a:tcPr marL="7620" marR="7620" marT="7620" marB="0" anchor="ctr"/>
                </a:tc>
              </a:tr>
              <a:tr h="307611">
                <a:tc>
                  <a:txBody>
                    <a:bodyPr/>
                    <a:lstStyle/>
                    <a:p>
                      <a:pPr algn="ctr" fontAlgn="ctr"/>
                      <a:r>
                        <a:rPr lang="en-US" sz="1200" b="0" i="0" u="none" strike="noStrike" dirty="0">
                          <a:solidFill>
                            <a:srgbClr val="000000"/>
                          </a:solidFill>
                          <a:effectLst/>
                          <a:latin typeface="+mj-lt"/>
                        </a:rPr>
                        <a:t>                       3 </a:t>
                      </a:r>
                    </a:p>
                  </a:txBody>
                  <a:tcPr marL="7620" marR="7620" marT="7620" marB="0" anchor="ctr"/>
                </a:tc>
                <a:tc>
                  <a:txBody>
                    <a:bodyPr/>
                    <a:lstStyle/>
                    <a:p>
                      <a:pPr algn="ctr" fontAlgn="ctr"/>
                      <a:r>
                        <a:rPr lang="en-US" sz="1200" b="0" i="0" u="none" strike="noStrike" dirty="0">
                          <a:solidFill>
                            <a:srgbClr val="000000"/>
                          </a:solidFill>
                          <a:effectLst/>
                          <a:latin typeface="+mj-lt"/>
                        </a:rPr>
                        <a:t>             9,101.00 </a:t>
                      </a:r>
                    </a:p>
                  </a:txBody>
                  <a:tcPr marL="7620" marR="7620" marT="7620" marB="0" anchor="ctr"/>
                </a:tc>
              </a:tr>
              <a:tr h="307611">
                <a:tc>
                  <a:txBody>
                    <a:bodyPr/>
                    <a:lstStyle/>
                    <a:p>
                      <a:pPr algn="ctr" fontAlgn="ctr"/>
                      <a:r>
                        <a:rPr lang="en-US" sz="1200" b="0" i="0" u="none" strike="noStrike" dirty="0">
                          <a:solidFill>
                            <a:srgbClr val="000000"/>
                          </a:solidFill>
                          <a:effectLst/>
                          <a:latin typeface="+mj-lt"/>
                        </a:rPr>
                        <a:t>                       4 </a:t>
                      </a:r>
                    </a:p>
                  </a:txBody>
                  <a:tcPr marL="7620" marR="7620" marT="7620" marB="0" anchor="ctr"/>
                </a:tc>
                <a:tc>
                  <a:txBody>
                    <a:bodyPr/>
                    <a:lstStyle/>
                    <a:p>
                      <a:pPr algn="ctr" fontAlgn="ctr"/>
                      <a:r>
                        <a:rPr lang="en-US" sz="1200" b="0" i="0" u="none" strike="noStrike" dirty="0">
                          <a:solidFill>
                            <a:srgbClr val="000000"/>
                          </a:solidFill>
                          <a:effectLst/>
                          <a:latin typeface="+mj-lt"/>
                        </a:rPr>
                        <a:t>             9,265.00 </a:t>
                      </a:r>
                    </a:p>
                  </a:txBody>
                  <a:tcPr marL="7620" marR="7620" marT="7620" marB="0" anchor="ctr"/>
                </a:tc>
              </a:tr>
              <a:tr h="307611">
                <a:tc>
                  <a:txBody>
                    <a:bodyPr/>
                    <a:lstStyle/>
                    <a:p>
                      <a:pPr algn="ctr" fontAlgn="ctr"/>
                      <a:r>
                        <a:rPr lang="en-US" sz="1200" b="0" i="0" u="none" strike="noStrike">
                          <a:solidFill>
                            <a:srgbClr val="000000"/>
                          </a:solidFill>
                          <a:effectLst/>
                          <a:latin typeface="+mj-lt"/>
                        </a:rPr>
                        <a:t>                       5 </a:t>
                      </a:r>
                    </a:p>
                  </a:txBody>
                  <a:tcPr marL="7620" marR="7620" marT="7620" marB="0" anchor="ctr"/>
                </a:tc>
                <a:tc>
                  <a:txBody>
                    <a:bodyPr/>
                    <a:lstStyle/>
                    <a:p>
                      <a:pPr algn="ctr" fontAlgn="ctr"/>
                      <a:r>
                        <a:rPr lang="en-US" sz="1200" b="0" i="0" u="none" strike="noStrike" dirty="0">
                          <a:solidFill>
                            <a:srgbClr val="000000"/>
                          </a:solidFill>
                          <a:effectLst/>
                          <a:latin typeface="+mj-lt"/>
                        </a:rPr>
                        <a:t>             9,221.00 </a:t>
                      </a:r>
                    </a:p>
                  </a:txBody>
                  <a:tcPr marL="7620" marR="7620" marT="7620" marB="0" anchor="ctr"/>
                </a:tc>
              </a:tr>
              <a:tr h="307611">
                <a:tc>
                  <a:txBody>
                    <a:bodyPr/>
                    <a:lstStyle/>
                    <a:p>
                      <a:pPr algn="ctr" fontAlgn="ctr"/>
                      <a:r>
                        <a:rPr lang="en-US" sz="1200" b="0" i="0" u="none" strike="noStrike">
                          <a:solidFill>
                            <a:srgbClr val="000000"/>
                          </a:solidFill>
                          <a:effectLst/>
                          <a:latin typeface="+mj-lt"/>
                        </a:rPr>
                        <a:t>                       6 </a:t>
                      </a:r>
                    </a:p>
                  </a:txBody>
                  <a:tcPr marL="7620" marR="7620" marT="7620" marB="0" anchor="ctr"/>
                </a:tc>
                <a:tc>
                  <a:txBody>
                    <a:bodyPr/>
                    <a:lstStyle/>
                    <a:p>
                      <a:pPr algn="ctr" fontAlgn="ctr"/>
                      <a:r>
                        <a:rPr lang="en-US" sz="1200" b="0" i="0" u="none" strike="noStrike" dirty="0">
                          <a:solidFill>
                            <a:srgbClr val="000000"/>
                          </a:solidFill>
                          <a:effectLst/>
                          <a:latin typeface="+mj-lt"/>
                        </a:rPr>
                        <a:t>             9,101.00 </a:t>
                      </a:r>
                    </a:p>
                  </a:txBody>
                  <a:tcPr marL="7620" marR="7620" marT="7620" marB="0" anchor="ctr"/>
                </a:tc>
              </a:tr>
              <a:tr h="307611">
                <a:tc>
                  <a:txBody>
                    <a:bodyPr/>
                    <a:lstStyle/>
                    <a:p>
                      <a:pPr algn="ctr" fontAlgn="ctr"/>
                      <a:r>
                        <a:rPr lang="en-US" sz="1200" b="0" i="0" u="none" strike="noStrike">
                          <a:solidFill>
                            <a:srgbClr val="000000"/>
                          </a:solidFill>
                          <a:effectLst/>
                          <a:latin typeface="+mj-lt"/>
                        </a:rPr>
                        <a:t>                       7 </a:t>
                      </a:r>
                    </a:p>
                  </a:txBody>
                  <a:tcPr marL="7620" marR="7620" marT="7620" marB="0" anchor="ctr"/>
                </a:tc>
                <a:tc>
                  <a:txBody>
                    <a:bodyPr/>
                    <a:lstStyle/>
                    <a:p>
                      <a:pPr algn="ctr" fontAlgn="ctr"/>
                      <a:r>
                        <a:rPr lang="en-US" sz="1200" b="0" i="0" u="none" strike="noStrike" dirty="0">
                          <a:solidFill>
                            <a:srgbClr val="000000"/>
                          </a:solidFill>
                          <a:effectLst/>
                          <a:latin typeface="+mj-lt"/>
                        </a:rPr>
                        <a:t>             8,653.00 </a:t>
                      </a:r>
                    </a:p>
                  </a:txBody>
                  <a:tcPr marL="7620" marR="7620" marT="7620" marB="0" anchor="ctr"/>
                </a:tc>
              </a:tr>
              <a:tr h="307611">
                <a:tc>
                  <a:txBody>
                    <a:bodyPr/>
                    <a:lstStyle/>
                    <a:p>
                      <a:pPr algn="ctr" fontAlgn="ctr"/>
                      <a:r>
                        <a:rPr lang="en-US" sz="1200" b="0" i="0" u="none" strike="noStrike">
                          <a:solidFill>
                            <a:srgbClr val="000000"/>
                          </a:solidFill>
                          <a:effectLst/>
                          <a:latin typeface="+mj-lt"/>
                        </a:rPr>
                        <a:t>                       8 </a:t>
                      </a:r>
                    </a:p>
                  </a:txBody>
                  <a:tcPr marL="7620" marR="7620" marT="7620" marB="0" anchor="ctr"/>
                </a:tc>
                <a:tc>
                  <a:txBody>
                    <a:bodyPr/>
                    <a:lstStyle/>
                    <a:p>
                      <a:pPr algn="ctr" fontAlgn="ctr"/>
                      <a:r>
                        <a:rPr lang="en-US" sz="1200" b="0" i="0" u="none" strike="noStrike" dirty="0">
                          <a:solidFill>
                            <a:srgbClr val="000000"/>
                          </a:solidFill>
                          <a:effectLst/>
                          <a:latin typeface="+mj-lt"/>
                        </a:rPr>
                        <a:t>             9,163.00 </a:t>
                      </a:r>
                    </a:p>
                  </a:txBody>
                  <a:tcPr marL="7620" marR="7620" marT="7620" marB="0" anchor="ctr"/>
                </a:tc>
              </a:tr>
              <a:tr h="307611">
                <a:tc>
                  <a:txBody>
                    <a:bodyPr/>
                    <a:lstStyle/>
                    <a:p>
                      <a:pPr algn="ctr" fontAlgn="ctr"/>
                      <a:r>
                        <a:rPr lang="en-US" sz="1200" b="0" i="0" u="none" strike="noStrike" dirty="0">
                          <a:solidFill>
                            <a:srgbClr val="000000"/>
                          </a:solidFill>
                          <a:effectLst/>
                          <a:latin typeface="+mj-lt"/>
                        </a:rPr>
                        <a:t>                       9 </a:t>
                      </a:r>
                    </a:p>
                  </a:txBody>
                  <a:tcPr marL="7620" marR="7620" marT="7620" marB="0" anchor="ctr"/>
                </a:tc>
                <a:tc>
                  <a:txBody>
                    <a:bodyPr/>
                    <a:lstStyle/>
                    <a:p>
                      <a:pPr algn="ctr" fontAlgn="ctr"/>
                      <a:r>
                        <a:rPr lang="en-US" sz="1200" b="0" i="0" u="none" strike="noStrike" dirty="0">
                          <a:solidFill>
                            <a:srgbClr val="000000"/>
                          </a:solidFill>
                          <a:effectLst/>
                          <a:latin typeface="+mj-lt"/>
                        </a:rPr>
                        <a:t>             9,026.00 </a:t>
                      </a:r>
                    </a:p>
                  </a:txBody>
                  <a:tcPr marL="7620" marR="7620" marT="7620" marB="0" anchor="ctr"/>
                </a:tc>
              </a:tr>
            </a:tbl>
          </a:graphicData>
        </a:graphic>
      </p:graphicFrame>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754170"/>
            <a:ext cx="389572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1402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252472"/>
          </a:xfrm>
        </p:spPr>
        <p:txBody>
          <a:bodyPr>
            <a:normAutofit fontScale="85000" lnSpcReduction="20000"/>
          </a:bodyPr>
          <a:lstStyle/>
          <a:p>
            <a:pPr marL="109728" indent="0">
              <a:buNone/>
            </a:pPr>
            <a:r>
              <a:rPr lang="en-US" u="sng" dirty="0" smtClean="0"/>
              <a:t>Hidden relationships:</a:t>
            </a:r>
          </a:p>
          <a:p>
            <a:pPr marL="109728" indent="0">
              <a:buNone/>
            </a:pPr>
            <a:r>
              <a:rPr lang="en-US" dirty="0" smtClean="0"/>
              <a:t>Using these observations in combination with the total orders per week, we can estimate that ~18,000 “new customers” * 0.6 probability new customers place an order = 10,800 orders are from new customers each week. That’s around 16%-20% of the weekly order counts.  </a:t>
            </a:r>
            <a:endParaRPr lang="en-US" dirty="0" smtClean="0"/>
          </a:p>
        </p:txBody>
      </p:sp>
      <p:sp>
        <p:nvSpPr>
          <p:cNvPr id="3" name="Title 2"/>
          <p:cNvSpPr>
            <a:spLocks noGrp="1"/>
          </p:cNvSpPr>
          <p:nvPr>
            <p:ph type="title"/>
          </p:nvPr>
        </p:nvSpPr>
        <p:spPr/>
        <p:txBody>
          <a:bodyPr>
            <a:normAutofit/>
          </a:bodyPr>
          <a:lstStyle/>
          <a:p>
            <a:r>
              <a:rPr lang="en-US" dirty="0" smtClean="0"/>
              <a:t>Data Science: Conclusion</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581400"/>
            <a:ext cx="491825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64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1"/>
          </a:xfrm>
        </p:spPr>
        <p:txBody>
          <a:bodyPr>
            <a:normAutofit/>
          </a:bodyPr>
          <a:lstStyle/>
          <a:p>
            <a:pPr marL="109728" indent="0">
              <a:buNone/>
            </a:pPr>
            <a:r>
              <a:rPr lang="en-US" u="sng" dirty="0" smtClean="0"/>
              <a:t>Other ideas to attempt if time allowed:</a:t>
            </a:r>
          </a:p>
          <a:p>
            <a:pPr>
              <a:buFont typeface="Wingdings" panose="05000000000000000000" pitchFamily="2" charset="2"/>
              <a:buChar char="Ø"/>
            </a:pPr>
            <a:r>
              <a:rPr lang="en-US" dirty="0" smtClean="0"/>
              <a:t>Machine Learning</a:t>
            </a:r>
          </a:p>
          <a:p>
            <a:pPr lvl="1">
              <a:buFont typeface="Wingdings" panose="05000000000000000000" pitchFamily="2" charset="2"/>
              <a:buChar char="Ø"/>
            </a:pPr>
            <a:r>
              <a:rPr lang="en-US" dirty="0" smtClean="0"/>
              <a:t>Use machine learning algorithms to discover the interaction between the historical data available and a person’s current age to predict the probability of placing an order.</a:t>
            </a:r>
          </a:p>
          <a:p>
            <a:pPr>
              <a:buFont typeface="Wingdings" panose="05000000000000000000" pitchFamily="2" charset="2"/>
              <a:buChar char="Ø"/>
            </a:pPr>
            <a:r>
              <a:rPr lang="en-US" dirty="0" smtClean="0"/>
              <a:t>Bayesian statistics</a:t>
            </a:r>
          </a:p>
          <a:p>
            <a:pPr lvl="1">
              <a:buFont typeface="Wingdings" panose="05000000000000000000" pitchFamily="2" charset="2"/>
              <a:buChar char="Ø"/>
            </a:pPr>
            <a:r>
              <a:rPr lang="en-US" dirty="0" smtClean="0"/>
              <a:t>Try to categorize the data using a Binomial Beta distribution by finding the probability of placing an order given the age distribution.</a:t>
            </a:r>
          </a:p>
        </p:txBody>
      </p:sp>
      <p:sp>
        <p:nvSpPr>
          <p:cNvPr id="3" name="Title 2"/>
          <p:cNvSpPr>
            <a:spLocks noGrp="1"/>
          </p:cNvSpPr>
          <p:nvPr>
            <p:ph type="title"/>
          </p:nvPr>
        </p:nvSpPr>
        <p:spPr/>
        <p:txBody>
          <a:bodyPr>
            <a:normAutofit/>
          </a:bodyPr>
          <a:lstStyle/>
          <a:p>
            <a:r>
              <a:rPr lang="en-US" dirty="0" smtClean="0"/>
              <a:t>Data Science: Conclusion</a:t>
            </a:r>
            <a:endParaRPr lang="en-US" dirty="0"/>
          </a:p>
        </p:txBody>
      </p:sp>
    </p:spTree>
    <p:extLst>
      <p:ext uri="{BB962C8B-B14F-4D97-AF65-F5344CB8AC3E}">
        <p14:creationId xmlns:p14="http://schemas.microsoft.com/office/powerpoint/2010/main" val="1394112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63099"/>
            <a:ext cx="4572000" cy="4538471"/>
          </a:xfrm>
        </p:spPr>
        <p:txBody>
          <a:bodyPr>
            <a:normAutofit fontScale="92500" lnSpcReduction="20000"/>
          </a:bodyPr>
          <a:lstStyle/>
          <a:p>
            <a:pPr marL="109728" indent="0">
              <a:buNone/>
            </a:pPr>
            <a:r>
              <a:rPr lang="en-US" sz="2600" u="sng" dirty="0" smtClean="0"/>
              <a:t>Final </a:t>
            </a:r>
            <a:r>
              <a:rPr lang="en-US" sz="2600" u="sng" dirty="0" smtClean="0"/>
              <a:t>Suggestions </a:t>
            </a:r>
            <a:r>
              <a:rPr lang="en-US" sz="2600" u="sng" dirty="0" smtClean="0"/>
              <a:t>to Fish4U CEO</a:t>
            </a:r>
          </a:p>
          <a:p>
            <a:pPr>
              <a:buFont typeface="Wingdings" panose="05000000000000000000" pitchFamily="2" charset="2"/>
              <a:buChar char="Ø"/>
            </a:pPr>
            <a:r>
              <a:rPr lang="en-US" sz="2600" dirty="0" smtClean="0"/>
              <a:t>Use </a:t>
            </a:r>
            <a:r>
              <a:rPr lang="en-US" sz="2600" dirty="0" smtClean="0"/>
              <a:t>the upper 95% prediction limits to minimize waste and also confidently order as much as is needed without worrying about running out of fish and losing customer satisfaction. </a:t>
            </a:r>
            <a:endParaRPr lang="en-US" sz="2600" dirty="0" smtClean="0"/>
          </a:p>
          <a:p>
            <a:pPr>
              <a:buFont typeface="Wingdings" panose="05000000000000000000" pitchFamily="2" charset="2"/>
              <a:buChar char="Ø"/>
            </a:pPr>
            <a:r>
              <a:rPr lang="en-US" sz="2400" dirty="0"/>
              <a:t>The CEO should </a:t>
            </a:r>
            <a:r>
              <a:rPr lang="en-US" sz="2400" dirty="0" smtClean="0"/>
              <a:t>also focus on customer retention in case the new customer rate drops.</a:t>
            </a:r>
            <a:endParaRPr lang="en-US" sz="2400" dirty="0"/>
          </a:p>
        </p:txBody>
      </p:sp>
      <p:sp>
        <p:nvSpPr>
          <p:cNvPr id="3" name="Title 2"/>
          <p:cNvSpPr>
            <a:spLocks noGrp="1"/>
          </p:cNvSpPr>
          <p:nvPr>
            <p:ph type="title"/>
          </p:nvPr>
        </p:nvSpPr>
        <p:spPr/>
        <p:txBody>
          <a:bodyPr>
            <a:normAutofit/>
          </a:bodyPr>
          <a:lstStyle/>
          <a:p>
            <a:r>
              <a:rPr lang="en-US" dirty="0" smtClean="0"/>
              <a:t>Data Science: Conclusion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133600"/>
            <a:ext cx="4408708" cy="339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7218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buNone/>
            </a:pPr>
            <a:r>
              <a:rPr lang="en-US" u="sng" dirty="0" smtClean="0"/>
              <a:t>Disclaimer:</a:t>
            </a:r>
          </a:p>
          <a:p>
            <a:pPr marL="109728" indent="0">
              <a:buNone/>
            </a:pPr>
            <a:r>
              <a:rPr lang="en-US" dirty="0" smtClean="0"/>
              <a:t>As a research and development data scientist with my current company, all of the projects I have completed are considered intellectual </a:t>
            </a:r>
            <a:r>
              <a:rPr lang="en-US" dirty="0" smtClean="0"/>
              <a:t>property with patent pending. </a:t>
            </a:r>
            <a:r>
              <a:rPr lang="en-US" dirty="0" smtClean="0"/>
              <a:t>I cannot ethically divulge the successes and failures for my recent major projects.</a:t>
            </a:r>
          </a:p>
          <a:p>
            <a:pPr marL="109728" indent="0">
              <a:buNone/>
            </a:pPr>
            <a:r>
              <a:rPr lang="en-US" dirty="0" smtClean="0"/>
              <a:t>Given that, I have successfully completed an old data scientist competition project on fictitious data held by Blue Apron in order to present here. The following is the Fish4U challenge.</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3177008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u="sng" dirty="0" smtClean="0"/>
              <a:t>Problem Definition</a:t>
            </a:r>
          </a:p>
          <a:p>
            <a:pPr marL="109728" indent="0">
              <a:buNone/>
            </a:pPr>
            <a:r>
              <a:rPr lang="en-US" dirty="0" smtClean="0"/>
              <a:t>A New York City start-up company, Fish4U, is a subscription service for ordering fish that can be turned on and off per week per customer. Being a fish market, the product (fish) spoils week to week, and it is import to save costs by accurately ordering the upcoming week’s orders. </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435146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886200" cy="4309872"/>
          </a:xfrm>
        </p:spPr>
        <p:txBody>
          <a:bodyPr>
            <a:normAutofit/>
          </a:bodyPr>
          <a:lstStyle/>
          <a:p>
            <a:pPr marL="109728" indent="0">
              <a:buNone/>
            </a:pPr>
            <a:r>
              <a:rPr lang="en-US" u="sng" dirty="0" smtClean="0"/>
              <a:t>Problem Visualization</a:t>
            </a:r>
          </a:p>
          <a:p>
            <a:pPr marL="109728" indent="0">
              <a:buNone/>
            </a:pPr>
            <a:endParaRPr lang="en-US" u="sng" dirty="0"/>
          </a:p>
          <a:p>
            <a:pPr marL="109728" indent="0">
              <a:buNone/>
            </a:pPr>
            <a:r>
              <a:rPr lang="en-US" dirty="0" smtClean="0"/>
              <a:t>Accurately </a:t>
            </a:r>
            <a:r>
              <a:rPr lang="en-US" dirty="0" smtClean="0"/>
              <a:t>predict the total orders for these weeks and beyond.</a:t>
            </a:r>
          </a:p>
        </p:txBody>
      </p:sp>
      <p:sp>
        <p:nvSpPr>
          <p:cNvPr id="3" name="Title 2"/>
          <p:cNvSpPr>
            <a:spLocks noGrp="1"/>
          </p:cNvSpPr>
          <p:nvPr>
            <p:ph type="title"/>
          </p:nvPr>
        </p:nvSpPr>
        <p:spPr/>
        <p:txBody>
          <a:bodyPr/>
          <a:lstStyle/>
          <a:p>
            <a:r>
              <a:rPr lang="en-US" dirty="0" smtClean="0"/>
              <a:t>Overview</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451" y="2057400"/>
            <a:ext cx="491825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516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u="sng" dirty="0" smtClean="0"/>
              <a:t>Motivation</a:t>
            </a:r>
          </a:p>
          <a:p>
            <a:pPr marL="109728" indent="0">
              <a:buNone/>
            </a:pPr>
            <a:r>
              <a:rPr lang="en-US" dirty="0"/>
              <a:t>Fish4U has captured historical ordering data </a:t>
            </a:r>
            <a:r>
              <a:rPr lang="en-US" dirty="0" smtClean="0"/>
              <a:t>on </a:t>
            </a:r>
            <a:r>
              <a:rPr lang="en-US" dirty="0"/>
              <a:t>some of its customers </a:t>
            </a:r>
            <a:r>
              <a:rPr lang="en-US" dirty="0" smtClean="0"/>
              <a:t>for the first 10 weeks of each customer’s subscription service. </a:t>
            </a:r>
          </a:p>
          <a:p>
            <a:pPr marL="109728" indent="0">
              <a:buNone/>
            </a:pPr>
            <a:r>
              <a:rPr lang="en-US" dirty="0" smtClean="0"/>
              <a:t>Intuitively, the Fish4U CEO </a:t>
            </a:r>
            <a:r>
              <a:rPr lang="en-US" dirty="0"/>
              <a:t>thinks that the customer’s </a:t>
            </a:r>
            <a:r>
              <a:rPr lang="en-US" dirty="0" smtClean="0"/>
              <a:t>subscription </a:t>
            </a:r>
            <a:r>
              <a:rPr lang="en-US" dirty="0"/>
              <a:t>longevity plays a role in if they order or not each week</a:t>
            </a:r>
            <a:r>
              <a:rPr lang="en-US" dirty="0" smtClean="0"/>
              <a:t>. </a:t>
            </a:r>
            <a:endParaRPr lang="en-US" dirty="0" smtClean="0"/>
          </a:p>
          <a:p>
            <a:pPr marL="109728" indent="0">
              <a:buNone/>
            </a:pPr>
            <a:endParaRPr lang="en-US" dirty="0"/>
          </a:p>
          <a:p>
            <a:pPr marL="109728" indent="0">
              <a:buNone/>
            </a:pPr>
            <a:r>
              <a:rPr lang="en-US" dirty="0" smtClean="0"/>
              <a:t>Discover </a:t>
            </a:r>
            <a:r>
              <a:rPr lang="en-US" dirty="0" smtClean="0"/>
              <a:t>a method that will accurately predict each week’s overall order count based on both the historical data and each customer’s subscription longevity if possible.</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748931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Find any hidden relationships in the data if they exist.</a:t>
            </a:r>
          </a:p>
          <a:p>
            <a:r>
              <a:rPr lang="en-US" dirty="0" smtClean="0"/>
              <a:t>Prove or disprove that subscription longevity impacts ordering habits. (i.e. a long-time customer will order more consistently)</a:t>
            </a:r>
          </a:p>
          <a:p>
            <a:r>
              <a:rPr lang="en-US" dirty="0" smtClean="0"/>
              <a:t>Create a prediction that accurately describes the known week orders.</a:t>
            </a:r>
          </a:p>
          <a:p>
            <a:r>
              <a:rPr lang="en-US" dirty="0" smtClean="0"/>
              <a:t>Generate a cost function to describe the accuracy of the predictions.</a:t>
            </a:r>
            <a:endParaRPr lang="en-US" dirty="0"/>
          </a:p>
        </p:txBody>
      </p:sp>
      <p:sp>
        <p:nvSpPr>
          <p:cNvPr id="3" name="Title 2"/>
          <p:cNvSpPr>
            <a:spLocks noGrp="1"/>
          </p:cNvSpPr>
          <p:nvPr>
            <p:ph type="title"/>
          </p:nvPr>
        </p:nvSpPr>
        <p:spPr/>
        <p:txBody>
          <a:bodyPr/>
          <a:lstStyle/>
          <a:p>
            <a:r>
              <a:rPr lang="en-US" dirty="0" smtClean="0"/>
              <a:t>Goals and Scope</a:t>
            </a:r>
            <a:endParaRPr lang="en-US" dirty="0"/>
          </a:p>
        </p:txBody>
      </p:sp>
    </p:spTree>
    <p:extLst>
      <p:ext uri="{BB962C8B-B14F-4D97-AF65-F5344CB8AC3E}">
        <p14:creationId xmlns:p14="http://schemas.microsoft.com/office/powerpoint/2010/main" val="24860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history only captures data for the first 10 weeks of a subset of customers.</a:t>
            </a:r>
          </a:p>
          <a:p>
            <a:r>
              <a:rPr lang="en-US" dirty="0" smtClean="0"/>
              <a:t>One of the table’s descriptions have a column </a:t>
            </a:r>
            <a:r>
              <a:rPr lang="en-US" dirty="0"/>
              <a:t>called “User’s Total Orders to </a:t>
            </a:r>
            <a:r>
              <a:rPr lang="en-US" dirty="0" smtClean="0"/>
              <a:t>Date”. This column does not really exist in the dataset anywhere.</a:t>
            </a:r>
          </a:p>
          <a:p>
            <a:pPr lvl="1"/>
            <a:r>
              <a:rPr lang="en-US" dirty="0" smtClean="0"/>
              <a:t>This column, in combination with the known user subscription age in weeks, would be extremely useful in developing more accurate probabilities of ordering.</a:t>
            </a:r>
          </a:p>
          <a:p>
            <a:pPr lvl="1"/>
            <a:r>
              <a:rPr lang="en-US" dirty="0" smtClean="0"/>
              <a:t>Without this column, probabilities of ordering were extrapolated from the first 10 weeks leaving model weakness as </a:t>
            </a:r>
            <a:r>
              <a:rPr lang="en-US" dirty="0" smtClean="0"/>
              <a:t>over-fitting</a:t>
            </a:r>
            <a:r>
              <a:rPr lang="en-US" dirty="0" smtClean="0"/>
              <a:t>.</a:t>
            </a:r>
          </a:p>
        </p:txBody>
      </p:sp>
      <p:sp>
        <p:nvSpPr>
          <p:cNvPr id="3" name="Title 2"/>
          <p:cNvSpPr>
            <a:spLocks noGrp="1"/>
          </p:cNvSpPr>
          <p:nvPr>
            <p:ph type="title"/>
          </p:nvPr>
        </p:nvSpPr>
        <p:spPr/>
        <p:txBody>
          <a:bodyPr/>
          <a:lstStyle/>
          <a:p>
            <a:r>
              <a:rPr lang="en-US" dirty="0" smtClean="0"/>
              <a:t>Limitations</a:t>
            </a:r>
            <a:endParaRPr lang="en-US" dirty="0"/>
          </a:p>
        </p:txBody>
      </p:sp>
    </p:spTree>
    <p:extLst>
      <p:ext uri="{BB962C8B-B14F-4D97-AF65-F5344CB8AC3E}">
        <p14:creationId xmlns:p14="http://schemas.microsoft.com/office/powerpoint/2010/main" val="1560509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u="sng" dirty="0" smtClean="0"/>
              <a:t>Dataset Descriptions</a:t>
            </a:r>
          </a:p>
          <a:p>
            <a:r>
              <a:rPr lang="en-US" dirty="0" smtClean="0"/>
              <a:t>User </a:t>
            </a:r>
            <a:r>
              <a:rPr lang="en-US" dirty="0"/>
              <a:t>Fulfillment History</a:t>
            </a:r>
          </a:p>
          <a:p>
            <a:pPr lvl="1"/>
            <a:r>
              <a:rPr lang="en-US" dirty="0" smtClean="0"/>
              <a:t>Describes </a:t>
            </a:r>
            <a:r>
              <a:rPr lang="en-US" dirty="0"/>
              <a:t>when users have received fish relative to </a:t>
            </a:r>
            <a:r>
              <a:rPr lang="en-US" dirty="0" smtClean="0"/>
              <a:t>their own </a:t>
            </a:r>
            <a:r>
              <a:rPr lang="en-US" dirty="0"/>
              <a:t>start week (e.g. all users are age 1 on week index 1). </a:t>
            </a:r>
            <a:endParaRPr lang="en-US" dirty="0" smtClean="0"/>
          </a:p>
          <a:p>
            <a:pPr lvl="1"/>
            <a:r>
              <a:rPr lang="en-US" dirty="0" smtClean="0"/>
              <a:t>This data </a:t>
            </a:r>
            <a:r>
              <a:rPr lang="en-US" dirty="0"/>
              <a:t>is a selection of users that have at least 10 weeks of history with </a:t>
            </a:r>
            <a:r>
              <a:rPr lang="en-US" dirty="0" smtClean="0"/>
              <a:t>the company</a:t>
            </a:r>
            <a:r>
              <a:rPr lang="en-US" dirty="0"/>
              <a:t>.</a:t>
            </a:r>
          </a:p>
          <a:p>
            <a:pPr lvl="1"/>
            <a:r>
              <a:rPr lang="en-US" dirty="0" smtClean="0"/>
              <a:t>Format </a:t>
            </a:r>
            <a:r>
              <a:rPr lang="en-US" dirty="0"/>
              <a:t>: user ID, week index, </a:t>
            </a:r>
            <a:r>
              <a:rPr lang="en-US" dirty="0" smtClean="0"/>
              <a:t>received </a:t>
            </a:r>
            <a:r>
              <a:rPr lang="en-US" dirty="0"/>
              <a:t>fish (0 </a:t>
            </a:r>
            <a:r>
              <a:rPr lang="en-US" dirty="0" smtClean="0"/>
              <a:t>no/ </a:t>
            </a:r>
            <a:r>
              <a:rPr lang="en-US" dirty="0"/>
              <a:t>1 yes)</a:t>
            </a:r>
          </a:p>
          <a:p>
            <a:r>
              <a:rPr lang="en-US" dirty="0" smtClean="0"/>
              <a:t>Weekly </a:t>
            </a:r>
            <a:r>
              <a:rPr lang="en-US" dirty="0"/>
              <a:t>User Population</a:t>
            </a:r>
          </a:p>
          <a:p>
            <a:pPr lvl="1"/>
            <a:r>
              <a:rPr lang="en-US" dirty="0" smtClean="0"/>
              <a:t>Description </a:t>
            </a:r>
            <a:r>
              <a:rPr lang="en-US" dirty="0"/>
              <a:t>: Distribution of ages for all existing users for a given week</a:t>
            </a:r>
          </a:p>
          <a:p>
            <a:pPr lvl="1"/>
            <a:r>
              <a:rPr lang="en-US" dirty="0" smtClean="0"/>
              <a:t>Format </a:t>
            </a:r>
            <a:r>
              <a:rPr lang="en-US" dirty="0"/>
              <a:t>: Week ID, User ID, User’s </a:t>
            </a:r>
            <a:r>
              <a:rPr lang="en-US" dirty="0" smtClean="0"/>
              <a:t>Age</a:t>
            </a:r>
          </a:p>
          <a:p>
            <a:r>
              <a:rPr lang="en-US" dirty="0" smtClean="0"/>
              <a:t>Weekly </a:t>
            </a:r>
            <a:r>
              <a:rPr lang="en-US" dirty="0"/>
              <a:t>Orders</a:t>
            </a:r>
          </a:p>
          <a:p>
            <a:pPr lvl="1"/>
            <a:r>
              <a:rPr lang="en-US" dirty="0" smtClean="0"/>
              <a:t>Description </a:t>
            </a:r>
            <a:r>
              <a:rPr lang="en-US" dirty="0"/>
              <a:t>: How many orders ended up getting fulfilled for a given </a:t>
            </a:r>
            <a:r>
              <a:rPr lang="en-US" dirty="0" smtClean="0"/>
              <a:t>week</a:t>
            </a:r>
            <a:endParaRPr lang="en-US" dirty="0"/>
          </a:p>
          <a:p>
            <a:pPr lvl="1"/>
            <a:r>
              <a:rPr lang="en-US" dirty="0" smtClean="0"/>
              <a:t>Format </a:t>
            </a:r>
            <a:r>
              <a:rPr lang="en-US" dirty="0"/>
              <a:t>: Week ID, Total Orders for that week</a:t>
            </a:r>
          </a:p>
        </p:txBody>
      </p:sp>
      <p:sp>
        <p:nvSpPr>
          <p:cNvPr id="3" name="Title 2"/>
          <p:cNvSpPr>
            <a:spLocks noGrp="1"/>
          </p:cNvSpPr>
          <p:nvPr>
            <p:ph type="title"/>
          </p:nvPr>
        </p:nvSpPr>
        <p:spPr/>
        <p:txBody>
          <a:bodyPr/>
          <a:lstStyle/>
          <a:p>
            <a:r>
              <a:rPr lang="en-US" dirty="0" smtClean="0"/>
              <a:t>Data Science: Data</a:t>
            </a:r>
            <a:endParaRPr lang="en-US" dirty="0"/>
          </a:p>
        </p:txBody>
      </p:sp>
    </p:spTree>
    <p:extLst>
      <p:ext uri="{BB962C8B-B14F-4D97-AF65-F5344CB8AC3E}">
        <p14:creationId xmlns:p14="http://schemas.microsoft.com/office/powerpoint/2010/main" val="25886856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Concourse</Template>
  <TotalTime>1578</TotalTime>
  <Words>1806</Words>
  <Application>Microsoft Office PowerPoint</Application>
  <PresentationFormat>On-screen Show (4:3)</PresentationFormat>
  <Paragraphs>265</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Concourse</vt:lpstr>
      <vt:lpstr>Data Science Project:  Fish4U Predictions</vt:lpstr>
      <vt:lpstr>Project Table of Contents</vt:lpstr>
      <vt:lpstr>Overview</vt:lpstr>
      <vt:lpstr>Overview</vt:lpstr>
      <vt:lpstr>Overview</vt:lpstr>
      <vt:lpstr>Overview</vt:lpstr>
      <vt:lpstr>Goals and Scope</vt:lpstr>
      <vt:lpstr>Limitations</vt:lpstr>
      <vt:lpstr>Data Science: Data</vt:lpstr>
      <vt:lpstr>Data Science: Data</vt:lpstr>
      <vt:lpstr>Data Science: Journey</vt:lpstr>
      <vt:lpstr>Data Science: Data</vt:lpstr>
      <vt:lpstr>Data Science: Data</vt:lpstr>
      <vt:lpstr>Data Science: Data</vt:lpstr>
      <vt:lpstr>Data Science: Data</vt:lpstr>
      <vt:lpstr>Data Science: Data</vt:lpstr>
      <vt:lpstr>Data Science: Data</vt:lpstr>
      <vt:lpstr>Data Science: Data</vt:lpstr>
      <vt:lpstr>Data Science: Data</vt:lpstr>
      <vt:lpstr>Data Science: Journey</vt:lpstr>
      <vt:lpstr>Data Science: Journey</vt:lpstr>
      <vt:lpstr>Data Science: Journey</vt:lpstr>
      <vt:lpstr>Data Science: Journey</vt:lpstr>
      <vt:lpstr>Data Science: Journey</vt:lpstr>
      <vt:lpstr>Data Science: Conclusion</vt:lpstr>
      <vt:lpstr>Data Science: Conclusion</vt:lpstr>
      <vt:lpstr>Data Science: Conclusion</vt:lpstr>
      <vt:lpstr>Data Science: Conclusion</vt:lpstr>
      <vt:lpstr>Data Science: Conclusion</vt:lpstr>
    </vt:vector>
  </TitlesOfParts>
  <Company>Leidos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Hogancamp, Aaron T. [UNK]</dc:creator>
  <cp:lastModifiedBy>Hogancamp, Aaron T. [UNK]</cp:lastModifiedBy>
  <cp:revision>46</cp:revision>
  <dcterms:created xsi:type="dcterms:W3CDTF">2016-09-27T20:30:12Z</dcterms:created>
  <dcterms:modified xsi:type="dcterms:W3CDTF">2016-10-03T20:23:05Z</dcterms:modified>
</cp:coreProperties>
</file>