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7010400" cy="92964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P5jvzycSobI08Aa/TcdzdoSiU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966ABC-8086-418A-B2F9-A7C3D8DD2499}">
  <a:tblStyle styleId="{0E966ABC-8086-418A-B2F9-A7C3D8DD249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9F3"/>
          </a:solidFill>
        </a:fill>
      </a:tcStyle>
    </a:wholeTbl>
    <a:band1H>
      <a:tcTxStyle/>
      <a:tcStyle>
        <a:fill>
          <a:solidFill>
            <a:srgbClr val="CAD0E6"/>
          </a:solidFill>
        </a:fill>
      </a:tcStyle>
    </a:band1H>
    <a:band2H>
      <a:tcTxStyle/>
    </a:band2H>
    <a:band1V>
      <a:tcTxStyle/>
      <a:tcStyle>
        <a:fill>
          <a:solidFill>
            <a:srgbClr val="CAD0E6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title &amp;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49275" y="1439328"/>
            <a:ext cx="8043864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">
  <p:cSld name="Presentation 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250032" y="3580044"/>
            <a:ext cx="8644732" cy="851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Clr>
                <a:srgbClr val="ED7866"/>
              </a:buClr>
              <a:buSzPts val="1800"/>
              <a:buNone/>
              <a:defRPr sz="1800">
                <a:solidFill>
                  <a:srgbClr val="ED78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250032" y="2470729"/>
            <a:ext cx="8643938" cy="10959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Cover page">
  <p:cSld name="Title / Cover pag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ctrTitle"/>
          </p:nvPr>
        </p:nvSpPr>
        <p:spPr>
          <a:xfrm>
            <a:off x="1016001" y="2133600"/>
            <a:ext cx="6451600" cy="2105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016001" y="4301069"/>
            <a:ext cx="6451600" cy="72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01_Navi_PPT files2-07.png"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82" y="734048"/>
            <a:ext cx="2080925" cy="78928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2" type="body"/>
          </p:nvPr>
        </p:nvSpPr>
        <p:spPr>
          <a:xfrm>
            <a:off x="1016001" y="5807605"/>
            <a:ext cx="64516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">
  <p:cSld name="Big statem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Back-whiteFrame.png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549276" y="452446"/>
            <a:ext cx="6765924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49276" y="2375452"/>
            <a:ext cx="7537100" cy="3714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indent="-444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400"/>
              <a:buChar char="•"/>
              <a:defRPr sz="3400">
                <a:solidFill>
                  <a:schemeClr val="accent3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-"/>
              <a:defRPr sz="2800">
                <a:solidFill>
                  <a:schemeClr val="accent3"/>
                </a:solidFill>
              </a:defRPr>
            </a:lvl3pPr>
            <a:lvl4pPr indent="-368300" lvl="3" marL="1828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•"/>
              <a:defRPr sz="2200">
                <a:solidFill>
                  <a:schemeClr val="accent3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  <a:defRPr sz="1800">
                <a:solidFill>
                  <a:schemeClr val="accent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52400" y="6307668"/>
            <a:ext cx="313261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01_Navi_PPT files2-07.png"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018" y="6138827"/>
            <a:ext cx="1531056" cy="580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5"/>
          <p:cNvCxnSpPr/>
          <p:nvPr/>
        </p:nvCxnSpPr>
        <p:spPr>
          <a:xfrm>
            <a:off x="607967" y="6360749"/>
            <a:ext cx="0" cy="19423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5"/>
          <p:cNvSpPr txBox="1"/>
          <p:nvPr/>
        </p:nvSpPr>
        <p:spPr>
          <a:xfrm>
            <a:off x="8469135" y="0"/>
            <a:ext cx="674865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DRAFT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Transi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ition-bg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viHealth-logo---white.png"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962" y="6191745"/>
            <a:ext cx="1305614" cy="39951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ctrTitle"/>
          </p:nvPr>
        </p:nvSpPr>
        <p:spPr>
          <a:xfrm>
            <a:off x="1016001" y="2133600"/>
            <a:ext cx="6451600" cy="2105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1016001" y="4301069"/>
            <a:ext cx="6451600" cy="72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607967" y="6360749"/>
            <a:ext cx="0" cy="194235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– 16pt">
  <p:cSld name="2 column – 16p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49276" y="1445583"/>
            <a:ext cx="3794125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800601" y="1445583"/>
            <a:ext cx="3794125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– 28pt &amp; 16pt">
  <p:cSld name="2 column – 28pt &amp; 16p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549276" y="1445583"/>
            <a:ext cx="3794125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800601" y="3234301"/>
            <a:ext cx="3794125" cy="2828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800601" y="1436884"/>
            <a:ext cx="3794125" cy="1721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chemeClr val="accent3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  <a:defRPr sz="2000">
                <a:solidFill>
                  <a:schemeClr val="accent3"/>
                </a:solidFill>
              </a:defRPr>
            </a:lvl3pPr>
            <a:lvl4pPr indent="-342900" lvl="3" marL="1828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– 24pt &amp; 14pt">
  <p:cSld name="2 column – 24pt &amp; 14p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49276" y="1447811"/>
            <a:ext cx="3794125" cy="4662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•"/>
              <a:defRPr sz="2200">
                <a:solidFill>
                  <a:schemeClr val="accent3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  <a:defRPr sz="2000">
                <a:solidFill>
                  <a:schemeClr val="accent3"/>
                </a:solidFill>
              </a:defRPr>
            </a:lvl3pPr>
            <a:lvl4pPr indent="-342900" lvl="3" marL="1828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800601" y="1454442"/>
            <a:ext cx="3794125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3pPr>
            <a:lvl4pPr indent="-3048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– 16pt w-images">
  <p:cSld name="2 column – 16pt w-image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49276" y="1445585"/>
            <a:ext cx="3794125" cy="1532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800601" y="1445978"/>
            <a:ext cx="3794125" cy="1532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3" type="body"/>
          </p:nvPr>
        </p:nvSpPr>
        <p:spPr>
          <a:xfrm>
            <a:off x="549276" y="3113088"/>
            <a:ext cx="3794125" cy="24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4" type="body"/>
          </p:nvPr>
        </p:nvSpPr>
        <p:spPr>
          <a:xfrm>
            <a:off x="4800601" y="3113088"/>
            <a:ext cx="3794125" cy="24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>
  <p:cSld name="Header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2222" l="5926" r="4074" t="90000"/>
          <a:stretch/>
        </p:blipFill>
        <p:spPr>
          <a:xfrm>
            <a:off x="533400" y="6172200"/>
            <a:ext cx="8229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1_Navi_PPT files2-07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018" y="6138827"/>
            <a:ext cx="1531056" cy="58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b="0" i="0" sz="2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49275" y="1439327"/>
            <a:ext cx="8043864" cy="458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65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 Sans"/>
              <a:buChar char="-"/>
              <a:defRPr b="0" i="0" sz="1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naviHealth, Inc. - All Rights Reserved</a:t>
            </a:r>
            <a:endParaRPr/>
          </a:p>
        </p:txBody>
      </p:sp>
      <p:sp>
        <p:nvSpPr>
          <p:cNvPr id="84" name="Google Shape;84;p1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440267" y="311499"/>
            <a:ext cx="8407399" cy="405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64075" y="716800"/>
            <a:ext cx="3717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Name</a:t>
            </a:r>
            <a:r>
              <a:rPr b="0" i="0" lang="en-US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Brief but Descriptive, NO ACRONYMS</a:t>
            </a:r>
            <a:endParaRPr/>
          </a:p>
        </p:txBody>
      </p:sp>
      <p:graphicFrame>
        <p:nvGraphicFramePr>
          <p:cNvPr id="87" name="Google Shape;87;p1"/>
          <p:cNvGraphicFramePr/>
          <p:nvPr/>
        </p:nvGraphicFramePr>
        <p:xfrm>
          <a:off x="448734" y="1075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{0E966ABC-8086-418A-B2F9-A7C3D8DD2499}</a:tableStyleId>
              </a:tblPr>
              <a:tblGrid>
                <a:gridCol w="4123275"/>
              </a:tblGrid>
              <a:tr h="17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Description: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46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Describe the project using simple terms that everyone can understand.  If context is necessary, be extremely brief.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2"/>
                          </a:solidFill>
                        </a:rPr>
                        <a:t>Consider using bold to call out primary stated purpose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440267" y="28274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{0E966ABC-8086-418A-B2F9-A7C3D8DD2499}</a:tableStyleId>
              </a:tblPr>
              <a:tblGrid>
                <a:gridCol w="4123275"/>
              </a:tblGrid>
              <a:tr h="21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Goals / Value: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45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Goal:  what are the results of the project, per the primary stated purpose. This is the outcome of whatever it is you’re trying to do.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Value:  what benefit can be derived from the project’s outcome.  This is the “win” of whatever it is you’re trying to do.</a:t>
                      </a:r>
                      <a:endParaRPr sz="1000">
                        <a:solidFill>
                          <a:srgbClr val="002B5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"/>
          <p:cNvGraphicFramePr/>
          <p:nvPr/>
        </p:nvGraphicFramePr>
        <p:xfrm>
          <a:off x="4724400" y="1075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{0E966ABC-8086-418A-B2F9-A7C3D8DD2499}</a:tableStyleId>
              </a:tblPr>
              <a:tblGrid>
                <a:gridCol w="4114800"/>
              </a:tblGrid>
              <a:tr h="25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Customer</a:t>
                      </a:r>
                      <a:r>
                        <a:rPr lang="en-US" sz="1000"/>
                        <a:t>s/users: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3052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Customers:  who will </a:t>
                      </a:r>
                      <a:r>
                        <a:rPr b="1" i="1"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derive value </a:t>
                      </a:r>
                      <a:r>
                        <a:rPr b="0" i="0"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from the project or its outcomes?</a:t>
                      </a:r>
                      <a:endParaRPr sz="1000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Users:  who will </a:t>
                      </a:r>
                      <a:r>
                        <a:rPr b="1" i="1"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 or ingest </a:t>
                      </a:r>
                      <a:r>
                        <a:rPr b="0" i="0"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project or its outcomes?</a:t>
                      </a:r>
                      <a:endParaRPr sz="1000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"/>
          <p:cNvGraphicFramePr/>
          <p:nvPr/>
        </p:nvGraphicFramePr>
        <p:xfrm>
          <a:off x="4724400" y="2841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{0E966ABC-8086-418A-B2F9-A7C3D8DD2499}</a:tableStyleId>
              </a:tblPr>
              <a:tblGrid>
                <a:gridCol w="4123275"/>
              </a:tblGrid>
              <a:tr h="28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</a:t>
                      </a:r>
                      <a:r>
                        <a:rPr lang="en-US" sz="1000"/>
                        <a:t> cases (include who the users are)</a:t>
                      </a:r>
                      <a:r>
                        <a:rPr lang="en-US" sz="1000"/>
                        <a:t>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39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For the </a:t>
                      </a:r>
                      <a:r>
                        <a:rPr b="1" lang="en-US" sz="1000">
                          <a:solidFill>
                            <a:schemeClr val="dk2"/>
                          </a:solidFill>
                        </a:rPr>
                        <a:t>users listed above</a:t>
                      </a:r>
                      <a:r>
                        <a:rPr b="0" i="1" lang="en-US" sz="1000">
                          <a:solidFill>
                            <a:schemeClr val="dk2"/>
                          </a:solidFill>
                        </a:rPr>
                        <a:t>,</a:t>
                      </a:r>
                      <a:r>
                        <a:rPr b="0" i="0" lang="en-US" sz="1000">
                          <a:solidFill>
                            <a:schemeClr val="dk2"/>
                          </a:solidFill>
                        </a:rPr>
                        <a:t> indicate how they will primarily interact with the deliverables or outcomes of the project.  If the project is knowledge- or research-based, users are likely to be those asking the key questions or who depend on the answers for their work.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"/>
          <p:cNvGraphicFramePr/>
          <p:nvPr/>
        </p:nvGraphicFramePr>
        <p:xfrm>
          <a:off x="448733" y="45853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{0E966ABC-8086-418A-B2F9-A7C3D8DD2499}</a:tableStyleId>
              </a:tblPr>
              <a:tblGrid>
                <a:gridCol w="4123275"/>
              </a:tblGrid>
              <a:tr h="35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In-Scope: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158325">
                <a:tc>
                  <a:txBody>
                    <a:bodyPr/>
                    <a:lstStyle/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"/>
          <p:cNvGraphicFramePr/>
          <p:nvPr/>
        </p:nvGraphicFramePr>
        <p:xfrm>
          <a:off x="4724400" y="45853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{0E966ABC-8086-418A-B2F9-A7C3D8DD2499}</a:tableStyleId>
              </a:tblPr>
              <a:tblGrid>
                <a:gridCol w="4123275"/>
              </a:tblGrid>
              <a:tr h="20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Out-of-Scope: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027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... but you don’t expect to do this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or this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4724400" y="53973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{0E966ABC-8086-418A-B2F9-A7C3D8DD2499}</a:tableStyleId>
              </a:tblPr>
              <a:tblGrid>
                <a:gridCol w="41232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Scope TBD: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462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... and we’ll see about this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 maybe this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342700" y="6141425"/>
            <a:ext cx="8496600" cy="56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vi Template 4x3 9.15.16">
  <a:themeElements>
    <a:clrScheme name="Custom 88">
      <a:dk1>
        <a:srgbClr val="000000"/>
      </a:dk1>
      <a:lt1>
        <a:srgbClr val="FFFFFF"/>
      </a:lt1>
      <a:dk2>
        <a:srgbClr val="4D4E4E"/>
      </a:dk2>
      <a:lt2>
        <a:srgbClr val="D5D5D5"/>
      </a:lt2>
      <a:accent1>
        <a:srgbClr val="0057B8"/>
      </a:accent1>
      <a:accent2>
        <a:srgbClr val="29ABBD"/>
      </a:accent2>
      <a:accent3>
        <a:srgbClr val="7F7F7F"/>
      </a:accent3>
      <a:accent4>
        <a:srgbClr val="E35205"/>
      </a:accent4>
      <a:accent5>
        <a:srgbClr val="F79421"/>
      </a:accent5>
      <a:accent6>
        <a:srgbClr val="8064A2"/>
      </a:accent6>
      <a:hlink>
        <a:srgbClr val="4D4E4E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2018-02-13T13:33:19Z</dcterms:created>
  <dc:creator>Matt Lanius</dc:creator>
</cp:coreProperties>
</file>