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dfigcwYtokIS1G90Z7Bwl0Mmw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6E0E96-57E7-47DF-974C-32F44FE4F799}">
  <a:tblStyle styleId="{B96E0E96-57E7-47DF-974C-32F44FE4F799}"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9F3"/>
          </a:solidFill>
        </a:fill>
      </a:tcStyle>
    </a:wholeTbl>
    <a:band1H>
      <a:tcTxStyle/>
      <a:tcStyle>
        <a:fill>
          <a:solidFill>
            <a:srgbClr val="CAD0E6"/>
          </a:solidFill>
        </a:fill>
      </a:tcStyle>
    </a:band1H>
    <a:band2H>
      <a:tcTxStyle/>
    </a:band2H>
    <a:band1V>
      <a:tcTxStyle/>
      <a:tcStyle>
        <a:fill>
          <a:solidFill>
            <a:srgbClr val="CAD0E6"/>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F6D1F16-B9CA-46A1-832A-637BFCACDF5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p:cSld name="Transition">
    <p:spTree>
      <p:nvGrpSpPr>
        <p:cNvPr id="16" name="Shape 16"/>
        <p:cNvGrpSpPr/>
        <p:nvPr/>
      </p:nvGrpSpPr>
      <p:grpSpPr>
        <a:xfrm>
          <a:off x="0" y="0"/>
          <a:ext cx="0" cy="0"/>
          <a:chOff x="0" y="0"/>
          <a:chExt cx="0" cy="0"/>
        </a:xfrm>
      </p:grpSpPr>
      <p:pic>
        <p:nvPicPr>
          <p:cNvPr descr="transition-bg.png" id="17" name="Google Shape;17;p11"/>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descr="naviHealth-logo---white.png" id="18" name="Google Shape;18;p11"/>
          <p:cNvPicPr preferRelativeResize="0"/>
          <p:nvPr/>
        </p:nvPicPr>
        <p:blipFill rotWithShape="1">
          <a:blip r:embed="rId3">
            <a:alphaModFix/>
          </a:blip>
          <a:srcRect b="0" l="0" r="0" t="0"/>
          <a:stretch/>
        </p:blipFill>
        <p:spPr>
          <a:xfrm>
            <a:off x="7358962" y="6191745"/>
            <a:ext cx="1305614" cy="399518"/>
          </a:xfrm>
          <a:prstGeom prst="rect">
            <a:avLst/>
          </a:prstGeom>
          <a:noFill/>
          <a:ln>
            <a:noFill/>
          </a:ln>
        </p:spPr>
      </p:pic>
      <p:sp>
        <p:nvSpPr>
          <p:cNvPr id="19" name="Google Shape;19;p11"/>
          <p:cNvSpPr txBox="1"/>
          <p:nvPr>
            <p:ph type="ctrTitle"/>
          </p:nvPr>
        </p:nvSpPr>
        <p:spPr>
          <a:xfrm>
            <a:off x="1016001" y="2133600"/>
            <a:ext cx="6451600" cy="2105484"/>
          </a:xfrm>
          <a:prstGeom prst="rect">
            <a:avLst/>
          </a:prstGeom>
          <a:noFill/>
          <a:ln>
            <a:noFill/>
          </a:ln>
        </p:spPr>
        <p:txBody>
          <a:bodyPr anchorCtr="0" anchor="ctr" bIns="0" lIns="0" spcFirstLastPara="1" rIns="0" wrap="square" tIns="0">
            <a:noAutofit/>
          </a:bodyPr>
          <a:lstStyle>
            <a:lvl1pPr lvl="0" algn="l">
              <a:lnSpc>
                <a:spcPct val="85000"/>
              </a:lnSpc>
              <a:spcBef>
                <a:spcPts val="0"/>
              </a:spcBef>
              <a:spcAft>
                <a:spcPts val="0"/>
              </a:spcAft>
              <a:buClr>
                <a:srgbClr val="FFFFFF"/>
              </a:buClr>
              <a:buSzPts val="4800"/>
              <a:buFont typeface="Century Gothic"/>
              <a:buNone/>
              <a:defRPr sz="4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1"/>
          <p:cNvSpPr txBox="1"/>
          <p:nvPr>
            <p:ph idx="1" type="subTitle"/>
          </p:nvPr>
        </p:nvSpPr>
        <p:spPr>
          <a:xfrm>
            <a:off x="1016001" y="4301069"/>
            <a:ext cx="6451600" cy="728133"/>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FFFFFF"/>
              </a:buClr>
              <a:buSzPts val="2000"/>
              <a:buNone/>
              <a:defRPr sz="2000">
                <a:solidFill>
                  <a:srgbClr val="FFFFFF"/>
                </a:solidFill>
              </a:defRPr>
            </a:lvl1pPr>
            <a:lvl2pPr lvl="1" algn="ctr">
              <a:spcBef>
                <a:spcPts val="600"/>
              </a:spcBef>
              <a:spcAft>
                <a:spcPts val="0"/>
              </a:spcAft>
              <a:buClr>
                <a:srgbClr val="888888"/>
              </a:buClr>
              <a:buSzPts val="1800"/>
              <a:buNone/>
              <a:defRPr>
                <a:solidFill>
                  <a:srgbClr val="888888"/>
                </a:solidFill>
              </a:defRPr>
            </a:lvl2pPr>
            <a:lvl3pPr lvl="2" algn="ctr">
              <a:spcBef>
                <a:spcPts val="300"/>
              </a:spcBef>
              <a:spcAft>
                <a:spcPts val="0"/>
              </a:spcAft>
              <a:buClr>
                <a:srgbClr val="888888"/>
              </a:buClr>
              <a:buSzPts val="1700"/>
              <a:buNone/>
              <a:defRPr>
                <a:solidFill>
                  <a:srgbClr val="888888"/>
                </a:solidFill>
              </a:defRPr>
            </a:lvl3pPr>
            <a:lvl4pPr lvl="3" algn="ctr">
              <a:spcBef>
                <a:spcPts val="300"/>
              </a:spcBef>
              <a:spcAft>
                <a:spcPts val="0"/>
              </a:spcAft>
              <a:buClr>
                <a:srgbClr val="888888"/>
              </a:buClr>
              <a:buSzPts val="16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1" name="Google Shape;21;p11"/>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lvl1pPr indent="0" lvl="0" marL="0" algn="r">
              <a:spcBef>
                <a:spcPts val="0"/>
              </a:spcBef>
              <a:buNone/>
              <a:defRPr b="0" i="0" sz="800" u="none" cap="none" strike="noStrike">
                <a:solidFill>
                  <a:srgbClr val="FFFFFF"/>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FFFFFF"/>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FFFFFF"/>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FFFFFF"/>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FFFFFF"/>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FFFFFF"/>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FFFFFF"/>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FFFFFF"/>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11"/>
          <p:cNvCxnSpPr/>
          <p:nvPr/>
        </p:nvCxnSpPr>
        <p:spPr>
          <a:xfrm>
            <a:off x="607967" y="6360749"/>
            <a:ext cx="0" cy="194235"/>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p:cSld name="Presentation Title">
    <p:spTree>
      <p:nvGrpSpPr>
        <p:cNvPr id="74" name="Shape 74"/>
        <p:cNvGrpSpPr/>
        <p:nvPr/>
      </p:nvGrpSpPr>
      <p:grpSpPr>
        <a:xfrm>
          <a:off x="0" y="0"/>
          <a:ext cx="0" cy="0"/>
          <a:chOff x="0" y="0"/>
          <a:chExt cx="0" cy="0"/>
        </a:xfrm>
      </p:grpSpPr>
      <p:sp>
        <p:nvSpPr>
          <p:cNvPr id="75" name="Google Shape;75;p20"/>
          <p:cNvSpPr txBox="1"/>
          <p:nvPr>
            <p:ph idx="1" type="body"/>
          </p:nvPr>
        </p:nvSpPr>
        <p:spPr>
          <a:xfrm>
            <a:off x="250032" y="3580044"/>
            <a:ext cx="8644732" cy="851229"/>
          </a:xfrm>
          <a:prstGeom prst="rect">
            <a:avLst/>
          </a:prstGeom>
          <a:noFill/>
          <a:ln>
            <a:noFill/>
          </a:ln>
        </p:spPr>
        <p:txBody>
          <a:bodyPr anchorCtr="0" anchor="t" bIns="0" lIns="0" spcFirstLastPara="1" rIns="0" wrap="square" tIns="0">
            <a:noAutofit/>
          </a:bodyPr>
          <a:lstStyle>
            <a:lvl1pPr indent="-228600" lvl="0" marL="457200" algn="ctr">
              <a:spcBef>
                <a:spcPts val="1000"/>
              </a:spcBef>
              <a:spcAft>
                <a:spcPts val="0"/>
              </a:spcAft>
              <a:buClr>
                <a:srgbClr val="ED7866"/>
              </a:buClr>
              <a:buSzPts val="1800"/>
              <a:buNone/>
              <a:defRPr sz="1800">
                <a:solidFill>
                  <a:srgbClr val="ED7866"/>
                </a:solidFill>
                <a:latin typeface="Century Gothic"/>
                <a:ea typeface="Century Gothic"/>
                <a:cs typeface="Century Gothic"/>
                <a:sym typeface="Century Gothic"/>
              </a:defRPr>
            </a:lvl1pPr>
            <a:lvl2pPr indent="-228600" lvl="1" marL="914400" algn="l">
              <a:spcBef>
                <a:spcPts val="600"/>
              </a:spcBef>
              <a:spcAft>
                <a:spcPts val="0"/>
              </a:spcAft>
              <a:buClr>
                <a:schemeClr val="dk2"/>
              </a:buClr>
              <a:buSzPts val="1800"/>
              <a:buNone/>
              <a:defRPr/>
            </a:lvl2pPr>
            <a:lvl3pPr indent="-342900" lvl="2" marL="1371600" algn="l">
              <a:spcBef>
                <a:spcPts val="300"/>
              </a:spcBef>
              <a:spcAft>
                <a:spcPts val="0"/>
              </a:spcAft>
              <a:buClr>
                <a:schemeClr val="dk2"/>
              </a:buClr>
              <a:buSzPts val="1800"/>
              <a:buChar char="-"/>
              <a:defRPr/>
            </a:lvl3pPr>
            <a:lvl4pPr indent="-342900" lvl="3" marL="1828800" algn="l">
              <a:spcBef>
                <a:spcPts val="300"/>
              </a:spcBef>
              <a:spcAft>
                <a:spcPts val="0"/>
              </a:spcAft>
              <a:buClr>
                <a:schemeClr val="dk2"/>
              </a:buClr>
              <a:buSzPts val="1800"/>
              <a:buChar char="•"/>
              <a:defRPr/>
            </a:lvl4pPr>
            <a:lvl5pPr indent="-342900" lvl="4" marL="2286000" algn="l">
              <a:spcBef>
                <a:spcPts val="3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20"/>
          <p:cNvSpPr txBox="1"/>
          <p:nvPr>
            <p:ph type="title"/>
          </p:nvPr>
        </p:nvSpPr>
        <p:spPr>
          <a:xfrm>
            <a:off x="250032" y="2470729"/>
            <a:ext cx="8643938" cy="10959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3200"/>
              <a:buFont typeface="Century Gothic"/>
              <a:buNone/>
              <a:defRPr sz="3200">
                <a:solidFill>
                  <a:schemeClr val="lt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page title &amp; content" type="obj">
  <p:cSld name="OBJECT">
    <p:spTree>
      <p:nvGrpSpPr>
        <p:cNvPr id="24" name="Shape 24"/>
        <p:cNvGrpSpPr/>
        <p:nvPr/>
      </p:nvGrpSpPr>
      <p:grpSpPr>
        <a:xfrm>
          <a:off x="0" y="0"/>
          <a:ext cx="0" cy="0"/>
          <a:chOff x="0" y="0"/>
          <a:chExt cx="0" cy="0"/>
        </a:xfrm>
      </p:grpSpPr>
      <p:sp>
        <p:nvSpPr>
          <p:cNvPr id="25" name="Google Shape;25;p12"/>
          <p:cNvSpPr txBox="1"/>
          <p:nvPr>
            <p:ph type="title"/>
          </p:nvPr>
        </p:nvSpPr>
        <p:spPr>
          <a:xfrm>
            <a:off x="549276" y="452446"/>
            <a:ext cx="8043862" cy="842955"/>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2"/>
          <p:cNvSpPr txBox="1"/>
          <p:nvPr>
            <p:ph idx="1" type="body"/>
          </p:nvPr>
        </p:nvSpPr>
        <p:spPr>
          <a:xfrm>
            <a:off x="549275" y="1439328"/>
            <a:ext cx="8043864" cy="4623336"/>
          </a:xfrm>
          <a:prstGeom prst="rect">
            <a:avLst/>
          </a:prstGeom>
          <a:noFill/>
          <a:ln>
            <a:noFill/>
          </a:ln>
        </p:spPr>
        <p:txBody>
          <a:bodyPr anchorCtr="0" anchor="t" bIns="0" lIns="0" spcFirstLastPara="1" rIns="0" wrap="square" tIns="0">
            <a:noAutofit/>
          </a:bodyPr>
          <a:lstStyle>
            <a:lvl1pPr indent="-228600" lvl="0" marL="457200" algn="l">
              <a:spcBef>
                <a:spcPts val="1000"/>
              </a:spcBef>
              <a:spcAft>
                <a:spcPts val="0"/>
              </a:spcAft>
              <a:buClr>
                <a:schemeClr val="dk2"/>
              </a:buClr>
              <a:buSzPts val="1800"/>
              <a:buNone/>
              <a:defRPr/>
            </a:lvl1pPr>
            <a:lvl2pPr indent="-342900" lvl="1" marL="914400" algn="l">
              <a:spcBef>
                <a:spcPts val="600"/>
              </a:spcBef>
              <a:spcAft>
                <a:spcPts val="0"/>
              </a:spcAft>
              <a:buClr>
                <a:schemeClr val="dk2"/>
              </a:buClr>
              <a:buSzPts val="1800"/>
              <a:buChar char="•"/>
              <a:defRPr/>
            </a:lvl2pPr>
            <a:lvl3pPr indent="-342900" lvl="2" marL="1371600" algn="l">
              <a:spcBef>
                <a:spcPts val="300"/>
              </a:spcBef>
              <a:spcAft>
                <a:spcPts val="0"/>
              </a:spcAft>
              <a:buClr>
                <a:schemeClr val="dk2"/>
              </a:buClr>
              <a:buSzPts val="1800"/>
              <a:buChar char="-"/>
              <a:defRPr/>
            </a:lvl3pPr>
            <a:lvl4pPr indent="-342900" lvl="3" marL="1828800" algn="l">
              <a:spcBef>
                <a:spcPts val="300"/>
              </a:spcBef>
              <a:spcAft>
                <a:spcPts val="0"/>
              </a:spcAft>
              <a:buClr>
                <a:schemeClr val="dk2"/>
              </a:buClr>
              <a:buSzPts val="1800"/>
              <a:buChar char="•"/>
              <a:defRPr/>
            </a:lvl4pPr>
            <a:lvl5pPr indent="-342900" lvl="4" marL="2286000" algn="l">
              <a:spcBef>
                <a:spcPts val="3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12"/>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ver page">
  <p:cSld name="Title / Cover page">
    <p:spTree>
      <p:nvGrpSpPr>
        <p:cNvPr id="29" name="Shape 29"/>
        <p:cNvGrpSpPr/>
        <p:nvPr/>
      </p:nvGrpSpPr>
      <p:grpSpPr>
        <a:xfrm>
          <a:off x="0" y="0"/>
          <a:ext cx="0" cy="0"/>
          <a:chOff x="0" y="0"/>
          <a:chExt cx="0" cy="0"/>
        </a:xfrm>
      </p:grpSpPr>
      <p:pic>
        <p:nvPicPr>
          <p:cNvPr id="30" name="Google Shape;30;p13"/>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1" name="Google Shape;31;p13"/>
          <p:cNvSpPr txBox="1"/>
          <p:nvPr>
            <p:ph type="ctrTitle"/>
          </p:nvPr>
        </p:nvSpPr>
        <p:spPr>
          <a:xfrm>
            <a:off x="1016001" y="2133600"/>
            <a:ext cx="6451600" cy="2105484"/>
          </a:xfrm>
          <a:prstGeom prst="rect">
            <a:avLst/>
          </a:prstGeom>
          <a:noFill/>
          <a:ln>
            <a:noFill/>
          </a:ln>
        </p:spPr>
        <p:txBody>
          <a:bodyPr anchorCtr="0" anchor="ctr" bIns="0" lIns="0" spcFirstLastPara="1" rIns="0" wrap="square" tIns="0">
            <a:noAutofit/>
          </a:bodyPr>
          <a:lstStyle>
            <a:lvl1pPr lvl="0" algn="l">
              <a:lnSpc>
                <a:spcPct val="85000"/>
              </a:lnSpc>
              <a:spcBef>
                <a:spcPts val="0"/>
              </a:spcBef>
              <a:spcAft>
                <a:spcPts val="0"/>
              </a:spcAft>
              <a:buClr>
                <a:schemeClr val="dk2"/>
              </a:buClr>
              <a:buSzPts val="4800"/>
              <a:buFont typeface="Century Gothic"/>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3"/>
          <p:cNvSpPr txBox="1"/>
          <p:nvPr>
            <p:ph idx="1" type="subTitle"/>
          </p:nvPr>
        </p:nvSpPr>
        <p:spPr>
          <a:xfrm>
            <a:off x="1016001" y="4301069"/>
            <a:ext cx="6451600" cy="728133"/>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3"/>
              </a:buClr>
              <a:buSzPts val="2000"/>
              <a:buNone/>
              <a:defRPr sz="2000">
                <a:solidFill>
                  <a:schemeClr val="accent3"/>
                </a:solidFill>
              </a:defRPr>
            </a:lvl1pPr>
            <a:lvl2pPr lvl="1" algn="ctr">
              <a:spcBef>
                <a:spcPts val="600"/>
              </a:spcBef>
              <a:spcAft>
                <a:spcPts val="0"/>
              </a:spcAft>
              <a:buClr>
                <a:srgbClr val="888888"/>
              </a:buClr>
              <a:buSzPts val="1800"/>
              <a:buNone/>
              <a:defRPr>
                <a:solidFill>
                  <a:srgbClr val="888888"/>
                </a:solidFill>
              </a:defRPr>
            </a:lvl2pPr>
            <a:lvl3pPr lvl="2" algn="ctr">
              <a:spcBef>
                <a:spcPts val="300"/>
              </a:spcBef>
              <a:spcAft>
                <a:spcPts val="0"/>
              </a:spcAft>
              <a:buClr>
                <a:srgbClr val="888888"/>
              </a:buClr>
              <a:buSzPts val="1700"/>
              <a:buNone/>
              <a:defRPr>
                <a:solidFill>
                  <a:srgbClr val="888888"/>
                </a:solidFill>
              </a:defRPr>
            </a:lvl3pPr>
            <a:lvl4pPr lvl="3" algn="ctr">
              <a:spcBef>
                <a:spcPts val="300"/>
              </a:spcBef>
              <a:spcAft>
                <a:spcPts val="0"/>
              </a:spcAft>
              <a:buClr>
                <a:srgbClr val="888888"/>
              </a:buClr>
              <a:buSzPts val="16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descr="01_Navi_PPT files2-07.png" id="33" name="Google Shape;33;p13"/>
          <p:cNvPicPr preferRelativeResize="0"/>
          <p:nvPr/>
        </p:nvPicPr>
        <p:blipFill rotWithShape="1">
          <a:blip r:embed="rId3">
            <a:alphaModFix/>
          </a:blip>
          <a:srcRect b="0" l="0" r="0" t="0"/>
          <a:stretch/>
        </p:blipFill>
        <p:spPr>
          <a:xfrm>
            <a:off x="832682" y="734048"/>
            <a:ext cx="2080925" cy="789284"/>
          </a:xfrm>
          <a:prstGeom prst="rect">
            <a:avLst/>
          </a:prstGeom>
          <a:noFill/>
          <a:ln>
            <a:noFill/>
          </a:ln>
        </p:spPr>
      </p:pic>
      <p:sp>
        <p:nvSpPr>
          <p:cNvPr id="34" name="Google Shape;34;p13"/>
          <p:cNvSpPr txBox="1"/>
          <p:nvPr>
            <p:ph idx="2" type="body"/>
          </p:nvPr>
        </p:nvSpPr>
        <p:spPr>
          <a:xfrm>
            <a:off x="1016001" y="5807605"/>
            <a:ext cx="6451600" cy="279400"/>
          </a:xfrm>
          <a:prstGeom prst="rect">
            <a:avLst/>
          </a:prstGeom>
          <a:noFill/>
          <a:ln>
            <a:noFill/>
          </a:ln>
        </p:spPr>
        <p:txBody>
          <a:bodyPr anchorCtr="0" anchor="b" bIns="0" lIns="0" spcFirstLastPara="1" rIns="0" wrap="square" tIns="0">
            <a:noAutofit/>
          </a:bodyPr>
          <a:lstStyle>
            <a:lvl1pPr indent="-228600" lvl="0" marL="457200" algn="l">
              <a:spcBef>
                <a:spcPts val="1000"/>
              </a:spcBef>
              <a:spcAft>
                <a:spcPts val="0"/>
              </a:spcAft>
              <a:buClr>
                <a:schemeClr val="dk2"/>
              </a:buClr>
              <a:buSzPts val="1000"/>
              <a:buNone/>
              <a:defRPr sz="1000"/>
            </a:lvl1pPr>
            <a:lvl2pPr indent="-342900" lvl="1" marL="914400" algn="l">
              <a:spcBef>
                <a:spcPts val="600"/>
              </a:spcBef>
              <a:spcAft>
                <a:spcPts val="0"/>
              </a:spcAft>
              <a:buClr>
                <a:schemeClr val="dk2"/>
              </a:buClr>
              <a:buSzPts val="1800"/>
              <a:buChar char="•"/>
              <a:defRPr/>
            </a:lvl2pPr>
            <a:lvl3pPr indent="-342900" lvl="2" marL="1371600" algn="l">
              <a:spcBef>
                <a:spcPts val="300"/>
              </a:spcBef>
              <a:spcAft>
                <a:spcPts val="0"/>
              </a:spcAft>
              <a:buClr>
                <a:schemeClr val="dk2"/>
              </a:buClr>
              <a:buSzPts val="1800"/>
              <a:buChar char="-"/>
              <a:defRPr/>
            </a:lvl3pPr>
            <a:lvl4pPr indent="-342900" lvl="3" marL="1828800" algn="l">
              <a:spcBef>
                <a:spcPts val="300"/>
              </a:spcBef>
              <a:spcAft>
                <a:spcPts val="0"/>
              </a:spcAft>
              <a:buClr>
                <a:schemeClr val="dk2"/>
              </a:buClr>
              <a:buSzPts val="1800"/>
              <a:buChar char="•"/>
              <a:defRPr/>
            </a:lvl4pPr>
            <a:lvl5pPr indent="-342900" lvl="4" marL="2286000" algn="l">
              <a:spcBef>
                <a:spcPts val="30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p:cSld name="Big statement">
    <p:spTree>
      <p:nvGrpSpPr>
        <p:cNvPr id="35" name="Shape 35"/>
        <p:cNvGrpSpPr/>
        <p:nvPr/>
      </p:nvGrpSpPr>
      <p:grpSpPr>
        <a:xfrm>
          <a:off x="0" y="0"/>
          <a:ext cx="0" cy="0"/>
          <a:chOff x="0" y="0"/>
          <a:chExt cx="0" cy="0"/>
        </a:xfrm>
      </p:grpSpPr>
      <p:pic>
        <p:nvPicPr>
          <p:cNvPr descr="orangeBack-whiteFrame.png" id="36" name="Google Shape;36;p14"/>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7" name="Google Shape;37;p14"/>
          <p:cNvSpPr txBox="1"/>
          <p:nvPr>
            <p:ph type="title"/>
          </p:nvPr>
        </p:nvSpPr>
        <p:spPr>
          <a:xfrm>
            <a:off x="549276" y="452446"/>
            <a:ext cx="6765924" cy="842955"/>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549276" y="2375452"/>
            <a:ext cx="7537100" cy="3714621"/>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3"/>
              </a:buClr>
              <a:buSzPts val="4000"/>
              <a:buNone/>
              <a:defRPr sz="4000">
                <a:solidFill>
                  <a:schemeClr val="accent3"/>
                </a:solidFill>
              </a:defRPr>
            </a:lvl1pPr>
            <a:lvl2pPr indent="-444500" lvl="1" marL="914400" algn="l">
              <a:lnSpc>
                <a:spcPct val="90000"/>
              </a:lnSpc>
              <a:spcBef>
                <a:spcPts val="600"/>
              </a:spcBef>
              <a:spcAft>
                <a:spcPts val="0"/>
              </a:spcAft>
              <a:buClr>
                <a:schemeClr val="accent3"/>
              </a:buClr>
              <a:buSzPts val="3400"/>
              <a:buChar char="•"/>
              <a:defRPr sz="3400">
                <a:solidFill>
                  <a:schemeClr val="accent3"/>
                </a:solidFill>
              </a:defRPr>
            </a:lvl2pPr>
            <a:lvl3pPr indent="-406400" lvl="2" marL="1371600" algn="l">
              <a:lnSpc>
                <a:spcPct val="90000"/>
              </a:lnSpc>
              <a:spcBef>
                <a:spcPts val="300"/>
              </a:spcBef>
              <a:spcAft>
                <a:spcPts val="0"/>
              </a:spcAft>
              <a:buClr>
                <a:schemeClr val="accent3"/>
              </a:buClr>
              <a:buSzPts val="2800"/>
              <a:buChar char="-"/>
              <a:defRPr sz="2800">
                <a:solidFill>
                  <a:schemeClr val="accent3"/>
                </a:solidFill>
              </a:defRPr>
            </a:lvl3pPr>
            <a:lvl4pPr indent="-368300" lvl="3" marL="1828800" algn="l">
              <a:lnSpc>
                <a:spcPct val="95000"/>
              </a:lnSpc>
              <a:spcBef>
                <a:spcPts val="300"/>
              </a:spcBef>
              <a:spcAft>
                <a:spcPts val="0"/>
              </a:spcAft>
              <a:buClr>
                <a:schemeClr val="accent3"/>
              </a:buClr>
              <a:buSzPts val="2200"/>
              <a:buChar char="•"/>
              <a:defRPr sz="2200">
                <a:solidFill>
                  <a:schemeClr val="accent3"/>
                </a:solidFill>
              </a:defRPr>
            </a:lvl4pPr>
            <a:lvl5pPr indent="-342900" lvl="4" marL="2286000" algn="l">
              <a:lnSpc>
                <a:spcPct val="100000"/>
              </a:lnSpc>
              <a:spcBef>
                <a:spcPts val="300"/>
              </a:spcBef>
              <a:spcAft>
                <a:spcPts val="0"/>
              </a:spcAft>
              <a:buClr>
                <a:schemeClr val="accent3"/>
              </a:buClr>
              <a:buSzPts val="1800"/>
              <a:buChar char="-"/>
              <a:defRPr sz="1800">
                <a:solidFill>
                  <a:schemeClr val="accent3"/>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14"/>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2" type="sldNum"/>
          </p:nvPr>
        </p:nvSpPr>
        <p:spPr>
          <a:xfrm>
            <a:off x="152400" y="6307668"/>
            <a:ext cx="313261" cy="305859"/>
          </a:xfrm>
          <a:prstGeom prst="rect">
            <a:avLst/>
          </a:prstGeom>
          <a:noFill/>
          <a:ln>
            <a:noFill/>
          </a:ln>
        </p:spPr>
        <p:txBody>
          <a:bodyPr anchorCtr="0" anchor="ctr" bIns="0" lIns="0" spcFirstLastPara="1" rIns="0" wrap="square" tIns="0">
            <a:noAutofit/>
          </a:bodyPr>
          <a:lstStyle>
            <a:lvl1pPr indent="0" lvl="0" marL="0" algn="r">
              <a:spcBef>
                <a:spcPts val="0"/>
              </a:spcBef>
              <a:buNone/>
              <a:defRPr sz="800">
                <a:solidFill>
                  <a:schemeClr val="dk2"/>
                </a:solidFill>
                <a:latin typeface="Century Gothic"/>
                <a:ea typeface="Century Gothic"/>
                <a:cs typeface="Century Gothic"/>
                <a:sym typeface="Century Gothic"/>
              </a:defRPr>
            </a:lvl1pPr>
            <a:lvl2pPr indent="0" lvl="1" marL="0" algn="r">
              <a:spcBef>
                <a:spcPts val="0"/>
              </a:spcBef>
              <a:buNone/>
              <a:defRPr sz="800">
                <a:solidFill>
                  <a:schemeClr val="dk2"/>
                </a:solidFill>
                <a:latin typeface="Century Gothic"/>
                <a:ea typeface="Century Gothic"/>
                <a:cs typeface="Century Gothic"/>
                <a:sym typeface="Century Gothic"/>
              </a:defRPr>
            </a:lvl2pPr>
            <a:lvl3pPr indent="0" lvl="2" marL="0" algn="r">
              <a:spcBef>
                <a:spcPts val="0"/>
              </a:spcBef>
              <a:buNone/>
              <a:defRPr sz="800">
                <a:solidFill>
                  <a:schemeClr val="dk2"/>
                </a:solidFill>
                <a:latin typeface="Century Gothic"/>
                <a:ea typeface="Century Gothic"/>
                <a:cs typeface="Century Gothic"/>
                <a:sym typeface="Century Gothic"/>
              </a:defRPr>
            </a:lvl3pPr>
            <a:lvl4pPr indent="0" lvl="3" marL="0" algn="r">
              <a:spcBef>
                <a:spcPts val="0"/>
              </a:spcBef>
              <a:buNone/>
              <a:defRPr sz="800">
                <a:solidFill>
                  <a:schemeClr val="dk2"/>
                </a:solidFill>
                <a:latin typeface="Century Gothic"/>
                <a:ea typeface="Century Gothic"/>
                <a:cs typeface="Century Gothic"/>
                <a:sym typeface="Century Gothic"/>
              </a:defRPr>
            </a:lvl4pPr>
            <a:lvl5pPr indent="0" lvl="4" marL="0" algn="r">
              <a:spcBef>
                <a:spcPts val="0"/>
              </a:spcBef>
              <a:buNone/>
              <a:defRPr sz="800">
                <a:solidFill>
                  <a:schemeClr val="dk2"/>
                </a:solidFill>
                <a:latin typeface="Century Gothic"/>
                <a:ea typeface="Century Gothic"/>
                <a:cs typeface="Century Gothic"/>
                <a:sym typeface="Century Gothic"/>
              </a:defRPr>
            </a:lvl5pPr>
            <a:lvl6pPr indent="0" lvl="5" marL="0" algn="r">
              <a:spcBef>
                <a:spcPts val="0"/>
              </a:spcBef>
              <a:buNone/>
              <a:defRPr sz="800">
                <a:solidFill>
                  <a:schemeClr val="dk2"/>
                </a:solidFill>
                <a:latin typeface="Century Gothic"/>
                <a:ea typeface="Century Gothic"/>
                <a:cs typeface="Century Gothic"/>
                <a:sym typeface="Century Gothic"/>
              </a:defRPr>
            </a:lvl6pPr>
            <a:lvl7pPr indent="0" lvl="6" marL="0" algn="r">
              <a:spcBef>
                <a:spcPts val="0"/>
              </a:spcBef>
              <a:buNone/>
              <a:defRPr sz="800">
                <a:solidFill>
                  <a:schemeClr val="dk2"/>
                </a:solidFill>
                <a:latin typeface="Century Gothic"/>
                <a:ea typeface="Century Gothic"/>
                <a:cs typeface="Century Gothic"/>
                <a:sym typeface="Century Gothic"/>
              </a:defRPr>
            </a:lvl7pPr>
            <a:lvl8pPr indent="0" lvl="7" marL="0" algn="r">
              <a:spcBef>
                <a:spcPts val="0"/>
              </a:spcBef>
              <a:buNone/>
              <a:defRPr sz="800">
                <a:solidFill>
                  <a:schemeClr val="dk2"/>
                </a:solidFill>
                <a:latin typeface="Century Gothic"/>
                <a:ea typeface="Century Gothic"/>
                <a:cs typeface="Century Gothic"/>
                <a:sym typeface="Century Gothic"/>
              </a:defRPr>
            </a:lvl8pPr>
            <a:lvl9pPr indent="0" lvl="8" marL="0" algn="r">
              <a:spcBef>
                <a:spcPts val="0"/>
              </a:spcBef>
              <a:buNone/>
              <a:defRPr sz="800">
                <a:solidFill>
                  <a:schemeClr val="dk2"/>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descr="01_Navi_PPT files2-07.png" id="41" name="Google Shape;41;p14"/>
          <p:cNvPicPr preferRelativeResize="0"/>
          <p:nvPr/>
        </p:nvPicPr>
        <p:blipFill rotWithShape="1">
          <a:blip r:embed="rId3">
            <a:alphaModFix/>
          </a:blip>
          <a:srcRect b="0" l="0" r="0" t="0"/>
          <a:stretch/>
        </p:blipFill>
        <p:spPr>
          <a:xfrm>
            <a:off x="7236018" y="6138827"/>
            <a:ext cx="1531056" cy="580721"/>
          </a:xfrm>
          <a:prstGeom prst="rect">
            <a:avLst/>
          </a:prstGeom>
          <a:noFill/>
          <a:ln>
            <a:noFill/>
          </a:ln>
        </p:spPr>
      </p:pic>
      <p:cxnSp>
        <p:nvCxnSpPr>
          <p:cNvPr id="42" name="Google Shape;42;p14"/>
          <p:cNvCxnSpPr/>
          <p:nvPr/>
        </p:nvCxnSpPr>
        <p:spPr>
          <a:xfrm>
            <a:off x="607967" y="6360749"/>
            <a:ext cx="0" cy="194235"/>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 16pt">
  <p:cSld name="2 column – 16pt">
    <p:spTree>
      <p:nvGrpSpPr>
        <p:cNvPr id="43" name="Shape 43"/>
        <p:cNvGrpSpPr/>
        <p:nvPr/>
      </p:nvGrpSpPr>
      <p:grpSpPr>
        <a:xfrm>
          <a:off x="0" y="0"/>
          <a:ext cx="0" cy="0"/>
          <a:chOff x="0" y="0"/>
          <a:chExt cx="0" cy="0"/>
        </a:xfrm>
      </p:grpSpPr>
      <p:sp>
        <p:nvSpPr>
          <p:cNvPr id="44" name="Google Shape;44;p15"/>
          <p:cNvSpPr txBox="1"/>
          <p:nvPr>
            <p:ph type="title"/>
          </p:nvPr>
        </p:nvSpPr>
        <p:spPr>
          <a:xfrm>
            <a:off x="549276" y="452446"/>
            <a:ext cx="8043862" cy="842955"/>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5"/>
          <p:cNvSpPr txBox="1"/>
          <p:nvPr>
            <p:ph idx="1" type="body"/>
          </p:nvPr>
        </p:nvSpPr>
        <p:spPr>
          <a:xfrm>
            <a:off x="549276" y="1445583"/>
            <a:ext cx="3794125" cy="4623336"/>
          </a:xfrm>
          <a:prstGeom prst="rect">
            <a:avLst/>
          </a:prstGeom>
          <a:noFill/>
          <a:ln>
            <a:noFill/>
          </a:ln>
        </p:spPr>
        <p:txBody>
          <a:bodyPr anchorCtr="0" anchor="t" bIns="0" lIns="0" spcFirstLastPara="1" rIns="0" wrap="square" tIns="0">
            <a:noAutofit/>
          </a:bodyPr>
          <a:lstStyle>
            <a:lvl1pPr indent="-228600" lvl="0" marL="457200" algn="l">
              <a:spcBef>
                <a:spcPts val="800"/>
              </a:spcBef>
              <a:spcAft>
                <a:spcPts val="0"/>
              </a:spcAft>
              <a:buClr>
                <a:schemeClr val="dk2"/>
              </a:buClr>
              <a:buSzPts val="1600"/>
              <a:buNone/>
              <a:defRPr sz="1600"/>
            </a:lvl1pPr>
            <a:lvl2pPr indent="-330200" lvl="1" marL="914400" algn="l">
              <a:spcBef>
                <a:spcPts val="600"/>
              </a:spcBef>
              <a:spcAft>
                <a:spcPts val="0"/>
              </a:spcAft>
              <a:buClr>
                <a:schemeClr val="dk2"/>
              </a:buClr>
              <a:buSzPts val="1600"/>
              <a:buChar char="•"/>
              <a:defRPr sz="1600"/>
            </a:lvl2pPr>
            <a:lvl3pPr indent="-323850" lvl="2" marL="1371600" algn="l">
              <a:spcBef>
                <a:spcPts val="300"/>
              </a:spcBef>
              <a:spcAft>
                <a:spcPts val="0"/>
              </a:spcAft>
              <a:buClr>
                <a:schemeClr val="dk2"/>
              </a:buClr>
              <a:buSzPts val="1500"/>
              <a:buChar char="-"/>
              <a:defRPr sz="1500"/>
            </a:lvl3pPr>
            <a:lvl4pPr indent="-317500" lvl="3" marL="1828800" algn="l">
              <a:spcBef>
                <a:spcPts val="300"/>
              </a:spcBef>
              <a:spcAft>
                <a:spcPts val="0"/>
              </a:spcAft>
              <a:buClr>
                <a:schemeClr val="dk2"/>
              </a:buClr>
              <a:buSzPts val="1400"/>
              <a:buChar char="•"/>
              <a:defRPr sz="1400"/>
            </a:lvl4pPr>
            <a:lvl5pPr indent="-311150" lvl="4" marL="2286000" algn="l">
              <a:spcBef>
                <a:spcPts val="300"/>
              </a:spcBef>
              <a:spcAft>
                <a:spcPts val="0"/>
              </a:spcAft>
              <a:buClr>
                <a:schemeClr val="dk2"/>
              </a:buClr>
              <a:buSzPts val="1300"/>
              <a:buChar char="-"/>
              <a:defRPr sz="13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15"/>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15"/>
          <p:cNvSpPr txBox="1"/>
          <p:nvPr>
            <p:ph idx="2" type="body"/>
          </p:nvPr>
        </p:nvSpPr>
        <p:spPr>
          <a:xfrm>
            <a:off x="4800601" y="1445583"/>
            <a:ext cx="3794125" cy="4623336"/>
          </a:xfrm>
          <a:prstGeom prst="rect">
            <a:avLst/>
          </a:prstGeom>
          <a:noFill/>
          <a:ln>
            <a:noFill/>
          </a:ln>
        </p:spPr>
        <p:txBody>
          <a:bodyPr anchorCtr="0" anchor="t" bIns="0" lIns="0" spcFirstLastPara="1" rIns="0" wrap="square" tIns="0">
            <a:noAutofit/>
          </a:bodyPr>
          <a:lstStyle>
            <a:lvl1pPr indent="-228600" lvl="0" marL="457200" algn="l">
              <a:spcBef>
                <a:spcPts val="800"/>
              </a:spcBef>
              <a:spcAft>
                <a:spcPts val="0"/>
              </a:spcAft>
              <a:buClr>
                <a:schemeClr val="dk2"/>
              </a:buClr>
              <a:buSzPts val="1600"/>
              <a:buNone/>
              <a:defRPr sz="1600"/>
            </a:lvl1pPr>
            <a:lvl2pPr indent="-330200" lvl="1" marL="914400" algn="l">
              <a:spcBef>
                <a:spcPts val="600"/>
              </a:spcBef>
              <a:spcAft>
                <a:spcPts val="0"/>
              </a:spcAft>
              <a:buClr>
                <a:schemeClr val="dk2"/>
              </a:buClr>
              <a:buSzPts val="1600"/>
              <a:buChar char="•"/>
              <a:defRPr sz="1600"/>
            </a:lvl2pPr>
            <a:lvl3pPr indent="-323850" lvl="2" marL="1371600" algn="l">
              <a:spcBef>
                <a:spcPts val="300"/>
              </a:spcBef>
              <a:spcAft>
                <a:spcPts val="0"/>
              </a:spcAft>
              <a:buClr>
                <a:schemeClr val="dk2"/>
              </a:buClr>
              <a:buSzPts val="1500"/>
              <a:buChar char="-"/>
              <a:defRPr sz="1500"/>
            </a:lvl3pPr>
            <a:lvl4pPr indent="-317500" lvl="3" marL="1828800" algn="l">
              <a:spcBef>
                <a:spcPts val="300"/>
              </a:spcBef>
              <a:spcAft>
                <a:spcPts val="0"/>
              </a:spcAft>
              <a:buClr>
                <a:schemeClr val="dk2"/>
              </a:buClr>
              <a:buSzPts val="1400"/>
              <a:buChar char="•"/>
              <a:defRPr sz="1400"/>
            </a:lvl4pPr>
            <a:lvl5pPr indent="-311150" lvl="4" marL="2286000" algn="l">
              <a:spcBef>
                <a:spcPts val="300"/>
              </a:spcBef>
              <a:spcAft>
                <a:spcPts val="0"/>
              </a:spcAft>
              <a:buClr>
                <a:schemeClr val="dk2"/>
              </a:buClr>
              <a:buSzPts val="1300"/>
              <a:buChar char="-"/>
              <a:defRPr sz="13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 28pt &amp; 16pt">
  <p:cSld name="2 column – 28pt &amp; 16pt">
    <p:spTree>
      <p:nvGrpSpPr>
        <p:cNvPr id="49" name="Shape 49"/>
        <p:cNvGrpSpPr/>
        <p:nvPr/>
      </p:nvGrpSpPr>
      <p:grpSpPr>
        <a:xfrm>
          <a:off x="0" y="0"/>
          <a:ext cx="0" cy="0"/>
          <a:chOff x="0" y="0"/>
          <a:chExt cx="0" cy="0"/>
        </a:xfrm>
      </p:grpSpPr>
      <p:sp>
        <p:nvSpPr>
          <p:cNvPr id="50" name="Google Shape;50;p16"/>
          <p:cNvSpPr txBox="1"/>
          <p:nvPr>
            <p:ph type="title"/>
          </p:nvPr>
        </p:nvSpPr>
        <p:spPr>
          <a:xfrm>
            <a:off x="549276" y="452446"/>
            <a:ext cx="8043862" cy="842955"/>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 type="body"/>
          </p:nvPr>
        </p:nvSpPr>
        <p:spPr>
          <a:xfrm>
            <a:off x="549276" y="1445583"/>
            <a:ext cx="3794125" cy="4623336"/>
          </a:xfrm>
          <a:prstGeom prst="rect">
            <a:avLst/>
          </a:prstGeom>
          <a:noFill/>
          <a:ln>
            <a:noFill/>
          </a:ln>
        </p:spPr>
        <p:txBody>
          <a:bodyPr anchorCtr="0" anchor="t" bIns="0" lIns="0" spcFirstLastPara="1" rIns="0" wrap="square" tIns="0">
            <a:noAutofit/>
          </a:bodyPr>
          <a:lstStyle>
            <a:lvl1pPr indent="-228600" lvl="0" marL="457200" algn="l">
              <a:spcBef>
                <a:spcPts val="800"/>
              </a:spcBef>
              <a:spcAft>
                <a:spcPts val="0"/>
              </a:spcAft>
              <a:buClr>
                <a:schemeClr val="dk2"/>
              </a:buClr>
              <a:buSzPts val="1600"/>
              <a:buNone/>
              <a:defRPr sz="1600"/>
            </a:lvl1pPr>
            <a:lvl2pPr indent="-330200" lvl="1" marL="914400" algn="l">
              <a:spcBef>
                <a:spcPts val="600"/>
              </a:spcBef>
              <a:spcAft>
                <a:spcPts val="0"/>
              </a:spcAft>
              <a:buClr>
                <a:schemeClr val="dk2"/>
              </a:buClr>
              <a:buSzPts val="1600"/>
              <a:buChar char="•"/>
              <a:defRPr sz="1600"/>
            </a:lvl2pPr>
            <a:lvl3pPr indent="-323850" lvl="2" marL="1371600" algn="l">
              <a:spcBef>
                <a:spcPts val="300"/>
              </a:spcBef>
              <a:spcAft>
                <a:spcPts val="0"/>
              </a:spcAft>
              <a:buClr>
                <a:schemeClr val="dk2"/>
              </a:buClr>
              <a:buSzPts val="1500"/>
              <a:buChar char="-"/>
              <a:defRPr sz="1500"/>
            </a:lvl3pPr>
            <a:lvl4pPr indent="-317500" lvl="3" marL="1828800" algn="l">
              <a:spcBef>
                <a:spcPts val="300"/>
              </a:spcBef>
              <a:spcAft>
                <a:spcPts val="0"/>
              </a:spcAft>
              <a:buClr>
                <a:schemeClr val="dk2"/>
              </a:buClr>
              <a:buSzPts val="1400"/>
              <a:buChar char="•"/>
              <a:defRPr sz="1400"/>
            </a:lvl4pPr>
            <a:lvl5pPr indent="-311150" lvl="4" marL="2286000" algn="l">
              <a:spcBef>
                <a:spcPts val="300"/>
              </a:spcBef>
              <a:spcAft>
                <a:spcPts val="0"/>
              </a:spcAft>
              <a:buClr>
                <a:schemeClr val="dk2"/>
              </a:buClr>
              <a:buSzPts val="1300"/>
              <a:buChar char="-"/>
              <a:defRPr sz="13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16"/>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16"/>
          <p:cNvSpPr txBox="1"/>
          <p:nvPr>
            <p:ph idx="2" type="body"/>
          </p:nvPr>
        </p:nvSpPr>
        <p:spPr>
          <a:xfrm>
            <a:off x="4800601" y="3234301"/>
            <a:ext cx="3794125" cy="2828362"/>
          </a:xfrm>
          <a:prstGeom prst="rect">
            <a:avLst/>
          </a:prstGeom>
          <a:noFill/>
          <a:ln>
            <a:noFill/>
          </a:ln>
        </p:spPr>
        <p:txBody>
          <a:bodyPr anchorCtr="0" anchor="t" bIns="0" lIns="0" spcFirstLastPara="1" rIns="0" wrap="square" tIns="0">
            <a:noAutofit/>
          </a:bodyPr>
          <a:lstStyle>
            <a:lvl1pPr indent="-228600" lvl="0" marL="457200" algn="l">
              <a:spcBef>
                <a:spcPts val="800"/>
              </a:spcBef>
              <a:spcAft>
                <a:spcPts val="0"/>
              </a:spcAft>
              <a:buClr>
                <a:schemeClr val="dk2"/>
              </a:buClr>
              <a:buSzPts val="1600"/>
              <a:buNone/>
              <a:defRPr sz="1600"/>
            </a:lvl1pPr>
            <a:lvl2pPr indent="-330200" lvl="1" marL="914400" algn="l">
              <a:spcBef>
                <a:spcPts val="600"/>
              </a:spcBef>
              <a:spcAft>
                <a:spcPts val="0"/>
              </a:spcAft>
              <a:buClr>
                <a:schemeClr val="dk2"/>
              </a:buClr>
              <a:buSzPts val="1600"/>
              <a:buChar char="•"/>
              <a:defRPr sz="1600"/>
            </a:lvl2pPr>
            <a:lvl3pPr indent="-323850" lvl="2" marL="1371600" algn="l">
              <a:spcBef>
                <a:spcPts val="300"/>
              </a:spcBef>
              <a:spcAft>
                <a:spcPts val="0"/>
              </a:spcAft>
              <a:buClr>
                <a:schemeClr val="dk2"/>
              </a:buClr>
              <a:buSzPts val="1500"/>
              <a:buChar char="-"/>
              <a:defRPr sz="1500"/>
            </a:lvl3pPr>
            <a:lvl4pPr indent="-317500" lvl="3" marL="1828800" algn="l">
              <a:spcBef>
                <a:spcPts val="300"/>
              </a:spcBef>
              <a:spcAft>
                <a:spcPts val="0"/>
              </a:spcAft>
              <a:buClr>
                <a:schemeClr val="dk2"/>
              </a:buClr>
              <a:buSzPts val="1400"/>
              <a:buChar char="•"/>
              <a:defRPr sz="1400"/>
            </a:lvl4pPr>
            <a:lvl5pPr indent="-311150" lvl="4" marL="2286000" algn="l">
              <a:spcBef>
                <a:spcPts val="300"/>
              </a:spcBef>
              <a:spcAft>
                <a:spcPts val="0"/>
              </a:spcAft>
              <a:buClr>
                <a:schemeClr val="dk2"/>
              </a:buClr>
              <a:buSzPts val="1300"/>
              <a:buChar char="-"/>
              <a:defRPr sz="13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16"/>
          <p:cNvSpPr txBox="1"/>
          <p:nvPr>
            <p:ph idx="3" type="body"/>
          </p:nvPr>
        </p:nvSpPr>
        <p:spPr>
          <a:xfrm>
            <a:off x="4800601" y="1436884"/>
            <a:ext cx="3794125" cy="172141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Clr>
                <a:schemeClr val="accent3"/>
              </a:buClr>
              <a:buSzPts val="2800"/>
              <a:buNone/>
              <a:defRPr sz="2800">
                <a:solidFill>
                  <a:schemeClr val="accent3"/>
                </a:solidFill>
              </a:defRPr>
            </a:lvl1pPr>
            <a:lvl2pPr indent="-381000" lvl="1" marL="914400" algn="l">
              <a:lnSpc>
                <a:spcPct val="90000"/>
              </a:lnSpc>
              <a:spcBef>
                <a:spcPts val="600"/>
              </a:spcBef>
              <a:spcAft>
                <a:spcPts val="0"/>
              </a:spcAft>
              <a:buClr>
                <a:schemeClr val="accent3"/>
              </a:buClr>
              <a:buSzPts val="2400"/>
              <a:buChar char="•"/>
              <a:defRPr sz="2400">
                <a:solidFill>
                  <a:schemeClr val="accent3"/>
                </a:solidFill>
              </a:defRPr>
            </a:lvl2pPr>
            <a:lvl3pPr indent="-355600" lvl="2" marL="1371600" algn="l">
              <a:lnSpc>
                <a:spcPct val="90000"/>
              </a:lnSpc>
              <a:spcBef>
                <a:spcPts val="300"/>
              </a:spcBef>
              <a:spcAft>
                <a:spcPts val="0"/>
              </a:spcAft>
              <a:buClr>
                <a:schemeClr val="accent3"/>
              </a:buClr>
              <a:buSzPts val="2000"/>
              <a:buChar char="-"/>
              <a:defRPr sz="2000">
                <a:solidFill>
                  <a:schemeClr val="accent3"/>
                </a:solidFill>
              </a:defRPr>
            </a:lvl3pPr>
            <a:lvl4pPr indent="-342900" lvl="3" marL="1828800" algn="l">
              <a:lnSpc>
                <a:spcPct val="95000"/>
              </a:lnSpc>
              <a:spcBef>
                <a:spcPts val="300"/>
              </a:spcBef>
              <a:spcAft>
                <a:spcPts val="0"/>
              </a:spcAft>
              <a:buClr>
                <a:schemeClr val="accent3"/>
              </a:buClr>
              <a:buSzPts val="1800"/>
              <a:buChar char="•"/>
              <a:defRPr sz="1800">
                <a:solidFill>
                  <a:schemeClr val="accent3"/>
                </a:solidFill>
              </a:defRPr>
            </a:lvl4pPr>
            <a:lvl5pPr indent="-330200" lvl="4" marL="2286000" algn="l">
              <a:lnSpc>
                <a:spcPct val="95000"/>
              </a:lnSpc>
              <a:spcBef>
                <a:spcPts val="300"/>
              </a:spcBef>
              <a:spcAft>
                <a:spcPts val="0"/>
              </a:spcAft>
              <a:buClr>
                <a:schemeClr val="accent3"/>
              </a:buClr>
              <a:buSzPts val="1600"/>
              <a:buChar char="-"/>
              <a:defRPr sz="1600">
                <a:solidFill>
                  <a:schemeClr val="accent3"/>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 24pt &amp; 14pt">
  <p:cSld name="2 column – 24pt &amp; 14pt">
    <p:spTree>
      <p:nvGrpSpPr>
        <p:cNvPr id="56" name="Shape 56"/>
        <p:cNvGrpSpPr/>
        <p:nvPr/>
      </p:nvGrpSpPr>
      <p:grpSpPr>
        <a:xfrm>
          <a:off x="0" y="0"/>
          <a:ext cx="0" cy="0"/>
          <a:chOff x="0" y="0"/>
          <a:chExt cx="0" cy="0"/>
        </a:xfrm>
      </p:grpSpPr>
      <p:sp>
        <p:nvSpPr>
          <p:cNvPr id="57" name="Google Shape;57;p17"/>
          <p:cNvSpPr txBox="1"/>
          <p:nvPr>
            <p:ph type="title"/>
          </p:nvPr>
        </p:nvSpPr>
        <p:spPr>
          <a:xfrm>
            <a:off x="549276" y="452446"/>
            <a:ext cx="8043862" cy="842955"/>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7"/>
          <p:cNvSpPr txBox="1"/>
          <p:nvPr>
            <p:ph idx="1" type="body"/>
          </p:nvPr>
        </p:nvSpPr>
        <p:spPr>
          <a:xfrm>
            <a:off x="549276" y="1447811"/>
            <a:ext cx="3794125" cy="466277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Clr>
                <a:schemeClr val="accent3"/>
              </a:buClr>
              <a:buSzPts val="2400"/>
              <a:buNone/>
              <a:defRPr sz="2400">
                <a:solidFill>
                  <a:schemeClr val="accent3"/>
                </a:solidFill>
              </a:defRPr>
            </a:lvl1pPr>
            <a:lvl2pPr indent="-368300" lvl="1" marL="914400" algn="l">
              <a:lnSpc>
                <a:spcPct val="90000"/>
              </a:lnSpc>
              <a:spcBef>
                <a:spcPts val="600"/>
              </a:spcBef>
              <a:spcAft>
                <a:spcPts val="0"/>
              </a:spcAft>
              <a:buClr>
                <a:schemeClr val="accent3"/>
              </a:buClr>
              <a:buSzPts val="2200"/>
              <a:buChar char="•"/>
              <a:defRPr sz="2200">
                <a:solidFill>
                  <a:schemeClr val="accent3"/>
                </a:solidFill>
              </a:defRPr>
            </a:lvl2pPr>
            <a:lvl3pPr indent="-355600" lvl="2" marL="1371600" algn="l">
              <a:lnSpc>
                <a:spcPct val="90000"/>
              </a:lnSpc>
              <a:spcBef>
                <a:spcPts val="0"/>
              </a:spcBef>
              <a:spcAft>
                <a:spcPts val="0"/>
              </a:spcAft>
              <a:buClr>
                <a:schemeClr val="accent3"/>
              </a:buClr>
              <a:buSzPts val="2000"/>
              <a:buChar char="-"/>
              <a:defRPr sz="2000">
                <a:solidFill>
                  <a:schemeClr val="accent3"/>
                </a:solidFill>
              </a:defRPr>
            </a:lvl3pPr>
            <a:lvl4pPr indent="-342900" lvl="3" marL="1828800" algn="l">
              <a:lnSpc>
                <a:spcPct val="95000"/>
              </a:lnSpc>
              <a:spcBef>
                <a:spcPts val="300"/>
              </a:spcBef>
              <a:spcAft>
                <a:spcPts val="0"/>
              </a:spcAft>
              <a:buClr>
                <a:schemeClr val="accent3"/>
              </a:buClr>
              <a:buSzPts val="1800"/>
              <a:buChar char="•"/>
              <a:defRPr sz="1800">
                <a:solidFill>
                  <a:schemeClr val="accent3"/>
                </a:solidFill>
              </a:defRPr>
            </a:lvl4pPr>
            <a:lvl5pPr indent="-330200" lvl="4" marL="2286000" algn="l">
              <a:lnSpc>
                <a:spcPct val="95000"/>
              </a:lnSpc>
              <a:spcBef>
                <a:spcPts val="300"/>
              </a:spcBef>
              <a:spcAft>
                <a:spcPts val="0"/>
              </a:spcAft>
              <a:buClr>
                <a:schemeClr val="accent3"/>
              </a:buClr>
              <a:buSzPts val="1600"/>
              <a:buChar char="-"/>
              <a:defRPr sz="1600">
                <a:solidFill>
                  <a:schemeClr val="accent3"/>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17"/>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17"/>
          <p:cNvSpPr txBox="1"/>
          <p:nvPr>
            <p:ph idx="2" type="body"/>
          </p:nvPr>
        </p:nvSpPr>
        <p:spPr>
          <a:xfrm>
            <a:off x="4800601" y="1454442"/>
            <a:ext cx="3794125" cy="4623336"/>
          </a:xfrm>
          <a:prstGeom prst="rect">
            <a:avLst/>
          </a:prstGeom>
          <a:noFill/>
          <a:ln>
            <a:noFill/>
          </a:ln>
        </p:spPr>
        <p:txBody>
          <a:bodyPr anchorCtr="0" anchor="t" bIns="0" lIns="0" spcFirstLastPara="1" rIns="0" wrap="square" tIns="0">
            <a:noAutofit/>
          </a:bodyPr>
          <a:lstStyle>
            <a:lvl1pPr indent="-228600" lvl="0" marL="457200" algn="l">
              <a:spcBef>
                <a:spcPts val="600"/>
              </a:spcBef>
              <a:spcAft>
                <a:spcPts val="0"/>
              </a:spcAft>
              <a:buClr>
                <a:schemeClr val="dk2"/>
              </a:buClr>
              <a:buSzPts val="1400"/>
              <a:buNone/>
              <a:defRPr sz="1400"/>
            </a:lvl1pPr>
            <a:lvl2pPr indent="-317500" lvl="1" marL="914400" algn="l">
              <a:spcBef>
                <a:spcPts val="200"/>
              </a:spcBef>
              <a:spcAft>
                <a:spcPts val="0"/>
              </a:spcAft>
              <a:buClr>
                <a:schemeClr val="dk2"/>
              </a:buClr>
              <a:buSzPts val="1400"/>
              <a:buChar char="•"/>
              <a:defRPr sz="1400"/>
            </a:lvl2pPr>
            <a:lvl3pPr indent="-311150" lvl="2" marL="1371600" algn="l">
              <a:spcBef>
                <a:spcPts val="0"/>
              </a:spcBef>
              <a:spcAft>
                <a:spcPts val="0"/>
              </a:spcAft>
              <a:buClr>
                <a:schemeClr val="dk2"/>
              </a:buClr>
              <a:buSzPts val="1300"/>
              <a:buChar char="-"/>
              <a:defRPr sz="1300"/>
            </a:lvl3pPr>
            <a:lvl4pPr indent="-304800" lvl="3" marL="1828800" algn="l">
              <a:spcBef>
                <a:spcPts val="300"/>
              </a:spcBef>
              <a:spcAft>
                <a:spcPts val="0"/>
              </a:spcAft>
              <a:buClr>
                <a:schemeClr val="dk2"/>
              </a:buClr>
              <a:buSzPts val="1200"/>
              <a:buChar char="•"/>
              <a:defRPr sz="1200"/>
            </a:lvl4pPr>
            <a:lvl5pPr indent="-298450" lvl="4" marL="2286000" algn="l">
              <a:spcBef>
                <a:spcPts val="300"/>
              </a:spcBef>
              <a:spcAft>
                <a:spcPts val="0"/>
              </a:spcAft>
              <a:buClr>
                <a:schemeClr val="dk2"/>
              </a:buClr>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 16pt w-images">
  <p:cSld name="2 column – 16pt w-images">
    <p:spTree>
      <p:nvGrpSpPr>
        <p:cNvPr id="62" name="Shape 62"/>
        <p:cNvGrpSpPr/>
        <p:nvPr/>
      </p:nvGrpSpPr>
      <p:grpSpPr>
        <a:xfrm>
          <a:off x="0" y="0"/>
          <a:ext cx="0" cy="0"/>
          <a:chOff x="0" y="0"/>
          <a:chExt cx="0" cy="0"/>
        </a:xfrm>
      </p:grpSpPr>
      <p:sp>
        <p:nvSpPr>
          <p:cNvPr id="63" name="Google Shape;63;p18"/>
          <p:cNvSpPr txBox="1"/>
          <p:nvPr>
            <p:ph type="title"/>
          </p:nvPr>
        </p:nvSpPr>
        <p:spPr>
          <a:xfrm>
            <a:off x="549276" y="452446"/>
            <a:ext cx="8043862" cy="842955"/>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8"/>
          <p:cNvSpPr txBox="1"/>
          <p:nvPr>
            <p:ph idx="1" type="body"/>
          </p:nvPr>
        </p:nvSpPr>
        <p:spPr>
          <a:xfrm>
            <a:off x="549276" y="1445585"/>
            <a:ext cx="3794125" cy="1532473"/>
          </a:xfrm>
          <a:prstGeom prst="rect">
            <a:avLst/>
          </a:prstGeom>
          <a:noFill/>
          <a:ln>
            <a:noFill/>
          </a:ln>
        </p:spPr>
        <p:txBody>
          <a:bodyPr anchorCtr="0" anchor="t" bIns="0" lIns="0" spcFirstLastPara="1" rIns="0" wrap="square" tIns="0">
            <a:noAutofit/>
          </a:bodyPr>
          <a:lstStyle>
            <a:lvl1pPr indent="-228600" lvl="0" marL="457200" algn="l">
              <a:spcBef>
                <a:spcPts val="800"/>
              </a:spcBef>
              <a:spcAft>
                <a:spcPts val="0"/>
              </a:spcAft>
              <a:buClr>
                <a:schemeClr val="dk2"/>
              </a:buClr>
              <a:buSzPts val="1600"/>
              <a:buNone/>
              <a:defRPr sz="1600"/>
            </a:lvl1pPr>
            <a:lvl2pPr indent="-330200" lvl="1" marL="914400" algn="l">
              <a:spcBef>
                <a:spcPts val="600"/>
              </a:spcBef>
              <a:spcAft>
                <a:spcPts val="0"/>
              </a:spcAft>
              <a:buClr>
                <a:schemeClr val="dk2"/>
              </a:buClr>
              <a:buSzPts val="1600"/>
              <a:buChar char="•"/>
              <a:defRPr sz="1600"/>
            </a:lvl2pPr>
            <a:lvl3pPr indent="-323850" lvl="2" marL="1371600" algn="l">
              <a:spcBef>
                <a:spcPts val="300"/>
              </a:spcBef>
              <a:spcAft>
                <a:spcPts val="0"/>
              </a:spcAft>
              <a:buClr>
                <a:schemeClr val="dk2"/>
              </a:buClr>
              <a:buSzPts val="1500"/>
              <a:buChar char="-"/>
              <a:defRPr sz="1500"/>
            </a:lvl3pPr>
            <a:lvl4pPr indent="-317500" lvl="3" marL="1828800" algn="l">
              <a:spcBef>
                <a:spcPts val="300"/>
              </a:spcBef>
              <a:spcAft>
                <a:spcPts val="0"/>
              </a:spcAft>
              <a:buClr>
                <a:schemeClr val="dk2"/>
              </a:buClr>
              <a:buSzPts val="1400"/>
              <a:buChar char="•"/>
              <a:defRPr sz="1400"/>
            </a:lvl4pPr>
            <a:lvl5pPr indent="-311150" lvl="4" marL="2286000" algn="l">
              <a:spcBef>
                <a:spcPts val="300"/>
              </a:spcBef>
              <a:spcAft>
                <a:spcPts val="0"/>
              </a:spcAft>
              <a:buClr>
                <a:schemeClr val="dk2"/>
              </a:buClr>
              <a:buSzPts val="1300"/>
              <a:buChar char="-"/>
              <a:defRPr sz="13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8"/>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18"/>
          <p:cNvSpPr txBox="1"/>
          <p:nvPr>
            <p:ph idx="2" type="body"/>
          </p:nvPr>
        </p:nvSpPr>
        <p:spPr>
          <a:xfrm>
            <a:off x="4800601" y="1445978"/>
            <a:ext cx="3794125" cy="1532473"/>
          </a:xfrm>
          <a:prstGeom prst="rect">
            <a:avLst/>
          </a:prstGeom>
          <a:noFill/>
          <a:ln>
            <a:noFill/>
          </a:ln>
        </p:spPr>
        <p:txBody>
          <a:bodyPr anchorCtr="0" anchor="t" bIns="0" lIns="0" spcFirstLastPara="1" rIns="0" wrap="square" tIns="0">
            <a:noAutofit/>
          </a:bodyPr>
          <a:lstStyle>
            <a:lvl1pPr indent="-228600" lvl="0" marL="457200" algn="l">
              <a:spcBef>
                <a:spcPts val="800"/>
              </a:spcBef>
              <a:spcAft>
                <a:spcPts val="0"/>
              </a:spcAft>
              <a:buClr>
                <a:schemeClr val="dk2"/>
              </a:buClr>
              <a:buSzPts val="1600"/>
              <a:buNone/>
              <a:defRPr sz="1600"/>
            </a:lvl1pPr>
            <a:lvl2pPr indent="-330200" lvl="1" marL="914400" algn="l">
              <a:spcBef>
                <a:spcPts val="600"/>
              </a:spcBef>
              <a:spcAft>
                <a:spcPts val="0"/>
              </a:spcAft>
              <a:buClr>
                <a:schemeClr val="dk2"/>
              </a:buClr>
              <a:buSzPts val="1600"/>
              <a:buChar char="•"/>
              <a:defRPr sz="1600"/>
            </a:lvl2pPr>
            <a:lvl3pPr indent="-323850" lvl="2" marL="1371600" algn="l">
              <a:spcBef>
                <a:spcPts val="300"/>
              </a:spcBef>
              <a:spcAft>
                <a:spcPts val="0"/>
              </a:spcAft>
              <a:buClr>
                <a:schemeClr val="dk2"/>
              </a:buClr>
              <a:buSzPts val="1500"/>
              <a:buChar char="-"/>
              <a:defRPr sz="1500"/>
            </a:lvl3pPr>
            <a:lvl4pPr indent="-317500" lvl="3" marL="1828800" algn="l">
              <a:spcBef>
                <a:spcPts val="300"/>
              </a:spcBef>
              <a:spcAft>
                <a:spcPts val="0"/>
              </a:spcAft>
              <a:buClr>
                <a:schemeClr val="dk2"/>
              </a:buClr>
              <a:buSzPts val="1400"/>
              <a:buChar char="•"/>
              <a:defRPr sz="1400"/>
            </a:lvl4pPr>
            <a:lvl5pPr indent="-311150" lvl="4" marL="2286000" algn="l">
              <a:spcBef>
                <a:spcPts val="300"/>
              </a:spcBef>
              <a:spcAft>
                <a:spcPts val="0"/>
              </a:spcAft>
              <a:buClr>
                <a:schemeClr val="dk2"/>
              </a:buClr>
              <a:buSzPts val="1300"/>
              <a:buChar char="-"/>
              <a:defRPr sz="13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18"/>
          <p:cNvSpPr txBox="1"/>
          <p:nvPr>
            <p:ph idx="3" type="body"/>
          </p:nvPr>
        </p:nvSpPr>
        <p:spPr>
          <a:xfrm>
            <a:off x="549276" y="3113088"/>
            <a:ext cx="3794125" cy="2423160"/>
          </a:xfrm>
          <a:prstGeom prst="rect">
            <a:avLst/>
          </a:prstGeom>
          <a:noFill/>
          <a:ln>
            <a:noFill/>
          </a:ln>
        </p:spPr>
        <p:txBody>
          <a:bodyPr anchorCtr="0" anchor="t" bIns="0" lIns="0" spcFirstLastPara="1" rIns="0" wrap="square" tIns="0">
            <a:noAutofit/>
          </a:bodyPr>
          <a:lstStyle>
            <a:lvl1pPr indent="-228600" lvl="0" marL="457200" algn="l">
              <a:spcBef>
                <a:spcPts val="800"/>
              </a:spcBef>
              <a:spcAft>
                <a:spcPts val="0"/>
              </a:spcAft>
              <a:buClr>
                <a:schemeClr val="dk2"/>
              </a:buClr>
              <a:buSzPts val="1600"/>
              <a:buNone/>
              <a:defRPr sz="1600"/>
            </a:lvl1pPr>
            <a:lvl2pPr indent="-330200" lvl="1" marL="914400" algn="l">
              <a:spcBef>
                <a:spcPts val="600"/>
              </a:spcBef>
              <a:spcAft>
                <a:spcPts val="0"/>
              </a:spcAft>
              <a:buClr>
                <a:schemeClr val="dk2"/>
              </a:buClr>
              <a:buSzPts val="1600"/>
              <a:buChar char="•"/>
              <a:defRPr sz="1600"/>
            </a:lvl2pPr>
            <a:lvl3pPr indent="-323850" lvl="2" marL="1371600" algn="l">
              <a:spcBef>
                <a:spcPts val="300"/>
              </a:spcBef>
              <a:spcAft>
                <a:spcPts val="0"/>
              </a:spcAft>
              <a:buClr>
                <a:schemeClr val="dk2"/>
              </a:buClr>
              <a:buSzPts val="1500"/>
              <a:buChar char="-"/>
              <a:defRPr sz="1500"/>
            </a:lvl3pPr>
            <a:lvl4pPr indent="-317500" lvl="3" marL="1828800" algn="l">
              <a:spcBef>
                <a:spcPts val="300"/>
              </a:spcBef>
              <a:spcAft>
                <a:spcPts val="0"/>
              </a:spcAft>
              <a:buClr>
                <a:schemeClr val="dk2"/>
              </a:buClr>
              <a:buSzPts val="1400"/>
              <a:buChar char="•"/>
              <a:defRPr sz="1400"/>
            </a:lvl4pPr>
            <a:lvl5pPr indent="-311150" lvl="4" marL="2286000" algn="l">
              <a:spcBef>
                <a:spcPts val="300"/>
              </a:spcBef>
              <a:spcAft>
                <a:spcPts val="0"/>
              </a:spcAft>
              <a:buClr>
                <a:schemeClr val="dk2"/>
              </a:buClr>
              <a:buSzPts val="1300"/>
              <a:buChar char="-"/>
              <a:defRPr sz="13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8"/>
          <p:cNvSpPr txBox="1"/>
          <p:nvPr>
            <p:ph idx="4" type="body"/>
          </p:nvPr>
        </p:nvSpPr>
        <p:spPr>
          <a:xfrm>
            <a:off x="4800601" y="3113088"/>
            <a:ext cx="3794125" cy="2423160"/>
          </a:xfrm>
          <a:prstGeom prst="rect">
            <a:avLst/>
          </a:prstGeom>
          <a:noFill/>
          <a:ln>
            <a:noFill/>
          </a:ln>
        </p:spPr>
        <p:txBody>
          <a:bodyPr anchorCtr="0" anchor="t" bIns="0" lIns="0" spcFirstLastPara="1" rIns="0" wrap="square" tIns="0">
            <a:noAutofit/>
          </a:bodyPr>
          <a:lstStyle>
            <a:lvl1pPr indent="-228600" lvl="0" marL="457200" algn="l">
              <a:spcBef>
                <a:spcPts val="800"/>
              </a:spcBef>
              <a:spcAft>
                <a:spcPts val="0"/>
              </a:spcAft>
              <a:buClr>
                <a:schemeClr val="dk2"/>
              </a:buClr>
              <a:buSzPts val="1600"/>
              <a:buNone/>
              <a:defRPr sz="1600"/>
            </a:lvl1pPr>
            <a:lvl2pPr indent="-330200" lvl="1" marL="914400" algn="l">
              <a:spcBef>
                <a:spcPts val="600"/>
              </a:spcBef>
              <a:spcAft>
                <a:spcPts val="0"/>
              </a:spcAft>
              <a:buClr>
                <a:schemeClr val="dk2"/>
              </a:buClr>
              <a:buSzPts val="1600"/>
              <a:buChar char="•"/>
              <a:defRPr sz="1600"/>
            </a:lvl2pPr>
            <a:lvl3pPr indent="-323850" lvl="2" marL="1371600" algn="l">
              <a:spcBef>
                <a:spcPts val="300"/>
              </a:spcBef>
              <a:spcAft>
                <a:spcPts val="0"/>
              </a:spcAft>
              <a:buClr>
                <a:schemeClr val="dk2"/>
              </a:buClr>
              <a:buSzPts val="1500"/>
              <a:buChar char="-"/>
              <a:defRPr sz="1500"/>
            </a:lvl3pPr>
            <a:lvl4pPr indent="-317500" lvl="3" marL="1828800" algn="l">
              <a:spcBef>
                <a:spcPts val="300"/>
              </a:spcBef>
              <a:spcAft>
                <a:spcPts val="0"/>
              </a:spcAft>
              <a:buClr>
                <a:schemeClr val="dk2"/>
              </a:buClr>
              <a:buSzPts val="1400"/>
              <a:buChar char="•"/>
              <a:defRPr sz="1400"/>
            </a:lvl4pPr>
            <a:lvl5pPr indent="-311150" lvl="4" marL="2286000" algn="l">
              <a:spcBef>
                <a:spcPts val="300"/>
              </a:spcBef>
              <a:spcAft>
                <a:spcPts val="0"/>
              </a:spcAft>
              <a:buClr>
                <a:schemeClr val="dk2"/>
              </a:buClr>
              <a:buSzPts val="1300"/>
              <a:buChar char="-"/>
              <a:defRPr sz="13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only">
  <p:cSld name="Header only">
    <p:spTree>
      <p:nvGrpSpPr>
        <p:cNvPr id="70" name="Shape 70"/>
        <p:cNvGrpSpPr/>
        <p:nvPr/>
      </p:nvGrpSpPr>
      <p:grpSpPr>
        <a:xfrm>
          <a:off x="0" y="0"/>
          <a:ext cx="0" cy="0"/>
          <a:chOff x="0" y="0"/>
          <a:chExt cx="0" cy="0"/>
        </a:xfrm>
      </p:grpSpPr>
      <p:sp>
        <p:nvSpPr>
          <p:cNvPr id="71" name="Google Shape;71;p19"/>
          <p:cNvSpPr txBox="1"/>
          <p:nvPr>
            <p:ph type="title"/>
          </p:nvPr>
        </p:nvSpPr>
        <p:spPr>
          <a:xfrm>
            <a:off x="549276" y="452446"/>
            <a:ext cx="8043862" cy="842955"/>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9"/>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0"/>
          <p:cNvPicPr preferRelativeResize="0"/>
          <p:nvPr/>
        </p:nvPicPr>
        <p:blipFill rotWithShape="1">
          <a:blip r:embed="rId1">
            <a:alphaModFix/>
          </a:blip>
          <a:srcRect b="2222" l="5926" r="4074" t="90000"/>
          <a:stretch/>
        </p:blipFill>
        <p:spPr>
          <a:xfrm>
            <a:off x="533400" y="6172200"/>
            <a:ext cx="8229600" cy="533400"/>
          </a:xfrm>
          <a:prstGeom prst="rect">
            <a:avLst/>
          </a:prstGeom>
          <a:noFill/>
          <a:ln>
            <a:noFill/>
          </a:ln>
        </p:spPr>
      </p:pic>
      <p:pic>
        <p:nvPicPr>
          <p:cNvPr descr="01_Navi_PPT files2-07.png" id="11" name="Google Shape;11;p10"/>
          <p:cNvPicPr preferRelativeResize="0"/>
          <p:nvPr/>
        </p:nvPicPr>
        <p:blipFill rotWithShape="1">
          <a:blip r:embed="rId2">
            <a:alphaModFix/>
          </a:blip>
          <a:srcRect b="0" l="0" r="0" t="0"/>
          <a:stretch/>
        </p:blipFill>
        <p:spPr>
          <a:xfrm>
            <a:off x="7236018" y="6138827"/>
            <a:ext cx="1531056" cy="580721"/>
          </a:xfrm>
          <a:prstGeom prst="rect">
            <a:avLst/>
          </a:prstGeom>
          <a:noFill/>
          <a:ln>
            <a:noFill/>
          </a:ln>
        </p:spPr>
      </p:pic>
      <p:sp>
        <p:nvSpPr>
          <p:cNvPr id="12" name="Google Shape;12;p10"/>
          <p:cNvSpPr txBox="1"/>
          <p:nvPr>
            <p:ph type="title"/>
          </p:nvPr>
        </p:nvSpPr>
        <p:spPr>
          <a:xfrm>
            <a:off x="549276" y="452446"/>
            <a:ext cx="8043862" cy="842955"/>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chemeClr val="accent1"/>
              </a:buClr>
              <a:buSzPts val="2200"/>
              <a:buFont typeface="Century Gothic"/>
              <a:buNone/>
              <a:defRPr b="0" i="0" sz="2200" u="none" cap="none" strike="noStrike">
                <a:solidFill>
                  <a:schemeClr val="accen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0"/>
          <p:cNvSpPr txBox="1"/>
          <p:nvPr>
            <p:ph idx="1" type="body"/>
          </p:nvPr>
        </p:nvSpPr>
        <p:spPr>
          <a:xfrm>
            <a:off x="549275" y="1439327"/>
            <a:ext cx="8043864" cy="4588940"/>
          </a:xfrm>
          <a:prstGeom prst="rect">
            <a:avLst/>
          </a:prstGeom>
          <a:noFill/>
          <a:ln>
            <a:noFill/>
          </a:ln>
        </p:spPr>
        <p:txBody>
          <a:bodyPr anchorCtr="0" anchor="t" bIns="0" lIns="0" spcFirstLastPara="1" rIns="0" wrap="square" tIns="0">
            <a:noAutofit/>
          </a:bodyPr>
          <a:lstStyle>
            <a:lvl1pPr indent="-228600" lvl="0" marL="457200" marR="0" rtl="0" algn="l">
              <a:spcBef>
                <a:spcPts val="1000"/>
              </a:spcBef>
              <a:spcAft>
                <a:spcPts val="0"/>
              </a:spcAft>
              <a:buClr>
                <a:schemeClr val="dk2"/>
              </a:buClr>
              <a:buSzPts val="1800"/>
              <a:buFont typeface="Arial"/>
              <a:buNone/>
              <a:defRPr b="0" i="0" sz="1800" u="none" cap="none" strike="noStrike">
                <a:solidFill>
                  <a:schemeClr val="dk2"/>
                </a:solidFill>
                <a:latin typeface="Century Gothic"/>
                <a:ea typeface="Century Gothic"/>
                <a:cs typeface="Century Gothic"/>
                <a:sym typeface="Century Gothic"/>
              </a:defRPr>
            </a:lvl1pPr>
            <a:lvl2pPr indent="-342900" lvl="1" marL="914400" marR="0" rtl="0" algn="l">
              <a:spcBef>
                <a:spcPts val="600"/>
              </a:spcBef>
              <a:spcAft>
                <a:spcPts val="0"/>
              </a:spcAft>
              <a:buClr>
                <a:schemeClr val="dk2"/>
              </a:buClr>
              <a:buSzPts val="1800"/>
              <a:buFont typeface="Arial"/>
              <a:buChar char="•"/>
              <a:defRPr b="0" i="0" sz="1800" u="none" cap="none" strike="noStrike">
                <a:solidFill>
                  <a:schemeClr val="dk2"/>
                </a:solidFill>
                <a:latin typeface="Century Gothic"/>
                <a:ea typeface="Century Gothic"/>
                <a:cs typeface="Century Gothic"/>
                <a:sym typeface="Century Gothic"/>
              </a:defRPr>
            </a:lvl2pPr>
            <a:lvl3pPr indent="-336550" lvl="2" marL="1371600" marR="0" rtl="0" algn="l">
              <a:spcBef>
                <a:spcPts val="300"/>
              </a:spcBef>
              <a:spcAft>
                <a:spcPts val="0"/>
              </a:spcAft>
              <a:buClr>
                <a:schemeClr val="dk2"/>
              </a:buClr>
              <a:buSzPts val="1700"/>
              <a:buFont typeface="Merriweather Sans"/>
              <a:buChar char="-"/>
              <a:defRPr b="0" i="0" sz="1700" u="none" cap="none" strike="noStrike">
                <a:solidFill>
                  <a:schemeClr val="dk2"/>
                </a:solidFill>
                <a:latin typeface="Century Gothic"/>
                <a:ea typeface="Century Gothic"/>
                <a:cs typeface="Century Gothic"/>
                <a:sym typeface="Century Gothic"/>
              </a:defRPr>
            </a:lvl3pPr>
            <a:lvl4pPr indent="-330200" lvl="3" marL="1828800" marR="0" rtl="0" algn="l">
              <a:spcBef>
                <a:spcPts val="300"/>
              </a:spcBef>
              <a:spcAft>
                <a:spcPts val="0"/>
              </a:spcAft>
              <a:buClr>
                <a:schemeClr val="dk2"/>
              </a:buClr>
              <a:buSzPts val="1600"/>
              <a:buFont typeface="Arial"/>
              <a:buChar char="•"/>
              <a:defRPr b="0" i="0" sz="1600" u="none" cap="none" strike="noStrike">
                <a:solidFill>
                  <a:schemeClr val="dk2"/>
                </a:solidFill>
                <a:latin typeface="Century Gothic"/>
                <a:ea typeface="Century Gothic"/>
                <a:cs typeface="Century Gothic"/>
                <a:sym typeface="Century Gothic"/>
              </a:defRPr>
            </a:lvl4pPr>
            <a:lvl5pPr indent="-323850" lvl="4" marL="2286000" marR="0" rtl="0" algn="l">
              <a:spcBef>
                <a:spcPts val="300"/>
              </a:spcBef>
              <a:spcAft>
                <a:spcPts val="0"/>
              </a:spcAft>
              <a:buClr>
                <a:schemeClr val="dk2"/>
              </a:buClr>
              <a:buSzPts val="1500"/>
              <a:buFont typeface="Merriweather Sans"/>
              <a:buChar char="-"/>
              <a:defRPr b="0" i="0" sz="1500" u="none" cap="none" strike="noStrike">
                <a:solidFill>
                  <a:schemeClr val="dk2"/>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14" name="Google Shape;14;p10"/>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10"/>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800" u="none" cap="none" strike="noStrike">
                <a:solidFill>
                  <a:schemeClr val="dk2"/>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chemeClr val="dk2"/>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chemeClr val="dk2"/>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chemeClr val="dk2"/>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chemeClr val="dk2"/>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chemeClr val="dk2"/>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chemeClr val="dk2"/>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chemeClr val="dk2"/>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chemeClr val="dk2"/>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549276" y="452446"/>
            <a:ext cx="8043862" cy="842955"/>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accent1"/>
              </a:buClr>
              <a:buSzPts val="2200"/>
              <a:buFont typeface="Century Gothic"/>
              <a:buNone/>
            </a:pPr>
            <a:r>
              <a:rPr lang="en-US"/>
              <a:t>Basic Project Initiating and Reporting Tools</a:t>
            </a:r>
            <a:endParaRPr/>
          </a:p>
        </p:txBody>
      </p:sp>
      <p:graphicFrame>
        <p:nvGraphicFramePr>
          <p:cNvPr id="82" name="Google Shape;82;p2"/>
          <p:cNvGraphicFramePr/>
          <p:nvPr/>
        </p:nvGraphicFramePr>
        <p:xfrm>
          <a:off x="549275" y="1439863"/>
          <a:ext cx="3000000" cy="3000000"/>
        </p:xfrm>
        <a:graphic>
          <a:graphicData uri="http://schemas.openxmlformats.org/drawingml/2006/table">
            <a:tbl>
              <a:tblPr bandRow="1" firstRow="1">
                <a:noFill/>
                <a:tableStyleId>{B96E0E96-57E7-47DF-974C-32F44FE4F799}</a:tableStyleId>
              </a:tblPr>
              <a:tblGrid>
                <a:gridCol w="1558650"/>
                <a:gridCol w="3166700"/>
                <a:gridCol w="3318500"/>
              </a:tblGrid>
              <a:tr h="210750">
                <a:tc>
                  <a:txBody>
                    <a:bodyPr/>
                    <a:lstStyle/>
                    <a:p>
                      <a:pPr indent="0" lvl="0" marL="0" marR="0" rtl="0" algn="l">
                        <a:spcBef>
                          <a:spcPts val="0"/>
                        </a:spcBef>
                        <a:spcAft>
                          <a:spcPts val="0"/>
                        </a:spcAft>
                        <a:buNone/>
                      </a:pPr>
                      <a:r>
                        <a:rPr lang="en-US" sz="1400" u="none" cap="none" strike="noStrike"/>
                        <a:t>Tool Name</a:t>
                      </a:r>
                      <a:endParaRPr/>
                    </a:p>
                  </a:txBody>
                  <a:tcPr marT="45725" marB="45725" marR="91450" marL="91450"/>
                </a:tc>
                <a:tc>
                  <a:txBody>
                    <a:bodyPr/>
                    <a:lstStyle/>
                    <a:p>
                      <a:pPr indent="0" lvl="0" marL="0" marR="0" rtl="0" algn="l">
                        <a:spcBef>
                          <a:spcPts val="0"/>
                        </a:spcBef>
                        <a:spcAft>
                          <a:spcPts val="0"/>
                        </a:spcAft>
                        <a:buNone/>
                      </a:pPr>
                      <a:r>
                        <a:rPr lang="en-US" sz="1400"/>
                        <a:t>Purpose</a:t>
                      </a:r>
                      <a:endParaRPr/>
                    </a:p>
                  </a:txBody>
                  <a:tcPr marT="45725" marB="45725" marR="91450" marL="91450"/>
                </a:tc>
                <a:tc>
                  <a:txBody>
                    <a:bodyPr/>
                    <a:lstStyle/>
                    <a:p>
                      <a:pPr indent="0" lvl="0" marL="0" marR="0" rtl="0" algn="l">
                        <a:spcBef>
                          <a:spcPts val="0"/>
                        </a:spcBef>
                        <a:spcAft>
                          <a:spcPts val="0"/>
                        </a:spcAft>
                        <a:buNone/>
                      </a:pPr>
                      <a:r>
                        <a:rPr lang="en-US" sz="1400"/>
                        <a:t>Key Uses</a:t>
                      </a:r>
                      <a:endParaRPr/>
                    </a:p>
                  </a:txBody>
                  <a:tcPr marT="45725" marB="45725" marR="91450" marL="91450"/>
                </a:tc>
              </a:tr>
              <a:tr h="210750">
                <a:tc>
                  <a:txBody>
                    <a:bodyPr/>
                    <a:lstStyle/>
                    <a:p>
                      <a:pPr indent="0" lvl="0" marL="0" marR="0" rtl="0" algn="l">
                        <a:spcBef>
                          <a:spcPts val="0"/>
                        </a:spcBef>
                        <a:spcAft>
                          <a:spcPts val="0"/>
                        </a:spcAft>
                        <a:buNone/>
                      </a:pPr>
                      <a:r>
                        <a:rPr lang="en-US" sz="1400"/>
                        <a:t>Project Charter</a:t>
                      </a:r>
                      <a:endParaRPr/>
                    </a:p>
                  </a:txBody>
                  <a:tcPr marT="45725" marB="45725" marR="91450" marL="91450"/>
                </a:tc>
                <a:tc>
                  <a:txBody>
                    <a:bodyPr/>
                    <a:lstStyle/>
                    <a:p>
                      <a:pPr indent="0" lvl="0" marL="0" marR="0" rtl="0" algn="l">
                        <a:spcBef>
                          <a:spcPts val="0"/>
                        </a:spcBef>
                        <a:spcAft>
                          <a:spcPts val="0"/>
                        </a:spcAft>
                        <a:buNone/>
                      </a:pPr>
                      <a:r>
                        <a:rPr lang="en-US" sz="1400"/>
                        <a:t>Ensure alignment between key stakeholders regarding project parameters</a:t>
                      </a:r>
                      <a:endParaRPr/>
                    </a:p>
                  </a:txBody>
                  <a:tcPr marT="45725" marB="45725" marR="91450" marL="91450"/>
                </a:tc>
                <a:tc>
                  <a:txBody>
                    <a:bodyPr/>
                    <a:lstStyle/>
                    <a:p>
                      <a:pPr indent="0" lvl="0" marL="0" marR="0" rtl="0" algn="l">
                        <a:spcBef>
                          <a:spcPts val="0"/>
                        </a:spcBef>
                        <a:spcAft>
                          <a:spcPts val="0"/>
                        </a:spcAft>
                        <a:buClr>
                          <a:schemeClr val="dk1"/>
                        </a:buClr>
                        <a:buSzPts val="1400"/>
                        <a:buFont typeface="Arial"/>
                        <a:buNone/>
                      </a:pPr>
                      <a:r>
                        <a:rPr lang="en-US" sz="1400"/>
                        <a:t>Drive organizational alignment (especially in early project stages)</a:t>
                      </a:r>
                      <a:endParaRPr/>
                    </a:p>
                  </a:txBody>
                  <a:tcPr marT="45725" marB="45725" marR="91450" marL="91450"/>
                </a:tc>
              </a:tr>
              <a:tr h="210750">
                <a:tc>
                  <a:txBody>
                    <a:bodyPr/>
                    <a:lstStyle/>
                    <a:p>
                      <a:pPr indent="0" lvl="0" marL="0" marR="0" rtl="0" algn="l">
                        <a:spcBef>
                          <a:spcPts val="0"/>
                        </a:spcBef>
                        <a:spcAft>
                          <a:spcPts val="0"/>
                        </a:spcAft>
                        <a:buNone/>
                      </a:pPr>
                      <a:r>
                        <a:rPr lang="en-US" sz="1400"/>
                        <a:t>Project Timeline</a:t>
                      </a:r>
                      <a:endParaRPr/>
                    </a:p>
                  </a:txBody>
                  <a:tcPr marT="45725" marB="45725" marR="91450" marL="91450"/>
                </a:tc>
                <a:tc>
                  <a:txBody>
                    <a:bodyPr/>
                    <a:lstStyle/>
                    <a:p>
                      <a:pPr indent="0" lvl="0" marL="0" marR="0" rtl="0" algn="l">
                        <a:spcBef>
                          <a:spcPts val="0"/>
                        </a:spcBef>
                        <a:spcAft>
                          <a:spcPts val="0"/>
                        </a:spcAft>
                        <a:buNone/>
                      </a:pPr>
                      <a:r>
                        <a:rPr lang="en-US" sz="1400"/>
                        <a:t>Itemize project milestones on a simple visual</a:t>
                      </a:r>
                      <a:endParaRPr/>
                    </a:p>
                  </a:txBody>
                  <a:tcPr marT="45725" marB="45725" marR="91450" marL="91450"/>
                </a:tc>
                <a:tc>
                  <a:txBody>
                    <a:bodyPr/>
                    <a:lstStyle/>
                    <a:p>
                      <a:pPr indent="-173038" lvl="0" marL="173038" marR="0" rtl="0" algn="l">
                        <a:spcBef>
                          <a:spcPts val="0"/>
                        </a:spcBef>
                        <a:spcAft>
                          <a:spcPts val="0"/>
                        </a:spcAft>
                        <a:buClr>
                          <a:schemeClr val="dk1"/>
                        </a:buClr>
                        <a:buSzPts val="1400"/>
                        <a:buFont typeface="Arial"/>
                        <a:buChar char="•"/>
                      </a:pPr>
                      <a:r>
                        <a:rPr lang="en-US" sz="1400"/>
                        <a:t>Inform Project Update</a:t>
                      </a:r>
                      <a:endParaRPr/>
                    </a:p>
                    <a:p>
                      <a:pPr indent="-173038" lvl="0" marL="173038" marR="0" rtl="0" algn="l">
                        <a:spcBef>
                          <a:spcPts val="0"/>
                        </a:spcBef>
                        <a:spcAft>
                          <a:spcPts val="0"/>
                        </a:spcAft>
                        <a:buClr>
                          <a:schemeClr val="dk1"/>
                        </a:buClr>
                        <a:buSzPts val="1400"/>
                        <a:buFont typeface="Arial"/>
                        <a:buChar char="•"/>
                      </a:pPr>
                      <a:r>
                        <a:rPr lang="en-US" sz="1400"/>
                        <a:t>Clarify dependency impacts</a:t>
                      </a:r>
                      <a:endParaRPr/>
                    </a:p>
                  </a:txBody>
                  <a:tcPr marT="45725" marB="45725" marR="91450" marL="91450"/>
                </a:tc>
              </a:tr>
              <a:tr h="210750">
                <a:tc>
                  <a:txBody>
                    <a:bodyPr/>
                    <a:lstStyle/>
                    <a:p>
                      <a:pPr indent="0" lvl="0" marL="0" marR="0" rtl="0" algn="l">
                        <a:spcBef>
                          <a:spcPts val="0"/>
                        </a:spcBef>
                        <a:spcAft>
                          <a:spcPts val="0"/>
                        </a:spcAft>
                        <a:buNone/>
                      </a:pPr>
                      <a:r>
                        <a:rPr lang="en-US" sz="1400"/>
                        <a:t>Project Update</a:t>
                      </a:r>
                      <a:endParaRPr/>
                    </a:p>
                  </a:txBody>
                  <a:tcPr marT="45725" marB="45725" marR="91450" marL="91450"/>
                </a:tc>
                <a:tc>
                  <a:txBody>
                    <a:bodyPr/>
                    <a:lstStyle/>
                    <a:p>
                      <a:pPr indent="0" lvl="0" marL="0" marR="0" rtl="0" algn="l">
                        <a:spcBef>
                          <a:spcPts val="0"/>
                        </a:spcBef>
                        <a:spcAft>
                          <a:spcPts val="0"/>
                        </a:spcAft>
                        <a:buNone/>
                      </a:pPr>
                      <a:r>
                        <a:rPr lang="en-US" sz="1400"/>
                        <a:t>Provide key project guardrails and status on a single slide</a:t>
                      </a:r>
                      <a:endParaRPr/>
                    </a:p>
                  </a:txBody>
                  <a:tcPr marT="45725" marB="45725" marR="91450" marL="91450"/>
                </a:tc>
                <a:tc>
                  <a:txBody>
                    <a:bodyPr/>
                    <a:lstStyle/>
                    <a:p>
                      <a:pPr indent="-173038" lvl="0" marL="173038" marR="0" rtl="0" algn="l">
                        <a:spcBef>
                          <a:spcPts val="0"/>
                        </a:spcBef>
                        <a:spcAft>
                          <a:spcPts val="0"/>
                        </a:spcAft>
                        <a:buClr>
                          <a:schemeClr val="dk1"/>
                        </a:buClr>
                        <a:buSzPts val="1400"/>
                        <a:buFont typeface="Arial"/>
                        <a:buChar char="•"/>
                      </a:pPr>
                      <a:r>
                        <a:rPr lang="en-US" sz="1400"/>
                        <a:t>Guide DS Team and Portfolio Meetings</a:t>
                      </a:r>
                      <a:endParaRPr/>
                    </a:p>
                    <a:p>
                      <a:pPr indent="-173038" lvl="0" marL="173038" marR="0" rtl="0" algn="l">
                        <a:spcBef>
                          <a:spcPts val="0"/>
                        </a:spcBef>
                        <a:spcAft>
                          <a:spcPts val="0"/>
                        </a:spcAft>
                        <a:buClr>
                          <a:schemeClr val="dk1"/>
                        </a:buClr>
                        <a:buSzPts val="1400"/>
                        <a:buFont typeface="Arial"/>
                        <a:buChar char="•"/>
                      </a:pPr>
                      <a:r>
                        <a:rPr lang="en-US" sz="1400"/>
                        <a:t>Provide simple reference for other Data Science team members re: project status</a:t>
                      </a:r>
                      <a:endParaRPr/>
                    </a:p>
                  </a:txBody>
                  <a:tcPr marT="45725" marB="45725" marR="91450" marL="91450"/>
                </a:tc>
              </a:tr>
              <a:tr h="210750">
                <a:tc>
                  <a:txBody>
                    <a:bodyPr/>
                    <a:lstStyle/>
                    <a:p>
                      <a:pPr indent="0" lvl="0" marL="0" marR="0" rtl="0" algn="l">
                        <a:spcBef>
                          <a:spcPts val="0"/>
                        </a:spcBef>
                        <a:spcAft>
                          <a:spcPts val="0"/>
                        </a:spcAft>
                        <a:buNone/>
                      </a:pPr>
                      <a:r>
                        <a:rPr lang="en-US" sz="1400"/>
                        <a:t>Risks and Issues Log</a:t>
                      </a:r>
                      <a:endParaRPr/>
                    </a:p>
                  </a:txBody>
                  <a:tcPr marT="45725" marB="45725" marR="91450" marL="91450"/>
                </a:tc>
                <a:tc>
                  <a:txBody>
                    <a:bodyPr/>
                    <a:lstStyle/>
                    <a:p>
                      <a:pPr indent="0" lvl="0" marL="0" marR="0" rtl="0" algn="l">
                        <a:spcBef>
                          <a:spcPts val="0"/>
                        </a:spcBef>
                        <a:spcAft>
                          <a:spcPts val="0"/>
                        </a:spcAft>
                        <a:buNone/>
                      </a:pPr>
                      <a:r>
                        <a:rPr lang="en-US" sz="1400"/>
                        <a:t>Proactively monitor and address risks and issues</a:t>
                      </a:r>
                      <a:endParaRPr/>
                    </a:p>
                  </a:txBody>
                  <a:tcPr marT="45725" marB="45725" marR="91450" marL="91450"/>
                </a:tc>
                <a:tc>
                  <a:txBody>
                    <a:bodyPr/>
                    <a:lstStyle/>
                    <a:p>
                      <a:pPr indent="-173038" lvl="0" marL="173038" marR="0" rtl="0" algn="l">
                        <a:spcBef>
                          <a:spcPts val="0"/>
                        </a:spcBef>
                        <a:spcAft>
                          <a:spcPts val="0"/>
                        </a:spcAft>
                        <a:buClr>
                          <a:schemeClr val="dk1"/>
                        </a:buClr>
                        <a:buSzPts val="1400"/>
                        <a:buFont typeface="Arial"/>
                        <a:buChar char="•"/>
                      </a:pPr>
                      <a:r>
                        <a:rPr lang="en-US" sz="1400"/>
                        <a:t>Mitigate key risks before they materialize</a:t>
                      </a:r>
                      <a:endParaRPr/>
                    </a:p>
                    <a:p>
                      <a:pPr indent="-173038" lvl="0" marL="173038" marR="0" rtl="0" algn="l">
                        <a:spcBef>
                          <a:spcPts val="0"/>
                        </a:spcBef>
                        <a:spcAft>
                          <a:spcPts val="0"/>
                        </a:spcAft>
                        <a:buClr>
                          <a:schemeClr val="dk1"/>
                        </a:buClr>
                        <a:buSzPts val="1400"/>
                        <a:buFont typeface="Arial"/>
                        <a:buChar char="•"/>
                      </a:pPr>
                      <a:r>
                        <a:rPr lang="en-US" sz="1400"/>
                        <a:t>Track issues to resolution</a:t>
                      </a:r>
                      <a:endParaRPr/>
                    </a:p>
                  </a:txBody>
                  <a:tcPr marT="45725" marB="45725" marR="91450" marL="91450"/>
                </a:tc>
              </a:tr>
            </a:tbl>
          </a:graphicData>
        </a:graphic>
      </p:graphicFrame>
      <p:sp>
        <p:nvSpPr>
          <p:cNvPr id="83" name="Google Shape;83;p2"/>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2016 naviHealth, Inc. - All Rights Reserved</a:t>
            </a:r>
            <a:endParaRPr/>
          </a:p>
        </p:txBody>
      </p:sp>
      <p:sp>
        <p:nvSpPr>
          <p:cNvPr id="84" name="Google Shape;84;p2"/>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85" name="Google Shape;85;p2"/>
          <p:cNvSpPr txBox="1"/>
          <p:nvPr/>
        </p:nvSpPr>
        <p:spPr>
          <a:xfrm>
            <a:off x="913607" y="5391427"/>
            <a:ext cx="7315200" cy="369332"/>
          </a:xfrm>
          <a:prstGeom prst="rect">
            <a:avLst/>
          </a:prstGeom>
          <a:solidFill>
            <a:srgbClr val="DBDBDB"/>
          </a:solidFill>
          <a:ln cap="flat" cmpd="sng" w="9525">
            <a:solidFill>
              <a:srgbClr val="A5A5A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Use these tools for every project effort</a:t>
            </a:r>
            <a:endParaRPr/>
          </a:p>
        </p:txBody>
      </p:sp>
      <p:sp>
        <p:nvSpPr>
          <p:cNvPr id="86" name="Google Shape;86;p2"/>
          <p:cNvSpPr/>
          <p:nvPr/>
        </p:nvSpPr>
        <p:spPr>
          <a:xfrm>
            <a:off x="295975" y="5954500"/>
            <a:ext cx="8575500" cy="84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3"/>
          <p:cNvPicPr preferRelativeResize="0"/>
          <p:nvPr/>
        </p:nvPicPr>
        <p:blipFill rotWithShape="1">
          <a:blip r:embed="rId3">
            <a:alphaModFix/>
          </a:blip>
          <a:srcRect b="0" l="0" r="0" t="0"/>
          <a:stretch/>
        </p:blipFill>
        <p:spPr>
          <a:xfrm>
            <a:off x="4930298" y="93624"/>
            <a:ext cx="1694835" cy="1298561"/>
          </a:xfrm>
          <a:prstGeom prst="rect">
            <a:avLst/>
          </a:prstGeom>
          <a:noFill/>
          <a:ln>
            <a:noFill/>
          </a:ln>
        </p:spPr>
      </p:pic>
      <p:sp>
        <p:nvSpPr>
          <p:cNvPr id="92" name="Google Shape;92;p3"/>
          <p:cNvSpPr txBox="1"/>
          <p:nvPr>
            <p:ph type="title"/>
          </p:nvPr>
        </p:nvSpPr>
        <p:spPr>
          <a:xfrm>
            <a:off x="549276" y="452446"/>
            <a:ext cx="8043862" cy="842955"/>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accent1"/>
              </a:buClr>
              <a:buSzPts val="2200"/>
              <a:buFont typeface="Century Gothic"/>
              <a:buNone/>
            </a:pPr>
            <a:r>
              <a:rPr lang="en-US"/>
              <a:t>Project Charter</a:t>
            </a:r>
            <a:br>
              <a:rPr lang="en-US"/>
            </a:br>
            <a:r>
              <a:rPr lang="en-US"/>
              <a:t>(Example: 1 of 3)</a:t>
            </a:r>
            <a:endParaRPr/>
          </a:p>
        </p:txBody>
      </p:sp>
      <p:sp>
        <p:nvSpPr>
          <p:cNvPr id="93" name="Google Shape;93;p3"/>
          <p:cNvSpPr txBox="1"/>
          <p:nvPr>
            <p:ph idx="1" type="body"/>
          </p:nvPr>
        </p:nvSpPr>
        <p:spPr>
          <a:xfrm>
            <a:off x="549275" y="1581568"/>
            <a:ext cx="3657600" cy="1554480"/>
          </a:xfrm>
          <a:prstGeom prst="rect">
            <a:avLst/>
          </a:prstGeom>
          <a:noFill/>
          <a:ln cap="flat" cmpd="sng" w="9525">
            <a:solidFill>
              <a:srgbClr val="BFBFBF"/>
            </a:solidFill>
            <a:prstDash val="solid"/>
            <a:round/>
            <a:headEnd len="sm" w="sm" type="none"/>
            <a:tailEnd len="sm" w="sm" type="none"/>
          </a:ln>
        </p:spPr>
        <p:txBody>
          <a:bodyPr anchorCtr="0" anchor="t" bIns="45700" lIns="45700" spcFirstLastPara="1" rIns="45700" wrap="square" tIns="45700">
            <a:noAutofit/>
          </a:bodyPr>
          <a:lstStyle/>
          <a:p>
            <a:pPr indent="0" lvl="0" marL="0" rtl="0" algn="l">
              <a:spcBef>
                <a:spcPts val="0"/>
              </a:spcBef>
              <a:spcAft>
                <a:spcPts val="0"/>
              </a:spcAft>
              <a:buClr>
                <a:schemeClr val="dk2"/>
              </a:buClr>
              <a:buSzPts val="1400"/>
              <a:buNone/>
            </a:pPr>
            <a:r>
              <a:rPr b="1" lang="en-US" sz="1400" u="sng"/>
              <a:t>Problem Statement</a:t>
            </a:r>
            <a:endParaRPr/>
          </a:p>
          <a:p>
            <a:pPr indent="0" lvl="0" marL="0" rtl="0" algn="l">
              <a:spcBef>
                <a:spcPts val="1000"/>
              </a:spcBef>
              <a:spcAft>
                <a:spcPts val="0"/>
              </a:spcAft>
              <a:buClr>
                <a:schemeClr val="dk2"/>
              </a:buClr>
              <a:buSzPts val="1200"/>
              <a:buNone/>
            </a:pPr>
            <a:r>
              <a:rPr lang="en-US" sz="1200"/>
              <a:t>There is presently no measure of consistency in the Severity Adjusted Dashboard.</a:t>
            </a:r>
            <a:endParaRPr/>
          </a:p>
          <a:p>
            <a:pPr indent="0" lvl="0" marL="0" rtl="0" algn="l">
              <a:spcBef>
                <a:spcPts val="1000"/>
              </a:spcBef>
              <a:spcAft>
                <a:spcPts val="0"/>
              </a:spcAft>
              <a:buClr>
                <a:schemeClr val="dk2"/>
              </a:buClr>
              <a:buSzPts val="1200"/>
              <a:buNone/>
            </a:pPr>
            <a:r>
              <a:t/>
            </a:r>
            <a:endParaRPr sz="1200"/>
          </a:p>
        </p:txBody>
      </p:sp>
      <p:sp>
        <p:nvSpPr>
          <p:cNvPr id="94" name="Google Shape;94;p3"/>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2016 naviHealth, Inc. - All Rights Reserved</a:t>
            </a:r>
            <a:endParaRPr/>
          </a:p>
        </p:txBody>
      </p:sp>
      <p:sp>
        <p:nvSpPr>
          <p:cNvPr id="95" name="Google Shape;95;p3"/>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96" name="Google Shape;96;p3"/>
          <p:cNvGraphicFramePr/>
          <p:nvPr/>
        </p:nvGraphicFramePr>
        <p:xfrm>
          <a:off x="549275" y="3687661"/>
          <a:ext cx="3000000" cy="3000000"/>
        </p:xfrm>
        <a:graphic>
          <a:graphicData uri="http://schemas.openxmlformats.org/drawingml/2006/table">
            <a:tbl>
              <a:tblPr bandRow="1" firstCol="1" firstRow="1">
                <a:noFill/>
                <a:tableStyleId>{3F6D1F16-B9CA-46A1-832A-637BFCACDF53}</a:tableStyleId>
              </a:tblPr>
              <a:tblGrid>
                <a:gridCol w="2041200"/>
                <a:gridCol w="1846975"/>
                <a:gridCol w="2110825"/>
                <a:gridCol w="2044875"/>
              </a:tblGrid>
              <a:tr h="244625">
                <a:tc>
                  <a:txBody>
                    <a:bodyPr/>
                    <a:lstStyle/>
                    <a:p>
                      <a:pPr indent="0" lvl="0" marL="0" marR="0" rtl="0" algn="l">
                        <a:lnSpc>
                          <a:spcPct val="141666"/>
                        </a:lnSpc>
                        <a:spcBef>
                          <a:spcPts val="0"/>
                        </a:spcBef>
                        <a:spcAft>
                          <a:spcPts val="0"/>
                        </a:spcAft>
                        <a:buNone/>
                      </a:pPr>
                      <a:r>
                        <a:rPr lang="en-US" sz="1200"/>
                        <a:t>Financial Benefits</a:t>
                      </a:r>
                      <a:endParaRPr sz="1200">
                        <a:solidFill>
                          <a:srgbClr val="000000"/>
                        </a:solidFill>
                        <a:latin typeface="Century Gothic"/>
                        <a:ea typeface="Century Gothic"/>
                        <a:cs typeface="Century Gothic"/>
                        <a:sym typeface="Century Gothic"/>
                      </a:endParaRPr>
                    </a:p>
                  </a:txBody>
                  <a:tcPr marT="0" marB="0" marR="68575" marL="68575" anchor="ctr"/>
                </a:tc>
                <a:tc>
                  <a:txBody>
                    <a:bodyPr/>
                    <a:lstStyle/>
                    <a:p>
                      <a:pPr indent="0" lvl="0" marL="0" marR="0" rtl="0" algn="l">
                        <a:lnSpc>
                          <a:spcPct val="141666"/>
                        </a:lnSpc>
                        <a:spcBef>
                          <a:spcPts val="0"/>
                        </a:spcBef>
                        <a:spcAft>
                          <a:spcPts val="0"/>
                        </a:spcAft>
                        <a:buNone/>
                      </a:pPr>
                      <a:r>
                        <a:rPr lang="en-US" sz="1200"/>
                        <a:t>Operational Benefits</a:t>
                      </a:r>
                      <a:endParaRPr sz="1200">
                        <a:solidFill>
                          <a:srgbClr val="000000"/>
                        </a:solidFill>
                        <a:latin typeface="Century Gothic"/>
                        <a:ea typeface="Century Gothic"/>
                        <a:cs typeface="Century Gothic"/>
                        <a:sym typeface="Century Gothic"/>
                      </a:endParaRPr>
                    </a:p>
                  </a:txBody>
                  <a:tcPr marT="0" marB="0" marR="68575" marL="68575" anchor="ctr"/>
                </a:tc>
                <a:tc>
                  <a:txBody>
                    <a:bodyPr/>
                    <a:lstStyle/>
                    <a:p>
                      <a:pPr indent="0" lvl="0" marL="0" marR="0" rtl="0" algn="l">
                        <a:lnSpc>
                          <a:spcPct val="141666"/>
                        </a:lnSpc>
                        <a:spcBef>
                          <a:spcPts val="0"/>
                        </a:spcBef>
                        <a:spcAft>
                          <a:spcPts val="0"/>
                        </a:spcAft>
                        <a:buNone/>
                      </a:pPr>
                      <a:r>
                        <a:rPr lang="en-US" sz="1200"/>
                        <a:t>Client Impacts</a:t>
                      </a:r>
                      <a:endParaRPr sz="1200">
                        <a:solidFill>
                          <a:srgbClr val="000000"/>
                        </a:solidFill>
                        <a:latin typeface="Century Gothic"/>
                        <a:ea typeface="Century Gothic"/>
                        <a:cs typeface="Century Gothic"/>
                        <a:sym typeface="Century Gothic"/>
                      </a:endParaRPr>
                    </a:p>
                  </a:txBody>
                  <a:tcPr marT="0" marB="0" marR="68575" marL="68575" anchor="ctr"/>
                </a:tc>
                <a:tc>
                  <a:txBody>
                    <a:bodyPr/>
                    <a:lstStyle/>
                    <a:p>
                      <a:pPr indent="0" lvl="0" marL="0" marR="0" rtl="0" algn="l">
                        <a:lnSpc>
                          <a:spcPct val="141666"/>
                        </a:lnSpc>
                        <a:spcBef>
                          <a:spcPts val="0"/>
                        </a:spcBef>
                        <a:spcAft>
                          <a:spcPts val="0"/>
                        </a:spcAft>
                        <a:buNone/>
                      </a:pPr>
                      <a:r>
                        <a:rPr lang="en-US" sz="1200"/>
                        <a:t>Patient Impacts</a:t>
                      </a:r>
                      <a:endParaRPr sz="1200">
                        <a:solidFill>
                          <a:srgbClr val="000000"/>
                        </a:solidFill>
                        <a:latin typeface="Century Gothic"/>
                        <a:ea typeface="Century Gothic"/>
                        <a:cs typeface="Century Gothic"/>
                        <a:sym typeface="Century Gothic"/>
                      </a:endParaRPr>
                    </a:p>
                  </a:txBody>
                  <a:tcPr marT="0" marB="0" marR="68575" marL="68575" anchor="ctr"/>
                </a:tc>
              </a:tr>
              <a:tr h="245350">
                <a:tc>
                  <a:txBody>
                    <a:bodyPr/>
                    <a:lstStyle/>
                    <a:p>
                      <a:pPr indent="0" lvl="0" marL="0" marR="0" rtl="0" algn="l">
                        <a:lnSpc>
                          <a:spcPct val="141666"/>
                        </a:lnSpc>
                        <a:spcBef>
                          <a:spcPts val="0"/>
                        </a:spcBef>
                        <a:spcAft>
                          <a:spcPts val="0"/>
                        </a:spcAft>
                        <a:buNone/>
                      </a:pPr>
                      <a:r>
                        <a:rPr b="0" i="1" lang="en-US" sz="1200"/>
                        <a:t>[not for DS to “sign off”]</a:t>
                      </a:r>
                      <a:endParaRPr b="0" i="1" sz="1200">
                        <a:solidFill>
                          <a:srgbClr val="000000"/>
                        </a:solidFill>
                        <a:latin typeface="Century Gothic"/>
                        <a:ea typeface="Century Gothic"/>
                        <a:cs typeface="Century Gothic"/>
                        <a:sym typeface="Century Gothic"/>
                      </a:endParaRPr>
                    </a:p>
                  </a:txBody>
                  <a:tcPr marT="0" marB="0" marR="68575" marL="68575" anchor="ctr"/>
                </a:tc>
                <a:tc>
                  <a:txBody>
                    <a:bodyPr/>
                    <a:lstStyle/>
                    <a:p>
                      <a:pPr indent="0" lvl="0" marL="0" marR="0" rtl="0" algn="l">
                        <a:lnSpc>
                          <a:spcPct val="141666"/>
                        </a:lnSpc>
                        <a:spcBef>
                          <a:spcPts val="0"/>
                        </a:spcBef>
                        <a:spcAft>
                          <a:spcPts val="0"/>
                        </a:spcAft>
                        <a:buNone/>
                      </a:pPr>
                      <a:r>
                        <a:rPr b="0" lang="en-US" sz="1200"/>
                        <a:t>Improved contract performance </a:t>
                      </a:r>
                      <a:endParaRPr b="0" sz="1200">
                        <a:solidFill>
                          <a:srgbClr val="000000"/>
                        </a:solidFill>
                        <a:latin typeface="Century Gothic"/>
                        <a:ea typeface="Century Gothic"/>
                        <a:cs typeface="Century Gothic"/>
                        <a:sym typeface="Century Gothic"/>
                      </a:endParaRPr>
                    </a:p>
                  </a:txBody>
                  <a:tcPr marT="0" marB="0" marR="68575" marL="68575" anchor="ctr"/>
                </a:tc>
                <a:tc>
                  <a:txBody>
                    <a:bodyPr/>
                    <a:lstStyle/>
                    <a:p>
                      <a:pPr indent="0" lvl="0" marL="0" marR="0" rtl="0" algn="l">
                        <a:lnSpc>
                          <a:spcPct val="141666"/>
                        </a:lnSpc>
                        <a:spcBef>
                          <a:spcPts val="0"/>
                        </a:spcBef>
                        <a:spcAft>
                          <a:spcPts val="0"/>
                        </a:spcAft>
                        <a:buNone/>
                      </a:pPr>
                      <a:r>
                        <a:rPr b="0" lang="en-US" sz="1200"/>
                        <a:t>Improved financial performance</a:t>
                      </a:r>
                      <a:endParaRPr b="0" sz="1200">
                        <a:solidFill>
                          <a:srgbClr val="000000"/>
                        </a:solidFill>
                        <a:latin typeface="Century Gothic"/>
                        <a:ea typeface="Century Gothic"/>
                        <a:cs typeface="Century Gothic"/>
                        <a:sym typeface="Century Gothic"/>
                      </a:endParaRPr>
                    </a:p>
                  </a:txBody>
                  <a:tcPr marT="0" marB="0" marR="68575" marL="68575" anchor="ctr"/>
                </a:tc>
                <a:tc>
                  <a:txBody>
                    <a:bodyPr/>
                    <a:lstStyle/>
                    <a:p>
                      <a:pPr indent="0" lvl="0" marL="0" marR="0" rtl="0" algn="l">
                        <a:lnSpc>
                          <a:spcPct val="141666"/>
                        </a:lnSpc>
                        <a:spcBef>
                          <a:spcPts val="0"/>
                        </a:spcBef>
                        <a:spcAft>
                          <a:spcPts val="0"/>
                        </a:spcAft>
                        <a:buNone/>
                      </a:pPr>
                      <a:r>
                        <a:rPr b="0" lang="en-US" sz="1200"/>
                        <a:t>Improved outcomes through improved focus on LOS and Discharge Assessment, particularly</a:t>
                      </a:r>
                      <a:endParaRPr b="0" sz="1200">
                        <a:solidFill>
                          <a:srgbClr val="000000"/>
                        </a:solidFill>
                        <a:latin typeface="Century Gothic"/>
                        <a:ea typeface="Century Gothic"/>
                        <a:cs typeface="Century Gothic"/>
                        <a:sym typeface="Century Gothic"/>
                      </a:endParaRPr>
                    </a:p>
                  </a:txBody>
                  <a:tcPr marT="0" marB="0" marR="68575" marL="68575" anchor="ctr"/>
                </a:tc>
              </a:tr>
            </a:tbl>
          </a:graphicData>
        </a:graphic>
      </p:graphicFrame>
      <p:sp>
        <p:nvSpPr>
          <p:cNvPr id="97" name="Google Shape;97;p3"/>
          <p:cNvSpPr/>
          <p:nvPr/>
        </p:nvSpPr>
        <p:spPr>
          <a:xfrm>
            <a:off x="4935538" y="1581566"/>
            <a:ext cx="3657600" cy="1554480"/>
          </a:xfrm>
          <a:prstGeom prst="rect">
            <a:avLst/>
          </a:prstGeom>
          <a:noFill/>
          <a:ln cap="flat" cmpd="sng" w="9525">
            <a:solidFill>
              <a:srgbClr val="BFBFB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spcBef>
                <a:spcPts val="0"/>
              </a:spcBef>
              <a:spcAft>
                <a:spcPts val="0"/>
              </a:spcAft>
              <a:buNone/>
            </a:pPr>
            <a:r>
              <a:rPr b="1" i="0" lang="en-US" sz="1400" u="sng" cap="none" strike="noStrike">
                <a:solidFill>
                  <a:srgbClr val="4D4E4E"/>
                </a:solidFill>
                <a:latin typeface="Century Gothic"/>
                <a:ea typeface="Century Gothic"/>
                <a:cs typeface="Century Gothic"/>
                <a:sym typeface="Century Gothic"/>
              </a:rPr>
              <a:t>Goal Statement</a:t>
            </a:r>
            <a:endParaRPr/>
          </a:p>
          <a:p>
            <a:pPr indent="0" lvl="0" marL="0" marR="0" rtl="0" algn="l">
              <a:spcBef>
                <a:spcPts val="1000"/>
              </a:spcBef>
              <a:spcAft>
                <a:spcPts val="0"/>
              </a:spcAft>
              <a:buNone/>
            </a:pPr>
            <a:r>
              <a:rPr b="0" i="0" lang="en-US" sz="1200" u="none" cap="none" strike="noStrike">
                <a:solidFill>
                  <a:srgbClr val="4D4E4E"/>
                </a:solidFill>
                <a:latin typeface="Century Gothic"/>
                <a:ea typeface="Century Gothic"/>
                <a:cs typeface="Century Gothic"/>
                <a:sym typeface="Century Gothic"/>
              </a:rPr>
              <a:t>Provide a measure of consistency in the Severity Adjusted Dashboard for mature clients</a:t>
            </a:r>
            <a:endParaRPr/>
          </a:p>
          <a:p>
            <a:pPr indent="0" lvl="0" marL="0" marR="0" rtl="0" algn="l">
              <a:spcBef>
                <a:spcPts val="1000"/>
              </a:spcBef>
              <a:spcAft>
                <a:spcPts val="0"/>
              </a:spcAft>
              <a:buNone/>
            </a:pPr>
            <a:r>
              <a:t/>
            </a:r>
            <a:endParaRPr b="0" i="0" sz="1200" u="none" cap="none" strike="noStrike">
              <a:solidFill>
                <a:srgbClr val="4D4E4E"/>
              </a:solidFill>
              <a:latin typeface="Century Gothic"/>
              <a:ea typeface="Century Gothic"/>
              <a:cs typeface="Century Gothic"/>
              <a:sym typeface="Century Gothic"/>
            </a:endParaRPr>
          </a:p>
        </p:txBody>
      </p:sp>
      <p:sp>
        <p:nvSpPr>
          <p:cNvPr id="98" name="Google Shape;98;p3"/>
          <p:cNvSpPr/>
          <p:nvPr/>
        </p:nvSpPr>
        <p:spPr>
          <a:xfrm>
            <a:off x="465661" y="3314794"/>
            <a:ext cx="174278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rgbClr val="4D4E4E"/>
                </a:solidFill>
                <a:latin typeface="Century Gothic"/>
                <a:ea typeface="Century Gothic"/>
                <a:cs typeface="Century Gothic"/>
                <a:sym typeface="Century Gothic"/>
              </a:rPr>
              <a:t>Value / Benefits</a:t>
            </a:r>
            <a:endParaRPr/>
          </a:p>
        </p:txBody>
      </p:sp>
      <p:sp>
        <p:nvSpPr>
          <p:cNvPr id="99" name="Google Shape;99;p3"/>
          <p:cNvSpPr txBox="1"/>
          <p:nvPr/>
        </p:nvSpPr>
        <p:spPr>
          <a:xfrm>
            <a:off x="4935538" y="124306"/>
            <a:ext cx="137858"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chemeClr val="dk2"/>
                </a:solidFill>
                <a:latin typeface="Century Gothic"/>
                <a:ea typeface="Century Gothic"/>
                <a:cs typeface="Century Gothic"/>
                <a:sym typeface="Century Gothic"/>
              </a:rPr>
              <a:t>🗹</a:t>
            </a:r>
            <a:endParaRPr sz="1200">
              <a:solidFill>
                <a:schemeClr val="dk2"/>
              </a:solidFill>
              <a:latin typeface="Century Gothic"/>
              <a:ea typeface="Century Gothic"/>
              <a:cs typeface="Century Gothic"/>
              <a:sym typeface="Century Gothic"/>
            </a:endParaRPr>
          </a:p>
        </p:txBody>
      </p:sp>
      <p:sp>
        <p:nvSpPr>
          <p:cNvPr id="100" name="Google Shape;100;p3"/>
          <p:cNvSpPr txBox="1"/>
          <p:nvPr/>
        </p:nvSpPr>
        <p:spPr>
          <a:xfrm>
            <a:off x="914400" y="5276858"/>
            <a:ext cx="7315200" cy="646500"/>
          </a:xfrm>
          <a:prstGeom prst="rect">
            <a:avLst/>
          </a:prstGeom>
          <a:solidFill>
            <a:srgbClr val="DBDBDB"/>
          </a:solidFill>
          <a:ln cap="flat" cmpd="sng" w="9525">
            <a:solidFill>
              <a:srgbClr val="A5A5A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i="0" lang="en-US" sz="1800" u="none" cap="none" strike="noStrike">
                <a:solidFill>
                  <a:srgbClr val="000000"/>
                </a:solidFill>
                <a:latin typeface="Calibri"/>
                <a:ea typeface="Calibri"/>
                <a:cs typeface="Calibri"/>
                <a:sym typeface="Calibri"/>
              </a:rPr>
              <a:t>This is a very basic charter template. For more complex projects with broader organizational reach, a more in-depth template may be necessary.</a:t>
            </a:r>
            <a:endParaRPr/>
          </a:p>
        </p:txBody>
      </p:sp>
      <p:sp>
        <p:nvSpPr>
          <p:cNvPr id="101" name="Google Shape;101;p3"/>
          <p:cNvSpPr/>
          <p:nvPr/>
        </p:nvSpPr>
        <p:spPr>
          <a:xfrm>
            <a:off x="295975" y="5954500"/>
            <a:ext cx="8575500" cy="84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549276" y="452446"/>
            <a:ext cx="8043862" cy="842955"/>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accent1"/>
              </a:buClr>
              <a:buSzPts val="2200"/>
              <a:buFont typeface="Century Gothic"/>
              <a:buNone/>
            </a:pPr>
            <a:r>
              <a:rPr lang="en-US"/>
              <a:t>Project Charter</a:t>
            </a:r>
            <a:br>
              <a:rPr lang="en-US"/>
            </a:br>
            <a:r>
              <a:rPr lang="en-US"/>
              <a:t>(Example: 2 of 3)</a:t>
            </a:r>
            <a:endParaRPr/>
          </a:p>
        </p:txBody>
      </p:sp>
      <p:graphicFrame>
        <p:nvGraphicFramePr>
          <p:cNvPr id="107" name="Google Shape;107;p4"/>
          <p:cNvGraphicFramePr/>
          <p:nvPr/>
        </p:nvGraphicFramePr>
        <p:xfrm>
          <a:off x="549275" y="1521143"/>
          <a:ext cx="3000000" cy="3000000"/>
        </p:xfrm>
        <a:graphic>
          <a:graphicData uri="http://schemas.openxmlformats.org/drawingml/2006/table">
            <a:tbl>
              <a:tblPr bandRow="1" firstCol="1" firstRow="1">
                <a:noFill/>
                <a:tableStyleId>{3F6D1F16-B9CA-46A1-832A-637BFCACDF53}</a:tableStyleId>
              </a:tblPr>
              <a:tblGrid>
                <a:gridCol w="2283750"/>
                <a:gridCol w="2791650"/>
                <a:gridCol w="2968275"/>
              </a:tblGrid>
              <a:tr h="287025">
                <a:tc>
                  <a:txBody>
                    <a:bodyPr/>
                    <a:lstStyle/>
                    <a:p>
                      <a:pPr indent="0" lvl="0" marL="0" marR="0" rtl="0" algn="l">
                        <a:lnSpc>
                          <a:spcPct val="141666"/>
                        </a:lnSpc>
                        <a:spcBef>
                          <a:spcPts val="0"/>
                        </a:spcBef>
                        <a:spcAft>
                          <a:spcPts val="0"/>
                        </a:spcAft>
                        <a:buNone/>
                      </a:pPr>
                      <a:r>
                        <a:rPr lang="en-US" sz="1200"/>
                        <a:t>Dimension</a:t>
                      </a:r>
                      <a:endParaRPr sz="1200">
                        <a:solidFill>
                          <a:srgbClr val="000000"/>
                        </a:solidFill>
                        <a:latin typeface="Century Gothic"/>
                        <a:ea typeface="Century Gothic"/>
                        <a:cs typeface="Century Gothic"/>
                        <a:sym typeface="Century Gothic"/>
                      </a:endParaRPr>
                    </a:p>
                  </a:txBody>
                  <a:tcPr marT="0" marB="0" marR="67275" marL="67275" anchor="ctr"/>
                </a:tc>
                <a:tc>
                  <a:txBody>
                    <a:bodyPr/>
                    <a:lstStyle/>
                    <a:p>
                      <a:pPr indent="0" lvl="0" marL="0" marR="0" rtl="0" algn="l">
                        <a:lnSpc>
                          <a:spcPct val="141666"/>
                        </a:lnSpc>
                        <a:spcBef>
                          <a:spcPts val="0"/>
                        </a:spcBef>
                        <a:spcAft>
                          <a:spcPts val="0"/>
                        </a:spcAft>
                        <a:buNone/>
                      </a:pPr>
                      <a:r>
                        <a:rPr lang="en-US" sz="1200"/>
                        <a:t>In Scope</a:t>
                      </a:r>
                      <a:endParaRPr sz="1200">
                        <a:solidFill>
                          <a:srgbClr val="000000"/>
                        </a:solidFill>
                        <a:latin typeface="Century Gothic"/>
                        <a:ea typeface="Century Gothic"/>
                        <a:cs typeface="Century Gothic"/>
                        <a:sym typeface="Century Gothic"/>
                      </a:endParaRPr>
                    </a:p>
                  </a:txBody>
                  <a:tcPr marT="0" marB="0" marR="67275" marL="67275" anchor="ctr"/>
                </a:tc>
                <a:tc>
                  <a:txBody>
                    <a:bodyPr/>
                    <a:lstStyle/>
                    <a:p>
                      <a:pPr indent="0" lvl="0" marL="0" marR="0" rtl="0" algn="l">
                        <a:lnSpc>
                          <a:spcPct val="141666"/>
                        </a:lnSpc>
                        <a:spcBef>
                          <a:spcPts val="0"/>
                        </a:spcBef>
                        <a:spcAft>
                          <a:spcPts val="0"/>
                        </a:spcAft>
                        <a:buNone/>
                      </a:pPr>
                      <a:r>
                        <a:rPr lang="en-US" sz="1200"/>
                        <a:t>Out of Scope</a:t>
                      </a:r>
                      <a:endParaRPr sz="1200">
                        <a:solidFill>
                          <a:srgbClr val="000000"/>
                        </a:solidFill>
                        <a:latin typeface="Century Gothic"/>
                        <a:ea typeface="Century Gothic"/>
                        <a:cs typeface="Century Gothic"/>
                        <a:sym typeface="Century Gothic"/>
                      </a:endParaRPr>
                    </a:p>
                  </a:txBody>
                  <a:tcPr marT="0" marB="0" marR="67275" marL="67275" anchor="ctr"/>
                </a:tc>
              </a:tr>
              <a:tr h="287025">
                <a:tc>
                  <a:txBody>
                    <a:bodyPr/>
                    <a:lstStyle/>
                    <a:p>
                      <a:pPr indent="0" lvl="0" marL="0" marR="0" rtl="0" algn="l">
                        <a:lnSpc>
                          <a:spcPct val="141666"/>
                        </a:lnSpc>
                        <a:spcBef>
                          <a:spcPts val="0"/>
                        </a:spcBef>
                        <a:spcAft>
                          <a:spcPts val="0"/>
                        </a:spcAft>
                        <a:buNone/>
                      </a:pPr>
                      <a:r>
                        <a:rPr b="1" lang="en-US" sz="1200"/>
                        <a:t>Systems</a:t>
                      </a:r>
                      <a:endParaRPr b="1" sz="1200">
                        <a:solidFill>
                          <a:srgbClr val="000000"/>
                        </a:solidFill>
                        <a:latin typeface="Century Gothic"/>
                        <a:ea typeface="Century Gothic"/>
                        <a:cs typeface="Century Gothic"/>
                        <a:sym typeface="Century Gothic"/>
                      </a:endParaRPr>
                    </a:p>
                  </a:txBody>
                  <a:tcPr marT="0" marB="0" marR="67275" marL="67275" anchor="ctr"/>
                </a:tc>
                <a:tc>
                  <a:txBody>
                    <a:bodyPr/>
                    <a:lstStyle/>
                    <a:p>
                      <a:pPr indent="-182880" lvl="0" marL="182880" marR="0" rtl="0" algn="l">
                        <a:lnSpc>
                          <a:spcPct val="141666"/>
                        </a:lnSpc>
                        <a:spcBef>
                          <a:spcPts val="0"/>
                        </a:spcBef>
                        <a:spcAft>
                          <a:spcPts val="0"/>
                        </a:spcAft>
                        <a:buClr>
                          <a:schemeClr val="dk1"/>
                        </a:buClr>
                        <a:buSzPts val="1200"/>
                        <a:buFont typeface="Noto Sans Symbols"/>
                        <a:buChar char="∙"/>
                      </a:pPr>
                      <a:r>
                        <a:rPr b="0" lang="en-US" sz="1200">
                          <a:solidFill>
                            <a:schemeClr val="dk1"/>
                          </a:solidFill>
                          <a:latin typeface="Century Gothic"/>
                          <a:ea typeface="Century Gothic"/>
                          <a:cs typeface="Century Gothic"/>
                          <a:sym typeface="Century Gothic"/>
                        </a:rPr>
                        <a:t>SADB </a:t>
                      </a:r>
                      <a:endParaRPr/>
                    </a:p>
                  </a:txBody>
                  <a:tcPr marT="0" marB="0" marR="67275" marL="67275" anchor="ctr"/>
                </a:tc>
                <a:tc>
                  <a:txBody>
                    <a:bodyPr/>
                    <a:lstStyle/>
                    <a:p>
                      <a:pPr indent="-182880" lvl="0" marL="182880" marR="0" rtl="0" algn="l">
                        <a:lnSpc>
                          <a:spcPct val="141666"/>
                        </a:lnSpc>
                        <a:spcBef>
                          <a:spcPts val="0"/>
                        </a:spcBef>
                        <a:spcAft>
                          <a:spcPts val="0"/>
                        </a:spcAft>
                        <a:buClr>
                          <a:schemeClr val="dk1"/>
                        </a:buClr>
                        <a:buSzPts val="1200"/>
                        <a:buFont typeface="Noto Sans Symbols"/>
                        <a:buChar char="∙"/>
                      </a:pPr>
                      <a:r>
                        <a:rPr b="0" lang="en-US" sz="1200">
                          <a:solidFill>
                            <a:schemeClr val="dk1"/>
                          </a:solidFill>
                          <a:latin typeface="Century Gothic"/>
                          <a:ea typeface="Century Gothic"/>
                          <a:cs typeface="Century Gothic"/>
                          <a:sym typeface="Century Gothic"/>
                        </a:rPr>
                        <a:t> </a:t>
                      </a:r>
                      <a:endParaRPr/>
                    </a:p>
                  </a:txBody>
                  <a:tcPr marT="0" marB="0" marR="67275" marL="67275" anchor="ctr"/>
                </a:tc>
              </a:tr>
              <a:tr h="287025">
                <a:tc>
                  <a:txBody>
                    <a:bodyPr/>
                    <a:lstStyle/>
                    <a:p>
                      <a:pPr indent="0" lvl="0" marL="0" marR="0" rtl="0" algn="l">
                        <a:lnSpc>
                          <a:spcPct val="141666"/>
                        </a:lnSpc>
                        <a:spcBef>
                          <a:spcPts val="0"/>
                        </a:spcBef>
                        <a:spcAft>
                          <a:spcPts val="0"/>
                        </a:spcAft>
                        <a:buNone/>
                      </a:pPr>
                      <a:r>
                        <a:rPr b="1" lang="en-US" sz="1200"/>
                        <a:t>Datasets</a:t>
                      </a:r>
                      <a:endParaRPr b="1" sz="1200">
                        <a:solidFill>
                          <a:srgbClr val="000000"/>
                        </a:solidFill>
                        <a:latin typeface="Century Gothic"/>
                        <a:ea typeface="Century Gothic"/>
                        <a:cs typeface="Century Gothic"/>
                        <a:sym typeface="Century Gothic"/>
                      </a:endParaRPr>
                    </a:p>
                  </a:txBody>
                  <a:tcPr marT="0" marB="0" marR="67275" marL="67275" anchor="ctr"/>
                </a:tc>
                <a:tc>
                  <a:txBody>
                    <a:bodyPr/>
                    <a:lstStyle/>
                    <a:p>
                      <a:pPr indent="-182880" lvl="0" marL="182880" marR="0" rtl="0" algn="l">
                        <a:lnSpc>
                          <a:spcPct val="141666"/>
                        </a:lnSpc>
                        <a:spcBef>
                          <a:spcPts val="0"/>
                        </a:spcBef>
                        <a:spcAft>
                          <a:spcPts val="0"/>
                        </a:spcAft>
                        <a:buClr>
                          <a:schemeClr val="dk1"/>
                        </a:buClr>
                        <a:buSzPts val="1200"/>
                        <a:buFont typeface="Noto Sans Symbols"/>
                        <a:buChar char="∙"/>
                      </a:pPr>
                      <a:r>
                        <a:rPr b="0" lang="en-US" sz="1200">
                          <a:solidFill>
                            <a:schemeClr val="dk1"/>
                          </a:solidFill>
                          <a:latin typeface="Century Gothic"/>
                          <a:ea typeface="Century Gothic"/>
                          <a:cs typeface="Century Gothic"/>
                          <a:sym typeface="Century Gothic"/>
                        </a:rPr>
                        <a:t>CM</a:t>
                      </a:r>
                      <a:endParaRPr/>
                    </a:p>
                    <a:p>
                      <a:pPr indent="-182880" lvl="0" marL="182880" marR="0" rtl="0" algn="l">
                        <a:lnSpc>
                          <a:spcPct val="141666"/>
                        </a:lnSpc>
                        <a:spcBef>
                          <a:spcPts val="0"/>
                        </a:spcBef>
                        <a:spcAft>
                          <a:spcPts val="0"/>
                        </a:spcAft>
                        <a:buClr>
                          <a:schemeClr val="dk1"/>
                        </a:buClr>
                        <a:buSzPts val="1200"/>
                        <a:buFont typeface="Noto Sans Symbols"/>
                        <a:buChar char="∙"/>
                      </a:pPr>
                      <a:r>
                        <a:rPr b="0" lang="en-US" sz="1200">
                          <a:solidFill>
                            <a:schemeClr val="dk1"/>
                          </a:solidFill>
                          <a:latin typeface="Century Gothic"/>
                          <a:ea typeface="Century Gothic"/>
                          <a:cs typeface="Century Gothic"/>
                          <a:sym typeface="Century Gothic"/>
                        </a:rPr>
                        <a:t>SMTX</a:t>
                      </a:r>
                      <a:endParaRPr/>
                    </a:p>
                  </a:txBody>
                  <a:tcPr marT="0" marB="0" marR="67275" marL="67275" anchor="ctr"/>
                </a:tc>
                <a:tc>
                  <a:txBody>
                    <a:bodyPr/>
                    <a:lstStyle/>
                    <a:p>
                      <a:pPr indent="-182880" lvl="0" marL="182880" marR="0" rtl="0" algn="l">
                        <a:lnSpc>
                          <a:spcPct val="141666"/>
                        </a:lnSpc>
                        <a:spcBef>
                          <a:spcPts val="0"/>
                        </a:spcBef>
                        <a:spcAft>
                          <a:spcPts val="0"/>
                        </a:spcAft>
                        <a:buClr>
                          <a:schemeClr val="dk1"/>
                        </a:buClr>
                        <a:buSzPts val="1200"/>
                        <a:buFont typeface="Noto Sans Symbols"/>
                        <a:buChar char="∙"/>
                      </a:pPr>
                      <a:r>
                        <a:rPr b="0" lang="en-US" sz="1200">
                          <a:solidFill>
                            <a:schemeClr val="dk1"/>
                          </a:solidFill>
                          <a:latin typeface="Century Gothic"/>
                          <a:ea typeface="Century Gothic"/>
                          <a:cs typeface="Century Gothic"/>
                          <a:sym typeface="Century Gothic"/>
                        </a:rPr>
                        <a:t> </a:t>
                      </a:r>
                      <a:endParaRPr/>
                    </a:p>
                  </a:txBody>
                  <a:tcPr marT="0" marB="0" marR="67275" marL="67275" anchor="ctr"/>
                </a:tc>
              </a:tr>
              <a:tr h="287025">
                <a:tc>
                  <a:txBody>
                    <a:bodyPr/>
                    <a:lstStyle/>
                    <a:p>
                      <a:pPr indent="0" lvl="0" marL="0" marR="0" rtl="0" algn="l">
                        <a:lnSpc>
                          <a:spcPct val="141666"/>
                        </a:lnSpc>
                        <a:spcBef>
                          <a:spcPts val="0"/>
                        </a:spcBef>
                        <a:spcAft>
                          <a:spcPts val="0"/>
                        </a:spcAft>
                        <a:buNone/>
                      </a:pPr>
                      <a:r>
                        <a:rPr b="1" lang="en-US" sz="1200"/>
                        <a:t>Processes</a:t>
                      </a:r>
                      <a:endParaRPr b="1" sz="1200">
                        <a:solidFill>
                          <a:srgbClr val="000000"/>
                        </a:solidFill>
                        <a:latin typeface="Century Gothic"/>
                        <a:ea typeface="Century Gothic"/>
                        <a:cs typeface="Century Gothic"/>
                        <a:sym typeface="Century Gothic"/>
                      </a:endParaRPr>
                    </a:p>
                  </a:txBody>
                  <a:tcPr marT="0" marB="0" marR="67275" marL="67275" anchor="ctr"/>
                </a:tc>
                <a:tc>
                  <a:txBody>
                    <a:bodyPr/>
                    <a:lstStyle/>
                    <a:p>
                      <a:pPr indent="-182880" lvl="0" marL="182880" marR="0" rtl="0" algn="l">
                        <a:lnSpc>
                          <a:spcPct val="141666"/>
                        </a:lnSpc>
                        <a:spcBef>
                          <a:spcPts val="0"/>
                        </a:spcBef>
                        <a:spcAft>
                          <a:spcPts val="0"/>
                        </a:spcAft>
                        <a:buClr>
                          <a:schemeClr val="dk1"/>
                        </a:buClr>
                        <a:buSzPts val="1200"/>
                        <a:buFont typeface="Noto Sans Symbols"/>
                        <a:buChar char="∙"/>
                      </a:pPr>
                      <a:r>
                        <a:rPr b="0" lang="en-US" sz="1200">
                          <a:solidFill>
                            <a:schemeClr val="dk1"/>
                          </a:solidFill>
                          <a:latin typeface="Century Gothic"/>
                          <a:ea typeface="Century Gothic"/>
                          <a:cs typeface="Century Gothic"/>
                          <a:sym typeface="Century Gothic"/>
                        </a:rPr>
                        <a:t> </a:t>
                      </a:r>
                      <a:endParaRPr/>
                    </a:p>
                  </a:txBody>
                  <a:tcPr marT="0" marB="0" marR="67275" marL="67275" anchor="ctr"/>
                </a:tc>
                <a:tc>
                  <a:txBody>
                    <a:bodyPr/>
                    <a:lstStyle/>
                    <a:p>
                      <a:pPr indent="-182880" lvl="0" marL="182880" marR="0" rtl="0" algn="l">
                        <a:lnSpc>
                          <a:spcPct val="141666"/>
                        </a:lnSpc>
                        <a:spcBef>
                          <a:spcPts val="0"/>
                        </a:spcBef>
                        <a:spcAft>
                          <a:spcPts val="0"/>
                        </a:spcAft>
                        <a:buClr>
                          <a:schemeClr val="dk1"/>
                        </a:buClr>
                        <a:buSzPts val="1200"/>
                        <a:buFont typeface="Noto Sans Symbols"/>
                        <a:buChar char="∙"/>
                      </a:pPr>
                      <a:r>
                        <a:rPr b="0" lang="en-US" sz="1200">
                          <a:solidFill>
                            <a:schemeClr val="dk1"/>
                          </a:solidFill>
                          <a:latin typeface="Century Gothic"/>
                          <a:ea typeface="Century Gothic"/>
                          <a:cs typeface="Century Gothic"/>
                          <a:sym typeface="Century Gothic"/>
                        </a:rPr>
                        <a:t> </a:t>
                      </a:r>
                      <a:endParaRPr/>
                    </a:p>
                  </a:txBody>
                  <a:tcPr marT="0" marB="0" marR="67275" marL="67275" anchor="ctr"/>
                </a:tc>
              </a:tr>
              <a:tr h="574050">
                <a:tc>
                  <a:txBody>
                    <a:bodyPr/>
                    <a:lstStyle/>
                    <a:p>
                      <a:pPr indent="0" lvl="0" marL="0" marR="0" rtl="0" algn="l">
                        <a:lnSpc>
                          <a:spcPct val="141666"/>
                        </a:lnSpc>
                        <a:spcBef>
                          <a:spcPts val="0"/>
                        </a:spcBef>
                        <a:spcAft>
                          <a:spcPts val="0"/>
                        </a:spcAft>
                        <a:buNone/>
                      </a:pPr>
                      <a:r>
                        <a:rPr b="1" lang="en-US" sz="1200"/>
                        <a:t>Functions / Departments</a:t>
                      </a:r>
                      <a:endParaRPr b="1" sz="1200">
                        <a:solidFill>
                          <a:srgbClr val="000000"/>
                        </a:solidFill>
                        <a:latin typeface="Century Gothic"/>
                        <a:ea typeface="Century Gothic"/>
                        <a:cs typeface="Century Gothic"/>
                        <a:sym typeface="Century Gothic"/>
                      </a:endParaRPr>
                    </a:p>
                  </a:txBody>
                  <a:tcPr marT="0" marB="0" marR="67275" marL="67275" anchor="ctr"/>
                </a:tc>
                <a:tc>
                  <a:txBody>
                    <a:bodyPr/>
                    <a:lstStyle/>
                    <a:p>
                      <a:pPr indent="-182880" lvl="0" marL="182880" marR="0" rtl="0" algn="l">
                        <a:lnSpc>
                          <a:spcPct val="141666"/>
                        </a:lnSpc>
                        <a:spcBef>
                          <a:spcPts val="0"/>
                        </a:spcBef>
                        <a:spcAft>
                          <a:spcPts val="0"/>
                        </a:spcAft>
                        <a:buClr>
                          <a:schemeClr val="dk1"/>
                        </a:buClr>
                        <a:buSzPts val="1200"/>
                        <a:buFont typeface="Noto Sans Symbols"/>
                        <a:buChar char="∙"/>
                      </a:pPr>
                      <a:r>
                        <a:rPr b="0" lang="en-US" sz="1200">
                          <a:solidFill>
                            <a:schemeClr val="dk1"/>
                          </a:solidFill>
                          <a:latin typeface="Century Gothic"/>
                          <a:ea typeface="Century Gothic"/>
                          <a:cs typeface="Century Gothic"/>
                          <a:sym typeface="Century Gothic"/>
                        </a:rPr>
                        <a:t> </a:t>
                      </a:r>
                      <a:endParaRPr/>
                    </a:p>
                  </a:txBody>
                  <a:tcPr marT="0" marB="0" marR="67275" marL="67275" anchor="ctr"/>
                </a:tc>
                <a:tc>
                  <a:txBody>
                    <a:bodyPr/>
                    <a:lstStyle/>
                    <a:p>
                      <a:pPr indent="-182880" lvl="0" marL="182880" marR="0" rtl="0" algn="l">
                        <a:lnSpc>
                          <a:spcPct val="141666"/>
                        </a:lnSpc>
                        <a:spcBef>
                          <a:spcPts val="0"/>
                        </a:spcBef>
                        <a:spcAft>
                          <a:spcPts val="0"/>
                        </a:spcAft>
                        <a:buClr>
                          <a:schemeClr val="dk1"/>
                        </a:buClr>
                        <a:buSzPts val="1200"/>
                        <a:buFont typeface="Noto Sans Symbols"/>
                        <a:buChar char="∙"/>
                      </a:pPr>
                      <a:r>
                        <a:rPr b="0" lang="en-US" sz="1200">
                          <a:solidFill>
                            <a:schemeClr val="dk1"/>
                          </a:solidFill>
                          <a:latin typeface="Century Gothic"/>
                          <a:ea typeface="Century Gothic"/>
                          <a:cs typeface="Century Gothic"/>
                          <a:sym typeface="Century Gothic"/>
                        </a:rPr>
                        <a:t> </a:t>
                      </a:r>
                      <a:endParaRPr/>
                    </a:p>
                  </a:txBody>
                  <a:tcPr marT="0" marB="0" marR="67275" marL="67275" anchor="ctr"/>
                </a:tc>
              </a:tr>
              <a:tr h="287025">
                <a:tc>
                  <a:txBody>
                    <a:bodyPr/>
                    <a:lstStyle/>
                    <a:p>
                      <a:pPr indent="0" lvl="0" marL="0" marR="0" rtl="0" algn="l">
                        <a:lnSpc>
                          <a:spcPct val="141666"/>
                        </a:lnSpc>
                        <a:spcBef>
                          <a:spcPts val="0"/>
                        </a:spcBef>
                        <a:spcAft>
                          <a:spcPts val="0"/>
                        </a:spcAft>
                        <a:buNone/>
                      </a:pPr>
                      <a:r>
                        <a:rPr b="1" lang="en-US" sz="1200"/>
                        <a:t>Clients</a:t>
                      </a:r>
                      <a:endParaRPr b="1" sz="1200">
                        <a:solidFill>
                          <a:srgbClr val="000000"/>
                        </a:solidFill>
                        <a:latin typeface="Century Gothic"/>
                        <a:ea typeface="Century Gothic"/>
                        <a:cs typeface="Century Gothic"/>
                        <a:sym typeface="Century Gothic"/>
                      </a:endParaRPr>
                    </a:p>
                  </a:txBody>
                  <a:tcPr marT="0" marB="0" marR="67275" marL="67275" anchor="ctr"/>
                </a:tc>
                <a:tc>
                  <a:txBody>
                    <a:bodyPr/>
                    <a:lstStyle/>
                    <a:p>
                      <a:pPr indent="-182880" lvl="0" marL="182880" marR="0" rtl="0" algn="l">
                        <a:lnSpc>
                          <a:spcPct val="141666"/>
                        </a:lnSpc>
                        <a:spcBef>
                          <a:spcPts val="0"/>
                        </a:spcBef>
                        <a:spcAft>
                          <a:spcPts val="0"/>
                        </a:spcAft>
                        <a:buClr>
                          <a:schemeClr val="dk1"/>
                        </a:buClr>
                        <a:buSzPts val="1200"/>
                        <a:buFont typeface="Noto Sans Symbols"/>
                        <a:buChar char="∙"/>
                      </a:pPr>
                      <a:r>
                        <a:rPr b="0" lang="en-US" sz="1200">
                          <a:solidFill>
                            <a:schemeClr val="dk1"/>
                          </a:solidFill>
                          <a:latin typeface="Century Gothic"/>
                          <a:ea typeface="Century Gothic"/>
                          <a:cs typeface="Century Gothic"/>
                          <a:sym typeface="Century Gothic"/>
                        </a:rPr>
                        <a:t>Mature clients (definition TBD by stakeholders)</a:t>
                      </a:r>
                      <a:endParaRPr/>
                    </a:p>
                  </a:txBody>
                  <a:tcPr marT="0" marB="0" marR="67275" marL="67275" anchor="ctr"/>
                </a:tc>
                <a:tc>
                  <a:txBody>
                    <a:bodyPr/>
                    <a:lstStyle/>
                    <a:p>
                      <a:pPr indent="-182880" lvl="0" marL="182880" marR="0" rtl="0" algn="l">
                        <a:lnSpc>
                          <a:spcPct val="141666"/>
                        </a:lnSpc>
                        <a:spcBef>
                          <a:spcPts val="0"/>
                        </a:spcBef>
                        <a:spcAft>
                          <a:spcPts val="0"/>
                        </a:spcAft>
                        <a:buClr>
                          <a:schemeClr val="dk1"/>
                        </a:buClr>
                        <a:buSzPts val="1200"/>
                        <a:buFont typeface="Noto Sans Symbols"/>
                        <a:buChar char="∙"/>
                      </a:pPr>
                      <a:r>
                        <a:rPr b="0" lang="en-US" sz="1200">
                          <a:solidFill>
                            <a:schemeClr val="dk1"/>
                          </a:solidFill>
                          <a:latin typeface="Century Gothic"/>
                          <a:ea typeface="Century Gothic"/>
                          <a:cs typeface="Century Gothic"/>
                          <a:sym typeface="Century Gothic"/>
                        </a:rPr>
                        <a:t> </a:t>
                      </a:r>
                      <a:endParaRPr/>
                    </a:p>
                  </a:txBody>
                  <a:tcPr marT="0" marB="0" marR="67275" marL="67275" anchor="ctr"/>
                </a:tc>
              </a:tr>
              <a:tr h="287025">
                <a:tc>
                  <a:txBody>
                    <a:bodyPr/>
                    <a:lstStyle/>
                    <a:p>
                      <a:pPr indent="0" lvl="0" marL="0" marR="0" rtl="0" algn="l">
                        <a:lnSpc>
                          <a:spcPct val="141666"/>
                        </a:lnSpc>
                        <a:spcBef>
                          <a:spcPts val="0"/>
                        </a:spcBef>
                        <a:spcAft>
                          <a:spcPts val="0"/>
                        </a:spcAft>
                        <a:buNone/>
                      </a:pPr>
                      <a:r>
                        <a:rPr b="1" lang="en-US" sz="1200"/>
                        <a:t>Other</a:t>
                      </a:r>
                      <a:endParaRPr b="1" sz="1200">
                        <a:solidFill>
                          <a:srgbClr val="000000"/>
                        </a:solidFill>
                        <a:latin typeface="Century Gothic"/>
                        <a:ea typeface="Century Gothic"/>
                        <a:cs typeface="Century Gothic"/>
                        <a:sym typeface="Century Gothic"/>
                      </a:endParaRPr>
                    </a:p>
                  </a:txBody>
                  <a:tcPr marT="0" marB="0" marR="67275" marL="67275" anchor="ctr"/>
                </a:tc>
                <a:tc>
                  <a:txBody>
                    <a:bodyPr/>
                    <a:lstStyle/>
                    <a:p>
                      <a:pPr indent="-182880" lvl="0" marL="182880" marR="0" rtl="0" algn="l">
                        <a:lnSpc>
                          <a:spcPct val="141666"/>
                        </a:lnSpc>
                        <a:spcBef>
                          <a:spcPts val="0"/>
                        </a:spcBef>
                        <a:spcAft>
                          <a:spcPts val="0"/>
                        </a:spcAft>
                        <a:buClr>
                          <a:schemeClr val="dk1"/>
                        </a:buClr>
                        <a:buSzPts val="1200"/>
                        <a:buFont typeface="Noto Sans Symbols"/>
                        <a:buChar char="∙"/>
                      </a:pPr>
                      <a:r>
                        <a:rPr b="0" lang="en-US" sz="1200">
                          <a:solidFill>
                            <a:schemeClr val="dk1"/>
                          </a:solidFill>
                          <a:latin typeface="Century Gothic"/>
                          <a:ea typeface="Century Gothic"/>
                          <a:cs typeface="Century Gothic"/>
                          <a:sym typeface="Century Gothic"/>
                        </a:rPr>
                        <a:t>Best Practice </a:t>
                      </a:r>
                      <a:r>
                        <a:rPr lang="en-US" sz="1200">
                          <a:solidFill>
                            <a:schemeClr val="dk1"/>
                          </a:solidFill>
                          <a:latin typeface="Century Gothic"/>
                          <a:ea typeface="Century Gothic"/>
                          <a:cs typeface="Century Gothic"/>
                          <a:sym typeface="Century Gothic"/>
                        </a:rPr>
                        <a:t>Data </a:t>
                      </a:r>
                      <a:r>
                        <a:rPr b="0" lang="en-US" sz="1200">
                          <a:solidFill>
                            <a:schemeClr val="dk1"/>
                          </a:solidFill>
                          <a:latin typeface="Century Gothic"/>
                          <a:ea typeface="Century Gothic"/>
                          <a:cs typeface="Century Gothic"/>
                          <a:sym typeface="Century Gothic"/>
                        </a:rPr>
                        <a:t>Set: To be used as reference point for opportunity estimation</a:t>
                      </a:r>
                      <a:endParaRPr/>
                    </a:p>
                  </a:txBody>
                  <a:tcPr marT="0" marB="0" marR="67275" marL="67275" anchor="ctr"/>
                </a:tc>
                <a:tc>
                  <a:txBody>
                    <a:bodyPr/>
                    <a:lstStyle/>
                    <a:p>
                      <a:pPr indent="-182880" lvl="0" marL="182880" marR="0" rtl="0" algn="l">
                        <a:lnSpc>
                          <a:spcPct val="141666"/>
                        </a:lnSpc>
                        <a:spcBef>
                          <a:spcPts val="0"/>
                        </a:spcBef>
                        <a:spcAft>
                          <a:spcPts val="0"/>
                        </a:spcAft>
                        <a:buClr>
                          <a:schemeClr val="dk1"/>
                        </a:buClr>
                        <a:buSzPts val="1200"/>
                        <a:buFont typeface="Noto Sans Symbols"/>
                        <a:buChar char="∙"/>
                      </a:pPr>
                      <a:r>
                        <a:rPr b="0" lang="en-US" sz="1200">
                          <a:solidFill>
                            <a:schemeClr val="dk1"/>
                          </a:solidFill>
                          <a:latin typeface="Century Gothic"/>
                          <a:ea typeface="Century Gothic"/>
                          <a:cs typeface="Century Gothic"/>
                          <a:sym typeface="Century Gothic"/>
                        </a:rPr>
                        <a:t> </a:t>
                      </a:r>
                      <a:endParaRPr/>
                    </a:p>
                  </a:txBody>
                  <a:tcPr marT="0" marB="0" marR="67275" marL="67275" anchor="ctr"/>
                </a:tc>
              </a:tr>
            </a:tbl>
          </a:graphicData>
        </a:graphic>
      </p:graphicFrame>
      <p:sp>
        <p:nvSpPr>
          <p:cNvPr id="108" name="Google Shape;108;p4"/>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2016 naviHealth, Inc. - All Rights Reserved</a:t>
            </a:r>
            <a:endParaRPr/>
          </a:p>
        </p:txBody>
      </p:sp>
      <p:sp>
        <p:nvSpPr>
          <p:cNvPr id="109" name="Google Shape;109;p4"/>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10" name="Google Shape;110;p4"/>
          <p:cNvSpPr/>
          <p:nvPr/>
        </p:nvSpPr>
        <p:spPr>
          <a:xfrm>
            <a:off x="465661" y="1178337"/>
            <a:ext cx="82266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4D4E4E"/>
                </a:solidFill>
                <a:latin typeface="Century Gothic"/>
                <a:ea typeface="Century Gothic"/>
                <a:cs typeface="Century Gothic"/>
                <a:sym typeface="Century Gothic"/>
              </a:rPr>
              <a:t>Scope</a:t>
            </a:r>
            <a:endParaRPr/>
          </a:p>
        </p:txBody>
      </p:sp>
      <p:sp>
        <p:nvSpPr>
          <p:cNvPr id="111" name="Google Shape;111;p4"/>
          <p:cNvSpPr/>
          <p:nvPr/>
        </p:nvSpPr>
        <p:spPr>
          <a:xfrm>
            <a:off x="295975" y="5954500"/>
            <a:ext cx="8575500" cy="84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549276" y="452446"/>
            <a:ext cx="8043862" cy="842955"/>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accent1"/>
              </a:buClr>
              <a:buSzPts val="2200"/>
              <a:buFont typeface="Century Gothic"/>
              <a:buNone/>
            </a:pPr>
            <a:r>
              <a:rPr lang="en-US"/>
              <a:t>Project Charter</a:t>
            </a:r>
            <a:br>
              <a:rPr lang="en-US"/>
            </a:br>
            <a:r>
              <a:rPr lang="en-US"/>
              <a:t>(Example: 3 of 3)</a:t>
            </a:r>
            <a:endParaRPr/>
          </a:p>
        </p:txBody>
      </p:sp>
      <p:graphicFrame>
        <p:nvGraphicFramePr>
          <p:cNvPr id="117" name="Google Shape;117;p5"/>
          <p:cNvGraphicFramePr/>
          <p:nvPr/>
        </p:nvGraphicFramePr>
        <p:xfrm>
          <a:off x="549275" y="3172601"/>
          <a:ext cx="3000000" cy="3000000"/>
        </p:xfrm>
        <a:graphic>
          <a:graphicData uri="http://schemas.openxmlformats.org/drawingml/2006/table">
            <a:tbl>
              <a:tblPr bandRow="1" firstCol="1" firstRow="1">
                <a:noFill/>
                <a:tableStyleId>{3F6D1F16-B9CA-46A1-832A-637BFCACDF53}</a:tableStyleId>
              </a:tblPr>
              <a:tblGrid>
                <a:gridCol w="2283750"/>
                <a:gridCol w="2791650"/>
                <a:gridCol w="2968275"/>
              </a:tblGrid>
              <a:tr h="287025">
                <a:tc>
                  <a:txBody>
                    <a:bodyPr/>
                    <a:lstStyle/>
                    <a:p>
                      <a:pPr indent="0" lvl="0" marL="0" marR="0" rtl="0" algn="l">
                        <a:lnSpc>
                          <a:spcPct val="141666"/>
                        </a:lnSpc>
                        <a:spcBef>
                          <a:spcPts val="0"/>
                        </a:spcBef>
                        <a:spcAft>
                          <a:spcPts val="0"/>
                        </a:spcAft>
                        <a:buNone/>
                      </a:pPr>
                      <a:r>
                        <a:rPr lang="en-US" sz="1200">
                          <a:solidFill>
                            <a:srgbClr val="000000"/>
                          </a:solidFill>
                          <a:latin typeface="Century Gothic"/>
                          <a:ea typeface="Century Gothic"/>
                          <a:cs typeface="Century Gothic"/>
                          <a:sym typeface="Century Gothic"/>
                        </a:rPr>
                        <a:t>Name</a:t>
                      </a:r>
                      <a:endParaRPr/>
                    </a:p>
                  </a:txBody>
                  <a:tcPr marT="0" marB="0" marR="67275" marL="67275" anchor="ctr"/>
                </a:tc>
                <a:tc>
                  <a:txBody>
                    <a:bodyPr/>
                    <a:lstStyle/>
                    <a:p>
                      <a:pPr indent="0" lvl="0" marL="0" marR="0" rtl="0" algn="l">
                        <a:lnSpc>
                          <a:spcPct val="141666"/>
                        </a:lnSpc>
                        <a:spcBef>
                          <a:spcPts val="0"/>
                        </a:spcBef>
                        <a:spcAft>
                          <a:spcPts val="0"/>
                        </a:spcAft>
                        <a:buNone/>
                      </a:pPr>
                      <a:r>
                        <a:rPr lang="en-US" sz="1200">
                          <a:solidFill>
                            <a:srgbClr val="000000"/>
                          </a:solidFill>
                          <a:latin typeface="Century Gothic"/>
                          <a:ea typeface="Century Gothic"/>
                          <a:cs typeface="Century Gothic"/>
                          <a:sym typeface="Century Gothic"/>
                        </a:rPr>
                        <a:t>Organizational Title</a:t>
                      </a:r>
                      <a:endParaRPr/>
                    </a:p>
                  </a:txBody>
                  <a:tcPr marT="0" marB="0" marR="67275" marL="67275" anchor="ctr"/>
                </a:tc>
                <a:tc>
                  <a:txBody>
                    <a:bodyPr/>
                    <a:lstStyle/>
                    <a:p>
                      <a:pPr indent="0" lvl="0" marL="0" marR="0" rtl="0" algn="l">
                        <a:lnSpc>
                          <a:spcPct val="141666"/>
                        </a:lnSpc>
                        <a:spcBef>
                          <a:spcPts val="0"/>
                        </a:spcBef>
                        <a:spcAft>
                          <a:spcPts val="0"/>
                        </a:spcAft>
                        <a:buNone/>
                      </a:pPr>
                      <a:r>
                        <a:rPr lang="en-US" sz="1200">
                          <a:solidFill>
                            <a:srgbClr val="000000"/>
                          </a:solidFill>
                          <a:latin typeface="Century Gothic"/>
                          <a:ea typeface="Century Gothic"/>
                          <a:cs typeface="Century Gothic"/>
                          <a:sym typeface="Century Gothic"/>
                        </a:rPr>
                        <a:t>Project Role</a:t>
                      </a:r>
                      <a:endParaRPr/>
                    </a:p>
                  </a:txBody>
                  <a:tcPr marT="0" marB="0" marR="67275" marL="67275" anchor="ctr"/>
                </a:tc>
              </a:tr>
              <a:tr h="287025">
                <a:tc>
                  <a:txBody>
                    <a:bodyPr/>
                    <a:lstStyle/>
                    <a:p>
                      <a:pPr indent="0" lvl="0" marL="0" marR="0" rtl="0" algn="l">
                        <a:lnSpc>
                          <a:spcPct val="141666"/>
                        </a:lnSpc>
                        <a:spcBef>
                          <a:spcPts val="0"/>
                        </a:spcBef>
                        <a:spcAft>
                          <a:spcPts val="0"/>
                        </a:spcAft>
                        <a:buNone/>
                      </a:pPr>
                      <a:r>
                        <a:rPr b="1" lang="en-US" sz="1200">
                          <a:solidFill>
                            <a:srgbClr val="000000"/>
                          </a:solidFill>
                          <a:latin typeface="Century Gothic"/>
                          <a:ea typeface="Century Gothic"/>
                          <a:cs typeface="Century Gothic"/>
                          <a:sym typeface="Century Gothic"/>
                        </a:rPr>
                        <a:t>Jane Doe</a:t>
                      </a:r>
                      <a:endParaRPr/>
                    </a:p>
                  </a:txBody>
                  <a:tcPr marT="0" marB="0" marR="67275" marL="67275" anchor="ct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VP, Network</a:t>
                      </a:r>
                      <a:endParaRPr/>
                    </a:p>
                  </a:txBody>
                  <a:tcPr marT="0" marB="0" marR="67275" marL="67275" anchor="ctr"/>
                </a:tc>
                <a:tc>
                  <a:txBody>
                    <a:bodyPr/>
                    <a:lstStyle/>
                    <a:p>
                      <a:pPr indent="0" lvl="0" marL="0" marR="0" rtl="0" algn="l">
                        <a:lnSpc>
                          <a:spcPct val="141666"/>
                        </a:lnSpc>
                        <a:spcBef>
                          <a:spcPts val="0"/>
                        </a:spcBef>
                        <a:spcAft>
                          <a:spcPts val="0"/>
                        </a:spcAft>
                        <a:buClr>
                          <a:schemeClr val="dk1"/>
                        </a:buClr>
                        <a:buSzPts val="1200"/>
                        <a:buFont typeface="Noto Sans Symbols"/>
                        <a:buNone/>
                      </a:pPr>
                      <a:r>
                        <a:rPr b="0" lang="en-US" sz="1200"/>
                        <a:t>Project Sponsor</a:t>
                      </a:r>
                      <a:endParaRPr b="0" sz="1200">
                        <a:solidFill>
                          <a:srgbClr val="000000"/>
                        </a:solidFill>
                        <a:latin typeface="Century Gothic"/>
                        <a:ea typeface="Century Gothic"/>
                        <a:cs typeface="Century Gothic"/>
                        <a:sym typeface="Century Gothic"/>
                      </a:endParaRPr>
                    </a:p>
                  </a:txBody>
                  <a:tcPr marT="0" marB="0" marR="67275" marL="67275" anchor="ctr"/>
                </a:tc>
              </a:tr>
              <a:tr h="287025">
                <a:tc>
                  <a:txBody>
                    <a:bodyPr/>
                    <a:lstStyle/>
                    <a:p>
                      <a:pPr indent="0" lvl="0" marL="0" marR="0" rtl="0" algn="l">
                        <a:lnSpc>
                          <a:spcPct val="141666"/>
                        </a:lnSpc>
                        <a:spcBef>
                          <a:spcPts val="0"/>
                        </a:spcBef>
                        <a:spcAft>
                          <a:spcPts val="0"/>
                        </a:spcAft>
                        <a:buNone/>
                      </a:pPr>
                      <a:r>
                        <a:rPr b="1" lang="en-US" sz="1200">
                          <a:solidFill>
                            <a:srgbClr val="000000"/>
                          </a:solidFill>
                          <a:latin typeface="Century Gothic"/>
                          <a:ea typeface="Century Gothic"/>
                          <a:cs typeface="Century Gothic"/>
                          <a:sym typeface="Century Gothic"/>
                        </a:rPr>
                        <a:t>John Smith</a:t>
                      </a:r>
                      <a:endParaRPr/>
                    </a:p>
                  </a:txBody>
                  <a:tcPr marT="0" marB="0" marR="67275" marL="67275" anchor="ct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Network Data Analyst</a:t>
                      </a:r>
                      <a:endParaRPr/>
                    </a:p>
                  </a:txBody>
                  <a:tcPr marT="0" marB="0" marR="67275" marL="67275" anchor="ct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Data SME</a:t>
                      </a:r>
                      <a:endParaRPr/>
                    </a:p>
                  </a:txBody>
                  <a:tcPr marT="0" marB="0" marR="67275" marL="67275" anchor="ctr"/>
                </a:tc>
              </a:tr>
              <a:tr h="287025">
                <a:tc>
                  <a:txBody>
                    <a:bodyPr/>
                    <a:lstStyle/>
                    <a:p>
                      <a:pPr indent="0" lvl="0" marL="0" marR="0" rtl="0" algn="l">
                        <a:lnSpc>
                          <a:spcPct val="141666"/>
                        </a:lnSpc>
                        <a:spcBef>
                          <a:spcPts val="0"/>
                        </a:spcBef>
                        <a:spcAft>
                          <a:spcPts val="0"/>
                        </a:spcAft>
                        <a:buNone/>
                      </a:pPr>
                      <a:r>
                        <a:rPr b="1" lang="en-US" sz="1200">
                          <a:solidFill>
                            <a:srgbClr val="000000"/>
                          </a:solidFill>
                          <a:latin typeface="Century Gothic"/>
                          <a:ea typeface="Century Gothic"/>
                          <a:cs typeface="Century Gothic"/>
                          <a:sym typeface="Century Gothic"/>
                        </a:rPr>
                        <a:t>Anne Ford</a:t>
                      </a:r>
                      <a:endParaRPr/>
                    </a:p>
                  </a:txBody>
                  <a:tcPr marT="0" marB="0" marR="67275" marL="67275" anchor="ct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Data Science Analyst</a:t>
                      </a:r>
                      <a:endParaRPr/>
                    </a:p>
                  </a:txBody>
                  <a:tcPr marT="0" marB="0" marR="67275" marL="67275" anchor="ct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Data Science Project Lead</a:t>
                      </a:r>
                      <a:endParaRPr/>
                    </a:p>
                  </a:txBody>
                  <a:tcPr marT="0" marB="0" marR="67275" marL="67275" anchor="ctr"/>
                </a:tc>
              </a:tr>
              <a:tr h="287025">
                <a:tc>
                  <a:txBody>
                    <a:bodyPr/>
                    <a:lstStyle/>
                    <a:p>
                      <a:pPr indent="0" lvl="0" marL="0" marR="0" rtl="0" algn="l">
                        <a:lnSpc>
                          <a:spcPct val="141666"/>
                        </a:lnSpc>
                        <a:spcBef>
                          <a:spcPts val="0"/>
                        </a:spcBef>
                        <a:spcAft>
                          <a:spcPts val="0"/>
                        </a:spcAft>
                        <a:buNone/>
                      </a:pPr>
                      <a:r>
                        <a:rPr b="1" lang="en-US" sz="1200">
                          <a:solidFill>
                            <a:srgbClr val="000000"/>
                          </a:solidFill>
                          <a:latin typeface="Century Gothic"/>
                          <a:ea typeface="Century Gothic"/>
                          <a:cs typeface="Century Gothic"/>
                          <a:sym typeface="Century Gothic"/>
                        </a:rPr>
                        <a:t>Brian Jones</a:t>
                      </a:r>
                      <a:endParaRPr/>
                    </a:p>
                  </a:txBody>
                  <a:tcPr marT="0" marB="0" marR="67275" marL="67275" anchor="ct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Director, Operations</a:t>
                      </a:r>
                      <a:endParaRPr/>
                    </a:p>
                  </a:txBody>
                  <a:tcPr marT="0" marB="0" marR="67275" marL="67275" anchor="ct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Opportunity Estimation SME</a:t>
                      </a:r>
                      <a:endParaRPr/>
                    </a:p>
                  </a:txBody>
                  <a:tcPr marT="0" marB="0" marR="67275" marL="67275" anchor="ctr"/>
                </a:tc>
              </a:tr>
              <a:tr h="287025">
                <a:tc>
                  <a:txBody>
                    <a:bodyPr/>
                    <a:lstStyle/>
                    <a:p>
                      <a:pPr indent="0" lvl="0" marL="0" marR="0" rtl="0" algn="l">
                        <a:lnSpc>
                          <a:spcPct val="141666"/>
                        </a:lnSpc>
                        <a:spcBef>
                          <a:spcPts val="0"/>
                        </a:spcBef>
                        <a:spcAft>
                          <a:spcPts val="0"/>
                        </a:spcAft>
                        <a:buNone/>
                      </a:pPr>
                      <a:r>
                        <a:rPr b="1" lang="en-US" sz="1200">
                          <a:solidFill>
                            <a:srgbClr val="000000"/>
                          </a:solidFill>
                          <a:latin typeface="Century Gothic"/>
                          <a:ea typeface="Century Gothic"/>
                          <a:cs typeface="Century Gothic"/>
                          <a:sym typeface="Century Gothic"/>
                        </a:rPr>
                        <a:t>Jen Sanders</a:t>
                      </a:r>
                      <a:endParaRPr/>
                    </a:p>
                  </a:txBody>
                  <a:tcPr marT="0" marB="0" marR="67275" marL="67275" anchor="ct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Director, Clinical Outcomes</a:t>
                      </a:r>
                      <a:endParaRPr/>
                    </a:p>
                  </a:txBody>
                  <a:tcPr marT="0" marB="0" marR="67275" marL="67275" anchor="ct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Clinical SME</a:t>
                      </a:r>
                      <a:endParaRPr/>
                    </a:p>
                  </a:txBody>
                  <a:tcPr marT="0" marB="0" marR="67275" marL="67275" anchor="ctr"/>
                </a:tc>
              </a:tr>
            </a:tbl>
          </a:graphicData>
        </a:graphic>
      </p:graphicFrame>
      <p:sp>
        <p:nvSpPr>
          <p:cNvPr id="118" name="Google Shape;118;p5"/>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2016 naviHealth, Inc. - All Rights Reserved</a:t>
            </a:r>
            <a:endParaRPr/>
          </a:p>
        </p:txBody>
      </p:sp>
      <p:sp>
        <p:nvSpPr>
          <p:cNvPr id="119" name="Google Shape;119;p5"/>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5"/>
          <p:cNvSpPr txBox="1"/>
          <p:nvPr/>
        </p:nvSpPr>
        <p:spPr>
          <a:xfrm>
            <a:off x="549276" y="5148217"/>
            <a:ext cx="8043862" cy="27112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D4E4E"/>
              </a:buClr>
              <a:buSzPts val="1600"/>
              <a:buFont typeface="Century Gothic"/>
              <a:buNone/>
            </a:pPr>
            <a:r>
              <a:rPr b="1" lang="en-US" sz="1600">
                <a:solidFill>
                  <a:srgbClr val="4D4E4E"/>
                </a:solidFill>
                <a:latin typeface="Century Gothic"/>
                <a:ea typeface="Century Gothic"/>
                <a:cs typeface="Century Gothic"/>
                <a:sym typeface="Century Gothic"/>
              </a:rPr>
              <a:t>Deliverables</a:t>
            </a:r>
            <a:endParaRPr/>
          </a:p>
        </p:txBody>
      </p:sp>
      <p:graphicFrame>
        <p:nvGraphicFramePr>
          <p:cNvPr id="121" name="Google Shape;121;p5"/>
          <p:cNvGraphicFramePr/>
          <p:nvPr/>
        </p:nvGraphicFramePr>
        <p:xfrm>
          <a:off x="549275" y="5427291"/>
          <a:ext cx="3000000" cy="3000000"/>
        </p:xfrm>
        <a:graphic>
          <a:graphicData uri="http://schemas.openxmlformats.org/drawingml/2006/table">
            <a:tbl>
              <a:tblPr bandRow="1" firstCol="1" firstRow="1">
                <a:noFill/>
                <a:tableStyleId>{3F6D1F16-B9CA-46A1-832A-637BFCACDF53}</a:tableStyleId>
              </a:tblPr>
              <a:tblGrid>
                <a:gridCol w="3118475"/>
                <a:gridCol w="1957025"/>
                <a:gridCol w="2968350"/>
              </a:tblGrid>
              <a:tr h="287025">
                <a:tc>
                  <a:txBody>
                    <a:bodyPr/>
                    <a:lstStyle/>
                    <a:p>
                      <a:pPr indent="0" lvl="0" marL="0" marR="0" rtl="0" algn="l">
                        <a:lnSpc>
                          <a:spcPct val="141666"/>
                        </a:lnSpc>
                        <a:spcBef>
                          <a:spcPts val="0"/>
                        </a:spcBef>
                        <a:spcAft>
                          <a:spcPts val="0"/>
                        </a:spcAft>
                        <a:buNone/>
                      </a:pPr>
                      <a:r>
                        <a:rPr lang="en-US" sz="1200">
                          <a:solidFill>
                            <a:srgbClr val="000000"/>
                          </a:solidFill>
                          <a:latin typeface="Century Gothic"/>
                          <a:ea typeface="Century Gothic"/>
                          <a:cs typeface="Century Gothic"/>
                          <a:sym typeface="Century Gothic"/>
                        </a:rPr>
                        <a:t>Deliverable</a:t>
                      </a:r>
                      <a:endParaRPr/>
                    </a:p>
                  </a:txBody>
                  <a:tcPr marT="0" marB="0" marR="68575" marL="68575" anchor="ctr"/>
                </a:tc>
                <a:tc>
                  <a:txBody>
                    <a:bodyPr/>
                    <a:lstStyle/>
                    <a:p>
                      <a:pPr indent="0" lvl="0" marL="0" marR="0" rtl="0" algn="l">
                        <a:lnSpc>
                          <a:spcPct val="141666"/>
                        </a:lnSpc>
                        <a:spcBef>
                          <a:spcPts val="0"/>
                        </a:spcBef>
                        <a:spcAft>
                          <a:spcPts val="0"/>
                        </a:spcAft>
                        <a:buNone/>
                      </a:pPr>
                      <a:r>
                        <a:rPr lang="en-US" sz="1200">
                          <a:solidFill>
                            <a:srgbClr val="000000"/>
                          </a:solidFill>
                          <a:latin typeface="Century Gothic"/>
                          <a:ea typeface="Century Gothic"/>
                          <a:cs typeface="Century Gothic"/>
                          <a:sym typeface="Century Gothic"/>
                        </a:rPr>
                        <a:t>Assignee</a:t>
                      </a:r>
                      <a:endParaRPr/>
                    </a:p>
                  </a:txBody>
                  <a:tcPr marT="0" marB="0" marR="68575" marL="68575" anchor="ctr"/>
                </a:tc>
                <a:tc>
                  <a:txBody>
                    <a:bodyPr/>
                    <a:lstStyle/>
                    <a:p>
                      <a:pPr indent="0" lvl="0" marL="0" marR="0" rtl="0" algn="l">
                        <a:lnSpc>
                          <a:spcPct val="141666"/>
                        </a:lnSpc>
                        <a:spcBef>
                          <a:spcPts val="0"/>
                        </a:spcBef>
                        <a:spcAft>
                          <a:spcPts val="0"/>
                        </a:spcAft>
                        <a:buNone/>
                      </a:pPr>
                      <a:r>
                        <a:rPr lang="en-US" sz="1200">
                          <a:solidFill>
                            <a:srgbClr val="000000"/>
                          </a:solidFill>
                          <a:latin typeface="Century Gothic"/>
                          <a:ea typeface="Century Gothic"/>
                          <a:cs typeface="Century Gothic"/>
                          <a:sym typeface="Century Gothic"/>
                        </a:rPr>
                        <a:t>Key Requirements</a:t>
                      </a:r>
                      <a:endParaRPr/>
                    </a:p>
                  </a:txBody>
                  <a:tcPr marT="0" marB="0" marR="68575" marL="68575" anchor="ctr"/>
                </a:tc>
              </a:tr>
              <a:tr h="287025">
                <a:tc>
                  <a:txBody>
                    <a:bodyPr/>
                    <a:lstStyle/>
                    <a:p>
                      <a:pPr indent="0" lvl="0" marL="0" marR="0" rtl="0" algn="l">
                        <a:lnSpc>
                          <a:spcPct val="141666"/>
                        </a:lnSpc>
                        <a:spcBef>
                          <a:spcPts val="0"/>
                        </a:spcBef>
                        <a:spcAft>
                          <a:spcPts val="0"/>
                        </a:spcAft>
                        <a:buNone/>
                      </a:pPr>
                      <a:r>
                        <a:rPr b="0" lang="en-US" sz="1200">
                          <a:solidFill>
                            <a:srgbClr val="000000"/>
                          </a:solidFill>
                          <a:latin typeface="Century Gothic"/>
                          <a:ea typeface="Century Gothic"/>
                          <a:cs typeface="Century Gothic"/>
                          <a:sym typeface="Century Gothic"/>
                        </a:rPr>
                        <a:t>Calculated opportunity in terms of projected incremental revenue</a:t>
                      </a:r>
                      <a:endParaRPr/>
                    </a:p>
                  </a:txBody>
                  <a:tcPr marT="0" marB="0" marR="68575" marL="68575" anchor="ctr"/>
                </a:tc>
                <a:tc>
                  <a:txBody>
                    <a:bodyPr/>
                    <a:lstStyle/>
                    <a:p>
                      <a:pPr indent="0" lvl="0" marL="0" marR="0" rtl="0" algn="l">
                        <a:lnSpc>
                          <a:spcPct val="141666"/>
                        </a:lnSpc>
                        <a:spcBef>
                          <a:spcPts val="0"/>
                        </a:spcBef>
                        <a:spcAft>
                          <a:spcPts val="0"/>
                        </a:spcAft>
                        <a:buClr>
                          <a:schemeClr val="dk1"/>
                        </a:buClr>
                        <a:buSzPts val="1200"/>
                        <a:buFont typeface="Noto Sans Symbols"/>
                        <a:buNone/>
                      </a:pPr>
                      <a:r>
                        <a:rPr b="0" lang="en-US" sz="1200"/>
                        <a:t>A Ford</a:t>
                      </a:r>
                      <a:endParaRPr b="0" sz="1200">
                        <a:solidFill>
                          <a:srgbClr val="000000"/>
                        </a:solidFill>
                        <a:latin typeface="Century Gothic"/>
                        <a:ea typeface="Century Gothic"/>
                        <a:cs typeface="Century Gothic"/>
                        <a:sym typeface="Century Gothic"/>
                      </a:endParaRPr>
                    </a:p>
                  </a:txBody>
                  <a:tcPr marT="0" marB="0" marR="68575" marL="68575" anchor="ctr"/>
                </a:tc>
                <a:tc>
                  <a:txBody>
                    <a:bodyPr/>
                    <a:lstStyle/>
                    <a:p>
                      <a:pPr indent="-182880" lvl="0" marL="182880" marR="0" rtl="0" algn="l">
                        <a:lnSpc>
                          <a:spcPct val="141666"/>
                        </a:lnSpc>
                        <a:spcBef>
                          <a:spcPts val="0"/>
                        </a:spcBef>
                        <a:spcAft>
                          <a:spcPts val="0"/>
                        </a:spcAft>
                        <a:buClr>
                          <a:schemeClr val="dk1"/>
                        </a:buClr>
                        <a:buSzPts val="1200"/>
                        <a:buFont typeface="Noto Sans Symbols"/>
                        <a:buChar char="∙"/>
                      </a:pPr>
                      <a:r>
                        <a:rPr b="0" lang="en-US" sz="1200"/>
                        <a:t> Signed off on by B Jones</a:t>
                      </a:r>
                      <a:endParaRPr b="0" sz="1200">
                        <a:solidFill>
                          <a:srgbClr val="000000"/>
                        </a:solidFill>
                        <a:latin typeface="Century Gothic"/>
                        <a:ea typeface="Century Gothic"/>
                        <a:cs typeface="Century Gothic"/>
                        <a:sym typeface="Century Gothic"/>
                      </a:endParaRPr>
                    </a:p>
                  </a:txBody>
                  <a:tcPr marT="0" marB="0" marR="68575" marL="68575" anchor="ctr"/>
                </a:tc>
              </a:tr>
            </a:tbl>
          </a:graphicData>
        </a:graphic>
      </p:graphicFrame>
      <p:sp>
        <p:nvSpPr>
          <p:cNvPr id="122" name="Google Shape;122;p5"/>
          <p:cNvSpPr/>
          <p:nvPr/>
        </p:nvSpPr>
        <p:spPr>
          <a:xfrm>
            <a:off x="465661" y="2839955"/>
            <a:ext cx="147829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4D4E4E"/>
                </a:solidFill>
                <a:latin typeface="Century Gothic"/>
                <a:ea typeface="Century Gothic"/>
                <a:cs typeface="Century Gothic"/>
                <a:sym typeface="Century Gothic"/>
              </a:rPr>
              <a:t>Project Team</a:t>
            </a:r>
            <a:endParaRPr/>
          </a:p>
        </p:txBody>
      </p:sp>
      <p:graphicFrame>
        <p:nvGraphicFramePr>
          <p:cNvPr id="123" name="Google Shape;123;p5"/>
          <p:cNvGraphicFramePr/>
          <p:nvPr/>
        </p:nvGraphicFramePr>
        <p:xfrm>
          <a:off x="550171" y="1464697"/>
          <a:ext cx="3000000" cy="3000000"/>
        </p:xfrm>
        <a:graphic>
          <a:graphicData uri="http://schemas.openxmlformats.org/drawingml/2006/table">
            <a:tbl>
              <a:tblPr bandRow="1" firstCol="1" firstRow="1">
                <a:noFill/>
                <a:tableStyleId>{3F6D1F16-B9CA-46A1-832A-637BFCACDF53}</a:tableStyleId>
              </a:tblPr>
              <a:tblGrid>
                <a:gridCol w="2400850"/>
                <a:gridCol w="2310950"/>
                <a:gridCol w="1928550"/>
                <a:gridCol w="1403325"/>
              </a:tblGrid>
              <a:tr h="287025">
                <a:tc>
                  <a:txBody>
                    <a:bodyPr/>
                    <a:lstStyle/>
                    <a:p>
                      <a:pPr indent="0" lvl="0" marL="0" marR="0" rtl="0" algn="l">
                        <a:lnSpc>
                          <a:spcPct val="141666"/>
                        </a:lnSpc>
                        <a:spcBef>
                          <a:spcPts val="0"/>
                        </a:spcBef>
                        <a:spcAft>
                          <a:spcPts val="0"/>
                        </a:spcAft>
                        <a:buNone/>
                      </a:pPr>
                      <a:r>
                        <a:rPr b="1" lang="en-US" sz="1200">
                          <a:solidFill>
                            <a:srgbClr val="000000"/>
                          </a:solidFill>
                          <a:latin typeface="Century Gothic"/>
                          <a:ea typeface="Century Gothic"/>
                          <a:cs typeface="Century Gothic"/>
                          <a:sym typeface="Century Gothic"/>
                        </a:rPr>
                        <a:t>Description</a:t>
                      </a:r>
                      <a:endParaRPr/>
                    </a:p>
                  </a:txBody>
                  <a:tcPr marT="0" marB="0" marR="67275" marL="67275" anchor="ctr"/>
                </a:tc>
                <a:tc>
                  <a:txBody>
                    <a:bodyPr/>
                    <a:lstStyle/>
                    <a:p>
                      <a:pPr indent="0" lvl="0" marL="0" marR="0" rtl="0" algn="l">
                        <a:lnSpc>
                          <a:spcPct val="141666"/>
                        </a:lnSpc>
                        <a:spcBef>
                          <a:spcPts val="0"/>
                        </a:spcBef>
                        <a:spcAft>
                          <a:spcPts val="0"/>
                        </a:spcAft>
                        <a:buNone/>
                      </a:pPr>
                      <a:r>
                        <a:rPr b="1" lang="en-US" sz="1200">
                          <a:solidFill>
                            <a:srgbClr val="000000"/>
                          </a:solidFill>
                          <a:latin typeface="Century Gothic"/>
                          <a:ea typeface="Century Gothic"/>
                          <a:cs typeface="Century Gothic"/>
                          <a:sym typeface="Century Gothic"/>
                        </a:rPr>
                        <a:t>Implications if Invalid</a:t>
                      </a:r>
                      <a:endParaRPr/>
                    </a:p>
                  </a:txBody>
                  <a:tcPr marT="0" marB="0" marR="67275" marL="67275" anchor="ctr"/>
                </a:tc>
                <a:tc>
                  <a:txBody>
                    <a:bodyPr/>
                    <a:lstStyle/>
                    <a:p>
                      <a:pPr indent="0" lvl="0" marL="0" marR="0" rtl="0" algn="l">
                        <a:lnSpc>
                          <a:spcPct val="141666"/>
                        </a:lnSpc>
                        <a:spcBef>
                          <a:spcPts val="0"/>
                        </a:spcBef>
                        <a:spcAft>
                          <a:spcPts val="0"/>
                        </a:spcAft>
                        <a:buNone/>
                      </a:pPr>
                      <a:r>
                        <a:rPr lang="en-US" sz="1200">
                          <a:solidFill>
                            <a:srgbClr val="000000"/>
                          </a:solidFill>
                          <a:latin typeface="Century Gothic"/>
                          <a:ea typeface="Century Gothic"/>
                          <a:cs typeface="Century Gothic"/>
                          <a:sym typeface="Century Gothic"/>
                        </a:rPr>
                        <a:t>Validation Plan</a:t>
                      </a:r>
                      <a:endParaRPr/>
                    </a:p>
                    <a:p>
                      <a:pPr indent="0" lvl="0" marL="0" marR="0" rtl="0" algn="l">
                        <a:lnSpc>
                          <a:spcPct val="141666"/>
                        </a:lnSpc>
                        <a:spcBef>
                          <a:spcPts val="600"/>
                        </a:spcBef>
                        <a:spcAft>
                          <a:spcPts val="0"/>
                        </a:spcAft>
                        <a:buNone/>
                      </a:pPr>
                      <a:r>
                        <a:rPr lang="en-US" sz="1200">
                          <a:solidFill>
                            <a:srgbClr val="000000"/>
                          </a:solidFill>
                          <a:latin typeface="Century Gothic"/>
                          <a:ea typeface="Century Gothic"/>
                          <a:cs typeface="Century Gothic"/>
                          <a:sym typeface="Century Gothic"/>
                        </a:rPr>
                        <a:t>(include contact)</a:t>
                      </a:r>
                      <a:endParaRPr/>
                    </a:p>
                  </a:txBody>
                  <a:tcPr marT="0" marB="0" marR="67275" marL="67275" anchor="ctr"/>
                </a:tc>
                <a:tc>
                  <a:txBody>
                    <a:bodyPr/>
                    <a:lstStyle/>
                    <a:p>
                      <a:pPr indent="0" lvl="0" marL="0" marR="0" rtl="0" algn="l">
                        <a:lnSpc>
                          <a:spcPct val="141666"/>
                        </a:lnSpc>
                        <a:spcBef>
                          <a:spcPts val="0"/>
                        </a:spcBef>
                        <a:spcAft>
                          <a:spcPts val="0"/>
                        </a:spcAft>
                        <a:buNone/>
                      </a:pPr>
                      <a:r>
                        <a:rPr lang="en-US" sz="1200">
                          <a:solidFill>
                            <a:srgbClr val="000000"/>
                          </a:solidFill>
                          <a:latin typeface="Century Gothic"/>
                          <a:ea typeface="Century Gothic"/>
                          <a:cs typeface="Century Gothic"/>
                          <a:sym typeface="Century Gothic"/>
                        </a:rPr>
                        <a:t>Target Date</a:t>
                      </a:r>
                      <a:endParaRPr/>
                    </a:p>
                    <a:p>
                      <a:pPr indent="0" lvl="0" marL="0" marR="0" rtl="0" algn="l">
                        <a:lnSpc>
                          <a:spcPct val="141666"/>
                        </a:lnSpc>
                        <a:spcBef>
                          <a:spcPts val="600"/>
                        </a:spcBef>
                        <a:spcAft>
                          <a:spcPts val="0"/>
                        </a:spcAft>
                        <a:buNone/>
                      </a:pPr>
                      <a:r>
                        <a:rPr lang="en-US" sz="1200">
                          <a:solidFill>
                            <a:srgbClr val="000000"/>
                          </a:solidFill>
                          <a:latin typeface="Century Gothic"/>
                          <a:ea typeface="Century Gothic"/>
                          <a:cs typeface="Century Gothic"/>
                          <a:sym typeface="Century Gothic"/>
                        </a:rPr>
                        <a:t>Date Validated</a:t>
                      </a:r>
                      <a:endParaRPr/>
                    </a:p>
                  </a:txBody>
                  <a:tcPr marT="0" marB="0" marR="67275" marL="67275" anchor="ctr"/>
                </a:tc>
              </a:tr>
              <a:tr h="287025">
                <a:tc>
                  <a:txBody>
                    <a:bodyPr/>
                    <a:lstStyle/>
                    <a:p>
                      <a:pPr indent="0" lvl="0" marL="0" marR="0" rtl="0" algn="l">
                        <a:lnSpc>
                          <a:spcPct val="141666"/>
                        </a:lnSpc>
                        <a:spcBef>
                          <a:spcPts val="0"/>
                        </a:spcBef>
                        <a:spcAft>
                          <a:spcPts val="0"/>
                        </a:spcAft>
                        <a:buNone/>
                      </a:pPr>
                      <a:r>
                        <a:rPr b="0" lang="en-US" sz="1200">
                          <a:solidFill>
                            <a:srgbClr val="000000"/>
                          </a:solidFill>
                          <a:latin typeface="Century Gothic"/>
                          <a:ea typeface="Century Gothic"/>
                          <a:cs typeface="Century Gothic"/>
                          <a:sym typeface="Century Gothic"/>
                        </a:rPr>
                        <a:t>We can treat BPCI and health plan clients the same</a:t>
                      </a:r>
                      <a:endParaRPr/>
                    </a:p>
                  </a:txBody>
                  <a:tcPr marT="0" marB="0" marR="67275" marL="67275" anchor="ctr"/>
                </a:tc>
                <a:tc>
                  <a:txBody>
                    <a:bodyPr/>
                    <a:lstStyle/>
                    <a:p>
                      <a:pPr indent="0" lvl="0" marL="0" marR="0" rtl="0" algn="l">
                        <a:lnSpc>
                          <a:spcPct val="141666"/>
                        </a:lnSpc>
                        <a:spcBef>
                          <a:spcPts val="0"/>
                        </a:spcBef>
                        <a:spcAft>
                          <a:spcPts val="0"/>
                        </a:spcAft>
                        <a:buNone/>
                      </a:pPr>
                      <a:r>
                        <a:rPr b="0" lang="en-US" sz="1200">
                          <a:solidFill>
                            <a:srgbClr val="000000"/>
                          </a:solidFill>
                          <a:latin typeface="Century Gothic"/>
                          <a:ea typeface="Century Gothic"/>
                          <a:cs typeface="Century Gothic"/>
                          <a:sym typeface="Century Gothic"/>
                        </a:rPr>
                        <a:t>Need to form separate plans for BPCI and health plan</a:t>
                      </a:r>
                      <a:endParaRPr/>
                    </a:p>
                  </a:txBody>
                  <a:tcPr marT="0" marB="0" marR="67275" marL="67275" anchor="ct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Form strategy based on discussion with Amy L</a:t>
                      </a:r>
                      <a:endParaRPr/>
                    </a:p>
                  </a:txBody>
                  <a:tcPr marT="0" marB="0" marR="67275" marL="67275" anchor="ct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Target: 2/16/18</a:t>
                      </a:r>
                      <a:endParaRPr/>
                    </a:p>
                    <a:p>
                      <a:pPr indent="0" lvl="0" marL="0" marR="0" rtl="0" algn="l">
                        <a:lnSpc>
                          <a:spcPct val="141666"/>
                        </a:lnSpc>
                        <a:spcBef>
                          <a:spcPts val="60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Actual:</a:t>
                      </a:r>
                      <a:endParaRPr/>
                    </a:p>
                  </a:txBody>
                  <a:tcPr marT="0" marB="0" marR="67275" marL="67275" anchor="ctr"/>
                </a:tc>
              </a:tr>
            </a:tbl>
          </a:graphicData>
        </a:graphic>
      </p:graphicFrame>
      <p:sp>
        <p:nvSpPr>
          <p:cNvPr id="124" name="Google Shape;124;p5"/>
          <p:cNvSpPr/>
          <p:nvPr/>
        </p:nvSpPr>
        <p:spPr>
          <a:xfrm>
            <a:off x="466557" y="1132051"/>
            <a:ext cx="14237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4D4E4E"/>
                </a:solidFill>
                <a:latin typeface="Century Gothic"/>
                <a:ea typeface="Century Gothic"/>
                <a:cs typeface="Century Gothic"/>
                <a:sym typeface="Century Gothic"/>
              </a:rPr>
              <a:t>Assumptions</a:t>
            </a:r>
            <a:endParaRPr/>
          </a:p>
        </p:txBody>
      </p:sp>
      <p:sp>
        <p:nvSpPr>
          <p:cNvPr id="125" name="Google Shape;125;p5"/>
          <p:cNvSpPr/>
          <p:nvPr/>
        </p:nvSpPr>
        <p:spPr>
          <a:xfrm>
            <a:off x="295975" y="6156275"/>
            <a:ext cx="8575500" cy="64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6"/>
          <p:cNvGraphicFramePr/>
          <p:nvPr/>
        </p:nvGraphicFramePr>
        <p:xfrm>
          <a:off x="506301" y="1073524"/>
          <a:ext cx="3000000" cy="3000000"/>
        </p:xfrm>
        <a:graphic>
          <a:graphicData uri="http://schemas.openxmlformats.org/drawingml/2006/table">
            <a:tbl>
              <a:tblPr bandRow="1" firstRow="1">
                <a:noFill/>
                <a:tableStyleId>{3F6D1F16-B9CA-46A1-832A-637BFCACDF53}</a:tableStyleId>
              </a:tblPr>
              <a:tblGrid>
                <a:gridCol w="1040850"/>
                <a:gridCol w="1250025"/>
                <a:gridCol w="1167325"/>
                <a:gridCol w="1167325"/>
                <a:gridCol w="1128425"/>
                <a:gridCol w="1264600"/>
                <a:gridCol w="1108950"/>
              </a:tblGrid>
              <a:tr h="399775">
                <a:tc>
                  <a:txBody>
                    <a:bodyPr/>
                    <a:lstStyle/>
                    <a:p>
                      <a:pPr indent="0" lvl="0" marL="0" marR="0" rtl="0" algn="l">
                        <a:lnSpc>
                          <a:spcPct val="100000"/>
                        </a:lnSpc>
                        <a:spcBef>
                          <a:spcPts val="0"/>
                        </a:spcBef>
                        <a:spcAft>
                          <a:spcPts val="0"/>
                        </a:spcAft>
                        <a:buClr>
                          <a:schemeClr val="dk1"/>
                        </a:buClr>
                        <a:buSzPts val="1000"/>
                        <a:buFont typeface="Century Gothic"/>
                        <a:buNone/>
                      </a:pPr>
                      <a:r>
                        <a:t/>
                      </a:r>
                      <a:endParaRPr b="0" i="0" sz="1000" u="none" cap="none" strike="noStrike">
                        <a:solidFill>
                          <a:srgbClr val="000000"/>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n-US" sz="1200">
                          <a:solidFill>
                            <a:schemeClr val="lt1"/>
                          </a:solidFill>
                        </a:rPr>
                        <a:t>Jan</a:t>
                      </a:r>
                      <a:endParaRPr/>
                    </a:p>
                    <a:p>
                      <a:pPr indent="0" lvl="0" marL="0" marR="0" rtl="0" algn="ctr">
                        <a:spcBef>
                          <a:spcPts val="0"/>
                        </a:spcBef>
                        <a:spcAft>
                          <a:spcPts val="0"/>
                        </a:spcAft>
                        <a:buNone/>
                      </a:pPr>
                      <a:r>
                        <a:rPr b="1" lang="en-US" sz="1200">
                          <a:solidFill>
                            <a:schemeClr val="lt1"/>
                          </a:solidFill>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solidFill>
                      <a:srgbClr val="0057B8"/>
                    </a:solidFill>
                  </a:tcPr>
                </a:tc>
                <a:tc>
                  <a:txBody>
                    <a:bodyPr/>
                    <a:lstStyle/>
                    <a:p>
                      <a:pPr indent="0" lvl="0" marL="0" marR="0" rtl="0" algn="ctr">
                        <a:spcBef>
                          <a:spcPts val="0"/>
                        </a:spcBef>
                        <a:spcAft>
                          <a:spcPts val="0"/>
                        </a:spcAft>
                        <a:buNone/>
                      </a:pPr>
                      <a:r>
                        <a:rPr b="1" lang="en-US" sz="1200">
                          <a:solidFill>
                            <a:schemeClr val="lt1"/>
                          </a:solidFill>
                        </a:rPr>
                        <a:t>Feb</a:t>
                      </a:r>
                      <a:endParaRPr/>
                    </a:p>
                    <a:p>
                      <a:pPr indent="0" lvl="0" marL="0" marR="0" rtl="0" algn="ctr">
                        <a:spcBef>
                          <a:spcPts val="0"/>
                        </a:spcBef>
                        <a:spcAft>
                          <a:spcPts val="0"/>
                        </a:spcAft>
                        <a:buNone/>
                      </a:pPr>
                      <a:r>
                        <a:rPr b="1" lang="en-US" sz="1200">
                          <a:solidFill>
                            <a:schemeClr val="lt1"/>
                          </a:solidFill>
                        </a:rPr>
                        <a:t>18</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solidFill>
                      <a:srgbClr val="0057B8"/>
                    </a:solidFill>
                  </a:tcPr>
                </a:tc>
                <a:tc>
                  <a:txBody>
                    <a:bodyPr/>
                    <a:lstStyle/>
                    <a:p>
                      <a:pPr indent="0" lvl="0" marL="0" marR="0" rtl="0" algn="ctr">
                        <a:spcBef>
                          <a:spcPts val="0"/>
                        </a:spcBef>
                        <a:spcAft>
                          <a:spcPts val="0"/>
                        </a:spcAft>
                        <a:buNone/>
                      </a:pPr>
                      <a:r>
                        <a:rPr b="1" lang="en-US" sz="1200">
                          <a:solidFill>
                            <a:schemeClr val="lt1"/>
                          </a:solidFill>
                        </a:rPr>
                        <a:t>Mar</a:t>
                      </a:r>
                      <a:endParaRPr/>
                    </a:p>
                    <a:p>
                      <a:pPr indent="0" lvl="0" marL="0" marR="0" rtl="0" algn="ctr">
                        <a:spcBef>
                          <a:spcPts val="0"/>
                        </a:spcBef>
                        <a:spcAft>
                          <a:spcPts val="0"/>
                        </a:spcAft>
                        <a:buNone/>
                      </a:pPr>
                      <a:r>
                        <a:rPr b="1" lang="en-US" sz="1200">
                          <a:solidFill>
                            <a:schemeClr val="lt1"/>
                          </a:solidFill>
                        </a:rPr>
                        <a:t>18</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solidFill>
                      <a:srgbClr val="0057B8"/>
                    </a:solidFill>
                  </a:tcPr>
                </a:tc>
                <a:tc>
                  <a:txBody>
                    <a:bodyPr/>
                    <a:lstStyle/>
                    <a:p>
                      <a:pPr indent="0" lvl="0" marL="0" marR="0" rtl="0" algn="ctr">
                        <a:spcBef>
                          <a:spcPts val="0"/>
                        </a:spcBef>
                        <a:spcAft>
                          <a:spcPts val="0"/>
                        </a:spcAft>
                        <a:buNone/>
                      </a:pPr>
                      <a:r>
                        <a:rPr b="1" lang="en-US" sz="1200">
                          <a:solidFill>
                            <a:schemeClr val="lt1"/>
                          </a:solidFill>
                        </a:rPr>
                        <a:t>Apr</a:t>
                      </a:r>
                      <a:endParaRPr/>
                    </a:p>
                    <a:p>
                      <a:pPr indent="0" lvl="0" marL="0" marR="0" rtl="0" algn="ctr">
                        <a:spcBef>
                          <a:spcPts val="0"/>
                        </a:spcBef>
                        <a:spcAft>
                          <a:spcPts val="0"/>
                        </a:spcAft>
                        <a:buNone/>
                      </a:pPr>
                      <a:r>
                        <a:rPr b="1" lang="en-US" sz="1200">
                          <a:solidFill>
                            <a:schemeClr val="lt1"/>
                          </a:solidFill>
                        </a:rPr>
                        <a:t>18</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solidFill>
                      <a:srgbClr val="0057B8"/>
                    </a:solidFill>
                  </a:tcPr>
                </a:tc>
                <a:tc>
                  <a:txBody>
                    <a:bodyPr/>
                    <a:lstStyle/>
                    <a:p>
                      <a:pPr indent="0" lvl="0" marL="0" marR="0" rtl="0" algn="ctr">
                        <a:spcBef>
                          <a:spcPts val="0"/>
                        </a:spcBef>
                        <a:spcAft>
                          <a:spcPts val="0"/>
                        </a:spcAft>
                        <a:buNone/>
                      </a:pPr>
                      <a:r>
                        <a:rPr b="1" lang="en-US" sz="1200">
                          <a:solidFill>
                            <a:schemeClr val="lt1"/>
                          </a:solidFill>
                        </a:rPr>
                        <a:t>May</a:t>
                      </a:r>
                      <a:endParaRPr/>
                    </a:p>
                    <a:p>
                      <a:pPr indent="0" lvl="0" marL="0" marR="0" rtl="0" algn="ctr">
                        <a:spcBef>
                          <a:spcPts val="0"/>
                        </a:spcBef>
                        <a:spcAft>
                          <a:spcPts val="0"/>
                        </a:spcAft>
                        <a:buNone/>
                      </a:pPr>
                      <a:r>
                        <a:rPr b="1" lang="en-US" sz="1200">
                          <a:solidFill>
                            <a:schemeClr val="lt1"/>
                          </a:solidFill>
                        </a:rPr>
                        <a:t>18</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solidFill>
                      <a:srgbClr val="0057B8"/>
                    </a:solidFill>
                  </a:tcPr>
                </a:tc>
                <a:tc>
                  <a:txBody>
                    <a:bodyPr/>
                    <a:lstStyle/>
                    <a:p>
                      <a:pPr indent="0" lvl="0" marL="0" marR="0" rtl="0" algn="ctr">
                        <a:spcBef>
                          <a:spcPts val="0"/>
                        </a:spcBef>
                        <a:spcAft>
                          <a:spcPts val="0"/>
                        </a:spcAft>
                        <a:buNone/>
                      </a:pPr>
                      <a:r>
                        <a:rPr b="1" lang="en-US" sz="1200">
                          <a:solidFill>
                            <a:schemeClr val="lt1"/>
                          </a:solidFill>
                        </a:rPr>
                        <a:t>Jun</a:t>
                      </a:r>
                      <a:endParaRPr/>
                    </a:p>
                    <a:p>
                      <a:pPr indent="0" lvl="0" marL="0" marR="0" rtl="0" algn="ctr">
                        <a:spcBef>
                          <a:spcPts val="0"/>
                        </a:spcBef>
                        <a:spcAft>
                          <a:spcPts val="0"/>
                        </a:spcAft>
                        <a:buNone/>
                      </a:pPr>
                      <a:r>
                        <a:rPr b="1" lang="en-US" sz="1200">
                          <a:solidFill>
                            <a:schemeClr val="lt1"/>
                          </a:solidFill>
                        </a:rPr>
                        <a:t>18</a:t>
                      </a:r>
                      <a:endParaRPr/>
                    </a:p>
                  </a:txBody>
                  <a:tcPr marT="45725" marB="45725" marR="91450" marL="91450" anchor="ctr">
                    <a:lnL cap="flat" cmpd="sng" w="12700">
                      <a:solidFill>
                        <a:srgbClr val="F2F2F2"/>
                      </a:solidFill>
                      <a:prstDash val="solid"/>
                      <a:round/>
                      <a:headEnd len="sm" w="sm" type="none"/>
                      <a:tailEnd len="sm" w="sm" type="none"/>
                    </a:lnL>
                    <a:lnT cap="flat" cmpd="sng" w="9525">
                      <a:solidFill>
                        <a:srgbClr val="000000">
                          <a:alpha val="0"/>
                        </a:srgbClr>
                      </a:solidFill>
                      <a:prstDash val="solid"/>
                      <a:round/>
                      <a:headEnd len="sm" w="sm" type="none"/>
                      <a:tailEnd len="sm" w="sm" type="none"/>
                    </a:lnT>
                    <a:solidFill>
                      <a:srgbClr val="0057B8"/>
                    </a:solidFill>
                  </a:tcPr>
                </a:tc>
              </a:tr>
              <a:tr h="1188725">
                <a:tc>
                  <a:txBody>
                    <a:bodyPr/>
                    <a:lstStyle/>
                    <a:p>
                      <a:pPr indent="0" lvl="0" marL="0" marR="0" rtl="0" algn="r">
                        <a:lnSpc>
                          <a:spcPct val="100000"/>
                        </a:lnSpc>
                        <a:spcBef>
                          <a:spcPts val="0"/>
                        </a:spcBef>
                        <a:spcAft>
                          <a:spcPts val="0"/>
                        </a:spcAft>
                        <a:buClr>
                          <a:schemeClr val="dk1"/>
                        </a:buClr>
                        <a:buSzPts val="1000"/>
                        <a:buFont typeface="Century Gothic"/>
                        <a:buNone/>
                      </a:pPr>
                      <a:r>
                        <a:rPr b="1" lang="en-US" sz="1000">
                          <a:solidFill>
                            <a:schemeClr val="dk1"/>
                          </a:solidFill>
                        </a:rPr>
                        <a:t>R&amp;D Project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1188725">
                <a:tc>
                  <a:txBody>
                    <a:bodyPr/>
                    <a:lstStyle/>
                    <a:p>
                      <a:pPr indent="0" lvl="0" marL="0" marR="0" rtl="0" algn="r">
                        <a:lnSpc>
                          <a:spcPct val="100000"/>
                        </a:lnSpc>
                        <a:spcBef>
                          <a:spcPts val="0"/>
                        </a:spcBef>
                        <a:spcAft>
                          <a:spcPts val="0"/>
                        </a:spcAft>
                        <a:buClr>
                          <a:schemeClr val="dk1"/>
                        </a:buClr>
                        <a:buSzPts val="1000"/>
                        <a:buFont typeface="Century Gothic"/>
                        <a:buNone/>
                      </a:pPr>
                      <a:r>
                        <a:rPr b="1" lang="en-US" sz="1000">
                          <a:solidFill>
                            <a:schemeClr val="dk1"/>
                          </a:solidFill>
                        </a:rPr>
                        <a:t>Enterprise Project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1188725">
                <a:tc>
                  <a:txBody>
                    <a:bodyPr/>
                    <a:lstStyle/>
                    <a:p>
                      <a:pPr indent="0" lvl="0" marL="0" marR="0" rtl="0" algn="r">
                        <a:lnSpc>
                          <a:spcPct val="100000"/>
                        </a:lnSpc>
                        <a:spcBef>
                          <a:spcPts val="0"/>
                        </a:spcBef>
                        <a:spcAft>
                          <a:spcPts val="0"/>
                        </a:spcAft>
                        <a:buClr>
                          <a:schemeClr val="dk1"/>
                        </a:buClr>
                        <a:buSzPts val="1000"/>
                        <a:buFont typeface="Century Gothic"/>
                        <a:buNone/>
                      </a:pPr>
                      <a:r>
                        <a:rPr b="1" i="0" lang="en-US" sz="1000" u="none" cap="none" strike="noStrike">
                          <a:solidFill>
                            <a:schemeClr val="dk1"/>
                          </a:solidFill>
                          <a:latin typeface="Century Gothic"/>
                          <a:ea typeface="Century Gothic"/>
                          <a:cs typeface="Century Gothic"/>
                          <a:sym typeface="Century Gothic"/>
                        </a:rPr>
                        <a:t>Maintenance and Support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131" name="Google Shape;131;p6"/>
          <p:cNvSpPr txBox="1"/>
          <p:nvPr>
            <p:ph type="title"/>
          </p:nvPr>
        </p:nvSpPr>
        <p:spPr>
          <a:xfrm>
            <a:off x="549276" y="452446"/>
            <a:ext cx="8043862" cy="842955"/>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accent1"/>
              </a:buClr>
              <a:buSzPts val="2200"/>
              <a:buFont typeface="Century Gothic"/>
              <a:buNone/>
            </a:pPr>
            <a:r>
              <a:rPr lang="en-US"/>
              <a:t>Project Timeline (Example)</a:t>
            </a:r>
            <a:endParaRPr/>
          </a:p>
        </p:txBody>
      </p:sp>
      <p:sp>
        <p:nvSpPr>
          <p:cNvPr id="132" name="Google Shape;132;p6"/>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2016 naviHealth, Inc. - All Rights Reserved</a:t>
            </a:r>
            <a:endParaRPr/>
          </a:p>
        </p:txBody>
      </p:sp>
      <p:sp>
        <p:nvSpPr>
          <p:cNvPr id="133" name="Google Shape;133;p6"/>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6"/>
          <p:cNvSpPr/>
          <p:nvPr/>
        </p:nvSpPr>
        <p:spPr>
          <a:xfrm>
            <a:off x="6743761" y="302567"/>
            <a:ext cx="274320" cy="274320"/>
          </a:xfrm>
          <a:prstGeom prst="flowChartDecision">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sz="1400">
              <a:solidFill>
                <a:schemeClr val="dk2"/>
              </a:solidFill>
              <a:latin typeface="Century Gothic"/>
              <a:ea typeface="Century Gothic"/>
              <a:cs typeface="Century Gothic"/>
              <a:sym typeface="Century Gothic"/>
            </a:endParaRPr>
          </a:p>
        </p:txBody>
      </p:sp>
      <p:sp>
        <p:nvSpPr>
          <p:cNvPr id="135" name="Google Shape;135;p6"/>
          <p:cNvSpPr txBox="1"/>
          <p:nvPr/>
        </p:nvSpPr>
        <p:spPr>
          <a:xfrm>
            <a:off x="7088790" y="332005"/>
            <a:ext cx="825547" cy="21544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400">
                <a:solidFill>
                  <a:schemeClr val="dk2"/>
                </a:solidFill>
                <a:latin typeface="Century Gothic"/>
                <a:ea typeface="Century Gothic"/>
                <a:cs typeface="Century Gothic"/>
                <a:sym typeface="Century Gothic"/>
              </a:rPr>
              <a:t>Milestone</a:t>
            </a:r>
            <a:endParaRPr/>
          </a:p>
        </p:txBody>
      </p:sp>
      <p:sp>
        <p:nvSpPr>
          <p:cNvPr id="136" name="Google Shape;136;p6"/>
          <p:cNvSpPr txBox="1"/>
          <p:nvPr/>
        </p:nvSpPr>
        <p:spPr>
          <a:xfrm>
            <a:off x="7088790" y="715794"/>
            <a:ext cx="1521250" cy="21544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400">
                <a:solidFill>
                  <a:schemeClr val="dk2"/>
                </a:solidFill>
                <a:latin typeface="Century Gothic"/>
                <a:ea typeface="Century Gothic"/>
                <a:cs typeface="Century Gothic"/>
                <a:sym typeface="Century Gothic"/>
              </a:rPr>
              <a:t>Critical Point/Task</a:t>
            </a:r>
            <a:endParaRPr/>
          </a:p>
        </p:txBody>
      </p:sp>
      <p:sp>
        <p:nvSpPr>
          <p:cNvPr id="137" name="Google Shape;137;p6"/>
          <p:cNvSpPr/>
          <p:nvPr/>
        </p:nvSpPr>
        <p:spPr>
          <a:xfrm>
            <a:off x="6743761" y="686356"/>
            <a:ext cx="274320" cy="274320"/>
          </a:xfrm>
          <a:prstGeom prst="star5">
            <a:avLst>
              <a:gd fmla="val 19098" name="adj"/>
              <a:gd fmla="val 105146" name="hf"/>
              <a:gd fmla="val 110557" name="vf"/>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sz="1400">
              <a:solidFill>
                <a:schemeClr val="dk2"/>
              </a:solidFill>
              <a:latin typeface="Century Gothic"/>
              <a:ea typeface="Century Gothic"/>
              <a:cs typeface="Century Gothic"/>
              <a:sym typeface="Century Gothic"/>
            </a:endParaRPr>
          </a:p>
        </p:txBody>
      </p:sp>
      <p:sp>
        <p:nvSpPr>
          <p:cNvPr id="138" name="Google Shape;138;p6"/>
          <p:cNvSpPr/>
          <p:nvPr/>
        </p:nvSpPr>
        <p:spPr>
          <a:xfrm>
            <a:off x="1559296" y="1989389"/>
            <a:ext cx="2059804" cy="274320"/>
          </a:xfrm>
          <a:prstGeom prst="roundRect">
            <a:avLst>
              <a:gd fmla="val 16667" name="adj"/>
            </a:avLst>
          </a:prstGeom>
          <a:solidFill>
            <a:schemeClr val="lt2"/>
          </a:solid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b="1" sz="1000">
              <a:solidFill>
                <a:schemeClr val="dk2"/>
              </a:solidFill>
              <a:latin typeface="Century Gothic"/>
              <a:ea typeface="Century Gothic"/>
              <a:cs typeface="Century Gothic"/>
              <a:sym typeface="Century Gothic"/>
            </a:endParaRPr>
          </a:p>
        </p:txBody>
      </p:sp>
      <p:sp>
        <p:nvSpPr>
          <p:cNvPr id="139" name="Google Shape;139;p6"/>
          <p:cNvSpPr/>
          <p:nvPr/>
        </p:nvSpPr>
        <p:spPr>
          <a:xfrm>
            <a:off x="1956215" y="1989389"/>
            <a:ext cx="274320" cy="274320"/>
          </a:xfrm>
          <a:prstGeom prst="flowChartDecision">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sz="1400">
              <a:solidFill>
                <a:schemeClr val="dk2"/>
              </a:solidFill>
              <a:latin typeface="Century Gothic"/>
              <a:ea typeface="Century Gothic"/>
              <a:cs typeface="Century Gothic"/>
              <a:sym typeface="Century Gothic"/>
            </a:endParaRPr>
          </a:p>
        </p:txBody>
      </p:sp>
      <p:sp>
        <p:nvSpPr>
          <p:cNvPr id="140" name="Google Shape;140;p6"/>
          <p:cNvSpPr txBox="1"/>
          <p:nvPr/>
        </p:nvSpPr>
        <p:spPr>
          <a:xfrm>
            <a:off x="549275" y="5134850"/>
            <a:ext cx="8213700" cy="1169700"/>
          </a:xfrm>
          <a:prstGeom prst="rect">
            <a:avLst/>
          </a:prstGeom>
          <a:solidFill>
            <a:srgbClr val="DBDBDB"/>
          </a:solidFill>
          <a:ln cap="flat" cmpd="sng" w="9525">
            <a:solidFill>
              <a:srgbClr val="A5A5A5"/>
            </a:solidFill>
            <a:prstDash val="solid"/>
            <a:round/>
            <a:headEnd len="sm" w="sm" type="none"/>
            <a:tailEnd len="sm" w="sm" type="none"/>
          </a:ln>
        </p:spPr>
        <p:txBody>
          <a:bodyPr anchorCtr="0" anchor="t" bIns="45700" lIns="91425" spcFirstLastPara="1" rIns="91425" wrap="square" tIns="45700">
            <a:spAutoFit/>
          </a:bodyPr>
          <a:lstStyle/>
          <a:p>
            <a:pPr indent="-173038" lvl="0" marL="173038"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Calibri"/>
                <a:ea typeface="Calibri"/>
                <a:cs typeface="Calibri"/>
                <a:sym typeface="Calibri"/>
              </a:rPr>
              <a:t>All milestones should be shown on the timeline</a:t>
            </a:r>
            <a:endParaRPr/>
          </a:p>
          <a:p>
            <a:pPr indent="-173038" lvl="0" marL="173038" marR="0" rtl="0" algn="l">
              <a:lnSpc>
                <a:spcPct val="100000"/>
              </a:lnSpc>
              <a:spcBef>
                <a:spcPts val="0"/>
              </a:spcBef>
              <a:spcAft>
                <a:spcPts val="0"/>
              </a:spcAft>
              <a:buClr>
                <a:srgbClr val="000000"/>
              </a:buClr>
              <a:buSzPts val="1400"/>
              <a:buFont typeface="Arial"/>
              <a:buChar char="•"/>
            </a:pPr>
            <a:r>
              <a:rPr lang="en-US" sz="1400">
                <a:solidFill>
                  <a:srgbClr val="000000"/>
                </a:solidFill>
                <a:latin typeface="Calibri"/>
                <a:ea typeface="Calibri"/>
                <a:cs typeface="Calibri"/>
                <a:sym typeface="Calibri"/>
              </a:rPr>
              <a:t>Use simple verb-object structure for milestones</a:t>
            </a:r>
            <a:endParaRPr b="0" i="0" sz="1400" u="none" cap="none" strike="noStrike">
              <a:solidFill>
                <a:srgbClr val="000000"/>
              </a:solidFill>
              <a:latin typeface="Calibri"/>
              <a:ea typeface="Calibri"/>
              <a:cs typeface="Calibri"/>
              <a:sym typeface="Calibri"/>
            </a:endParaRPr>
          </a:p>
          <a:p>
            <a:pPr indent="-173038" lvl="0" marL="173038"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Calibri"/>
                <a:ea typeface="Calibri"/>
                <a:cs typeface="Calibri"/>
                <a:sym typeface="Calibri"/>
              </a:rPr>
              <a:t>Milestones on timeline </a:t>
            </a:r>
            <a:r>
              <a:rPr lang="en-US" sz="1400">
                <a:solidFill>
                  <a:srgbClr val="000000"/>
                </a:solidFill>
                <a:latin typeface="Calibri"/>
                <a:ea typeface="Calibri"/>
                <a:cs typeface="Calibri"/>
                <a:sym typeface="Calibri"/>
              </a:rPr>
              <a:t>should align to the milestones on the project update</a:t>
            </a:r>
            <a:endParaRPr/>
          </a:p>
          <a:p>
            <a:pPr indent="-173038" lvl="0" marL="173038"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Calibri"/>
                <a:ea typeface="Calibri"/>
                <a:cs typeface="Calibri"/>
                <a:sym typeface="Calibri"/>
              </a:rPr>
              <a:t>Show key dependencies</a:t>
            </a:r>
            <a:r>
              <a:rPr lang="en-US" sz="1400">
                <a:solidFill>
                  <a:srgbClr val="000000"/>
                </a:solidFill>
                <a:latin typeface="Calibri"/>
                <a:ea typeface="Calibri"/>
                <a:cs typeface="Calibri"/>
                <a:sym typeface="Calibri"/>
              </a:rPr>
              <a:t> for critical tasks using arrows when necessary</a:t>
            </a:r>
            <a:endParaRPr/>
          </a:p>
          <a:p>
            <a:pPr indent="-173038" lvl="0" marL="173038"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Calibri"/>
                <a:ea typeface="Calibri"/>
                <a:cs typeface="Calibri"/>
                <a:sym typeface="Calibri"/>
              </a:rPr>
              <a:t>Complex </a:t>
            </a:r>
            <a:r>
              <a:rPr lang="en-US" sz="1400">
                <a:solidFill>
                  <a:srgbClr val="000000"/>
                </a:solidFill>
                <a:latin typeface="Calibri"/>
                <a:ea typeface="Calibri"/>
                <a:cs typeface="Calibri"/>
                <a:sym typeface="Calibri"/>
              </a:rPr>
              <a:t>projects may warrant a full-scale project plan</a:t>
            </a:r>
            <a:endParaRPr b="0" i="0" sz="1400" u="none" cap="none" strike="noStrike">
              <a:solidFill>
                <a:srgbClr val="000000"/>
              </a:solidFill>
              <a:latin typeface="Calibri"/>
              <a:ea typeface="Calibri"/>
              <a:cs typeface="Calibri"/>
              <a:sym typeface="Calibri"/>
            </a:endParaRPr>
          </a:p>
        </p:txBody>
      </p:sp>
      <p:sp>
        <p:nvSpPr>
          <p:cNvPr id="141" name="Google Shape;141;p6"/>
          <p:cNvSpPr txBox="1"/>
          <p:nvPr/>
        </p:nvSpPr>
        <p:spPr>
          <a:xfrm>
            <a:off x="1583237" y="2280960"/>
            <a:ext cx="1020276"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200">
                <a:solidFill>
                  <a:schemeClr val="dk2"/>
                </a:solidFill>
                <a:latin typeface="Century Gothic"/>
                <a:ea typeface="Century Gothic"/>
                <a:cs typeface="Century Gothic"/>
                <a:sym typeface="Century Gothic"/>
              </a:rPr>
              <a:t>Complete draft model</a:t>
            </a:r>
            <a:endParaRPr/>
          </a:p>
        </p:txBody>
      </p:sp>
      <p:sp>
        <p:nvSpPr>
          <p:cNvPr id="142" name="Google Shape;142;p6"/>
          <p:cNvSpPr/>
          <p:nvPr/>
        </p:nvSpPr>
        <p:spPr>
          <a:xfrm>
            <a:off x="3468581" y="1989389"/>
            <a:ext cx="274320" cy="274320"/>
          </a:xfrm>
          <a:prstGeom prst="flowChartDecision">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sz="1400">
              <a:solidFill>
                <a:schemeClr val="dk2"/>
              </a:solidFill>
              <a:latin typeface="Century Gothic"/>
              <a:ea typeface="Century Gothic"/>
              <a:cs typeface="Century Gothic"/>
              <a:sym typeface="Century Gothic"/>
            </a:endParaRPr>
          </a:p>
        </p:txBody>
      </p:sp>
      <p:sp>
        <p:nvSpPr>
          <p:cNvPr id="143" name="Google Shape;143;p6"/>
          <p:cNvSpPr txBox="1"/>
          <p:nvPr/>
        </p:nvSpPr>
        <p:spPr>
          <a:xfrm>
            <a:off x="3095603" y="2300023"/>
            <a:ext cx="1020276"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200">
                <a:solidFill>
                  <a:schemeClr val="dk2"/>
                </a:solidFill>
                <a:latin typeface="Century Gothic"/>
                <a:ea typeface="Century Gothic"/>
                <a:cs typeface="Century Gothic"/>
                <a:sym typeface="Century Gothic"/>
              </a:rPr>
              <a:t>Concept approval</a:t>
            </a:r>
            <a:endParaRPr/>
          </a:p>
        </p:txBody>
      </p:sp>
      <p:sp>
        <p:nvSpPr>
          <p:cNvPr id="144" name="Google Shape;144;p6"/>
          <p:cNvSpPr/>
          <p:nvPr/>
        </p:nvSpPr>
        <p:spPr>
          <a:xfrm>
            <a:off x="2900089" y="1989389"/>
            <a:ext cx="274320" cy="274320"/>
          </a:xfrm>
          <a:prstGeom prst="flowChartDecision">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sz="1400">
              <a:solidFill>
                <a:schemeClr val="dk2"/>
              </a:solidFill>
              <a:latin typeface="Century Gothic"/>
              <a:ea typeface="Century Gothic"/>
              <a:cs typeface="Century Gothic"/>
              <a:sym typeface="Century Gothic"/>
            </a:endParaRPr>
          </a:p>
        </p:txBody>
      </p:sp>
      <p:sp>
        <p:nvSpPr>
          <p:cNvPr id="145" name="Google Shape;145;p6"/>
          <p:cNvSpPr txBox="1"/>
          <p:nvPr/>
        </p:nvSpPr>
        <p:spPr>
          <a:xfrm>
            <a:off x="2351449" y="1602041"/>
            <a:ext cx="1371600" cy="36576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200">
                <a:solidFill>
                  <a:schemeClr val="dk2"/>
                </a:solidFill>
                <a:latin typeface="Century Gothic"/>
                <a:ea typeface="Century Gothic"/>
                <a:cs typeface="Century Gothic"/>
                <a:sym typeface="Century Gothic"/>
              </a:rPr>
              <a:t>Incorporate model feedback</a:t>
            </a:r>
            <a:endParaRPr/>
          </a:p>
        </p:txBody>
      </p:sp>
      <p:sp>
        <p:nvSpPr>
          <p:cNvPr id="146" name="Google Shape;146;p6"/>
          <p:cNvSpPr/>
          <p:nvPr/>
        </p:nvSpPr>
        <p:spPr>
          <a:xfrm>
            <a:off x="3619100" y="3165908"/>
            <a:ext cx="3124661" cy="274320"/>
          </a:xfrm>
          <a:prstGeom prst="roundRect">
            <a:avLst>
              <a:gd fmla="val 16667" name="adj"/>
            </a:avLst>
          </a:prstGeom>
          <a:solidFill>
            <a:schemeClr val="lt2"/>
          </a:solid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b="1" sz="1000">
              <a:solidFill>
                <a:schemeClr val="dk2"/>
              </a:solidFill>
              <a:latin typeface="Century Gothic"/>
              <a:ea typeface="Century Gothic"/>
              <a:cs typeface="Century Gothic"/>
              <a:sym typeface="Century Gothic"/>
            </a:endParaRPr>
          </a:p>
        </p:txBody>
      </p:sp>
      <p:sp>
        <p:nvSpPr>
          <p:cNvPr id="147" name="Google Shape;147;p6"/>
          <p:cNvSpPr/>
          <p:nvPr/>
        </p:nvSpPr>
        <p:spPr>
          <a:xfrm>
            <a:off x="4016020" y="3165908"/>
            <a:ext cx="274320" cy="274320"/>
          </a:xfrm>
          <a:prstGeom prst="flowChartDecision">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sz="1400">
              <a:solidFill>
                <a:schemeClr val="dk2"/>
              </a:solidFill>
              <a:latin typeface="Century Gothic"/>
              <a:ea typeface="Century Gothic"/>
              <a:cs typeface="Century Gothic"/>
              <a:sym typeface="Century Gothic"/>
            </a:endParaRPr>
          </a:p>
        </p:txBody>
      </p:sp>
      <p:sp>
        <p:nvSpPr>
          <p:cNvPr id="148" name="Google Shape;148;p6"/>
          <p:cNvSpPr txBox="1"/>
          <p:nvPr/>
        </p:nvSpPr>
        <p:spPr>
          <a:xfrm>
            <a:off x="3643042" y="3447854"/>
            <a:ext cx="1020276"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200">
                <a:solidFill>
                  <a:schemeClr val="dk2"/>
                </a:solidFill>
                <a:latin typeface="Century Gothic"/>
                <a:ea typeface="Century Gothic"/>
                <a:cs typeface="Century Gothic"/>
                <a:sym typeface="Century Gothic"/>
              </a:rPr>
              <a:t>Finalize requirements</a:t>
            </a:r>
            <a:endParaRPr/>
          </a:p>
        </p:txBody>
      </p:sp>
      <p:sp>
        <p:nvSpPr>
          <p:cNvPr id="149" name="Google Shape;149;p6"/>
          <p:cNvSpPr/>
          <p:nvPr/>
        </p:nvSpPr>
        <p:spPr>
          <a:xfrm>
            <a:off x="5316628" y="3165908"/>
            <a:ext cx="274320" cy="274320"/>
          </a:xfrm>
          <a:prstGeom prst="flowChartDecision">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sz="1400">
              <a:solidFill>
                <a:schemeClr val="dk2"/>
              </a:solidFill>
              <a:latin typeface="Century Gothic"/>
              <a:ea typeface="Century Gothic"/>
              <a:cs typeface="Century Gothic"/>
              <a:sym typeface="Century Gothic"/>
            </a:endParaRPr>
          </a:p>
        </p:txBody>
      </p:sp>
      <p:sp>
        <p:nvSpPr>
          <p:cNvPr id="150" name="Google Shape;150;p6"/>
          <p:cNvSpPr txBox="1"/>
          <p:nvPr/>
        </p:nvSpPr>
        <p:spPr>
          <a:xfrm>
            <a:off x="4943650" y="3466917"/>
            <a:ext cx="1020276"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200">
                <a:solidFill>
                  <a:schemeClr val="dk2"/>
                </a:solidFill>
                <a:latin typeface="Century Gothic"/>
                <a:ea typeface="Century Gothic"/>
                <a:cs typeface="Century Gothic"/>
                <a:sym typeface="Century Gothic"/>
              </a:rPr>
              <a:t>Finalize development</a:t>
            </a:r>
            <a:endParaRPr/>
          </a:p>
        </p:txBody>
      </p:sp>
      <p:sp>
        <p:nvSpPr>
          <p:cNvPr id="151" name="Google Shape;151;p6"/>
          <p:cNvSpPr/>
          <p:nvPr/>
        </p:nvSpPr>
        <p:spPr>
          <a:xfrm>
            <a:off x="4574885" y="3165908"/>
            <a:ext cx="274320" cy="274320"/>
          </a:xfrm>
          <a:prstGeom prst="flowChartDecision">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sz="1400">
              <a:solidFill>
                <a:schemeClr val="dk2"/>
              </a:solidFill>
              <a:latin typeface="Century Gothic"/>
              <a:ea typeface="Century Gothic"/>
              <a:cs typeface="Century Gothic"/>
              <a:sym typeface="Century Gothic"/>
            </a:endParaRPr>
          </a:p>
        </p:txBody>
      </p:sp>
      <p:sp>
        <p:nvSpPr>
          <p:cNvPr id="152" name="Google Shape;152;p6"/>
          <p:cNvSpPr txBox="1"/>
          <p:nvPr/>
        </p:nvSpPr>
        <p:spPr>
          <a:xfrm>
            <a:off x="4026245" y="2768935"/>
            <a:ext cx="1371600"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200">
                <a:solidFill>
                  <a:schemeClr val="dk2"/>
                </a:solidFill>
                <a:latin typeface="Century Gothic"/>
                <a:ea typeface="Century Gothic"/>
                <a:cs typeface="Century Gothic"/>
                <a:sym typeface="Century Gothic"/>
              </a:rPr>
              <a:t>Finalize</a:t>
            </a:r>
            <a:endParaRPr/>
          </a:p>
          <a:p>
            <a:pPr indent="0" lvl="0" marL="0" marR="0" rtl="0" algn="ctr">
              <a:spcBef>
                <a:spcPts val="0"/>
              </a:spcBef>
              <a:spcAft>
                <a:spcPts val="0"/>
              </a:spcAft>
              <a:buNone/>
            </a:pPr>
            <a:r>
              <a:rPr lang="en-US" sz="1200">
                <a:solidFill>
                  <a:schemeClr val="dk2"/>
                </a:solidFill>
                <a:latin typeface="Century Gothic"/>
                <a:ea typeface="Century Gothic"/>
                <a:cs typeface="Century Gothic"/>
                <a:sym typeface="Century Gothic"/>
              </a:rPr>
              <a:t>design</a:t>
            </a:r>
            <a:endParaRPr/>
          </a:p>
        </p:txBody>
      </p:sp>
      <p:sp>
        <p:nvSpPr>
          <p:cNvPr id="153" name="Google Shape;153;p6"/>
          <p:cNvSpPr/>
          <p:nvPr/>
        </p:nvSpPr>
        <p:spPr>
          <a:xfrm>
            <a:off x="5877136" y="3164956"/>
            <a:ext cx="274320" cy="274320"/>
          </a:xfrm>
          <a:prstGeom prst="flowChartDecision">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sz="1400">
              <a:solidFill>
                <a:schemeClr val="dk2"/>
              </a:solidFill>
              <a:latin typeface="Century Gothic"/>
              <a:ea typeface="Century Gothic"/>
              <a:cs typeface="Century Gothic"/>
              <a:sym typeface="Century Gothic"/>
            </a:endParaRPr>
          </a:p>
        </p:txBody>
      </p:sp>
      <p:sp>
        <p:nvSpPr>
          <p:cNvPr id="154" name="Google Shape;154;p6"/>
          <p:cNvSpPr txBox="1"/>
          <p:nvPr/>
        </p:nvSpPr>
        <p:spPr>
          <a:xfrm>
            <a:off x="5328496" y="2767983"/>
            <a:ext cx="1371600"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200">
                <a:solidFill>
                  <a:schemeClr val="dk2"/>
                </a:solidFill>
                <a:latin typeface="Century Gothic"/>
                <a:ea typeface="Century Gothic"/>
                <a:cs typeface="Century Gothic"/>
                <a:sym typeface="Century Gothic"/>
              </a:rPr>
              <a:t>Complete</a:t>
            </a:r>
            <a:endParaRPr/>
          </a:p>
          <a:p>
            <a:pPr indent="0" lvl="0" marL="0" marR="0" rtl="0" algn="ctr">
              <a:spcBef>
                <a:spcPts val="0"/>
              </a:spcBef>
              <a:spcAft>
                <a:spcPts val="0"/>
              </a:spcAft>
              <a:buNone/>
            </a:pPr>
            <a:r>
              <a:rPr lang="en-US" sz="1200">
                <a:solidFill>
                  <a:schemeClr val="dk2"/>
                </a:solidFill>
                <a:latin typeface="Century Gothic"/>
                <a:ea typeface="Century Gothic"/>
                <a:cs typeface="Century Gothic"/>
                <a:sym typeface="Century Gothic"/>
              </a:rPr>
              <a:t>UAT</a:t>
            </a:r>
            <a:endParaRPr/>
          </a:p>
        </p:txBody>
      </p:sp>
      <p:sp>
        <p:nvSpPr>
          <p:cNvPr id="155" name="Google Shape;155;p6"/>
          <p:cNvSpPr/>
          <p:nvPr/>
        </p:nvSpPr>
        <p:spPr>
          <a:xfrm>
            <a:off x="6743761" y="4368155"/>
            <a:ext cx="1881975" cy="274320"/>
          </a:xfrm>
          <a:prstGeom prst="roundRect">
            <a:avLst>
              <a:gd fmla="val 16667" name="adj"/>
            </a:avLst>
          </a:prstGeom>
          <a:solidFill>
            <a:schemeClr val="lt2"/>
          </a:solid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b="1" sz="1000">
              <a:solidFill>
                <a:schemeClr val="dk2"/>
              </a:solidFill>
              <a:latin typeface="Century Gothic"/>
              <a:ea typeface="Century Gothic"/>
              <a:cs typeface="Century Gothic"/>
              <a:sym typeface="Century Gothic"/>
            </a:endParaRPr>
          </a:p>
        </p:txBody>
      </p:sp>
      <p:sp>
        <p:nvSpPr>
          <p:cNvPr id="156" name="Google Shape;156;p6"/>
          <p:cNvSpPr/>
          <p:nvPr/>
        </p:nvSpPr>
        <p:spPr>
          <a:xfrm>
            <a:off x="6600827" y="3175204"/>
            <a:ext cx="274320" cy="274320"/>
          </a:xfrm>
          <a:prstGeom prst="flowChartDecision">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sz="1400">
              <a:solidFill>
                <a:schemeClr val="dk2"/>
              </a:solidFill>
              <a:latin typeface="Century Gothic"/>
              <a:ea typeface="Century Gothic"/>
              <a:cs typeface="Century Gothic"/>
              <a:sym typeface="Century Gothic"/>
            </a:endParaRPr>
          </a:p>
        </p:txBody>
      </p:sp>
      <p:sp>
        <p:nvSpPr>
          <p:cNvPr id="157" name="Google Shape;157;p6"/>
          <p:cNvSpPr txBox="1"/>
          <p:nvPr/>
        </p:nvSpPr>
        <p:spPr>
          <a:xfrm>
            <a:off x="6227849" y="3466775"/>
            <a:ext cx="1020276"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200">
                <a:solidFill>
                  <a:schemeClr val="dk2"/>
                </a:solidFill>
                <a:latin typeface="Century Gothic"/>
                <a:ea typeface="Century Gothic"/>
                <a:cs typeface="Century Gothic"/>
                <a:sym typeface="Century Gothic"/>
              </a:rPr>
              <a:t>Launch prototype</a:t>
            </a:r>
            <a:endParaRPr/>
          </a:p>
        </p:txBody>
      </p:sp>
      <p:sp>
        <p:nvSpPr>
          <p:cNvPr id="158" name="Google Shape;158;p6"/>
          <p:cNvSpPr/>
          <p:nvPr/>
        </p:nvSpPr>
        <p:spPr>
          <a:xfrm>
            <a:off x="8488576" y="4368155"/>
            <a:ext cx="274320" cy="274320"/>
          </a:xfrm>
          <a:prstGeom prst="flowChartDecision">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sz="1400">
              <a:solidFill>
                <a:schemeClr val="dk2"/>
              </a:solidFill>
              <a:latin typeface="Century Gothic"/>
              <a:ea typeface="Century Gothic"/>
              <a:cs typeface="Century Gothic"/>
              <a:sym typeface="Century Gothic"/>
            </a:endParaRPr>
          </a:p>
        </p:txBody>
      </p:sp>
      <p:sp>
        <p:nvSpPr>
          <p:cNvPr id="159" name="Google Shape;159;p6"/>
          <p:cNvSpPr txBox="1"/>
          <p:nvPr/>
        </p:nvSpPr>
        <p:spPr>
          <a:xfrm>
            <a:off x="7949747" y="4675310"/>
            <a:ext cx="647298" cy="36933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200">
                <a:solidFill>
                  <a:schemeClr val="dk2"/>
                </a:solidFill>
                <a:latin typeface="Century Gothic"/>
                <a:ea typeface="Century Gothic"/>
                <a:cs typeface="Century Gothic"/>
                <a:sym typeface="Century Gothic"/>
              </a:rPr>
              <a:t>Launch</a:t>
            </a:r>
            <a:endParaRPr/>
          </a:p>
          <a:p>
            <a:pPr indent="0" lvl="0" marL="0" marR="0" rtl="0" algn="r">
              <a:spcBef>
                <a:spcPts val="0"/>
              </a:spcBef>
              <a:spcAft>
                <a:spcPts val="0"/>
              </a:spcAft>
              <a:buNone/>
            </a:pPr>
            <a:r>
              <a:rPr lang="en-US" sz="1200">
                <a:solidFill>
                  <a:schemeClr val="dk2"/>
                </a:solidFill>
                <a:latin typeface="Century Gothic"/>
                <a:ea typeface="Century Gothic"/>
                <a:cs typeface="Century Gothic"/>
                <a:sym typeface="Century Gothic"/>
              </a:rPr>
              <a:t>MVP</a:t>
            </a:r>
            <a:endParaRPr/>
          </a:p>
        </p:txBody>
      </p:sp>
      <p:sp>
        <p:nvSpPr>
          <p:cNvPr id="160" name="Google Shape;160;p6"/>
          <p:cNvSpPr/>
          <p:nvPr/>
        </p:nvSpPr>
        <p:spPr>
          <a:xfrm>
            <a:off x="7178941" y="4368155"/>
            <a:ext cx="274320" cy="274320"/>
          </a:xfrm>
          <a:prstGeom prst="flowChartDecision">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sz="1400">
              <a:solidFill>
                <a:schemeClr val="dk2"/>
              </a:solidFill>
              <a:latin typeface="Century Gothic"/>
              <a:ea typeface="Century Gothic"/>
              <a:cs typeface="Century Gothic"/>
              <a:sym typeface="Century Gothic"/>
            </a:endParaRPr>
          </a:p>
        </p:txBody>
      </p:sp>
      <p:sp>
        <p:nvSpPr>
          <p:cNvPr id="161" name="Google Shape;161;p6"/>
          <p:cNvSpPr txBox="1"/>
          <p:nvPr/>
        </p:nvSpPr>
        <p:spPr>
          <a:xfrm>
            <a:off x="6630301" y="3980807"/>
            <a:ext cx="1371600"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200">
                <a:solidFill>
                  <a:schemeClr val="dk2"/>
                </a:solidFill>
                <a:latin typeface="Century Gothic"/>
                <a:ea typeface="Century Gothic"/>
                <a:cs typeface="Century Gothic"/>
                <a:sym typeface="Century Gothic"/>
              </a:rPr>
              <a:t>Train</a:t>
            </a:r>
            <a:endParaRPr/>
          </a:p>
          <a:p>
            <a:pPr indent="0" lvl="0" marL="0" marR="0" rtl="0" algn="ctr">
              <a:spcBef>
                <a:spcPts val="0"/>
              </a:spcBef>
              <a:spcAft>
                <a:spcPts val="0"/>
              </a:spcAft>
              <a:buNone/>
            </a:pPr>
            <a:r>
              <a:rPr lang="en-US" sz="1200">
                <a:solidFill>
                  <a:schemeClr val="dk2"/>
                </a:solidFill>
                <a:latin typeface="Century Gothic"/>
                <a:ea typeface="Century Gothic"/>
                <a:cs typeface="Century Gothic"/>
                <a:sym typeface="Century Gothic"/>
              </a:rPr>
              <a:t>QA Staff</a:t>
            </a:r>
            <a:endParaRPr/>
          </a:p>
        </p:txBody>
      </p:sp>
      <p:sp>
        <p:nvSpPr>
          <p:cNvPr id="162" name="Google Shape;162;p6"/>
          <p:cNvSpPr/>
          <p:nvPr/>
        </p:nvSpPr>
        <p:spPr>
          <a:xfrm>
            <a:off x="295975" y="6307675"/>
            <a:ext cx="8575500" cy="489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7"/>
          <p:cNvPicPr preferRelativeResize="0"/>
          <p:nvPr/>
        </p:nvPicPr>
        <p:blipFill rotWithShape="1">
          <a:blip r:embed="rId3">
            <a:alphaModFix/>
          </a:blip>
          <a:srcRect b="0" l="0" r="0" t="0"/>
          <a:stretch/>
        </p:blipFill>
        <p:spPr>
          <a:xfrm>
            <a:off x="438740" y="765734"/>
            <a:ext cx="4383404" cy="262151"/>
          </a:xfrm>
          <a:prstGeom prst="rect">
            <a:avLst/>
          </a:prstGeom>
          <a:noFill/>
          <a:ln>
            <a:noFill/>
          </a:ln>
        </p:spPr>
      </p:pic>
      <p:graphicFrame>
        <p:nvGraphicFramePr>
          <p:cNvPr id="168" name="Google Shape;168;p7"/>
          <p:cNvGraphicFramePr/>
          <p:nvPr/>
        </p:nvGraphicFramePr>
        <p:xfrm>
          <a:off x="440266" y="4931789"/>
          <a:ext cx="3000000" cy="3000000"/>
        </p:xfrm>
        <a:graphic>
          <a:graphicData uri="http://schemas.openxmlformats.org/drawingml/2006/table">
            <a:tbl>
              <a:tblPr bandRow="1" firstRow="1">
                <a:noFill/>
                <a:tableStyleId>{3F6D1F16-B9CA-46A1-832A-637BFCACDF53}</a:tableStyleId>
              </a:tblPr>
              <a:tblGrid>
                <a:gridCol w="2571875"/>
                <a:gridCol w="2024075"/>
                <a:gridCol w="1292225"/>
                <a:gridCol w="907250"/>
                <a:gridCol w="1611975"/>
              </a:tblGrid>
              <a:tr h="147775">
                <a:tc>
                  <a:txBody>
                    <a:bodyPr/>
                    <a:lstStyle/>
                    <a:p>
                      <a:pPr indent="0" lvl="0" marL="0" marR="0" rtl="0" algn="l">
                        <a:spcBef>
                          <a:spcPts val="0"/>
                        </a:spcBef>
                        <a:spcAft>
                          <a:spcPts val="0"/>
                        </a:spcAft>
                        <a:buNone/>
                      </a:pPr>
                      <a:r>
                        <a:rPr lang="en-US" sz="1000"/>
                        <a:t>Risk / Issue / Decision Description</a:t>
                      </a:r>
                      <a:endParaRPr/>
                    </a:p>
                  </a:txBody>
                  <a:tcPr marT="45725" marB="45725" marR="45725" marL="45725" anchor="b"/>
                </a:tc>
                <a:tc>
                  <a:txBody>
                    <a:bodyPr/>
                    <a:lstStyle/>
                    <a:p>
                      <a:pPr indent="0" lvl="0" marL="0" marR="0" rtl="0" algn="ctr">
                        <a:spcBef>
                          <a:spcPts val="0"/>
                        </a:spcBef>
                        <a:spcAft>
                          <a:spcPts val="0"/>
                        </a:spcAft>
                        <a:buNone/>
                      </a:pPr>
                      <a:r>
                        <a:rPr lang="en-US" sz="1000"/>
                        <a:t>Mitigation Plan</a:t>
                      </a:r>
                      <a:endParaRPr/>
                    </a:p>
                  </a:txBody>
                  <a:tcPr marT="45725" marB="45725" marR="45725" marL="45725" anchor="b"/>
                </a:tc>
                <a:tc>
                  <a:txBody>
                    <a:bodyPr/>
                    <a:lstStyle/>
                    <a:p>
                      <a:pPr indent="0" lvl="0" marL="0" marR="0" rtl="0" algn="ctr">
                        <a:spcBef>
                          <a:spcPts val="0"/>
                        </a:spcBef>
                        <a:spcAft>
                          <a:spcPts val="0"/>
                        </a:spcAft>
                        <a:buNone/>
                      </a:pPr>
                      <a:r>
                        <a:rPr lang="en-US" sz="1000"/>
                        <a:t>Target Date</a:t>
                      </a:r>
                      <a:endParaRPr/>
                    </a:p>
                  </a:txBody>
                  <a:tcPr marT="45725" marB="45725" marR="45725" marL="45725" anchor="b"/>
                </a:tc>
                <a:tc>
                  <a:txBody>
                    <a:bodyPr/>
                    <a:lstStyle/>
                    <a:p>
                      <a:pPr indent="0" lvl="0" marL="0" marR="0" rtl="0" algn="ctr">
                        <a:spcBef>
                          <a:spcPts val="0"/>
                        </a:spcBef>
                        <a:spcAft>
                          <a:spcPts val="0"/>
                        </a:spcAft>
                        <a:buNone/>
                      </a:pPr>
                      <a:r>
                        <a:rPr lang="en-US" sz="1000"/>
                        <a:t>Status</a:t>
                      </a:r>
                      <a:endParaRPr/>
                    </a:p>
                  </a:txBody>
                  <a:tcPr marT="45725" marB="45725" marR="45725" marL="45725" anchor="b"/>
                </a:tc>
                <a:tc>
                  <a:txBody>
                    <a:bodyPr/>
                    <a:lstStyle/>
                    <a:p>
                      <a:pPr indent="0" lvl="0" marL="0" marR="0" rtl="0" algn="ctr">
                        <a:spcBef>
                          <a:spcPts val="0"/>
                        </a:spcBef>
                        <a:spcAft>
                          <a:spcPts val="0"/>
                        </a:spcAft>
                        <a:buNone/>
                      </a:pPr>
                      <a:r>
                        <a:rPr lang="en-US" sz="1000"/>
                        <a:t>Responsible</a:t>
                      </a:r>
                      <a:endParaRPr/>
                    </a:p>
                  </a:txBody>
                  <a:tcPr marT="45725" marB="45725" marR="45725" marL="45725" anchor="b"/>
                </a:tc>
              </a:tr>
              <a:tr h="147775">
                <a:tc>
                  <a:txBody>
                    <a:bodyPr/>
                    <a:lstStyle/>
                    <a:p>
                      <a:pPr indent="0" lvl="0" marL="0" marR="0" rtl="0" algn="l">
                        <a:spcBef>
                          <a:spcPts val="0"/>
                        </a:spcBef>
                        <a:spcAft>
                          <a:spcPts val="0"/>
                        </a:spcAft>
                        <a:buNone/>
                      </a:pPr>
                      <a:r>
                        <a:rPr b="1" lang="en-US" sz="1000"/>
                        <a:t>Decision</a:t>
                      </a:r>
                      <a:r>
                        <a:rPr lang="en-US" sz="1000"/>
                        <a:t>: Clinical approval to proceed with proposed architectural concept</a:t>
                      </a:r>
                      <a:endParaRPr/>
                    </a:p>
                  </a:txBody>
                  <a:tcPr marT="45725" marB="45725" marR="45725" marL="45725" anchor="ctr"/>
                </a:tc>
                <a:tc>
                  <a:txBody>
                    <a:bodyPr/>
                    <a:lstStyle/>
                    <a:p>
                      <a:pPr indent="0" lvl="0" marL="0" marR="0" rtl="0" algn="ctr">
                        <a:spcBef>
                          <a:spcPts val="0"/>
                        </a:spcBef>
                        <a:spcAft>
                          <a:spcPts val="0"/>
                        </a:spcAft>
                        <a:buNone/>
                      </a:pPr>
                      <a:r>
                        <a:rPr lang="en-US" sz="1000"/>
                        <a:t>Present to Amy L and Colleen O’Rourke / designee for approval</a:t>
                      </a:r>
                      <a:endParaRPr/>
                    </a:p>
                  </a:txBody>
                  <a:tcPr marT="45725" marB="45725" marR="45725" marL="45725" anchor="ctr"/>
                </a:tc>
                <a:tc>
                  <a:txBody>
                    <a:bodyPr/>
                    <a:lstStyle/>
                    <a:p>
                      <a:pPr indent="0" lvl="0" marL="0" marR="0" rtl="0" algn="ctr">
                        <a:spcBef>
                          <a:spcPts val="0"/>
                        </a:spcBef>
                        <a:spcAft>
                          <a:spcPts val="0"/>
                        </a:spcAft>
                        <a:buNone/>
                      </a:pPr>
                      <a:r>
                        <a:rPr lang="en-US" sz="1000"/>
                        <a:t>2/12/18</a:t>
                      </a:r>
                      <a:endParaRPr/>
                    </a:p>
                  </a:txBody>
                  <a:tcPr marT="45725" marB="45725" marR="45725" marL="45725" anchor="ctr"/>
                </a:tc>
                <a:tc>
                  <a:txBody>
                    <a:bodyPr/>
                    <a:lstStyle/>
                    <a:p>
                      <a:pPr indent="0" lvl="0" marL="0" marR="0" rtl="0" algn="ctr">
                        <a:spcBef>
                          <a:spcPts val="0"/>
                        </a:spcBef>
                        <a:spcAft>
                          <a:spcPts val="0"/>
                        </a:spcAft>
                        <a:buNone/>
                      </a:pPr>
                      <a:r>
                        <a:t/>
                      </a:r>
                      <a:endParaRPr sz="1000">
                        <a:solidFill>
                          <a:schemeClr val="dk1"/>
                        </a:solidFill>
                        <a:latin typeface="Century Gothic"/>
                        <a:ea typeface="Century Gothic"/>
                        <a:cs typeface="Century Gothic"/>
                        <a:sym typeface="Century Gothic"/>
                      </a:endParaRPr>
                    </a:p>
                  </a:txBody>
                  <a:tcPr marT="45725" marB="45725" marR="45725" marL="45725" anchor="ctr">
                    <a:solidFill>
                      <a:srgbClr val="92D050"/>
                    </a:solidFill>
                  </a:tcPr>
                </a:tc>
                <a:tc>
                  <a:txBody>
                    <a:bodyPr/>
                    <a:lstStyle/>
                    <a:p>
                      <a:pPr indent="0" lvl="0" marL="0" marR="0" rtl="0" algn="ctr">
                        <a:spcBef>
                          <a:spcPts val="0"/>
                        </a:spcBef>
                        <a:spcAft>
                          <a:spcPts val="0"/>
                        </a:spcAft>
                        <a:buNone/>
                      </a:pPr>
                      <a:r>
                        <a:rPr lang="en-US" sz="1000"/>
                        <a:t>A. Curtis</a:t>
                      </a:r>
                      <a:endParaRPr/>
                    </a:p>
                  </a:txBody>
                  <a:tcPr marT="45725" marB="45725" marR="45725" marL="45725" anchor="ctr"/>
                </a:tc>
              </a:tr>
              <a:tr h="147775">
                <a:tc>
                  <a:txBody>
                    <a:bodyPr/>
                    <a:lstStyle/>
                    <a:p>
                      <a:pPr indent="0" lvl="0" marL="0" marR="0" rtl="0" algn="l">
                        <a:spcBef>
                          <a:spcPts val="0"/>
                        </a:spcBef>
                        <a:spcAft>
                          <a:spcPts val="0"/>
                        </a:spcAft>
                        <a:buNone/>
                      </a:pPr>
                      <a:r>
                        <a:t/>
                      </a:r>
                      <a:endParaRPr sz="1000"/>
                    </a:p>
                  </a:txBody>
                  <a:tcPr marT="45725" marB="45725" marR="45725" marL="45725" anchor="ctr"/>
                </a:tc>
                <a:tc>
                  <a:txBody>
                    <a:bodyPr/>
                    <a:lstStyle/>
                    <a:p>
                      <a:pPr indent="0" lvl="0" marL="0" marR="0" rtl="0" algn="ctr">
                        <a:spcBef>
                          <a:spcPts val="0"/>
                        </a:spcBef>
                        <a:spcAft>
                          <a:spcPts val="0"/>
                        </a:spcAft>
                        <a:buNone/>
                      </a:pPr>
                      <a:r>
                        <a:t/>
                      </a:r>
                      <a:endParaRPr sz="1000"/>
                    </a:p>
                  </a:txBody>
                  <a:tcPr marT="45725" marB="45725" marR="45725" marL="45725" anchor="ctr"/>
                </a:tc>
                <a:tc>
                  <a:txBody>
                    <a:bodyPr/>
                    <a:lstStyle/>
                    <a:p>
                      <a:pPr indent="0" lvl="0" marL="0" marR="0" rtl="0" algn="ctr">
                        <a:spcBef>
                          <a:spcPts val="0"/>
                        </a:spcBef>
                        <a:spcAft>
                          <a:spcPts val="0"/>
                        </a:spcAft>
                        <a:buNone/>
                      </a:pPr>
                      <a:r>
                        <a:t/>
                      </a:r>
                      <a:endParaRPr sz="1000"/>
                    </a:p>
                  </a:txBody>
                  <a:tcPr marT="45725" marB="45725" marR="45725" marL="45725" anchor="ctr"/>
                </a:tc>
                <a:tc>
                  <a:txBody>
                    <a:bodyPr/>
                    <a:lstStyle/>
                    <a:p>
                      <a:pPr indent="0" lvl="0" marL="0" marR="0" rtl="0" algn="ctr">
                        <a:spcBef>
                          <a:spcPts val="0"/>
                        </a:spcBef>
                        <a:spcAft>
                          <a:spcPts val="0"/>
                        </a:spcAft>
                        <a:buNone/>
                      </a:pPr>
                      <a:r>
                        <a:t/>
                      </a:r>
                      <a:endParaRPr sz="1000">
                        <a:solidFill>
                          <a:schemeClr val="dk1"/>
                        </a:solidFill>
                        <a:latin typeface="Century Gothic"/>
                        <a:ea typeface="Century Gothic"/>
                        <a:cs typeface="Century Gothic"/>
                        <a:sym typeface="Century Gothic"/>
                      </a:endParaRPr>
                    </a:p>
                  </a:txBody>
                  <a:tcPr marT="45725" marB="45725" marR="45725" marL="45725" anchor="ctr">
                    <a:solidFill>
                      <a:schemeClr val="lt1"/>
                    </a:solidFill>
                  </a:tcPr>
                </a:tc>
                <a:tc>
                  <a:txBody>
                    <a:bodyPr/>
                    <a:lstStyle/>
                    <a:p>
                      <a:pPr indent="0" lvl="0" marL="0" marR="0" rtl="0" algn="ctr">
                        <a:spcBef>
                          <a:spcPts val="0"/>
                        </a:spcBef>
                        <a:spcAft>
                          <a:spcPts val="0"/>
                        </a:spcAft>
                        <a:buNone/>
                      </a:pPr>
                      <a:r>
                        <a:t/>
                      </a:r>
                      <a:endParaRPr sz="1000"/>
                    </a:p>
                  </a:txBody>
                  <a:tcPr marT="45725" marB="45725" marR="45725" marL="45725" anchor="ctr"/>
                </a:tc>
              </a:tr>
            </a:tbl>
          </a:graphicData>
        </a:graphic>
      </p:graphicFrame>
      <p:sp>
        <p:nvSpPr>
          <p:cNvPr id="169" name="Google Shape;169;p7"/>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2016 naviHealth, Inc. - All Rights Reserved</a:t>
            </a:r>
            <a:endParaRPr/>
          </a:p>
        </p:txBody>
      </p:sp>
      <p:sp>
        <p:nvSpPr>
          <p:cNvPr id="170" name="Google Shape;170;p7"/>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7"/>
          <p:cNvSpPr txBox="1"/>
          <p:nvPr>
            <p:ph type="title"/>
          </p:nvPr>
        </p:nvSpPr>
        <p:spPr>
          <a:xfrm>
            <a:off x="440267" y="111992"/>
            <a:ext cx="2302933" cy="405309"/>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accent1"/>
              </a:buClr>
              <a:buSzPts val="2200"/>
              <a:buFont typeface="Century Gothic"/>
              <a:buNone/>
            </a:pPr>
            <a:r>
              <a:rPr lang="en-US"/>
              <a:t>Project Update</a:t>
            </a:r>
            <a:endParaRPr/>
          </a:p>
        </p:txBody>
      </p:sp>
      <p:sp>
        <p:nvSpPr>
          <p:cNvPr id="172" name="Google Shape;172;p7"/>
          <p:cNvSpPr txBox="1"/>
          <p:nvPr/>
        </p:nvSpPr>
        <p:spPr>
          <a:xfrm>
            <a:off x="364068" y="517300"/>
            <a:ext cx="3098800" cy="3128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chemeClr val="dk2"/>
                </a:solidFill>
                <a:latin typeface="Century Gothic"/>
                <a:ea typeface="Century Gothic"/>
                <a:cs typeface="Century Gothic"/>
                <a:sym typeface="Century Gothic"/>
              </a:rPr>
              <a:t>Project Name</a:t>
            </a:r>
            <a:r>
              <a:rPr lang="en-US" sz="1100">
                <a:solidFill>
                  <a:schemeClr val="dk2"/>
                </a:solidFill>
                <a:latin typeface="Century Gothic"/>
                <a:ea typeface="Century Gothic"/>
                <a:cs typeface="Century Gothic"/>
                <a:sym typeface="Century Gothic"/>
              </a:rPr>
              <a:t>:  nH Match</a:t>
            </a:r>
            <a:endParaRPr/>
          </a:p>
        </p:txBody>
      </p:sp>
      <p:graphicFrame>
        <p:nvGraphicFramePr>
          <p:cNvPr id="173" name="Google Shape;173;p7"/>
          <p:cNvGraphicFramePr/>
          <p:nvPr/>
        </p:nvGraphicFramePr>
        <p:xfrm>
          <a:off x="448734" y="1075266"/>
          <a:ext cx="3000000" cy="3000000"/>
        </p:xfrm>
        <a:graphic>
          <a:graphicData uri="http://schemas.openxmlformats.org/drawingml/2006/table">
            <a:tbl>
              <a:tblPr bandRow="1" firstRow="1">
                <a:noFill/>
                <a:tableStyleId>{B96E0E96-57E7-47DF-974C-32F44FE4F799}</a:tableStyleId>
              </a:tblPr>
              <a:tblGrid>
                <a:gridCol w="4123275"/>
              </a:tblGrid>
              <a:tr h="156500">
                <a:tc>
                  <a:txBody>
                    <a:bodyPr/>
                    <a:lstStyle/>
                    <a:p>
                      <a:pPr indent="0" lvl="0" marL="0" marR="0" rtl="0" algn="l">
                        <a:spcBef>
                          <a:spcPts val="0"/>
                        </a:spcBef>
                        <a:spcAft>
                          <a:spcPts val="0"/>
                        </a:spcAft>
                        <a:buNone/>
                      </a:pPr>
                      <a:r>
                        <a:rPr lang="en-US" sz="1000"/>
                        <a:t>Description:</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solidFill>
                      <a:srgbClr val="4F81BD"/>
                    </a:solidFill>
                  </a:tcPr>
                </a:tc>
              </a:tr>
              <a:tr h="940200">
                <a:tc>
                  <a:txBody>
                    <a:bodyPr/>
                    <a:lstStyle/>
                    <a:p>
                      <a:pPr indent="0" lvl="0" marL="0" marR="0" rtl="0" algn="l">
                        <a:spcBef>
                          <a:spcPts val="0"/>
                        </a:spcBef>
                        <a:spcAft>
                          <a:spcPts val="0"/>
                        </a:spcAft>
                        <a:buNone/>
                      </a:pPr>
                      <a:r>
                        <a:rPr lang="en-US" sz="1000">
                          <a:solidFill>
                            <a:schemeClr val="dk2"/>
                          </a:solidFill>
                        </a:rPr>
                        <a:t>Create a </a:t>
                      </a:r>
                      <a:r>
                        <a:rPr b="1" lang="en-US" sz="1000">
                          <a:solidFill>
                            <a:schemeClr val="dk2"/>
                          </a:solidFill>
                        </a:rPr>
                        <a:t>decision support </a:t>
                      </a:r>
                      <a:r>
                        <a:rPr lang="en-US" sz="1000">
                          <a:solidFill>
                            <a:schemeClr val="dk2"/>
                          </a:solidFill>
                        </a:rPr>
                        <a:t>tool for Discharge Planning (integrated into nH Discharge, nH Coordinate, or both) to display the top SNFs for a patient’s specific needs based on:</a:t>
                      </a:r>
                      <a:endParaRPr/>
                    </a:p>
                    <a:p>
                      <a:pPr indent="-171450" lvl="0" marL="171450" marR="0" rtl="0" algn="l">
                        <a:spcBef>
                          <a:spcPts val="0"/>
                        </a:spcBef>
                        <a:spcAft>
                          <a:spcPts val="0"/>
                        </a:spcAft>
                        <a:buClr>
                          <a:schemeClr val="dk2"/>
                        </a:buClr>
                        <a:buSzPts val="1000"/>
                        <a:buFont typeface="Arial"/>
                        <a:buChar char="•"/>
                      </a:pPr>
                      <a:r>
                        <a:rPr lang="en-US" sz="1000">
                          <a:solidFill>
                            <a:schemeClr val="dk2"/>
                          </a:solidFill>
                        </a:rPr>
                        <a:t>Case 1: </a:t>
                      </a:r>
                      <a:r>
                        <a:rPr b="1" lang="en-US" sz="1000">
                          <a:solidFill>
                            <a:schemeClr val="dk2"/>
                          </a:solidFill>
                        </a:rPr>
                        <a:t>historical performance for similar patients</a:t>
                      </a:r>
                      <a:r>
                        <a:rPr lang="en-US" sz="1000">
                          <a:solidFill>
                            <a:schemeClr val="dk2"/>
                          </a:solidFill>
                        </a:rPr>
                        <a:t> when sufficient nH market data are available</a:t>
                      </a:r>
                      <a:endParaRPr/>
                    </a:p>
                    <a:p>
                      <a:pPr indent="-171450" lvl="0" marL="171450" marR="0" rtl="0" algn="l">
                        <a:spcBef>
                          <a:spcPts val="0"/>
                        </a:spcBef>
                        <a:spcAft>
                          <a:spcPts val="0"/>
                        </a:spcAft>
                        <a:buClr>
                          <a:schemeClr val="dk2"/>
                        </a:buClr>
                        <a:buSzPts val="1000"/>
                        <a:buFont typeface="Arial"/>
                        <a:buChar char="•"/>
                      </a:pPr>
                      <a:r>
                        <a:rPr lang="en-US" sz="1000">
                          <a:solidFill>
                            <a:schemeClr val="dk2"/>
                          </a:solidFill>
                        </a:rPr>
                        <a:t>Case 2: the nH Perform score of SNFs when either:</a:t>
                      </a:r>
                      <a:endParaRPr/>
                    </a:p>
                    <a:p>
                      <a:pPr indent="-171450" lvl="1" marL="339725" marR="0" rtl="0" algn="l">
                        <a:spcBef>
                          <a:spcPts val="0"/>
                        </a:spcBef>
                        <a:spcAft>
                          <a:spcPts val="0"/>
                        </a:spcAft>
                        <a:buClr>
                          <a:schemeClr val="dk2"/>
                        </a:buClr>
                        <a:buSzPts val="1000"/>
                        <a:buFont typeface="Arial"/>
                        <a:buChar char="•"/>
                      </a:pPr>
                      <a:r>
                        <a:rPr lang="en-US" sz="1000" u="none" cap="none" strike="noStrike">
                          <a:solidFill>
                            <a:schemeClr val="dk2"/>
                          </a:solidFill>
                        </a:rPr>
                        <a:t>insufficient nH market data are available, or</a:t>
                      </a:r>
                      <a:endParaRPr/>
                    </a:p>
                    <a:p>
                      <a:pPr indent="-171450" lvl="1" marL="339725" marR="0" rtl="0" algn="l">
                        <a:spcBef>
                          <a:spcPts val="0"/>
                        </a:spcBef>
                        <a:spcAft>
                          <a:spcPts val="0"/>
                        </a:spcAft>
                        <a:buClr>
                          <a:schemeClr val="dk2"/>
                        </a:buClr>
                        <a:buSzPts val="1000"/>
                        <a:buFont typeface="Arial"/>
                        <a:buChar char="•"/>
                      </a:pPr>
                      <a:r>
                        <a:rPr lang="en-US" sz="1000" u="none" cap="none" strike="noStrike">
                          <a:solidFill>
                            <a:schemeClr val="dk2"/>
                          </a:solidFill>
                        </a:rPr>
                        <a:t>Predict assessment was not conducted</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tcPr>
                </a:tc>
              </a:tr>
            </a:tbl>
          </a:graphicData>
        </a:graphic>
      </p:graphicFrame>
      <p:graphicFrame>
        <p:nvGraphicFramePr>
          <p:cNvPr id="174" name="Google Shape;174;p7"/>
          <p:cNvGraphicFramePr/>
          <p:nvPr/>
        </p:nvGraphicFramePr>
        <p:xfrm>
          <a:off x="4715934" y="1075266"/>
          <a:ext cx="3000000" cy="3000000"/>
        </p:xfrm>
        <a:graphic>
          <a:graphicData uri="http://schemas.openxmlformats.org/drawingml/2006/table">
            <a:tbl>
              <a:tblPr bandRow="1" firstRow="1">
                <a:noFill/>
                <a:tableStyleId>{B96E0E96-57E7-47DF-974C-32F44FE4F799}</a:tableStyleId>
              </a:tblPr>
              <a:tblGrid>
                <a:gridCol w="4123275"/>
              </a:tblGrid>
              <a:tr h="125075">
                <a:tc>
                  <a:txBody>
                    <a:bodyPr/>
                    <a:lstStyle/>
                    <a:p>
                      <a:pPr indent="0" lvl="0" marL="0" marR="0" rtl="0" algn="l">
                        <a:spcBef>
                          <a:spcPts val="0"/>
                        </a:spcBef>
                        <a:spcAft>
                          <a:spcPts val="0"/>
                        </a:spcAft>
                        <a:buNone/>
                      </a:pPr>
                      <a:r>
                        <a:rPr lang="en-US" sz="1000"/>
                        <a:t>Primary Goal:</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solidFill>
                      <a:srgbClr val="4F81BD"/>
                    </a:solidFill>
                  </a:tcPr>
                </a:tc>
              </a:tr>
              <a:tr h="748150">
                <a:tc>
                  <a:txBody>
                    <a:bodyPr/>
                    <a:lstStyle/>
                    <a:p>
                      <a:pPr indent="0" lvl="0" marL="0" marR="0" rtl="0" algn="l">
                        <a:spcBef>
                          <a:spcPts val="0"/>
                        </a:spcBef>
                        <a:spcAft>
                          <a:spcPts val="0"/>
                        </a:spcAft>
                        <a:buClr>
                          <a:schemeClr val="dk2"/>
                        </a:buClr>
                        <a:buSzPts val="1000"/>
                        <a:buFont typeface="Noto Sans Symbols"/>
                        <a:buNone/>
                      </a:pPr>
                      <a:r>
                        <a:rPr lang="en-US" sz="1000">
                          <a:solidFill>
                            <a:schemeClr val="dk2"/>
                          </a:solidFill>
                        </a:rPr>
                        <a:t>Provide decision makers a framework for </a:t>
                      </a:r>
                      <a:r>
                        <a:rPr b="1" lang="en-US" sz="1000">
                          <a:solidFill>
                            <a:schemeClr val="dk2"/>
                          </a:solidFill>
                        </a:rPr>
                        <a:t>identifying SNFs with potential for best outcomes</a:t>
                      </a:r>
                      <a:r>
                        <a:rPr lang="en-US" sz="1000">
                          <a:solidFill>
                            <a:schemeClr val="dk2"/>
                          </a:solidFill>
                        </a:rPr>
                        <a:t> for the patient, </a:t>
                      </a:r>
                      <a:r>
                        <a:rPr b="1" lang="en-US" sz="1000">
                          <a:solidFill>
                            <a:schemeClr val="dk2"/>
                          </a:solidFill>
                        </a:rPr>
                        <a:t>tailored for each patient’s needs</a:t>
                      </a:r>
                      <a:r>
                        <a:rPr lang="en-US" sz="1000">
                          <a:solidFill>
                            <a:schemeClr val="dk2"/>
                          </a:solidFill>
                        </a:rPr>
                        <a:t> if market data are available, else using publicly available data (nH Perform)</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tcPr>
                </a:tc>
              </a:tr>
            </a:tbl>
          </a:graphicData>
        </a:graphic>
      </p:graphicFrame>
      <p:graphicFrame>
        <p:nvGraphicFramePr>
          <p:cNvPr id="175" name="Google Shape;175;p7"/>
          <p:cNvGraphicFramePr/>
          <p:nvPr/>
        </p:nvGraphicFramePr>
        <p:xfrm>
          <a:off x="4724400" y="2415502"/>
          <a:ext cx="3000000" cy="3000000"/>
        </p:xfrm>
        <a:graphic>
          <a:graphicData uri="http://schemas.openxmlformats.org/drawingml/2006/table">
            <a:tbl>
              <a:tblPr bandRow="1" firstRow="1">
                <a:noFill/>
                <a:tableStyleId>{B96E0E96-57E7-47DF-974C-32F44FE4F799}</a:tableStyleId>
              </a:tblPr>
              <a:tblGrid>
                <a:gridCol w="4123275"/>
              </a:tblGrid>
              <a:tr h="249975">
                <a:tc>
                  <a:txBody>
                    <a:bodyPr/>
                    <a:lstStyle/>
                    <a:p>
                      <a:pPr indent="0" lvl="0" marL="0" marR="0" rtl="0" algn="l">
                        <a:spcBef>
                          <a:spcPts val="0"/>
                        </a:spcBef>
                        <a:spcAft>
                          <a:spcPts val="0"/>
                        </a:spcAft>
                        <a:buNone/>
                      </a:pPr>
                      <a:r>
                        <a:rPr lang="en-US" sz="1000"/>
                        <a:t>Recent  / Upcoming Milestones:</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solidFill>
                      <a:srgbClr val="4F81BD"/>
                    </a:solidFill>
                  </a:tcPr>
                </a:tc>
              </a:tr>
            </a:tbl>
          </a:graphicData>
        </a:graphic>
      </p:graphicFrame>
      <p:graphicFrame>
        <p:nvGraphicFramePr>
          <p:cNvPr id="176" name="Google Shape;176;p7"/>
          <p:cNvGraphicFramePr/>
          <p:nvPr/>
        </p:nvGraphicFramePr>
        <p:xfrm>
          <a:off x="448733" y="3003691"/>
          <a:ext cx="3000000" cy="3000000"/>
        </p:xfrm>
        <a:graphic>
          <a:graphicData uri="http://schemas.openxmlformats.org/drawingml/2006/table">
            <a:tbl>
              <a:tblPr bandRow="1" firstRow="1">
                <a:noFill/>
                <a:tableStyleId>{B96E0E96-57E7-47DF-974C-32F44FE4F799}</a:tableStyleId>
              </a:tblPr>
              <a:tblGrid>
                <a:gridCol w="4123275"/>
              </a:tblGrid>
              <a:tr h="131400">
                <a:tc>
                  <a:txBody>
                    <a:bodyPr/>
                    <a:lstStyle/>
                    <a:p>
                      <a:pPr indent="0" lvl="0" marL="0" marR="0" rtl="0" algn="l">
                        <a:spcBef>
                          <a:spcPts val="0"/>
                        </a:spcBef>
                        <a:spcAft>
                          <a:spcPts val="0"/>
                        </a:spcAft>
                        <a:buNone/>
                      </a:pPr>
                      <a:r>
                        <a:rPr lang="en-US" sz="1000"/>
                        <a:t>Key Scope Elements:</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solidFill>
                      <a:srgbClr val="4F81BD"/>
                    </a:solidFill>
                  </a:tcPr>
                </a:tc>
              </a:tr>
              <a:tr h="481425">
                <a:tc>
                  <a:txBody>
                    <a:bodyPr/>
                    <a:lstStyle/>
                    <a:p>
                      <a:pPr indent="-171450" lvl="0" marL="171450" marR="0" rtl="0" algn="l">
                        <a:spcBef>
                          <a:spcPts val="0"/>
                        </a:spcBef>
                        <a:spcAft>
                          <a:spcPts val="0"/>
                        </a:spcAft>
                        <a:buClr>
                          <a:schemeClr val="dk2"/>
                        </a:buClr>
                        <a:buSzPts val="1000"/>
                        <a:buFont typeface="Noto Sans Symbols"/>
                        <a:buChar char="▪"/>
                      </a:pPr>
                      <a:r>
                        <a:rPr lang="en-US" sz="1000">
                          <a:solidFill>
                            <a:schemeClr val="dk2"/>
                          </a:solidFill>
                          <a:latin typeface="Century Gothic"/>
                          <a:ea typeface="Century Gothic"/>
                          <a:cs typeface="Century Gothic"/>
                          <a:sym typeface="Century Gothic"/>
                        </a:rPr>
                        <a:t>Creation of a </a:t>
                      </a:r>
                      <a:r>
                        <a:rPr b="1" lang="en-US" sz="1000">
                          <a:solidFill>
                            <a:schemeClr val="dk2"/>
                          </a:solidFill>
                          <a:latin typeface="Century Gothic"/>
                          <a:ea typeface="Century Gothic"/>
                          <a:cs typeface="Century Gothic"/>
                          <a:sym typeface="Century Gothic"/>
                        </a:rPr>
                        <a:t>working mockup / proof of concept </a:t>
                      </a:r>
                      <a:r>
                        <a:rPr lang="en-US" sz="1000">
                          <a:solidFill>
                            <a:schemeClr val="dk2"/>
                          </a:solidFill>
                          <a:latin typeface="Century Gothic"/>
                          <a:ea typeface="Century Gothic"/>
                          <a:cs typeface="Century Gothic"/>
                          <a:sym typeface="Century Gothic"/>
                        </a:rPr>
                        <a:t>to be approved for product development.</a:t>
                      </a:r>
                      <a:endParaRPr/>
                    </a:p>
                    <a:p>
                      <a:pPr indent="-171450" lvl="0" marL="171450" marR="0" rtl="0" algn="l">
                        <a:spcBef>
                          <a:spcPts val="0"/>
                        </a:spcBef>
                        <a:spcAft>
                          <a:spcPts val="0"/>
                        </a:spcAft>
                        <a:buClr>
                          <a:schemeClr val="dk2"/>
                        </a:buClr>
                        <a:buSzPts val="1000"/>
                        <a:buFont typeface="Noto Sans Symbols"/>
                        <a:buChar char="▪"/>
                      </a:pPr>
                      <a:r>
                        <a:rPr b="1" lang="en-US" sz="1000">
                          <a:solidFill>
                            <a:schemeClr val="dk2"/>
                          </a:solidFill>
                        </a:rPr>
                        <a:t>Selection of factors</a:t>
                      </a:r>
                      <a:r>
                        <a:rPr lang="en-US" sz="1000">
                          <a:solidFill>
                            <a:schemeClr val="dk2"/>
                          </a:solidFill>
                        </a:rPr>
                        <a:t>, including severity adjusters (current factors shown in “Use Cases”). Actual factors TBD based on discussions w/ clinical subject matter experts.</a:t>
                      </a:r>
                      <a:endParaRPr/>
                    </a:p>
                    <a:p>
                      <a:pPr indent="-171450" lvl="0" marL="171450" marR="0" rtl="0" algn="l">
                        <a:spcBef>
                          <a:spcPts val="0"/>
                        </a:spcBef>
                        <a:spcAft>
                          <a:spcPts val="0"/>
                        </a:spcAft>
                        <a:buClr>
                          <a:schemeClr val="dk2"/>
                        </a:buClr>
                        <a:buSzPts val="1000"/>
                        <a:buFont typeface="Noto Sans Symbols"/>
                        <a:buChar char="▪"/>
                      </a:pPr>
                      <a:r>
                        <a:rPr b="1" lang="en-US" sz="1000">
                          <a:solidFill>
                            <a:schemeClr val="dk2"/>
                          </a:solidFill>
                        </a:rPr>
                        <a:t>Scoring method</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tcPr>
                </a:tc>
              </a:tr>
            </a:tbl>
          </a:graphicData>
        </a:graphic>
      </p:graphicFrame>
      <p:graphicFrame>
        <p:nvGraphicFramePr>
          <p:cNvPr id="177" name="Google Shape;177;p7"/>
          <p:cNvGraphicFramePr/>
          <p:nvPr/>
        </p:nvGraphicFramePr>
        <p:xfrm>
          <a:off x="4724400" y="2661266"/>
          <a:ext cx="3000000" cy="3000000"/>
        </p:xfrm>
        <a:graphic>
          <a:graphicData uri="http://schemas.openxmlformats.org/drawingml/2006/table">
            <a:tbl>
              <a:tblPr bandRow="1" firstRow="1">
                <a:noFill/>
                <a:tableStyleId>{3F6D1F16-B9CA-46A1-832A-637BFCACDF53}</a:tableStyleId>
              </a:tblPr>
              <a:tblGrid>
                <a:gridCol w="1910600"/>
                <a:gridCol w="747300"/>
                <a:gridCol w="524675"/>
                <a:gridCol w="932225"/>
              </a:tblGrid>
              <a:tr h="147775">
                <a:tc>
                  <a:txBody>
                    <a:bodyPr/>
                    <a:lstStyle/>
                    <a:p>
                      <a:pPr indent="0" lvl="0" marL="0" marR="0" rtl="0" algn="l">
                        <a:spcBef>
                          <a:spcPts val="0"/>
                        </a:spcBef>
                        <a:spcAft>
                          <a:spcPts val="0"/>
                        </a:spcAft>
                        <a:buNone/>
                      </a:pPr>
                      <a:r>
                        <a:rPr lang="en-US" sz="1000"/>
                        <a:t>Milestone</a:t>
                      </a:r>
                      <a:endParaRPr/>
                    </a:p>
                  </a:txBody>
                  <a:tcPr marT="45725" marB="45725" marR="45725" marL="45725" anchor="b"/>
                </a:tc>
                <a:tc>
                  <a:txBody>
                    <a:bodyPr/>
                    <a:lstStyle/>
                    <a:p>
                      <a:pPr indent="0" lvl="0" marL="0" marR="0" rtl="0" algn="ctr">
                        <a:spcBef>
                          <a:spcPts val="0"/>
                        </a:spcBef>
                        <a:spcAft>
                          <a:spcPts val="0"/>
                        </a:spcAft>
                        <a:buNone/>
                      </a:pPr>
                      <a:r>
                        <a:rPr lang="en-US" sz="1000"/>
                        <a:t>Target Date</a:t>
                      </a:r>
                      <a:endParaRPr/>
                    </a:p>
                  </a:txBody>
                  <a:tcPr marT="45725" marB="45725" marR="45725" marL="45725" anchor="b"/>
                </a:tc>
                <a:tc>
                  <a:txBody>
                    <a:bodyPr/>
                    <a:lstStyle/>
                    <a:p>
                      <a:pPr indent="0" lvl="0" marL="0" marR="0" rtl="0" algn="ctr">
                        <a:spcBef>
                          <a:spcPts val="0"/>
                        </a:spcBef>
                        <a:spcAft>
                          <a:spcPts val="0"/>
                        </a:spcAft>
                        <a:buNone/>
                      </a:pPr>
                      <a:r>
                        <a:rPr lang="en-US" sz="1000"/>
                        <a:t>Status</a:t>
                      </a:r>
                      <a:endParaRPr/>
                    </a:p>
                  </a:txBody>
                  <a:tcPr marT="45725" marB="45725" marR="45725" marL="45725" anchor="b"/>
                </a:tc>
                <a:tc>
                  <a:txBody>
                    <a:bodyPr/>
                    <a:lstStyle/>
                    <a:p>
                      <a:pPr indent="0" lvl="0" marL="0" marR="0" rtl="0" algn="ctr">
                        <a:spcBef>
                          <a:spcPts val="0"/>
                        </a:spcBef>
                        <a:spcAft>
                          <a:spcPts val="0"/>
                        </a:spcAft>
                        <a:buNone/>
                      </a:pPr>
                      <a:r>
                        <a:rPr lang="en-US" sz="1000"/>
                        <a:t>Responsible</a:t>
                      </a:r>
                      <a:endParaRPr/>
                    </a:p>
                  </a:txBody>
                  <a:tcPr marT="45725" marB="45725" marR="45725" marL="45725" anchor="b"/>
                </a:tc>
              </a:tr>
              <a:tr h="147775">
                <a:tc>
                  <a:txBody>
                    <a:bodyPr/>
                    <a:lstStyle/>
                    <a:p>
                      <a:pPr indent="0" lvl="0" marL="0" marR="0" rtl="0" algn="l">
                        <a:spcBef>
                          <a:spcPts val="0"/>
                        </a:spcBef>
                        <a:spcAft>
                          <a:spcPts val="0"/>
                        </a:spcAft>
                        <a:buNone/>
                      </a:pPr>
                      <a:r>
                        <a:rPr lang="en-US" sz="1000"/>
                        <a:t>Demo concept to DS Strg Cmte</a:t>
                      </a:r>
                      <a:endParaRPr sz="1000"/>
                    </a:p>
                  </a:txBody>
                  <a:tcPr marT="45725" marB="45725" marR="45725" marL="45725" anchor="ctr"/>
                </a:tc>
                <a:tc>
                  <a:txBody>
                    <a:bodyPr/>
                    <a:lstStyle/>
                    <a:p>
                      <a:pPr indent="0" lvl="0" marL="0" marR="0" rtl="0" algn="ctr">
                        <a:spcBef>
                          <a:spcPts val="0"/>
                        </a:spcBef>
                        <a:spcAft>
                          <a:spcPts val="0"/>
                        </a:spcAft>
                        <a:buNone/>
                      </a:pPr>
                      <a:r>
                        <a:rPr lang="en-US" sz="1000"/>
                        <a:t>1/19/18</a:t>
                      </a:r>
                      <a:endParaRPr/>
                    </a:p>
                  </a:txBody>
                  <a:tcPr marT="45725" marB="45725" marR="45725" marL="45725" anchor="ctr"/>
                </a:tc>
                <a:tc>
                  <a:txBody>
                    <a:bodyPr/>
                    <a:lstStyle/>
                    <a:p>
                      <a:pPr indent="0" lvl="0" marL="0" marR="0" rtl="0" algn="ctr">
                        <a:spcBef>
                          <a:spcPts val="0"/>
                        </a:spcBef>
                        <a:spcAft>
                          <a:spcPts val="0"/>
                        </a:spcAft>
                        <a:buNone/>
                      </a:pPr>
                      <a:r>
                        <a:t/>
                      </a:r>
                      <a:endParaRPr sz="1000"/>
                    </a:p>
                  </a:txBody>
                  <a:tcPr marT="45725" marB="45725" marR="45725" marL="45725" anchor="ctr">
                    <a:solidFill>
                      <a:srgbClr val="874B05"/>
                    </a:solidFill>
                  </a:tcPr>
                </a:tc>
                <a:tc>
                  <a:txBody>
                    <a:bodyPr/>
                    <a:lstStyle/>
                    <a:p>
                      <a:pPr indent="0" lvl="0" marL="0" marR="0" rtl="0" algn="ctr">
                        <a:spcBef>
                          <a:spcPts val="0"/>
                        </a:spcBef>
                        <a:spcAft>
                          <a:spcPts val="0"/>
                        </a:spcAft>
                        <a:buNone/>
                      </a:pPr>
                      <a:r>
                        <a:rPr lang="en-US" sz="1000"/>
                        <a:t>M. Lanius</a:t>
                      </a:r>
                      <a:endParaRPr/>
                    </a:p>
                  </a:txBody>
                  <a:tcPr marT="45725" marB="45725" marR="45725" marL="45725" anchor="ctr"/>
                </a:tc>
              </a:tr>
              <a:tr h="147775">
                <a:tc>
                  <a:txBody>
                    <a:bodyPr/>
                    <a:lstStyle/>
                    <a:p>
                      <a:pPr indent="0" lvl="0" marL="0" marR="0" rtl="0" algn="l">
                        <a:spcBef>
                          <a:spcPts val="0"/>
                        </a:spcBef>
                        <a:spcAft>
                          <a:spcPts val="0"/>
                        </a:spcAft>
                        <a:buNone/>
                      </a:pPr>
                      <a:r>
                        <a:rPr lang="en-US" sz="1000"/>
                        <a:t>Get approval on MGPP and architectural concept</a:t>
                      </a:r>
                      <a:endParaRPr/>
                    </a:p>
                  </a:txBody>
                  <a:tcPr marT="45725" marB="45725" marR="45725" marL="45725" anchor="ctr"/>
                </a:tc>
                <a:tc>
                  <a:txBody>
                    <a:bodyPr/>
                    <a:lstStyle/>
                    <a:p>
                      <a:pPr indent="0" lvl="0" marL="0" marR="0" rtl="0" algn="ctr">
                        <a:spcBef>
                          <a:spcPts val="0"/>
                        </a:spcBef>
                        <a:spcAft>
                          <a:spcPts val="0"/>
                        </a:spcAft>
                        <a:buNone/>
                      </a:pPr>
                      <a:r>
                        <a:rPr lang="en-US" sz="1000"/>
                        <a:t>1/29/18</a:t>
                      </a:r>
                      <a:endParaRPr/>
                    </a:p>
                  </a:txBody>
                  <a:tcPr marT="45725" marB="45725" marR="45725" marL="45725" anchor="ctr"/>
                </a:tc>
                <a:tc>
                  <a:txBody>
                    <a:bodyPr/>
                    <a:lstStyle/>
                    <a:p>
                      <a:pPr indent="0" lvl="0" marL="0" marR="0" rtl="0" algn="ctr">
                        <a:spcBef>
                          <a:spcPts val="0"/>
                        </a:spcBef>
                        <a:spcAft>
                          <a:spcPts val="0"/>
                        </a:spcAft>
                        <a:buNone/>
                      </a:pPr>
                      <a:r>
                        <a:t/>
                      </a:r>
                      <a:endParaRPr sz="1000"/>
                    </a:p>
                  </a:txBody>
                  <a:tcPr marT="45725" marB="45725" marR="45725" marL="45725" anchor="ctr">
                    <a:solidFill>
                      <a:srgbClr val="874B05"/>
                    </a:solidFill>
                  </a:tcPr>
                </a:tc>
                <a:tc>
                  <a:txBody>
                    <a:bodyPr/>
                    <a:lstStyle/>
                    <a:p>
                      <a:pPr indent="-228600" lvl="0" marL="228600" marR="0" rtl="0" algn="ctr">
                        <a:spcBef>
                          <a:spcPts val="0"/>
                        </a:spcBef>
                        <a:spcAft>
                          <a:spcPts val="0"/>
                        </a:spcAft>
                        <a:buClr>
                          <a:schemeClr val="dk1"/>
                        </a:buClr>
                        <a:buSzPts val="1000"/>
                        <a:buFont typeface="Century Gothic"/>
                        <a:buAutoNum type="alphaUcPeriod"/>
                      </a:pPr>
                      <a:r>
                        <a:rPr lang="en-US" sz="1000"/>
                        <a:t>Curtis</a:t>
                      </a:r>
                      <a:endParaRPr/>
                    </a:p>
                  </a:txBody>
                  <a:tcPr marT="45725" marB="45725" marR="45725" marL="45725" anchor="ctr"/>
                </a:tc>
              </a:tr>
              <a:tr h="147775">
                <a:tc>
                  <a:txBody>
                    <a:bodyPr/>
                    <a:lstStyle/>
                    <a:p>
                      <a:pPr indent="0" lvl="0" marL="0" marR="0" rtl="0" algn="l">
                        <a:spcBef>
                          <a:spcPts val="0"/>
                        </a:spcBef>
                        <a:spcAft>
                          <a:spcPts val="0"/>
                        </a:spcAft>
                        <a:buNone/>
                      </a:pPr>
                      <a:r>
                        <a:rPr lang="en-US" sz="1000"/>
                        <a:t>Get Amy L input on model inputs and scoring</a:t>
                      </a:r>
                      <a:endParaRPr/>
                    </a:p>
                  </a:txBody>
                  <a:tcPr marT="45725" marB="45725" marR="45725" marL="45725" anchor="ctr"/>
                </a:tc>
                <a:tc>
                  <a:txBody>
                    <a:bodyPr/>
                    <a:lstStyle/>
                    <a:p>
                      <a:pPr indent="0" lvl="0" marL="0" marR="0" rtl="0" algn="ctr">
                        <a:spcBef>
                          <a:spcPts val="0"/>
                        </a:spcBef>
                        <a:spcAft>
                          <a:spcPts val="0"/>
                        </a:spcAft>
                        <a:buNone/>
                      </a:pPr>
                      <a:r>
                        <a:rPr lang="en-US" sz="1000"/>
                        <a:t>2/5/18</a:t>
                      </a:r>
                      <a:endParaRPr/>
                    </a:p>
                  </a:txBody>
                  <a:tcPr marT="45725" marB="45725" marR="45725" marL="45725" anchor="ctr"/>
                </a:tc>
                <a:tc>
                  <a:txBody>
                    <a:bodyPr/>
                    <a:lstStyle/>
                    <a:p>
                      <a:pPr indent="0" lvl="0" marL="0" marR="0" rtl="0" algn="ctr">
                        <a:spcBef>
                          <a:spcPts val="0"/>
                        </a:spcBef>
                        <a:spcAft>
                          <a:spcPts val="0"/>
                        </a:spcAft>
                        <a:buNone/>
                      </a:pPr>
                      <a:r>
                        <a:t/>
                      </a:r>
                      <a:endParaRPr sz="1000"/>
                    </a:p>
                  </a:txBody>
                  <a:tcPr marT="45725" marB="45725" marR="45725" marL="45725" anchor="ctr">
                    <a:solidFill>
                      <a:srgbClr val="92D050"/>
                    </a:solidFill>
                  </a:tcPr>
                </a:tc>
                <a:tc>
                  <a:txBody>
                    <a:bodyPr/>
                    <a:lstStyle/>
                    <a:p>
                      <a:pPr indent="0" lvl="0" marL="0" marR="0" rtl="0" algn="ctr">
                        <a:spcBef>
                          <a:spcPts val="0"/>
                        </a:spcBef>
                        <a:spcAft>
                          <a:spcPts val="0"/>
                        </a:spcAft>
                        <a:buNone/>
                      </a:pPr>
                      <a:r>
                        <a:rPr lang="en-US" sz="1000"/>
                        <a:t>A. Curtis</a:t>
                      </a:r>
                      <a:endParaRPr/>
                    </a:p>
                  </a:txBody>
                  <a:tcPr marT="45725" marB="45725" marR="45725" marL="45725" anchor="ctr"/>
                </a:tc>
              </a:tr>
            </a:tbl>
          </a:graphicData>
        </a:graphic>
      </p:graphicFrame>
      <p:graphicFrame>
        <p:nvGraphicFramePr>
          <p:cNvPr id="178" name="Google Shape;178;p7"/>
          <p:cNvGraphicFramePr/>
          <p:nvPr/>
        </p:nvGraphicFramePr>
        <p:xfrm>
          <a:off x="5476876" y="6004987"/>
          <a:ext cx="3000000" cy="3000000"/>
        </p:xfrm>
        <a:graphic>
          <a:graphicData uri="http://schemas.openxmlformats.org/drawingml/2006/table">
            <a:tbl>
              <a:tblPr>
                <a:noFill/>
                <a:tableStyleId>{3F6D1F16-B9CA-46A1-832A-637BFCACDF53}</a:tableStyleId>
              </a:tblPr>
              <a:tblGrid>
                <a:gridCol w="672475"/>
                <a:gridCol w="672475"/>
                <a:gridCol w="716550"/>
                <a:gridCol w="628375"/>
                <a:gridCol w="672475"/>
              </a:tblGrid>
              <a:tr h="208325">
                <a:tc>
                  <a:txBody>
                    <a:bodyPr/>
                    <a:lstStyle/>
                    <a:p>
                      <a:pPr indent="-119063" lvl="0" marL="119063" marR="0" rtl="0" algn="ctr">
                        <a:lnSpc>
                          <a:spcPct val="100000"/>
                        </a:lnSpc>
                        <a:spcBef>
                          <a:spcPts val="0"/>
                        </a:spcBef>
                        <a:spcAft>
                          <a:spcPts val="0"/>
                        </a:spcAft>
                        <a:buClr>
                          <a:srgbClr val="ABA69F"/>
                        </a:buClr>
                        <a:buSzPts val="680"/>
                        <a:buFont typeface="Century Gothic"/>
                        <a:buNone/>
                      </a:pPr>
                      <a:r>
                        <a:rPr b="1" i="0" lang="en-US" sz="850" u="none" cap="none" strike="noStrike">
                          <a:solidFill>
                            <a:schemeClr val="dk1"/>
                          </a:solidFill>
                          <a:latin typeface="Century Gothic"/>
                          <a:ea typeface="Century Gothic"/>
                          <a:cs typeface="Century Gothic"/>
                          <a:sym typeface="Century Gothic"/>
                        </a:rPr>
                        <a:t>Not Started</a:t>
                      </a:r>
                      <a:endParaRPr/>
                    </a:p>
                  </a:txBody>
                  <a:tcPr marT="45725" marB="45725" marR="45725" marL="45725" anchor="ctr">
                    <a:lnL cap="flat" cmpd="sng" w="9525">
                      <a:solidFill>
                        <a:srgbClr val="000000">
                          <a:alpha val="0"/>
                        </a:srgbClr>
                      </a:solidFill>
                      <a:prstDash val="solid"/>
                      <a:round/>
                      <a:headEnd len="sm" w="sm" type="none"/>
                      <a:tailEnd len="sm" w="sm" type="none"/>
                    </a:lnL>
                    <a:lnR cap="flat" cmpd="sng" w="571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B0F0"/>
                    </a:solidFill>
                  </a:tcPr>
                </a:tc>
                <a:tc>
                  <a:txBody>
                    <a:bodyPr/>
                    <a:lstStyle/>
                    <a:p>
                      <a:pPr indent="-119063" lvl="0" marL="119063" marR="0" rtl="0" algn="ctr">
                        <a:lnSpc>
                          <a:spcPct val="100000"/>
                        </a:lnSpc>
                        <a:spcBef>
                          <a:spcPts val="0"/>
                        </a:spcBef>
                        <a:spcAft>
                          <a:spcPts val="0"/>
                        </a:spcAft>
                        <a:buClr>
                          <a:srgbClr val="ABA69F"/>
                        </a:buClr>
                        <a:buSzPts val="680"/>
                        <a:buFont typeface="Century Gothic"/>
                        <a:buNone/>
                      </a:pPr>
                      <a:r>
                        <a:rPr b="1" i="0" lang="en-US" sz="850" u="none" cap="none" strike="noStrike">
                          <a:solidFill>
                            <a:schemeClr val="dk1"/>
                          </a:solidFill>
                          <a:latin typeface="Century Gothic"/>
                          <a:ea typeface="Century Gothic"/>
                          <a:cs typeface="Century Gothic"/>
                          <a:sym typeface="Century Gothic"/>
                        </a:rPr>
                        <a:t>On Track</a:t>
                      </a:r>
                      <a:endParaRPr/>
                    </a:p>
                  </a:txBody>
                  <a:tcPr marT="45725" marB="45725" marR="45725" marL="45725" anchor="ctr">
                    <a:lnL cap="flat" cmpd="sng" w="57150">
                      <a:solidFill>
                        <a:schemeClr val="lt1"/>
                      </a:solidFill>
                      <a:prstDash val="solid"/>
                      <a:round/>
                      <a:headEnd len="sm" w="sm" type="none"/>
                      <a:tailEnd len="sm" w="sm" type="none"/>
                    </a:lnL>
                    <a:lnR cap="flat" cmpd="sng" w="571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lstStyle/>
                    <a:p>
                      <a:pPr indent="-119063" lvl="0" marL="119063" marR="0" rtl="0" algn="ctr">
                        <a:lnSpc>
                          <a:spcPct val="100000"/>
                        </a:lnSpc>
                        <a:spcBef>
                          <a:spcPts val="0"/>
                        </a:spcBef>
                        <a:spcAft>
                          <a:spcPts val="0"/>
                        </a:spcAft>
                        <a:buClr>
                          <a:srgbClr val="ABA69F"/>
                        </a:buClr>
                        <a:buSzPts val="680"/>
                        <a:buFont typeface="Century Gothic"/>
                        <a:buNone/>
                      </a:pPr>
                      <a:r>
                        <a:rPr b="1" i="0" lang="en-US" sz="850" u="none" cap="none" strike="noStrike">
                          <a:solidFill>
                            <a:schemeClr val="dk1"/>
                          </a:solidFill>
                          <a:latin typeface="Century Gothic"/>
                          <a:ea typeface="Century Gothic"/>
                          <a:cs typeface="Century Gothic"/>
                          <a:sym typeface="Century Gothic"/>
                        </a:rPr>
                        <a:t>At Risk</a:t>
                      </a:r>
                      <a:endParaRPr/>
                    </a:p>
                  </a:txBody>
                  <a:tcPr marT="45725" marB="45725" marR="45725" marL="45725" anchor="ctr">
                    <a:lnL cap="flat" cmpd="sng" w="57150">
                      <a:solidFill>
                        <a:schemeClr val="lt1"/>
                      </a:solidFill>
                      <a:prstDash val="solid"/>
                      <a:round/>
                      <a:headEnd len="sm" w="sm" type="none"/>
                      <a:tailEnd len="sm" w="sm" type="none"/>
                    </a:lnL>
                    <a:lnR cap="flat" cmpd="sng" w="571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C000"/>
                    </a:solidFill>
                  </a:tcPr>
                </a:tc>
                <a:tc>
                  <a:txBody>
                    <a:bodyPr/>
                    <a:lstStyle/>
                    <a:p>
                      <a:pPr indent="-119063" lvl="0" marL="119063" marR="0" rtl="0" algn="ctr">
                        <a:lnSpc>
                          <a:spcPct val="100000"/>
                        </a:lnSpc>
                        <a:spcBef>
                          <a:spcPts val="0"/>
                        </a:spcBef>
                        <a:spcAft>
                          <a:spcPts val="0"/>
                        </a:spcAft>
                        <a:buClr>
                          <a:srgbClr val="ABA69F"/>
                        </a:buClr>
                        <a:buSzPts val="680"/>
                        <a:buFont typeface="Century Gothic"/>
                        <a:buNone/>
                      </a:pPr>
                      <a:r>
                        <a:rPr b="1" i="0" lang="en-US" sz="850" u="none" cap="none" strike="noStrike">
                          <a:solidFill>
                            <a:schemeClr val="lt1"/>
                          </a:solidFill>
                          <a:latin typeface="Century Gothic"/>
                          <a:ea typeface="Century Gothic"/>
                          <a:cs typeface="Century Gothic"/>
                          <a:sym typeface="Century Gothic"/>
                        </a:rPr>
                        <a:t>Delayed</a:t>
                      </a:r>
                      <a:endParaRPr/>
                    </a:p>
                  </a:txBody>
                  <a:tcPr marT="45725" marB="45725" marR="45725" marL="45725" anchor="ctr">
                    <a:lnL cap="flat" cmpd="sng" w="57150">
                      <a:solidFill>
                        <a:schemeClr val="lt1"/>
                      </a:solidFill>
                      <a:prstDash val="solid"/>
                      <a:round/>
                      <a:headEnd len="sm" w="sm" type="none"/>
                      <a:tailEnd len="sm" w="sm" type="none"/>
                    </a:lnL>
                    <a:lnR cap="flat" cmpd="sng" w="571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0000"/>
                    </a:solidFill>
                  </a:tcPr>
                </a:tc>
                <a:tc>
                  <a:txBody>
                    <a:bodyPr/>
                    <a:lstStyle/>
                    <a:p>
                      <a:pPr indent="-119063" lvl="0" marL="119063" marR="0" rtl="0" algn="ctr">
                        <a:lnSpc>
                          <a:spcPct val="100000"/>
                        </a:lnSpc>
                        <a:spcBef>
                          <a:spcPts val="0"/>
                        </a:spcBef>
                        <a:spcAft>
                          <a:spcPts val="0"/>
                        </a:spcAft>
                        <a:buClr>
                          <a:srgbClr val="ABA69F"/>
                        </a:buClr>
                        <a:buSzPts val="680"/>
                        <a:buFont typeface="Century Gothic"/>
                        <a:buNone/>
                      </a:pPr>
                      <a:r>
                        <a:rPr b="1" i="0" lang="en-US" sz="850" u="none" cap="none" strike="noStrike">
                          <a:solidFill>
                            <a:schemeClr val="lt1"/>
                          </a:solidFill>
                          <a:latin typeface="Century Gothic"/>
                          <a:ea typeface="Century Gothic"/>
                          <a:cs typeface="Century Gothic"/>
                          <a:sym typeface="Century Gothic"/>
                        </a:rPr>
                        <a:t>Complete</a:t>
                      </a:r>
                      <a:endParaRPr/>
                    </a:p>
                  </a:txBody>
                  <a:tcPr marT="45725" marB="45725" marR="45725" marL="45725" anchor="ctr">
                    <a:lnL cap="flat" cmpd="sng" w="571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74A04"/>
                    </a:solidFill>
                  </a:tcPr>
                </a:tc>
              </a:tr>
            </a:tbl>
          </a:graphicData>
        </a:graphic>
      </p:graphicFrame>
      <p:sp>
        <p:nvSpPr>
          <p:cNvPr id="179" name="Google Shape;179;p7"/>
          <p:cNvSpPr/>
          <p:nvPr/>
        </p:nvSpPr>
        <p:spPr>
          <a:xfrm>
            <a:off x="4432151" y="6001234"/>
            <a:ext cx="1044725" cy="222818"/>
          </a:xfrm>
          <a:prstGeom prst="rect">
            <a:avLst/>
          </a:prstGeom>
          <a:noFill/>
          <a:ln>
            <a:noFill/>
          </a:ln>
        </p:spPr>
        <p:txBody>
          <a:bodyPr anchorCtr="1" anchor="ctr" bIns="45700" lIns="45700" spcFirstLastPara="1" rIns="45700" wrap="square" tIns="45700">
            <a:spAutoFit/>
          </a:bodyPr>
          <a:lstStyle/>
          <a:p>
            <a:pPr indent="0" lvl="0" marL="0" marR="0" rtl="0" algn="r">
              <a:lnSpc>
                <a:spcPct val="106000"/>
              </a:lnSpc>
              <a:spcBef>
                <a:spcPts val="0"/>
              </a:spcBef>
              <a:spcAft>
                <a:spcPts val="0"/>
              </a:spcAft>
              <a:buNone/>
            </a:pPr>
            <a:r>
              <a:rPr b="1" lang="en-US" sz="800">
                <a:solidFill>
                  <a:schemeClr val="dk1"/>
                </a:solidFill>
                <a:latin typeface="Century Gothic"/>
                <a:ea typeface="Century Gothic"/>
                <a:cs typeface="Century Gothic"/>
                <a:sym typeface="Century Gothic"/>
              </a:rPr>
              <a:t>Legend for Status:</a:t>
            </a:r>
            <a:endParaRPr/>
          </a:p>
        </p:txBody>
      </p:sp>
      <p:sp>
        <p:nvSpPr>
          <p:cNvPr id="180" name="Google Shape;180;p7"/>
          <p:cNvSpPr/>
          <p:nvPr/>
        </p:nvSpPr>
        <p:spPr>
          <a:xfrm>
            <a:off x="4724400" y="2661266"/>
            <a:ext cx="4114800" cy="1584960"/>
          </a:xfrm>
          <a:prstGeom prst="rect">
            <a:avLst/>
          </a:prstGeom>
          <a:noFill/>
          <a:ln cap="flat" cmpd="sng" w="9525">
            <a:solidFill>
              <a:srgbClr val="BDDC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sz="1400">
              <a:solidFill>
                <a:schemeClr val="dk2"/>
              </a:solidFill>
              <a:latin typeface="Century Gothic"/>
              <a:ea typeface="Century Gothic"/>
              <a:cs typeface="Century Gothic"/>
              <a:sym typeface="Century Gothic"/>
            </a:endParaRPr>
          </a:p>
        </p:txBody>
      </p:sp>
      <p:graphicFrame>
        <p:nvGraphicFramePr>
          <p:cNvPr id="181" name="Google Shape;181;p7"/>
          <p:cNvGraphicFramePr/>
          <p:nvPr/>
        </p:nvGraphicFramePr>
        <p:xfrm>
          <a:off x="440267" y="4686025"/>
          <a:ext cx="3000000" cy="3000000"/>
        </p:xfrm>
        <a:graphic>
          <a:graphicData uri="http://schemas.openxmlformats.org/drawingml/2006/table">
            <a:tbl>
              <a:tblPr bandRow="1" firstRow="1">
                <a:noFill/>
                <a:tableStyleId>{B96E0E96-57E7-47DF-974C-32F44FE4F799}</a:tableStyleId>
              </a:tblPr>
              <a:tblGrid>
                <a:gridCol w="8398925"/>
              </a:tblGrid>
              <a:tr h="249975">
                <a:tc>
                  <a:txBody>
                    <a:bodyPr/>
                    <a:lstStyle/>
                    <a:p>
                      <a:pPr indent="0" lvl="0" marL="0" marR="0" rtl="0" algn="l">
                        <a:spcBef>
                          <a:spcPts val="0"/>
                        </a:spcBef>
                        <a:spcAft>
                          <a:spcPts val="0"/>
                        </a:spcAft>
                        <a:buNone/>
                      </a:pPr>
                      <a:r>
                        <a:rPr lang="en-US" sz="1000"/>
                        <a:t>Risks, Issues and Decisions</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solidFill>
                      <a:srgbClr val="4F81BD"/>
                    </a:solidFill>
                  </a:tcPr>
                </a:tc>
              </a:tr>
            </a:tbl>
          </a:graphicData>
        </a:graphic>
      </p:graphicFrame>
      <p:sp>
        <p:nvSpPr>
          <p:cNvPr id="182" name="Google Shape;182;p7"/>
          <p:cNvSpPr/>
          <p:nvPr/>
        </p:nvSpPr>
        <p:spPr>
          <a:xfrm>
            <a:off x="440267" y="4686025"/>
            <a:ext cx="8398934" cy="1282084"/>
          </a:xfrm>
          <a:prstGeom prst="rect">
            <a:avLst/>
          </a:prstGeom>
          <a:noFill/>
          <a:ln cap="flat" cmpd="sng" w="9525">
            <a:solidFill>
              <a:srgbClr val="BDDC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5000"/>
              </a:lnSpc>
              <a:spcBef>
                <a:spcPts val="0"/>
              </a:spcBef>
              <a:spcAft>
                <a:spcPts val="0"/>
              </a:spcAft>
              <a:buNone/>
            </a:pPr>
            <a:r>
              <a:t/>
            </a:r>
            <a:endParaRPr sz="1400">
              <a:solidFill>
                <a:schemeClr val="dk2"/>
              </a:solidFill>
              <a:latin typeface="Century Gothic"/>
              <a:ea typeface="Century Gothic"/>
              <a:cs typeface="Century Gothic"/>
              <a:sym typeface="Century Gothic"/>
            </a:endParaRPr>
          </a:p>
        </p:txBody>
      </p:sp>
      <p:graphicFrame>
        <p:nvGraphicFramePr>
          <p:cNvPr id="183" name="Google Shape;183;p7"/>
          <p:cNvGraphicFramePr/>
          <p:nvPr/>
        </p:nvGraphicFramePr>
        <p:xfrm>
          <a:off x="4276414" y="106245"/>
          <a:ext cx="3000000" cy="3000000"/>
        </p:xfrm>
        <a:graphic>
          <a:graphicData uri="http://schemas.openxmlformats.org/drawingml/2006/table">
            <a:tbl>
              <a:tblPr bandRow="1" firstRow="1">
                <a:noFill/>
                <a:tableStyleId>{B96E0E96-57E7-47DF-974C-32F44FE4F799}</a:tableStyleId>
              </a:tblPr>
              <a:tblGrid>
                <a:gridCol w="1769375"/>
              </a:tblGrid>
              <a:tr h="127000">
                <a:tc>
                  <a:txBody>
                    <a:bodyPr/>
                    <a:lstStyle/>
                    <a:p>
                      <a:pPr indent="0" lvl="0" marL="0" marR="0" rtl="0" algn="l">
                        <a:spcBef>
                          <a:spcPts val="0"/>
                        </a:spcBef>
                        <a:spcAft>
                          <a:spcPts val="0"/>
                        </a:spcAft>
                        <a:buNone/>
                      </a:pPr>
                      <a:r>
                        <a:rPr lang="en-US" sz="1000"/>
                        <a:t>Sponsor</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solidFill>
                      <a:srgbClr val="4F81BD"/>
                    </a:solidFill>
                  </a:tcPr>
                </a:tc>
              </a:tr>
              <a:tr h="127000">
                <a:tc>
                  <a:txBody>
                    <a:bodyPr/>
                    <a:lstStyle/>
                    <a:p>
                      <a:pPr indent="0" lvl="0" marL="0" marR="0" rtl="0" algn="l">
                        <a:spcBef>
                          <a:spcPts val="0"/>
                        </a:spcBef>
                        <a:spcAft>
                          <a:spcPts val="0"/>
                        </a:spcAft>
                        <a:buClr>
                          <a:schemeClr val="dk2"/>
                        </a:buClr>
                        <a:buSzPts val="1000"/>
                        <a:buFont typeface="Noto Sans Symbols"/>
                        <a:buNone/>
                      </a:pPr>
                      <a:r>
                        <a:rPr lang="en-US" sz="1000">
                          <a:solidFill>
                            <a:schemeClr val="dk2"/>
                          </a:solidFill>
                        </a:rPr>
                        <a:t>Colleen O’Rourke</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tcPr>
                </a:tc>
              </a:tr>
            </a:tbl>
          </a:graphicData>
        </a:graphic>
      </p:graphicFrame>
      <p:graphicFrame>
        <p:nvGraphicFramePr>
          <p:cNvPr id="184" name="Google Shape;184;p7"/>
          <p:cNvGraphicFramePr/>
          <p:nvPr/>
        </p:nvGraphicFramePr>
        <p:xfrm>
          <a:off x="6174888" y="106245"/>
          <a:ext cx="3000000" cy="3000000"/>
        </p:xfrm>
        <a:graphic>
          <a:graphicData uri="http://schemas.openxmlformats.org/drawingml/2006/table">
            <a:tbl>
              <a:tblPr bandRow="1" firstRow="1">
                <a:noFill/>
                <a:tableStyleId>{B96E0E96-57E7-47DF-974C-32F44FE4F799}</a:tableStyleId>
              </a:tblPr>
              <a:tblGrid>
                <a:gridCol w="2672775"/>
              </a:tblGrid>
              <a:tr h="127000">
                <a:tc>
                  <a:txBody>
                    <a:bodyPr/>
                    <a:lstStyle/>
                    <a:p>
                      <a:pPr indent="0" lvl="0" marL="0" marR="0" rtl="0" algn="l">
                        <a:spcBef>
                          <a:spcPts val="0"/>
                        </a:spcBef>
                        <a:spcAft>
                          <a:spcPts val="0"/>
                        </a:spcAft>
                        <a:buNone/>
                      </a:pPr>
                      <a:r>
                        <a:rPr lang="en-US" sz="1000"/>
                        <a:t>Subject Matter Experts (SMEs)</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solidFill>
                      <a:srgbClr val="4F81BD"/>
                    </a:solidFill>
                  </a:tcPr>
                </a:tc>
              </a:tr>
              <a:tr h="127000">
                <a:tc>
                  <a:txBody>
                    <a:bodyPr/>
                    <a:lstStyle/>
                    <a:p>
                      <a:pPr indent="-171450" lvl="0" marL="171450" marR="0" rtl="0" algn="l">
                        <a:spcBef>
                          <a:spcPts val="0"/>
                        </a:spcBef>
                        <a:spcAft>
                          <a:spcPts val="0"/>
                        </a:spcAft>
                        <a:buClr>
                          <a:schemeClr val="dk2"/>
                        </a:buClr>
                        <a:buSzPts val="1000"/>
                        <a:buFont typeface="Arial"/>
                        <a:buChar char="•"/>
                      </a:pPr>
                      <a:r>
                        <a:rPr lang="en-US" sz="1000">
                          <a:solidFill>
                            <a:schemeClr val="dk2"/>
                          </a:solidFill>
                        </a:rPr>
                        <a:t>Clinical: Amy Leibensberger</a:t>
                      </a:r>
                      <a:endParaRPr/>
                    </a:p>
                    <a:p>
                      <a:pPr indent="-171450" lvl="0" marL="171450" marR="0" rtl="0" algn="l">
                        <a:spcBef>
                          <a:spcPts val="0"/>
                        </a:spcBef>
                        <a:spcAft>
                          <a:spcPts val="0"/>
                        </a:spcAft>
                        <a:buClr>
                          <a:schemeClr val="dk2"/>
                        </a:buClr>
                        <a:buSzPts val="1000"/>
                        <a:buFont typeface="Arial"/>
                        <a:buChar char="•"/>
                      </a:pPr>
                      <a:r>
                        <a:rPr lang="en-US" sz="1000">
                          <a:solidFill>
                            <a:schemeClr val="dk2"/>
                          </a:solidFill>
                        </a:rPr>
                        <a:t>Financial: John Williamson</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tcPr>
                </a:tc>
              </a:tr>
            </a:tbl>
          </a:graphicData>
        </a:graphic>
      </p:graphicFrame>
      <p:sp>
        <p:nvSpPr>
          <p:cNvPr id="185" name="Google Shape;185;p7"/>
          <p:cNvSpPr txBox="1"/>
          <p:nvPr/>
        </p:nvSpPr>
        <p:spPr>
          <a:xfrm>
            <a:off x="440267" y="795536"/>
            <a:ext cx="63843"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200">
                <a:solidFill>
                  <a:schemeClr val="dk2"/>
                </a:solidFill>
                <a:latin typeface="Century Gothic"/>
                <a:ea typeface="Century Gothic"/>
                <a:cs typeface="Century Gothic"/>
                <a:sym typeface="Century Gothic"/>
              </a:rPr>
              <a:t>🗹</a:t>
            </a:r>
            <a:endParaRPr sz="1200">
              <a:solidFill>
                <a:schemeClr val="dk2"/>
              </a:solidFill>
              <a:latin typeface="Century Gothic"/>
              <a:ea typeface="Century Gothic"/>
              <a:cs typeface="Century Gothic"/>
              <a:sym typeface="Century Gothic"/>
            </a:endParaRPr>
          </a:p>
        </p:txBody>
      </p:sp>
      <p:graphicFrame>
        <p:nvGraphicFramePr>
          <p:cNvPr id="186" name="Google Shape;186;p7"/>
          <p:cNvGraphicFramePr/>
          <p:nvPr/>
        </p:nvGraphicFramePr>
        <p:xfrm>
          <a:off x="2656217" y="103682"/>
          <a:ext cx="3000000" cy="3000000"/>
        </p:xfrm>
        <a:graphic>
          <a:graphicData uri="http://schemas.openxmlformats.org/drawingml/2006/table">
            <a:tbl>
              <a:tblPr bandRow="1" firstRow="1">
                <a:noFill/>
                <a:tableStyleId>{B96E0E96-57E7-47DF-974C-32F44FE4F799}</a:tableStyleId>
              </a:tblPr>
              <a:tblGrid>
                <a:gridCol w="1166475"/>
              </a:tblGrid>
              <a:tr h="127000">
                <a:tc>
                  <a:txBody>
                    <a:bodyPr/>
                    <a:lstStyle/>
                    <a:p>
                      <a:pPr indent="0" lvl="0" marL="0" marR="0" rtl="0" algn="l">
                        <a:spcBef>
                          <a:spcPts val="0"/>
                        </a:spcBef>
                        <a:spcAft>
                          <a:spcPts val="0"/>
                        </a:spcAft>
                        <a:buNone/>
                      </a:pPr>
                      <a:r>
                        <a:rPr lang="en-US" sz="1000"/>
                        <a:t>Date of Update</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solidFill>
                      <a:srgbClr val="4F81BD"/>
                    </a:solidFill>
                  </a:tcPr>
                </a:tc>
              </a:tr>
              <a:tr h="127000">
                <a:tc>
                  <a:txBody>
                    <a:bodyPr/>
                    <a:lstStyle/>
                    <a:p>
                      <a:pPr indent="0" lvl="0" marL="0" marR="0" rtl="0" algn="l">
                        <a:spcBef>
                          <a:spcPts val="0"/>
                        </a:spcBef>
                        <a:spcAft>
                          <a:spcPts val="0"/>
                        </a:spcAft>
                        <a:buClr>
                          <a:schemeClr val="dk2"/>
                        </a:buClr>
                        <a:buSzPts val="1000"/>
                        <a:buFont typeface="Noto Sans Symbols"/>
                        <a:buNone/>
                      </a:pPr>
                      <a:r>
                        <a:rPr lang="en-US" sz="1000">
                          <a:solidFill>
                            <a:schemeClr val="dk2"/>
                          </a:solidFill>
                        </a:rPr>
                        <a:t>1/23/18</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549276" y="452446"/>
            <a:ext cx="8043862" cy="842955"/>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accent1"/>
              </a:buClr>
              <a:buSzPts val="2200"/>
              <a:buFont typeface="Century Gothic"/>
              <a:buNone/>
            </a:pPr>
            <a:r>
              <a:rPr lang="en-US"/>
              <a:t>Issues / Risks Log (Example)</a:t>
            </a:r>
            <a:endParaRPr/>
          </a:p>
        </p:txBody>
      </p:sp>
      <p:graphicFrame>
        <p:nvGraphicFramePr>
          <p:cNvPr id="192" name="Google Shape;192;p8"/>
          <p:cNvGraphicFramePr/>
          <p:nvPr/>
        </p:nvGraphicFramePr>
        <p:xfrm>
          <a:off x="465663" y="995680"/>
          <a:ext cx="3000000" cy="3000000"/>
        </p:xfrm>
        <a:graphic>
          <a:graphicData uri="http://schemas.openxmlformats.org/drawingml/2006/table">
            <a:tbl>
              <a:tblPr bandRow="1" firstCol="1" firstRow="1">
                <a:noFill/>
                <a:tableStyleId>{3F6D1F16-B9CA-46A1-832A-637BFCACDF53}</a:tableStyleId>
              </a:tblPr>
              <a:tblGrid>
                <a:gridCol w="1324225"/>
                <a:gridCol w="2253800"/>
                <a:gridCol w="2006925"/>
                <a:gridCol w="1356025"/>
                <a:gridCol w="1259850"/>
              </a:tblGrid>
              <a:tr h="287025">
                <a:tc>
                  <a:txBody>
                    <a:bodyPr/>
                    <a:lstStyle/>
                    <a:p>
                      <a:pPr indent="0" lvl="0" marL="0" marR="0" rtl="0" algn="l">
                        <a:lnSpc>
                          <a:spcPct val="121428"/>
                        </a:lnSpc>
                        <a:spcBef>
                          <a:spcPts val="0"/>
                        </a:spcBef>
                        <a:spcAft>
                          <a:spcPts val="0"/>
                        </a:spcAft>
                        <a:buNone/>
                      </a:pPr>
                      <a:r>
                        <a:rPr lang="en-US" sz="1400">
                          <a:solidFill>
                            <a:srgbClr val="000000"/>
                          </a:solidFill>
                          <a:latin typeface="Century Gothic"/>
                          <a:ea typeface="Century Gothic"/>
                          <a:cs typeface="Century Gothic"/>
                          <a:sym typeface="Century Gothic"/>
                        </a:rPr>
                        <a:t>Classification</a:t>
                      </a:r>
                      <a:endParaRPr/>
                    </a:p>
                  </a:txBody>
                  <a:tcPr marT="0" marB="0" marR="68575" marL="68575" anchor="ctr"/>
                </a:tc>
                <a:tc>
                  <a:txBody>
                    <a:bodyPr/>
                    <a:lstStyle/>
                    <a:p>
                      <a:pPr indent="0" lvl="0" marL="0" marR="0" rtl="0" algn="l">
                        <a:lnSpc>
                          <a:spcPct val="121428"/>
                        </a:lnSpc>
                        <a:spcBef>
                          <a:spcPts val="0"/>
                        </a:spcBef>
                        <a:spcAft>
                          <a:spcPts val="0"/>
                        </a:spcAft>
                        <a:buNone/>
                      </a:pPr>
                      <a:r>
                        <a:rPr lang="en-US" sz="1400">
                          <a:solidFill>
                            <a:srgbClr val="000000"/>
                          </a:solidFill>
                          <a:latin typeface="Century Gothic"/>
                          <a:ea typeface="Century Gothic"/>
                          <a:cs typeface="Century Gothic"/>
                          <a:sym typeface="Century Gothic"/>
                        </a:rPr>
                        <a:t>Description</a:t>
                      </a:r>
                      <a:endParaRPr/>
                    </a:p>
                  </a:txBody>
                  <a:tcPr marT="0" marB="0" marR="68575" marL="68575" anchor="ctr"/>
                </a:tc>
                <a:tc>
                  <a:txBody>
                    <a:bodyPr/>
                    <a:lstStyle/>
                    <a:p>
                      <a:pPr indent="0" lvl="0" marL="0" marR="0" rtl="0" algn="l">
                        <a:lnSpc>
                          <a:spcPct val="121428"/>
                        </a:lnSpc>
                        <a:spcBef>
                          <a:spcPts val="0"/>
                        </a:spcBef>
                        <a:spcAft>
                          <a:spcPts val="0"/>
                        </a:spcAft>
                        <a:buNone/>
                      </a:pPr>
                      <a:r>
                        <a:rPr lang="en-US" sz="1400">
                          <a:solidFill>
                            <a:srgbClr val="000000"/>
                          </a:solidFill>
                          <a:latin typeface="Century Gothic"/>
                          <a:ea typeface="Century Gothic"/>
                          <a:cs typeface="Century Gothic"/>
                          <a:sym typeface="Century Gothic"/>
                        </a:rPr>
                        <a:t>Mitigation Plan</a:t>
                      </a:r>
                      <a:endParaRPr/>
                    </a:p>
                  </a:txBody>
                  <a:tcPr marT="0" marB="0" marR="68575" marL="68575" anchor="ctr"/>
                </a:tc>
                <a:tc>
                  <a:txBody>
                    <a:bodyPr/>
                    <a:lstStyle/>
                    <a:p>
                      <a:pPr indent="0" lvl="0" marL="0" marR="0" rtl="0" algn="l">
                        <a:lnSpc>
                          <a:spcPct val="121428"/>
                        </a:lnSpc>
                        <a:spcBef>
                          <a:spcPts val="0"/>
                        </a:spcBef>
                        <a:spcAft>
                          <a:spcPts val="0"/>
                        </a:spcAft>
                        <a:buNone/>
                      </a:pPr>
                      <a:r>
                        <a:rPr lang="en-US" sz="1400">
                          <a:solidFill>
                            <a:srgbClr val="000000"/>
                          </a:solidFill>
                          <a:latin typeface="Century Gothic"/>
                          <a:ea typeface="Century Gothic"/>
                          <a:cs typeface="Century Gothic"/>
                          <a:sym typeface="Century Gothic"/>
                        </a:rPr>
                        <a:t>Assignee</a:t>
                      </a:r>
                      <a:endParaRPr/>
                    </a:p>
                  </a:txBody>
                  <a:tcPr marT="0" marB="0" marR="68575" marL="68575" anchor="ctr"/>
                </a:tc>
                <a:tc>
                  <a:txBody>
                    <a:bodyPr/>
                    <a:lstStyle/>
                    <a:p>
                      <a:pPr indent="0" lvl="0" marL="0" marR="0" rtl="0" algn="l">
                        <a:lnSpc>
                          <a:spcPct val="121428"/>
                        </a:lnSpc>
                        <a:spcBef>
                          <a:spcPts val="0"/>
                        </a:spcBef>
                        <a:spcAft>
                          <a:spcPts val="0"/>
                        </a:spcAft>
                        <a:buNone/>
                      </a:pPr>
                      <a:r>
                        <a:rPr lang="en-US" sz="1400">
                          <a:solidFill>
                            <a:srgbClr val="000000"/>
                          </a:solidFill>
                          <a:latin typeface="Century Gothic"/>
                          <a:ea typeface="Century Gothic"/>
                          <a:cs typeface="Century Gothic"/>
                          <a:sym typeface="Century Gothic"/>
                        </a:rPr>
                        <a:t>Target Date</a:t>
                      </a:r>
                      <a:endParaRPr/>
                    </a:p>
                  </a:txBody>
                  <a:tcPr marT="0" marB="0" marR="68575" marL="68575" anchor="ctr"/>
                </a:tc>
              </a:tr>
              <a:tr h="287025">
                <a:tc>
                  <a:txBody>
                    <a:bodyPr/>
                    <a:lstStyle/>
                    <a:p>
                      <a:pPr indent="0" lvl="0" marL="0" marR="0" rtl="0" algn="l">
                        <a:lnSpc>
                          <a:spcPct val="141666"/>
                        </a:lnSpc>
                        <a:spcBef>
                          <a:spcPts val="0"/>
                        </a:spcBef>
                        <a:spcAft>
                          <a:spcPts val="0"/>
                        </a:spcAft>
                        <a:buNone/>
                      </a:pPr>
                      <a:r>
                        <a:rPr b="1" lang="en-US" sz="1200">
                          <a:solidFill>
                            <a:srgbClr val="000000"/>
                          </a:solidFill>
                          <a:latin typeface="Century Gothic"/>
                          <a:ea typeface="Century Gothic"/>
                          <a:cs typeface="Century Gothic"/>
                          <a:sym typeface="Century Gothic"/>
                        </a:rPr>
                        <a:t>Risk</a:t>
                      </a:r>
                      <a:endParaRPr/>
                    </a:p>
                  </a:txBody>
                  <a:tcPr marT="0" marB="0" marR="68575" marL="68575" anchor="ctr">
                    <a:lnB cap="flat" cmpd="sng" w="12700">
                      <a:solidFill>
                        <a:srgbClr val="7CB9FF"/>
                      </a:solidFill>
                      <a:prstDash val="solid"/>
                      <a:round/>
                      <a:headEnd len="sm" w="sm" type="none"/>
                      <a:tailEnd len="sm" w="sm" type="none"/>
                    </a:lnB>
                  </a:tcPr>
                </a:tc>
                <a:tc>
                  <a:txBody>
                    <a:bodyPr/>
                    <a:lstStyle/>
                    <a:p>
                      <a:pPr indent="0" lvl="0" marL="0" marR="0" rtl="0" algn="l">
                        <a:lnSpc>
                          <a:spcPct val="141666"/>
                        </a:lnSpc>
                        <a:spcBef>
                          <a:spcPts val="0"/>
                        </a:spcBef>
                        <a:spcAft>
                          <a:spcPts val="0"/>
                        </a:spcAft>
                        <a:buClr>
                          <a:schemeClr val="dk1"/>
                        </a:buClr>
                        <a:buSzPts val="1200"/>
                        <a:buFont typeface="Noto Sans Symbols"/>
                        <a:buNone/>
                      </a:pPr>
                      <a:r>
                        <a:rPr b="0" lang="en-US" sz="1200"/>
                        <a:t>Contractors may not be on board in time to develop hardened platform per plan</a:t>
                      </a:r>
                      <a:endParaRPr b="0" sz="1200">
                        <a:solidFill>
                          <a:srgbClr val="000000"/>
                        </a:solidFill>
                        <a:latin typeface="Century Gothic"/>
                        <a:ea typeface="Century Gothic"/>
                        <a:cs typeface="Century Gothic"/>
                        <a:sym typeface="Century Gothic"/>
                      </a:endParaRPr>
                    </a:p>
                  </a:txBody>
                  <a:tcPr marT="0" marB="0" marR="68575" marL="68575" anchor="ctr">
                    <a:lnB cap="flat" cmpd="sng" w="12700">
                      <a:solidFill>
                        <a:srgbClr val="7CB9FF"/>
                      </a:solidFill>
                      <a:prstDash val="solid"/>
                      <a:round/>
                      <a:headEnd len="sm" w="sm" type="none"/>
                      <a:tailEnd len="sm" w="sm" type="none"/>
                    </a:lnB>
                  </a:tcPr>
                </a:tc>
                <a:tc>
                  <a:txBody>
                    <a:bodyPr/>
                    <a:lstStyle/>
                    <a:p>
                      <a:pPr indent="0" lvl="0" marL="0" marR="0" rtl="0" algn="l">
                        <a:lnSpc>
                          <a:spcPct val="141666"/>
                        </a:lnSpc>
                        <a:spcBef>
                          <a:spcPts val="0"/>
                        </a:spcBef>
                        <a:spcAft>
                          <a:spcPts val="0"/>
                        </a:spcAft>
                        <a:buClr>
                          <a:schemeClr val="dk1"/>
                        </a:buClr>
                        <a:buSzPts val="1200"/>
                        <a:buFont typeface="Noto Sans Symbols"/>
                        <a:buNone/>
                      </a:pPr>
                      <a:r>
                        <a:rPr b="0" lang="en-US" sz="1200"/>
                        <a:t>Product to go in front of IT prioritization committee to address need for contractors</a:t>
                      </a:r>
                      <a:endParaRPr b="0" sz="1200">
                        <a:solidFill>
                          <a:srgbClr val="000000"/>
                        </a:solidFill>
                        <a:latin typeface="Century Gothic"/>
                        <a:ea typeface="Century Gothic"/>
                        <a:cs typeface="Century Gothic"/>
                        <a:sym typeface="Century Gothic"/>
                      </a:endParaRPr>
                    </a:p>
                  </a:txBody>
                  <a:tcPr marT="0" marB="0" marR="68575" marL="68575" anchor="ctr">
                    <a:lnB cap="flat" cmpd="sng" w="12700">
                      <a:solidFill>
                        <a:srgbClr val="7CB9FF"/>
                      </a:solidFill>
                      <a:prstDash val="solid"/>
                      <a:round/>
                      <a:headEnd len="sm" w="sm" type="none"/>
                      <a:tailEnd len="sm" w="sm" type="none"/>
                    </a:lnB>
                  </a:tcP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Product</a:t>
                      </a:r>
                      <a:endParaRPr/>
                    </a:p>
                  </a:txBody>
                  <a:tcPr marT="0" marB="0" marR="68575" marL="68575" anchor="ctr">
                    <a:lnB cap="flat" cmpd="sng" w="12700">
                      <a:solidFill>
                        <a:srgbClr val="7CB9FF"/>
                      </a:solidFill>
                      <a:prstDash val="solid"/>
                      <a:round/>
                      <a:headEnd len="sm" w="sm" type="none"/>
                      <a:tailEnd len="sm" w="sm" type="none"/>
                    </a:lnB>
                  </a:tcP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1/23/18</a:t>
                      </a:r>
                      <a:endParaRPr/>
                    </a:p>
                  </a:txBody>
                  <a:tcPr marT="0" marB="0" marR="68575" marL="68575" anchor="ctr">
                    <a:lnB cap="flat" cmpd="sng" w="12700">
                      <a:solidFill>
                        <a:srgbClr val="7CB9FF"/>
                      </a:solidFill>
                      <a:prstDash val="solid"/>
                      <a:round/>
                      <a:headEnd len="sm" w="sm" type="none"/>
                      <a:tailEnd len="sm" w="sm" type="none"/>
                    </a:lnB>
                  </a:tcPr>
                </a:tc>
              </a:tr>
              <a:tr h="287025">
                <a:tc>
                  <a:txBody>
                    <a:bodyPr/>
                    <a:lstStyle/>
                    <a:p>
                      <a:pPr indent="0" lvl="0" marL="0" marR="0" rtl="0" algn="l">
                        <a:lnSpc>
                          <a:spcPct val="141666"/>
                        </a:lnSpc>
                        <a:spcBef>
                          <a:spcPts val="0"/>
                        </a:spcBef>
                        <a:spcAft>
                          <a:spcPts val="0"/>
                        </a:spcAft>
                        <a:buNone/>
                      </a:pPr>
                      <a:r>
                        <a:rPr b="1" lang="en-US" sz="1200">
                          <a:solidFill>
                            <a:srgbClr val="000000"/>
                          </a:solidFill>
                          <a:latin typeface="Century Gothic"/>
                          <a:ea typeface="Century Gothic"/>
                          <a:cs typeface="Century Gothic"/>
                          <a:sym typeface="Century Gothic"/>
                        </a:rPr>
                        <a:t>Issue</a:t>
                      </a:r>
                      <a:endParaRPr/>
                    </a:p>
                  </a:txBody>
                  <a:tcPr marT="0" marB="0" marR="68575" marL="68575" anchor="ctr">
                    <a:lnT cap="flat" cmpd="sng" w="12700">
                      <a:solidFill>
                        <a:srgbClr val="7CB9FF"/>
                      </a:solidFill>
                      <a:prstDash val="solid"/>
                      <a:round/>
                      <a:headEnd len="sm" w="sm" type="none"/>
                      <a:tailEnd len="sm" w="sm" type="none"/>
                    </a:lnT>
                  </a:tcP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User can generate results that are incorrect by using non-designed workflow. This is a platform limitation around which we cannot design.</a:t>
                      </a:r>
                      <a:endParaRPr/>
                    </a:p>
                  </a:txBody>
                  <a:tcPr marT="0" marB="0" marR="68575" marL="68575" anchor="ctr">
                    <a:lnT cap="flat" cmpd="sng" w="12700">
                      <a:solidFill>
                        <a:srgbClr val="7CB9FF"/>
                      </a:solidFill>
                      <a:prstDash val="solid"/>
                      <a:round/>
                      <a:headEnd len="sm" w="sm" type="none"/>
                      <a:tailEnd len="sm" w="sm" type="none"/>
                    </a:lnT>
                  </a:tcP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Gather snapshots from right and wrong methods and provide to Product</a:t>
                      </a:r>
                      <a:endParaRPr/>
                    </a:p>
                    <a:p>
                      <a:pPr indent="0" lvl="0" marL="0" marR="0" rtl="0" algn="l">
                        <a:lnSpc>
                          <a:spcPct val="141666"/>
                        </a:lnSpc>
                        <a:spcBef>
                          <a:spcPts val="60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Incorporate snapshots and correct procedure into training</a:t>
                      </a:r>
                      <a:endParaRPr/>
                    </a:p>
                    <a:p>
                      <a:pPr indent="0" lvl="0" marL="0" marR="0" rtl="0" algn="l">
                        <a:lnSpc>
                          <a:spcPct val="141666"/>
                        </a:lnSpc>
                        <a:spcBef>
                          <a:spcPts val="60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Train users on appropriate procedure and risks of wrong procedure</a:t>
                      </a:r>
                      <a:endParaRPr/>
                    </a:p>
                  </a:txBody>
                  <a:tcPr marT="0" marB="0" marR="68575" marL="68575" anchor="ctr">
                    <a:lnT cap="flat" cmpd="sng" w="12700">
                      <a:solidFill>
                        <a:srgbClr val="7CB9FF"/>
                      </a:solidFill>
                      <a:prstDash val="solid"/>
                      <a:round/>
                      <a:headEnd len="sm" w="sm" type="none"/>
                      <a:tailEnd len="sm" w="sm" type="none"/>
                    </a:lnT>
                  </a:tcP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J. Smith</a:t>
                      </a:r>
                      <a:endParaRPr/>
                    </a:p>
                    <a:p>
                      <a:pPr indent="0" lvl="0" marL="0" marR="0" rtl="0" algn="l">
                        <a:lnSpc>
                          <a:spcPct val="141666"/>
                        </a:lnSpc>
                        <a:spcBef>
                          <a:spcPts val="60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(Data Science)</a:t>
                      </a:r>
                      <a:endParaRPr/>
                    </a:p>
                    <a:p>
                      <a:pPr indent="0" lvl="0" marL="0" marR="0" rtl="0" algn="l">
                        <a:lnSpc>
                          <a:spcPct val="141666"/>
                        </a:lnSpc>
                        <a:spcBef>
                          <a:spcPts val="600"/>
                        </a:spcBef>
                        <a:spcAft>
                          <a:spcPts val="0"/>
                        </a:spcAft>
                        <a:buClr>
                          <a:schemeClr val="dk1"/>
                        </a:buClr>
                        <a:buSzPts val="1200"/>
                        <a:buFont typeface="Noto Sans Symbols"/>
                        <a:buNone/>
                      </a:pPr>
                      <a:r>
                        <a:t/>
                      </a:r>
                      <a:endParaRPr b="0" sz="1200">
                        <a:solidFill>
                          <a:srgbClr val="000000"/>
                        </a:solidFill>
                        <a:latin typeface="Century Gothic"/>
                        <a:ea typeface="Century Gothic"/>
                        <a:cs typeface="Century Gothic"/>
                        <a:sym typeface="Century Gothic"/>
                      </a:endParaRPr>
                    </a:p>
                    <a:p>
                      <a:pPr indent="0" lvl="0" marL="0" marR="0" rtl="0" algn="l">
                        <a:lnSpc>
                          <a:spcPct val="141666"/>
                        </a:lnSpc>
                        <a:spcBef>
                          <a:spcPts val="60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T. Jones</a:t>
                      </a:r>
                      <a:endParaRPr/>
                    </a:p>
                    <a:p>
                      <a:pPr indent="0" lvl="0" marL="0" marR="0" rtl="0" algn="l">
                        <a:lnSpc>
                          <a:spcPct val="141666"/>
                        </a:lnSpc>
                        <a:spcBef>
                          <a:spcPts val="60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(Product)</a:t>
                      </a:r>
                      <a:endParaRPr/>
                    </a:p>
                    <a:p>
                      <a:pPr indent="0" lvl="0" marL="0" marR="0" rtl="0" algn="l">
                        <a:lnSpc>
                          <a:spcPct val="141666"/>
                        </a:lnSpc>
                        <a:spcBef>
                          <a:spcPts val="600"/>
                        </a:spcBef>
                        <a:spcAft>
                          <a:spcPts val="0"/>
                        </a:spcAft>
                        <a:buClr>
                          <a:schemeClr val="dk1"/>
                        </a:buClr>
                        <a:buSzPts val="1200"/>
                        <a:buFont typeface="Noto Sans Symbols"/>
                        <a:buNone/>
                      </a:pPr>
                      <a:r>
                        <a:t/>
                      </a:r>
                      <a:endParaRPr b="0" sz="1200">
                        <a:solidFill>
                          <a:srgbClr val="000000"/>
                        </a:solidFill>
                        <a:latin typeface="Century Gothic"/>
                        <a:ea typeface="Century Gothic"/>
                        <a:cs typeface="Century Gothic"/>
                        <a:sym typeface="Century Gothic"/>
                      </a:endParaRPr>
                    </a:p>
                    <a:p>
                      <a:pPr indent="0" lvl="0" marL="0" marR="0" rtl="0" algn="l">
                        <a:lnSpc>
                          <a:spcPct val="141666"/>
                        </a:lnSpc>
                        <a:spcBef>
                          <a:spcPts val="60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T. Jones (Product)</a:t>
                      </a:r>
                      <a:endParaRPr/>
                    </a:p>
                  </a:txBody>
                  <a:tcPr marT="0" marB="0" marR="68575" marL="68575" anchor="ctr">
                    <a:lnT cap="flat" cmpd="sng" w="12700">
                      <a:solidFill>
                        <a:srgbClr val="7CB9FF"/>
                      </a:solidFill>
                      <a:prstDash val="solid"/>
                      <a:round/>
                      <a:headEnd len="sm" w="sm" type="none"/>
                      <a:tailEnd len="sm" w="sm" type="none"/>
                    </a:lnT>
                  </a:tcPr>
                </a:tc>
                <a:tc>
                  <a:txBody>
                    <a:bodyPr/>
                    <a:lstStyle/>
                    <a:p>
                      <a:pPr indent="0" lvl="0" marL="0" marR="0" rtl="0" algn="l">
                        <a:lnSpc>
                          <a:spcPct val="141666"/>
                        </a:lnSpc>
                        <a:spcBef>
                          <a:spcPts val="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1/26/18</a:t>
                      </a:r>
                      <a:endParaRPr/>
                    </a:p>
                    <a:p>
                      <a:pPr indent="0" lvl="0" marL="0" marR="0" rtl="0" algn="l">
                        <a:lnSpc>
                          <a:spcPct val="141666"/>
                        </a:lnSpc>
                        <a:spcBef>
                          <a:spcPts val="600"/>
                        </a:spcBef>
                        <a:spcAft>
                          <a:spcPts val="0"/>
                        </a:spcAft>
                        <a:buClr>
                          <a:schemeClr val="dk1"/>
                        </a:buClr>
                        <a:buSzPts val="1200"/>
                        <a:buFont typeface="Noto Sans Symbols"/>
                        <a:buNone/>
                      </a:pPr>
                      <a:r>
                        <a:t/>
                      </a:r>
                      <a:endParaRPr b="0" sz="1200">
                        <a:solidFill>
                          <a:srgbClr val="000000"/>
                        </a:solidFill>
                        <a:latin typeface="Century Gothic"/>
                        <a:ea typeface="Century Gothic"/>
                        <a:cs typeface="Century Gothic"/>
                        <a:sym typeface="Century Gothic"/>
                      </a:endParaRPr>
                    </a:p>
                    <a:p>
                      <a:pPr indent="0" lvl="0" marL="0" marR="0" rtl="0" algn="l">
                        <a:lnSpc>
                          <a:spcPct val="141666"/>
                        </a:lnSpc>
                        <a:spcBef>
                          <a:spcPts val="600"/>
                        </a:spcBef>
                        <a:spcAft>
                          <a:spcPts val="0"/>
                        </a:spcAft>
                        <a:buClr>
                          <a:schemeClr val="dk1"/>
                        </a:buClr>
                        <a:buSzPts val="1200"/>
                        <a:buFont typeface="Noto Sans Symbols"/>
                        <a:buNone/>
                      </a:pPr>
                      <a:r>
                        <a:t/>
                      </a:r>
                      <a:endParaRPr b="0" sz="1200">
                        <a:solidFill>
                          <a:srgbClr val="000000"/>
                        </a:solidFill>
                        <a:latin typeface="Century Gothic"/>
                        <a:ea typeface="Century Gothic"/>
                        <a:cs typeface="Century Gothic"/>
                        <a:sym typeface="Century Gothic"/>
                      </a:endParaRPr>
                    </a:p>
                    <a:p>
                      <a:pPr indent="0" lvl="0" marL="0" marR="0" rtl="0" algn="l">
                        <a:lnSpc>
                          <a:spcPct val="141666"/>
                        </a:lnSpc>
                        <a:spcBef>
                          <a:spcPts val="60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2/2/18</a:t>
                      </a:r>
                      <a:endParaRPr/>
                    </a:p>
                    <a:p>
                      <a:pPr indent="0" lvl="0" marL="0" marR="0" rtl="0" algn="l">
                        <a:lnSpc>
                          <a:spcPct val="141666"/>
                        </a:lnSpc>
                        <a:spcBef>
                          <a:spcPts val="600"/>
                        </a:spcBef>
                        <a:spcAft>
                          <a:spcPts val="0"/>
                        </a:spcAft>
                        <a:buClr>
                          <a:schemeClr val="dk1"/>
                        </a:buClr>
                        <a:buSzPts val="1200"/>
                        <a:buFont typeface="Noto Sans Symbols"/>
                        <a:buNone/>
                      </a:pPr>
                      <a:r>
                        <a:t/>
                      </a:r>
                      <a:endParaRPr b="0" sz="1200">
                        <a:solidFill>
                          <a:srgbClr val="000000"/>
                        </a:solidFill>
                        <a:latin typeface="Century Gothic"/>
                        <a:ea typeface="Century Gothic"/>
                        <a:cs typeface="Century Gothic"/>
                        <a:sym typeface="Century Gothic"/>
                      </a:endParaRPr>
                    </a:p>
                    <a:p>
                      <a:pPr indent="0" lvl="0" marL="0" marR="0" rtl="0" algn="l">
                        <a:lnSpc>
                          <a:spcPct val="141666"/>
                        </a:lnSpc>
                        <a:spcBef>
                          <a:spcPts val="600"/>
                        </a:spcBef>
                        <a:spcAft>
                          <a:spcPts val="0"/>
                        </a:spcAft>
                        <a:buClr>
                          <a:schemeClr val="dk1"/>
                        </a:buClr>
                        <a:buSzPts val="1200"/>
                        <a:buFont typeface="Noto Sans Symbols"/>
                        <a:buNone/>
                      </a:pPr>
                      <a:r>
                        <a:t/>
                      </a:r>
                      <a:endParaRPr b="0" sz="1200">
                        <a:solidFill>
                          <a:srgbClr val="000000"/>
                        </a:solidFill>
                        <a:latin typeface="Century Gothic"/>
                        <a:ea typeface="Century Gothic"/>
                        <a:cs typeface="Century Gothic"/>
                        <a:sym typeface="Century Gothic"/>
                      </a:endParaRPr>
                    </a:p>
                    <a:p>
                      <a:pPr indent="0" lvl="0" marL="0" marR="0" rtl="0" algn="l">
                        <a:lnSpc>
                          <a:spcPct val="141666"/>
                        </a:lnSpc>
                        <a:spcBef>
                          <a:spcPts val="600"/>
                        </a:spcBef>
                        <a:spcAft>
                          <a:spcPts val="0"/>
                        </a:spcAft>
                        <a:buClr>
                          <a:srgbClr val="000000"/>
                        </a:buClr>
                        <a:buSzPts val="1200"/>
                        <a:buFont typeface="Noto Sans Symbols"/>
                        <a:buNone/>
                      </a:pPr>
                      <a:r>
                        <a:rPr b="0" lang="en-US" sz="1200">
                          <a:solidFill>
                            <a:srgbClr val="000000"/>
                          </a:solidFill>
                          <a:latin typeface="Century Gothic"/>
                          <a:ea typeface="Century Gothic"/>
                          <a:cs typeface="Century Gothic"/>
                          <a:sym typeface="Century Gothic"/>
                        </a:rPr>
                        <a:t>2/9/18</a:t>
                      </a:r>
                      <a:endParaRPr/>
                    </a:p>
                  </a:txBody>
                  <a:tcPr marT="0" marB="0" marR="68575" marL="68575" anchor="ctr">
                    <a:lnT cap="flat" cmpd="sng" w="12700">
                      <a:solidFill>
                        <a:srgbClr val="7CB9FF"/>
                      </a:solidFill>
                      <a:prstDash val="solid"/>
                      <a:round/>
                      <a:headEnd len="sm" w="sm" type="none"/>
                      <a:tailEnd len="sm" w="sm" type="none"/>
                    </a:lnT>
                  </a:tcPr>
                </a:tc>
              </a:tr>
            </a:tbl>
          </a:graphicData>
        </a:graphic>
      </p:graphicFrame>
      <p:sp>
        <p:nvSpPr>
          <p:cNvPr id="193" name="Google Shape;193;p8"/>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2016 naviHealth, Inc. - All Rights Reserved</a:t>
            </a:r>
            <a:endParaRPr/>
          </a:p>
        </p:txBody>
      </p:sp>
      <p:sp>
        <p:nvSpPr>
          <p:cNvPr id="194" name="Google Shape;194;p8"/>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idx="11" type="ftr"/>
          </p:nvPr>
        </p:nvSpPr>
        <p:spPr>
          <a:xfrm>
            <a:off x="745066" y="6307668"/>
            <a:ext cx="5884334" cy="305859"/>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2016 naviHealth, Inc. - All Rights Reserved</a:t>
            </a:r>
            <a:endParaRPr/>
          </a:p>
        </p:txBody>
      </p:sp>
      <p:sp>
        <p:nvSpPr>
          <p:cNvPr id="200" name="Google Shape;200;p9"/>
          <p:cNvSpPr txBox="1"/>
          <p:nvPr>
            <p:ph idx="12" type="sldNum"/>
          </p:nvPr>
        </p:nvSpPr>
        <p:spPr>
          <a:xfrm>
            <a:off x="84661" y="6307668"/>
            <a:ext cx="381000" cy="30585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p9"/>
          <p:cNvSpPr txBox="1"/>
          <p:nvPr>
            <p:ph type="title"/>
          </p:nvPr>
        </p:nvSpPr>
        <p:spPr>
          <a:xfrm>
            <a:off x="440267" y="311499"/>
            <a:ext cx="8407399" cy="405309"/>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accent1"/>
              </a:buClr>
              <a:buSzPts val="2200"/>
              <a:buFont typeface="Century Gothic"/>
              <a:buNone/>
            </a:pPr>
            <a:r>
              <a:rPr lang="en-US"/>
              <a:t>Project Description (Example)</a:t>
            </a:r>
            <a:endParaRPr/>
          </a:p>
        </p:txBody>
      </p:sp>
      <p:sp>
        <p:nvSpPr>
          <p:cNvPr id="202" name="Google Shape;202;p9"/>
          <p:cNvSpPr txBox="1"/>
          <p:nvPr/>
        </p:nvSpPr>
        <p:spPr>
          <a:xfrm>
            <a:off x="364068" y="716807"/>
            <a:ext cx="3098800" cy="3128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chemeClr val="dk2"/>
                </a:solidFill>
                <a:latin typeface="Century Gothic"/>
                <a:ea typeface="Century Gothic"/>
                <a:cs typeface="Century Gothic"/>
                <a:sym typeface="Century Gothic"/>
              </a:rPr>
              <a:t>Project Name</a:t>
            </a:r>
            <a:r>
              <a:rPr lang="en-US" sz="1100">
                <a:solidFill>
                  <a:schemeClr val="dk2"/>
                </a:solidFill>
                <a:latin typeface="Century Gothic"/>
                <a:ea typeface="Century Gothic"/>
                <a:cs typeface="Century Gothic"/>
                <a:sym typeface="Century Gothic"/>
              </a:rPr>
              <a:t>:  nH Match</a:t>
            </a:r>
            <a:endParaRPr/>
          </a:p>
        </p:txBody>
      </p:sp>
      <p:graphicFrame>
        <p:nvGraphicFramePr>
          <p:cNvPr id="203" name="Google Shape;203;p9"/>
          <p:cNvGraphicFramePr/>
          <p:nvPr/>
        </p:nvGraphicFramePr>
        <p:xfrm>
          <a:off x="448734" y="1075266"/>
          <a:ext cx="3000000" cy="3000000"/>
        </p:xfrm>
        <a:graphic>
          <a:graphicData uri="http://schemas.openxmlformats.org/drawingml/2006/table">
            <a:tbl>
              <a:tblPr bandRow="1" firstRow="1">
                <a:noFill/>
                <a:tableStyleId>{B96E0E96-57E7-47DF-974C-32F44FE4F799}</a:tableStyleId>
              </a:tblPr>
              <a:tblGrid>
                <a:gridCol w="4123275"/>
              </a:tblGrid>
              <a:tr h="170775">
                <a:tc>
                  <a:txBody>
                    <a:bodyPr/>
                    <a:lstStyle/>
                    <a:p>
                      <a:pPr indent="0" lvl="0" marL="0" marR="0" rtl="0" algn="l">
                        <a:spcBef>
                          <a:spcPts val="0"/>
                        </a:spcBef>
                        <a:spcAft>
                          <a:spcPts val="0"/>
                        </a:spcAft>
                        <a:buNone/>
                      </a:pPr>
                      <a:r>
                        <a:rPr lang="en-US" sz="1000"/>
                        <a:t>Description:</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solidFill>
                      <a:srgbClr val="4F81BD"/>
                    </a:solidFill>
                  </a:tcPr>
                </a:tc>
              </a:tr>
              <a:tr h="1464900">
                <a:tc>
                  <a:txBody>
                    <a:bodyPr/>
                    <a:lstStyle/>
                    <a:p>
                      <a:pPr indent="0" lvl="0" marL="0" marR="0" rtl="0" algn="l">
                        <a:spcBef>
                          <a:spcPts val="0"/>
                        </a:spcBef>
                        <a:spcAft>
                          <a:spcPts val="0"/>
                        </a:spcAft>
                        <a:buNone/>
                      </a:pPr>
                      <a:r>
                        <a:rPr lang="en-US" sz="1000">
                          <a:solidFill>
                            <a:schemeClr val="dk2"/>
                          </a:solidFill>
                        </a:rPr>
                        <a:t>Create a decision support tool for Discharge Planning (integrated into nH Discharge, nH Coordinate, or both) to display the top SNFs for a patient’s specific needs based on:</a:t>
                      </a:r>
                      <a:endParaRPr/>
                    </a:p>
                    <a:p>
                      <a:pPr indent="-171450" lvl="0" marL="171450" marR="0" rtl="0" algn="l">
                        <a:spcBef>
                          <a:spcPts val="0"/>
                        </a:spcBef>
                        <a:spcAft>
                          <a:spcPts val="0"/>
                        </a:spcAft>
                        <a:buClr>
                          <a:schemeClr val="dk2"/>
                        </a:buClr>
                        <a:buSzPts val="1000"/>
                        <a:buFont typeface="Arial"/>
                        <a:buChar char="•"/>
                      </a:pPr>
                      <a:r>
                        <a:rPr lang="en-US" sz="1000">
                          <a:solidFill>
                            <a:schemeClr val="dk2"/>
                          </a:solidFill>
                        </a:rPr>
                        <a:t>Case 1: historical performance for similar patients when sufficient nH market data are available</a:t>
                      </a:r>
                      <a:endParaRPr/>
                    </a:p>
                    <a:p>
                      <a:pPr indent="-171450" lvl="0" marL="171450" marR="0" rtl="0" algn="l">
                        <a:spcBef>
                          <a:spcPts val="0"/>
                        </a:spcBef>
                        <a:spcAft>
                          <a:spcPts val="0"/>
                        </a:spcAft>
                        <a:buClr>
                          <a:schemeClr val="dk2"/>
                        </a:buClr>
                        <a:buSzPts val="1000"/>
                        <a:buFont typeface="Arial"/>
                        <a:buChar char="•"/>
                      </a:pPr>
                      <a:r>
                        <a:rPr lang="en-US" sz="1000">
                          <a:solidFill>
                            <a:schemeClr val="dk2"/>
                          </a:solidFill>
                        </a:rPr>
                        <a:t>Case 2: the nH Perform score of SNFs when either:</a:t>
                      </a:r>
                      <a:endParaRPr/>
                    </a:p>
                    <a:p>
                      <a:pPr indent="-171450" lvl="1" marL="339725" marR="0" rtl="0" algn="l">
                        <a:spcBef>
                          <a:spcPts val="0"/>
                        </a:spcBef>
                        <a:spcAft>
                          <a:spcPts val="0"/>
                        </a:spcAft>
                        <a:buClr>
                          <a:schemeClr val="dk2"/>
                        </a:buClr>
                        <a:buSzPts val="1000"/>
                        <a:buFont typeface="Arial"/>
                        <a:buChar char="•"/>
                      </a:pPr>
                      <a:r>
                        <a:rPr lang="en-US" sz="1000" u="none" cap="none" strike="noStrike">
                          <a:solidFill>
                            <a:schemeClr val="dk2"/>
                          </a:solidFill>
                        </a:rPr>
                        <a:t>insufficient nH market data are available, or</a:t>
                      </a:r>
                      <a:endParaRPr/>
                    </a:p>
                    <a:p>
                      <a:pPr indent="-171450" lvl="1" marL="339725" marR="0" rtl="0" algn="l">
                        <a:spcBef>
                          <a:spcPts val="0"/>
                        </a:spcBef>
                        <a:spcAft>
                          <a:spcPts val="0"/>
                        </a:spcAft>
                        <a:buClr>
                          <a:schemeClr val="dk2"/>
                        </a:buClr>
                        <a:buSzPts val="1000"/>
                        <a:buFont typeface="Arial"/>
                        <a:buChar char="•"/>
                      </a:pPr>
                      <a:r>
                        <a:rPr lang="en-US" sz="1000" u="none" cap="none" strike="noStrike">
                          <a:solidFill>
                            <a:schemeClr val="dk2"/>
                          </a:solidFill>
                        </a:rPr>
                        <a:t>Predict assessment was not conducted</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tcPr>
                </a:tc>
              </a:tr>
            </a:tbl>
          </a:graphicData>
        </a:graphic>
      </p:graphicFrame>
      <p:graphicFrame>
        <p:nvGraphicFramePr>
          <p:cNvPr id="204" name="Google Shape;204;p9"/>
          <p:cNvGraphicFramePr/>
          <p:nvPr/>
        </p:nvGraphicFramePr>
        <p:xfrm>
          <a:off x="440267" y="2827418"/>
          <a:ext cx="3000000" cy="3000000"/>
        </p:xfrm>
        <a:graphic>
          <a:graphicData uri="http://schemas.openxmlformats.org/drawingml/2006/table">
            <a:tbl>
              <a:tblPr bandRow="1" firstRow="1">
                <a:noFill/>
                <a:tableStyleId>{B96E0E96-57E7-47DF-974C-32F44FE4F799}</a:tableStyleId>
              </a:tblPr>
              <a:tblGrid>
                <a:gridCol w="4123275"/>
              </a:tblGrid>
              <a:tr h="218275">
                <a:tc>
                  <a:txBody>
                    <a:bodyPr/>
                    <a:lstStyle/>
                    <a:p>
                      <a:pPr indent="0" lvl="0" marL="0" marR="0" rtl="0" algn="l">
                        <a:spcBef>
                          <a:spcPts val="0"/>
                        </a:spcBef>
                        <a:spcAft>
                          <a:spcPts val="0"/>
                        </a:spcAft>
                        <a:buNone/>
                      </a:pPr>
                      <a:r>
                        <a:rPr lang="en-US" sz="1000"/>
                        <a:t>Goals / Value:</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solidFill>
                      <a:srgbClr val="4F81BD"/>
                    </a:solidFill>
                  </a:tcPr>
                </a:tc>
              </a:tr>
              <a:tr h="1458650">
                <a:tc>
                  <a:txBody>
                    <a:bodyPr/>
                    <a:lstStyle/>
                    <a:p>
                      <a:pPr indent="-171450" lvl="0" marL="171450" marR="0" rtl="0" algn="l">
                        <a:spcBef>
                          <a:spcPts val="0"/>
                        </a:spcBef>
                        <a:spcAft>
                          <a:spcPts val="0"/>
                        </a:spcAft>
                        <a:buClr>
                          <a:schemeClr val="dk2"/>
                        </a:buClr>
                        <a:buSzPts val="1000"/>
                        <a:buFont typeface="Noto Sans Symbols"/>
                        <a:buChar char="▪"/>
                      </a:pPr>
                      <a:r>
                        <a:rPr lang="en-US" sz="1000">
                          <a:solidFill>
                            <a:schemeClr val="dk2"/>
                          </a:solidFill>
                        </a:rPr>
                        <a:t>Provide decision makers a framework for identifying SNFs with potential for best outcomes for the patient, tailored for each patient’s needs if market data are available, else using publicly available data (nH Perform)</a:t>
                      </a:r>
                      <a:endParaRPr/>
                    </a:p>
                    <a:p>
                      <a:pPr indent="-171450" lvl="0" marL="171450" marR="0" rtl="0" algn="l">
                        <a:spcBef>
                          <a:spcPts val="0"/>
                        </a:spcBef>
                        <a:spcAft>
                          <a:spcPts val="0"/>
                        </a:spcAft>
                        <a:buClr>
                          <a:schemeClr val="dk2"/>
                        </a:buClr>
                        <a:buSzPts val="1000"/>
                        <a:buFont typeface="Noto Sans Symbols"/>
                        <a:buChar char="▪"/>
                      </a:pPr>
                      <a:r>
                        <a:rPr lang="en-US" sz="1000">
                          <a:solidFill>
                            <a:schemeClr val="dk2"/>
                          </a:solidFill>
                        </a:rPr>
                        <a:t>Reduce readmissions</a:t>
                      </a:r>
                      <a:endParaRPr/>
                    </a:p>
                    <a:p>
                      <a:pPr indent="-171450" lvl="0" marL="171450" marR="0" rtl="0" algn="l">
                        <a:spcBef>
                          <a:spcPts val="0"/>
                        </a:spcBef>
                        <a:spcAft>
                          <a:spcPts val="0"/>
                        </a:spcAft>
                        <a:buClr>
                          <a:schemeClr val="dk2"/>
                        </a:buClr>
                        <a:buSzPts val="1000"/>
                        <a:buFont typeface="Noto Sans Symbols"/>
                        <a:buChar char="▪"/>
                      </a:pPr>
                      <a:r>
                        <a:rPr lang="en-US" sz="1000">
                          <a:solidFill>
                            <a:schemeClr val="dk2"/>
                          </a:solidFill>
                        </a:rPr>
                        <a:t>Reduce SNF LOS</a:t>
                      </a:r>
                      <a:endParaRPr/>
                    </a:p>
                    <a:p>
                      <a:pPr indent="-171450" lvl="0" marL="171450" marR="0" rtl="0" algn="l">
                        <a:spcBef>
                          <a:spcPts val="0"/>
                        </a:spcBef>
                        <a:spcAft>
                          <a:spcPts val="0"/>
                        </a:spcAft>
                        <a:buClr>
                          <a:schemeClr val="dk2"/>
                        </a:buClr>
                        <a:buSzPts val="1000"/>
                        <a:buFont typeface="Noto Sans Symbols"/>
                        <a:buChar char="▪"/>
                      </a:pPr>
                      <a:r>
                        <a:rPr lang="en-US" sz="1000">
                          <a:solidFill>
                            <a:schemeClr val="dk2"/>
                          </a:solidFill>
                        </a:rPr>
                        <a:t>Improved patient satisfaction</a:t>
                      </a:r>
                      <a:endParaRPr/>
                    </a:p>
                    <a:p>
                      <a:pPr indent="-171450" lvl="0" marL="171450" marR="0" rtl="0" algn="l">
                        <a:spcBef>
                          <a:spcPts val="0"/>
                        </a:spcBef>
                        <a:spcAft>
                          <a:spcPts val="0"/>
                        </a:spcAft>
                        <a:buClr>
                          <a:schemeClr val="dk2"/>
                        </a:buClr>
                        <a:buSzPts val="1000"/>
                        <a:buFont typeface="Noto Sans Symbols"/>
                        <a:buChar char="▪"/>
                      </a:pPr>
                      <a:r>
                        <a:rPr lang="en-US" sz="1000">
                          <a:solidFill>
                            <a:schemeClr val="dk2"/>
                          </a:solidFill>
                        </a:rPr>
                        <a:t>Improved contract performanc</a:t>
                      </a:r>
                      <a:r>
                        <a:rPr lang="en-US" sz="1000">
                          <a:solidFill>
                            <a:srgbClr val="002B5C"/>
                          </a:solidFill>
                        </a:rPr>
                        <a:t>e</a:t>
                      </a:r>
                      <a:endParaRPr sz="1000">
                        <a:solidFill>
                          <a:srgbClr val="002B5C"/>
                        </a:solidFill>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tcPr>
                </a:tc>
              </a:tr>
            </a:tbl>
          </a:graphicData>
        </a:graphic>
      </p:graphicFrame>
      <p:graphicFrame>
        <p:nvGraphicFramePr>
          <p:cNvPr id="205" name="Google Shape;205;p9"/>
          <p:cNvGraphicFramePr/>
          <p:nvPr/>
        </p:nvGraphicFramePr>
        <p:xfrm>
          <a:off x="4724400" y="1075266"/>
          <a:ext cx="3000000" cy="3000000"/>
        </p:xfrm>
        <a:graphic>
          <a:graphicData uri="http://schemas.openxmlformats.org/drawingml/2006/table">
            <a:tbl>
              <a:tblPr bandRow="1" firstRow="1">
                <a:noFill/>
                <a:tableStyleId>{B96E0E96-57E7-47DF-974C-32F44FE4F799}</a:tableStyleId>
              </a:tblPr>
              <a:tblGrid>
                <a:gridCol w="4114800"/>
              </a:tblGrid>
              <a:tr h="170775">
                <a:tc>
                  <a:txBody>
                    <a:bodyPr/>
                    <a:lstStyle/>
                    <a:p>
                      <a:pPr indent="0" lvl="0" marL="0" marR="0" rtl="0" algn="l">
                        <a:spcBef>
                          <a:spcPts val="0"/>
                        </a:spcBef>
                        <a:spcAft>
                          <a:spcPts val="0"/>
                        </a:spcAft>
                        <a:buNone/>
                      </a:pPr>
                      <a:r>
                        <a:rPr lang="en-US" sz="1000"/>
                        <a:t>Customer</a:t>
                      </a:r>
                      <a:r>
                        <a:rPr lang="en-US" sz="1000"/>
                        <a:t>s/users:</a:t>
                      </a:r>
                      <a:endParaRPr sz="1000"/>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solidFill>
                      <a:srgbClr val="4F81BD"/>
                    </a:solidFill>
                  </a:tcPr>
                </a:tc>
              </a:tr>
              <a:tr h="1463275">
                <a:tc>
                  <a:txBody>
                    <a:bodyPr/>
                    <a:lstStyle/>
                    <a:p>
                      <a:pPr indent="-171450" lvl="0" marL="171450" marR="0" rtl="0" algn="l">
                        <a:spcBef>
                          <a:spcPts val="0"/>
                        </a:spcBef>
                        <a:spcAft>
                          <a:spcPts val="0"/>
                        </a:spcAft>
                        <a:buClr>
                          <a:schemeClr val="dk2"/>
                        </a:buClr>
                        <a:buSzPts val="1000"/>
                        <a:buFont typeface="Noto Sans Symbols"/>
                        <a:buChar char="▪"/>
                      </a:pPr>
                      <a:r>
                        <a:rPr lang="en-US" sz="1000">
                          <a:solidFill>
                            <a:schemeClr val="dk2"/>
                          </a:solidFill>
                          <a:latin typeface="Century Gothic"/>
                          <a:ea typeface="Century Gothic"/>
                          <a:cs typeface="Century Gothic"/>
                          <a:sym typeface="Century Gothic"/>
                        </a:rPr>
                        <a:t>Customers: Health systems, health plans, ACOs. Internal customers (e.g., ICCs / BPCI program)</a:t>
                      </a:r>
                      <a:endParaRPr/>
                    </a:p>
                    <a:p>
                      <a:pPr indent="-107950" lvl="0" marL="171450" marR="0" rtl="0" algn="l">
                        <a:spcBef>
                          <a:spcPts val="0"/>
                        </a:spcBef>
                        <a:spcAft>
                          <a:spcPts val="0"/>
                        </a:spcAft>
                        <a:buClr>
                          <a:schemeClr val="dk1"/>
                        </a:buClr>
                        <a:buSzPts val="1000"/>
                        <a:buFont typeface="Noto Sans Symbols"/>
                        <a:buNone/>
                      </a:pPr>
                      <a:r>
                        <a:t/>
                      </a:r>
                      <a:endParaRPr sz="1000">
                        <a:solidFill>
                          <a:schemeClr val="dk2"/>
                        </a:solidFill>
                        <a:latin typeface="Century Gothic"/>
                        <a:ea typeface="Century Gothic"/>
                        <a:cs typeface="Century Gothic"/>
                        <a:sym typeface="Century Gothic"/>
                      </a:endParaRPr>
                    </a:p>
                    <a:p>
                      <a:pPr indent="-171450" lvl="0" marL="171450" marR="0" rtl="0" algn="l">
                        <a:spcBef>
                          <a:spcPts val="0"/>
                        </a:spcBef>
                        <a:spcAft>
                          <a:spcPts val="0"/>
                        </a:spcAft>
                        <a:buClr>
                          <a:schemeClr val="dk2"/>
                        </a:buClr>
                        <a:buSzPts val="1000"/>
                        <a:buFont typeface="Noto Sans Symbols"/>
                        <a:buChar char="▪"/>
                      </a:pPr>
                      <a:r>
                        <a:rPr lang="en-US" sz="1000">
                          <a:solidFill>
                            <a:schemeClr val="dk2"/>
                          </a:solidFill>
                          <a:latin typeface="Century Gothic"/>
                          <a:ea typeface="Century Gothic"/>
                          <a:cs typeface="Century Gothic"/>
                          <a:sym typeface="Century Gothic"/>
                        </a:rPr>
                        <a:t>Users: Discharge Planning Team, ICCs</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tcPr>
                </a:tc>
              </a:tr>
            </a:tbl>
          </a:graphicData>
        </a:graphic>
      </p:graphicFrame>
      <p:graphicFrame>
        <p:nvGraphicFramePr>
          <p:cNvPr id="206" name="Google Shape;206;p9"/>
          <p:cNvGraphicFramePr/>
          <p:nvPr/>
        </p:nvGraphicFramePr>
        <p:xfrm>
          <a:off x="4715934" y="2827418"/>
          <a:ext cx="3000000" cy="3000000"/>
        </p:xfrm>
        <a:graphic>
          <a:graphicData uri="http://schemas.openxmlformats.org/drawingml/2006/table">
            <a:tbl>
              <a:tblPr bandRow="1" firstRow="1">
                <a:noFill/>
                <a:tableStyleId>{B96E0E96-57E7-47DF-974C-32F44FE4F799}</a:tableStyleId>
              </a:tblPr>
              <a:tblGrid>
                <a:gridCol w="4123275"/>
              </a:tblGrid>
              <a:tr h="218275">
                <a:tc>
                  <a:txBody>
                    <a:bodyPr/>
                    <a:lstStyle/>
                    <a:p>
                      <a:pPr indent="0" lvl="0" marL="0" marR="0" rtl="0" algn="l">
                        <a:spcBef>
                          <a:spcPts val="0"/>
                        </a:spcBef>
                        <a:spcAft>
                          <a:spcPts val="0"/>
                        </a:spcAft>
                        <a:buNone/>
                      </a:pPr>
                      <a:r>
                        <a:rPr lang="en-US" sz="1000"/>
                        <a:t>Use</a:t>
                      </a:r>
                      <a:r>
                        <a:rPr lang="en-US" sz="1000"/>
                        <a:t> cases (include who the users are)</a:t>
                      </a:r>
                      <a:r>
                        <a:rPr lang="en-US" sz="1000"/>
                        <a:t>:</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solidFill>
                      <a:srgbClr val="4F81BD"/>
                    </a:solidFill>
                  </a:tcPr>
                </a:tc>
              </a:tr>
              <a:tr h="1458650">
                <a:tc>
                  <a:txBody>
                    <a:bodyPr/>
                    <a:lstStyle/>
                    <a:p>
                      <a:pPr indent="0" lvl="0" marL="0" marR="0" rtl="0" algn="l">
                        <a:spcBef>
                          <a:spcPts val="0"/>
                        </a:spcBef>
                        <a:spcAft>
                          <a:spcPts val="0"/>
                        </a:spcAft>
                        <a:buClr>
                          <a:schemeClr val="dk2"/>
                        </a:buClr>
                        <a:buSzPts val="1000"/>
                        <a:buFont typeface="Noto Sans Symbols"/>
                        <a:buNone/>
                      </a:pPr>
                      <a:r>
                        <a:rPr lang="en-US" sz="1000">
                          <a:solidFill>
                            <a:schemeClr val="dk2"/>
                          </a:solidFill>
                        </a:rPr>
                        <a:t>When creating discharge plan for a patient going to a SNF, the application will automatically read the patient’s Impairment Group, Age, Gender, and Acute BM, DA, and AC. If desired, the discharge planner will modify the default address and/or search radius. The system will generate the results per the two cases given in the “Description”. These results will be used by the discharge planning team to help inform the decision of the next care setting.</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tcPr>
                </a:tc>
              </a:tr>
            </a:tbl>
          </a:graphicData>
        </a:graphic>
      </p:graphicFrame>
      <p:graphicFrame>
        <p:nvGraphicFramePr>
          <p:cNvPr id="207" name="Google Shape;207;p9"/>
          <p:cNvGraphicFramePr/>
          <p:nvPr/>
        </p:nvGraphicFramePr>
        <p:xfrm>
          <a:off x="448733" y="4585309"/>
          <a:ext cx="3000000" cy="3000000"/>
        </p:xfrm>
        <a:graphic>
          <a:graphicData uri="http://schemas.openxmlformats.org/drawingml/2006/table">
            <a:tbl>
              <a:tblPr bandRow="1" firstRow="1">
                <a:noFill/>
                <a:tableStyleId>{B96E0E96-57E7-47DF-974C-32F44FE4F799}</a:tableStyleId>
              </a:tblPr>
              <a:tblGrid>
                <a:gridCol w="4123275"/>
              </a:tblGrid>
              <a:tr h="357725">
                <a:tc>
                  <a:txBody>
                    <a:bodyPr/>
                    <a:lstStyle/>
                    <a:p>
                      <a:pPr indent="0" lvl="0" marL="0" marR="0" rtl="0" algn="l">
                        <a:spcBef>
                          <a:spcPts val="0"/>
                        </a:spcBef>
                        <a:spcAft>
                          <a:spcPts val="0"/>
                        </a:spcAft>
                        <a:buNone/>
                      </a:pPr>
                      <a:r>
                        <a:rPr lang="en-US" sz="1000"/>
                        <a:t>In-Scope:</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solidFill>
                      <a:srgbClr val="4F81BD"/>
                    </a:solidFill>
                  </a:tcPr>
                </a:tc>
              </a:tr>
              <a:tr h="1158325">
                <a:tc>
                  <a:txBody>
                    <a:bodyPr/>
                    <a:lstStyle/>
                    <a:p>
                      <a:pPr indent="-171450" lvl="0" marL="171450" marR="0" rtl="0" algn="l">
                        <a:spcBef>
                          <a:spcPts val="0"/>
                        </a:spcBef>
                        <a:spcAft>
                          <a:spcPts val="0"/>
                        </a:spcAft>
                        <a:buClr>
                          <a:schemeClr val="dk2"/>
                        </a:buClr>
                        <a:buSzPts val="1000"/>
                        <a:buFont typeface="Noto Sans Symbols"/>
                        <a:buChar char="▪"/>
                      </a:pPr>
                      <a:r>
                        <a:rPr lang="en-US" sz="1000">
                          <a:solidFill>
                            <a:schemeClr val="dk2"/>
                          </a:solidFill>
                          <a:latin typeface="Century Gothic"/>
                          <a:ea typeface="Century Gothic"/>
                          <a:cs typeface="Century Gothic"/>
                          <a:sym typeface="Century Gothic"/>
                        </a:rPr>
                        <a:t>Creation of a working mockup / proof of concept to be approved for product development.</a:t>
                      </a:r>
                      <a:endParaRPr/>
                    </a:p>
                    <a:p>
                      <a:pPr indent="-171450" lvl="0" marL="171450" marR="0" rtl="0" algn="l">
                        <a:spcBef>
                          <a:spcPts val="0"/>
                        </a:spcBef>
                        <a:spcAft>
                          <a:spcPts val="0"/>
                        </a:spcAft>
                        <a:buClr>
                          <a:schemeClr val="dk2"/>
                        </a:buClr>
                        <a:buSzPts val="1000"/>
                        <a:buFont typeface="Noto Sans Symbols"/>
                        <a:buChar char="▪"/>
                      </a:pPr>
                      <a:r>
                        <a:rPr lang="en-US" sz="1000">
                          <a:solidFill>
                            <a:schemeClr val="dk2"/>
                          </a:solidFill>
                        </a:rPr>
                        <a:t>Selection of factors, including severity adjusters (current factors shown in “Use Cases”). Actual factors TBD based on discussions w/ clinical subject matter experts.</a:t>
                      </a:r>
                      <a:endParaRPr/>
                    </a:p>
                    <a:p>
                      <a:pPr indent="-171450" lvl="0" marL="171450" marR="0" rtl="0" algn="l">
                        <a:spcBef>
                          <a:spcPts val="0"/>
                        </a:spcBef>
                        <a:spcAft>
                          <a:spcPts val="0"/>
                        </a:spcAft>
                        <a:buClr>
                          <a:schemeClr val="dk2"/>
                        </a:buClr>
                        <a:buSzPts val="1000"/>
                        <a:buFont typeface="Noto Sans Symbols"/>
                        <a:buChar char="▪"/>
                      </a:pPr>
                      <a:r>
                        <a:rPr lang="en-US" sz="1000">
                          <a:solidFill>
                            <a:schemeClr val="dk2"/>
                          </a:solidFill>
                          <a:latin typeface="Century Gothic"/>
                          <a:ea typeface="Century Gothic"/>
                          <a:cs typeface="Century Gothic"/>
                          <a:sym typeface="Century Gothic"/>
                        </a:rPr>
                        <a:t>Results: Primary focus: nH Market results (where sufficient records exist); Secondary focus: nH Perform results</a:t>
                      </a:r>
                      <a:endParaRPr/>
                    </a:p>
                    <a:p>
                      <a:pPr indent="-171450" lvl="0" marL="171450" marR="0" rtl="0" algn="l">
                        <a:spcBef>
                          <a:spcPts val="0"/>
                        </a:spcBef>
                        <a:spcAft>
                          <a:spcPts val="0"/>
                        </a:spcAft>
                        <a:buClr>
                          <a:schemeClr val="dk2"/>
                        </a:buClr>
                        <a:buSzPts val="1000"/>
                        <a:buFont typeface="Noto Sans Symbols"/>
                        <a:buChar char="▪"/>
                      </a:pPr>
                      <a:r>
                        <a:rPr lang="en-US" sz="1000">
                          <a:solidFill>
                            <a:schemeClr val="dk2"/>
                          </a:solidFill>
                          <a:latin typeface="Century Gothic"/>
                          <a:ea typeface="Century Gothic"/>
                          <a:cs typeface="Century Gothic"/>
                          <a:sym typeface="Century Gothic"/>
                        </a:rPr>
                        <a:t>Integration methodology and platform (e.g., Discharge)</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tcPr>
                </a:tc>
              </a:tr>
            </a:tbl>
          </a:graphicData>
        </a:graphic>
      </p:graphicFrame>
      <p:graphicFrame>
        <p:nvGraphicFramePr>
          <p:cNvPr id="208" name="Google Shape;208;p9"/>
          <p:cNvGraphicFramePr/>
          <p:nvPr/>
        </p:nvGraphicFramePr>
        <p:xfrm>
          <a:off x="4724400" y="4585311"/>
          <a:ext cx="3000000" cy="3000000"/>
        </p:xfrm>
        <a:graphic>
          <a:graphicData uri="http://schemas.openxmlformats.org/drawingml/2006/table">
            <a:tbl>
              <a:tblPr bandRow="1" firstRow="1">
                <a:noFill/>
                <a:tableStyleId>{B96E0E96-57E7-47DF-974C-32F44FE4F799}</a:tableStyleId>
              </a:tblPr>
              <a:tblGrid>
                <a:gridCol w="4123275"/>
              </a:tblGrid>
              <a:tr h="203925">
                <a:tc>
                  <a:txBody>
                    <a:bodyPr/>
                    <a:lstStyle/>
                    <a:p>
                      <a:pPr indent="0" lvl="0" marL="0" marR="0" rtl="0" algn="l">
                        <a:spcBef>
                          <a:spcPts val="0"/>
                        </a:spcBef>
                        <a:spcAft>
                          <a:spcPts val="0"/>
                        </a:spcAft>
                        <a:buNone/>
                      </a:pPr>
                      <a:r>
                        <a:rPr lang="en-US" sz="1000"/>
                        <a:t>Out-of-Scope:</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solidFill>
                      <a:srgbClr val="4F81BD"/>
                    </a:solidFill>
                  </a:tcPr>
                </a:tc>
              </a:tr>
              <a:tr h="502750">
                <a:tc>
                  <a:txBody>
                    <a:bodyPr/>
                    <a:lstStyle/>
                    <a:p>
                      <a:pPr indent="-107950" lvl="0" marL="171450" marR="0" rtl="0" algn="l">
                        <a:spcBef>
                          <a:spcPts val="0"/>
                        </a:spcBef>
                        <a:spcAft>
                          <a:spcPts val="0"/>
                        </a:spcAft>
                        <a:buClr>
                          <a:schemeClr val="dk1"/>
                        </a:buClr>
                        <a:buSzPts val="1000"/>
                        <a:buFont typeface="Noto Sans Symbols"/>
                        <a:buNone/>
                      </a:pPr>
                      <a:r>
                        <a:t/>
                      </a:r>
                      <a:endParaRPr sz="1000">
                        <a:solidFill>
                          <a:srgbClr val="002B5C"/>
                        </a:solidFill>
                        <a:latin typeface="Century Gothic"/>
                        <a:ea typeface="Century Gothic"/>
                        <a:cs typeface="Century Gothic"/>
                        <a:sym typeface="Century Gothic"/>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tcPr>
                </a:tc>
              </a:tr>
            </a:tbl>
          </a:graphicData>
        </a:graphic>
      </p:graphicFrame>
      <p:graphicFrame>
        <p:nvGraphicFramePr>
          <p:cNvPr id="209" name="Google Shape;209;p9"/>
          <p:cNvGraphicFramePr/>
          <p:nvPr/>
        </p:nvGraphicFramePr>
        <p:xfrm>
          <a:off x="4724400" y="5546997"/>
          <a:ext cx="3000000" cy="3000000"/>
        </p:xfrm>
        <a:graphic>
          <a:graphicData uri="http://schemas.openxmlformats.org/drawingml/2006/table">
            <a:tbl>
              <a:tblPr bandRow="1" firstRow="1">
                <a:noFill/>
                <a:tableStyleId>{B96E0E96-57E7-47DF-974C-32F44FE4F799}</a:tableStyleId>
              </a:tblPr>
              <a:tblGrid>
                <a:gridCol w="4123275"/>
              </a:tblGrid>
              <a:tr h="127000">
                <a:tc>
                  <a:txBody>
                    <a:bodyPr/>
                    <a:lstStyle/>
                    <a:p>
                      <a:pPr indent="0" lvl="0" marL="0" marR="0" rtl="0" algn="l">
                        <a:spcBef>
                          <a:spcPts val="0"/>
                        </a:spcBef>
                        <a:spcAft>
                          <a:spcPts val="0"/>
                        </a:spcAft>
                        <a:buNone/>
                      </a:pPr>
                      <a:r>
                        <a:rPr lang="en-US" sz="1000"/>
                        <a:t>Scope TBD:</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solidFill>
                      <a:srgbClr val="4F81BD"/>
                    </a:solidFill>
                  </a:tcPr>
                </a:tc>
              </a:tr>
              <a:tr h="462850">
                <a:tc>
                  <a:txBody>
                    <a:bodyPr/>
                    <a:lstStyle/>
                    <a:p>
                      <a:pPr indent="-171450" lvl="0" marL="171450" marR="0" rtl="0" algn="l">
                        <a:spcBef>
                          <a:spcPts val="0"/>
                        </a:spcBef>
                        <a:spcAft>
                          <a:spcPts val="0"/>
                        </a:spcAft>
                        <a:buClr>
                          <a:srgbClr val="002B5C"/>
                        </a:buClr>
                        <a:buSzPts val="1000"/>
                        <a:buFont typeface="Noto Sans Symbols"/>
                        <a:buChar char="▪"/>
                      </a:pPr>
                      <a:r>
                        <a:rPr lang="en-US" sz="1000">
                          <a:solidFill>
                            <a:srgbClr val="002B5C"/>
                          </a:solidFill>
                          <a:latin typeface="Century Gothic"/>
                          <a:ea typeface="Century Gothic"/>
                          <a:cs typeface="Century Gothic"/>
                          <a:sym typeface="Century Gothic"/>
                        </a:rPr>
                        <a:t>DRG and/or other severity adjusters for nH Perform results</a:t>
                      </a:r>
                      <a:endParaRPr/>
                    </a:p>
                  </a:txBody>
                  <a:tcPr marT="45725" marB="45725" marR="91450" marL="91450">
                    <a:lnL cap="flat" cmpd="sng" w="9525">
                      <a:solidFill>
                        <a:srgbClr val="1C63B7"/>
                      </a:solidFill>
                      <a:prstDash val="solid"/>
                      <a:round/>
                      <a:headEnd len="sm" w="sm" type="none"/>
                      <a:tailEnd len="sm" w="sm" type="none"/>
                    </a:lnL>
                    <a:lnR cap="flat" cmpd="sng" w="9525">
                      <a:solidFill>
                        <a:srgbClr val="1C63B7"/>
                      </a:solidFill>
                      <a:prstDash val="solid"/>
                      <a:round/>
                      <a:headEnd len="sm" w="sm" type="none"/>
                      <a:tailEnd len="sm" w="sm" type="none"/>
                    </a:lnR>
                    <a:lnT cap="flat" cmpd="sng" w="9525">
                      <a:solidFill>
                        <a:srgbClr val="1C63B7"/>
                      </a:solidFill>
                      <a:prstDash val="solid"/>
                      <a:round/>
                      <a:headEnd len="sm" w="sm" type="none"/>
                      <a:tailEnd len="sm" w="sm" type="none"/>
                    </a:lnT>
                    <a:lnB cap="flat" cmpd="sng" w="9525">
                      <a:solidFill>
                        <a:srgbClr val="1C63B7"/>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avi Template 4x3 9.15.16">
  <a:themeElements>
    <a:clrScheme name="Custom 88">
      <a:dk1>
        <a:srgbClr val="000000"/>
      </a:dk1>
      <a:lt1>
        <a:srgbClr val="FFFFFF"/>
      </a:lt1>
      <a:dk2>
        <a:srgbClr val="4D4E4E"/>
      </a:dk2>
      <a:lt2>
        <a:srgbClr val="D5D5D5"/>
      </a:lt2>
      <a:accent1>
        <a:srgbClr val="0057B8"/>
      </a:accent1>
      <a:accent2>
        <a:srgbClr val="29ABBD"/>
      </a:accent2>
      <a:accent3>
        <a:srgbClr val="7F7F7F"/>
      </a:accent3>
      <a:accent4>
        <a:srgbClr val="E35205"/>
      </a:accent4>
      <a:accent5>
        <a:srgbClr val="F79421"/>
      </a:accent5>
      <a:accent6>
        <a:srgbClr val="8064A2"/>
      </a:accent6>
      <a:hlink>
        <a:srgbClr val="4D4E4E"/>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2018-02-13T13:33:19Z</dcterms:created>
  <dc:creator>Matt Lanius</dc:creator>
</cp:coreProperties>
</file>