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Century Gothic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gGwf9WCOuibsilpKkcyJ9QtKAv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C97317-9975-46DF-85E5-FDD9B34B1CB1}">
  <a:tblStyle styleId="{14C97317-9975-46DF-85E5-FDD9B34B1CB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1B76000-5D2A-42A1-86CE-88D77C084666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9F3"/>
          </a:solidFill>
        </a:fill>
      </a:tcStyle>
    </a:wholeTbl>
    <a:band1H>
      <a:tcTxStyle/>
      <a:tcStyle>
        <a:fill>
          <a:solidFill>
            <a:srgbClr val="CAD0E6"/>
          </a:solidFill>
        </a:fill>
      </a:tcStyle>
    </a:band1H>
    <a:band2H>
      <a:tcTxStyle/>
    </a:band2H>
    <a:band1V>
      <a:tcTxStyle/>
      <a:tcStyle>
        <a:fill>
          <a:solidFill>
            <a:srgbClr val="CAD0E6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enturyGothic-regular.fntdata"/><Relationship Id="rId8" Type="http://schemas.openxmlformats.org/officeDocument/2006/relationships/font" Target="fonts/CenturyGothi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age title &amp;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549276" y="452446"/>
            <a:ext cx="8043862" cy="84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549275" y="1439328"/>
            <a:ext cx="8043864" cy="46233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745066" y="6307668"/>
            <a:ext cx="5884334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661" y="6307668"/>
            <a:ext cx="381000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">
  <p:cSld name="Presentation 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250032" y="3580044"/>
            <a:ext cx="8644732" cy="851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Clr>
                <a:srgbClr val="ED7866"/>
              </a:buClr>
              <a:buSzPts val="1800"/>
              <a:buNone/>
              <a:defRPr sz="1800">
                <a:solidFill>
                  <a:srgbClr val="ED78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250032" y="2470729"/>
            <a:ext cx="8643938" cy="10959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Cover page">
  <p:cSld name="Title / Cover pag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ctrTitle"/>
          </p:nvPr>
        </p:nvSpPr>
        <p:spPr>
          <a:xfrm>
            <a:off x="1016001" y="2133600"/>
            <a:ext cx="6451600" cy="21054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entury Gothic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1016001" y="4301069"/>
            <a:ext cx="6451600" cy="72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01_Navi_PPT files2-07.png"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682" y="734048"/>
            <a:ext cx="2080925" cy="78928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idx="2" type="body"/>
          </p:nvPr>
        </p:nvSpPr>
        <p:spPr>
          <a:xfrm>
            <a:off x="1016001" y="5807605"/>
            <a:ext cx="64516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">
  <p:cSld name="Big statem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angeBack-whiteFrame.png"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549276" y="452446"/>
            <a:ext cx="6765924" cy="84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549276" y="2375452"/>
            <a:ext cx="7537100" cy="3714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indent="-4445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400"/>
              <a:buChar char="•"/>
              <a:defRPr sz="3400">
                <a:solidFill>
                  <a:schemeClr val="accent3"/>
                </a:solidFill>
              </a:defRPr>
            </a:lvl2pPr>
            <a:lvl3pPr indent="-4064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-"/>
              <a:defRPr sz="2800">
                <a:solidFill>
                  <a:schemeClr val="accent3"/>
                </a:solidFill>
              </a:defRPr>
            </a:lvl3pPr>
            <a:lvl4pPr indent="-368300" lvl="3" marL="18288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200"/>
              <a:buChar char="•"/>
              <a:defRPr sz="2200">
                <a:solidFill>
                  <a:schemeClr val="accent3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  <a:defRPr sz="1800">
                <a:solidFill>
                  <a:schemeClr val="accent3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745066" y="6307668"/>
            <a:ext cx="5884334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152400" y="6307668"/>
            <a:ext cx="313261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01_Navi_PPT files2-07.png" id="33" name="Google Shape;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6018" y="6138827"/>
            <a:ext cx="1531056" cy="5807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Google Shape;34;p5"/>
          <p:cNvCxnSpPr/>
          <p:nvPr/>
        </p:nvCxnSpPr>
        <p:spPr>
          <a:xfrm>
            <a:off x="607967" y="6360749"/>
            <a:ext cx="0" cy="19423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">
  <p:cSld name="Transi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nsition-bg.png" id="36" name="Google Shape;3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viHealth-logo---white.png" id="37" name="Google Shape;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8962" y="6191745"/>
            <a:ext cx="1305614" cy="39951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type="ctrTitle"/>
          </p:nvPr>
        </p:nvSpPr>
        <p:spPr>
          <a:xfrm>
            <a:off x="1016001" y="2133600"/>
            <a:ext cx="6451600" cy="21054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entury Gothic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1016001" y="4301069"/>
            <a:ext cx="6451600" cy="72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745066" y="6307668"/>
            <a:ext cx="5884334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661" y="6307668"/>
            <a:ext cx="381000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6"/>
          <p:cNvCxnSpPr/>
          <p:nvPr/>
        </p:nvCxnSpPr>
        <p:spPr>
          <a:xfrm>
            <a:off x="607967" y="6360749"/>
            <a:ext cx="0" cy="194235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– 16pt">
  <p:cSld name="2 column – 16p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549276" y="452446"/>
            <a:ext cx="8043862" cy="84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549276" y="1445583"/>
            <a:ext cx="3794125" cy="46233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4pPr>
            <a:lvl5pPr indent="-31115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745066" y="6307668"/>
            <a:ext cx="5884334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661" y="6307668"/>
            <a:ext cx="381000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800601" y="1445583"/>
            <a:ext cx="3794125" cy="46233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4pPr>
            <a:lvl5pPr indent="-31115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– 28pt &amp; 16pt">
  <p:cSld name="2 column – 28pt &amp; 16p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549276" y="452446"/>
            <a:ext cx="8043862" cy="84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549276" y="1445583"/>
            <a:ext cx="3794125" cy="46233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4pPr>
            <a:lvl5pPr indent="-31115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745066" y="6307668"/>
            <a:ext cx="5884334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661" y="6307668"/>
            <a:ext cx="381000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4800601" y="3234301"/>
            <a:ext cx="3794125" cy="2828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4pPr>
            <a:lvl5pPr indent="-31115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4800601" y="1436884"/>
            <a:ext cx="3794125" cy="17214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chemeClr val="accent3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-"/>
              <a:defRPr sz="2000">
                <a:solidFill>
                  <a:schemeClr val="accent3"/>
                </a:solidFill>
              </a:defRPr>
            </a:lvl3pPr>
            <a:lvl4pPr indent="-342900" lvl="3" marL="18288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>
                <a:solidFill>
                  <a:schemeClr val="accent3"/>
                </a:solidFill>
              </a:defRPr>
            </a:lvl4pPr>
            <a:lvl5pPr indent="-330200" lvl="4" marL="22860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  <a:defRPr sz="1600">
                <a:solidFill>
                  <a:schemeClr val="accent3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– 24pt &amp; 14pt">
  <p:cSld name="2 column – 24pt &amp; 14p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549276" y="452446"/>
            <a:ext cx="8043862" cy="84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49276" y="1447811"/>
            <a:ext cx="3794125" cy="4662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indent="-3683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Char char="•"/>
              <a:defRPr sz="2200">
                <a:solidFill>
                  <a:schemeClr val="accent3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-"/>
              <a:defRPr sz="2000">
                <a:solidFill>
                  <a:schemeClr val="accent3"/>
                </a:solidFill>
              </a:defRPr>
            </a:lvl3pPr>
            <a:lvl4pPr indent="-342900" lvl="3" marL="18288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>
                <a:solidFill>
                  <a:schemeClr val="accent3"/>
                </a:solidFill>
              </a:defRPr>
            </a:lvl4pPr>
            <a:lvl5pPr indent="-330200" lvl="4" marL="22860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  <a:defRPr sz="1600">
                <a:solidFill>
                  <a:schemeClr val="accent3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745066" y="6307668"/>
            <a:ext cx="5884334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4661" y="6307668"/>
            <a:ext cx="381000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800601" y="1454442"/>
            <a:ext cx="3794125" cy="46233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317500" lvl="1" marL="914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2pPr>
            <a:lvl3pPr indent="-311150" lvl="2" marL="137160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  <a:defRPr sz="1300"/>
            </a:lvl3pPr>
            <a:lvl4pPr indent="-30480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4pPr>
            <a:lvl5pPr indent="-29845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– 16pt w-images">
  <p:cSld name="2 column – 16pt w-image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549276" y="452446"/>
            <a:ext cx="8043862" cy="84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49276" y="1445585"/>
            <a:ext cx="3794125" cy="1532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4pPr>
            <a:lvl5pPr indent="-31115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745066" y="6307668"/>
            <a:ext cx="5884334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661" y="6307668"/>
            <a:ext cx="381000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4800601" y="1445978"/>
            <a:ext cx="3794125" cy="1532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4pPr>
            <a:lvl5pPr indent="-31115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3" type="body"/>
          </p:nvPr>
        </p:nvSpPr>
        <p:spPr>
          <a:xfrm>
            <a:off x="549276" y="3113088"/>
            <a:ext cx="3794125" cy="242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4pPr>
            <a:lvl5pPr indent="-31115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4" type="body"/>
          </p:nvPr>
        </p:nvSpPr>
        <p:spPr>
          <a:xfrm>
            <a:off x="4800601" y="3113088"/>
            <a:ext cx="3794125" cy="242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4pPr>
            <a:lvl5pPr indent="-31115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only">
  <p:cSld name="Header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549276" y="452446"/>
            <a:ext cx="8043862" cy="84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745066" y="6307668"/>
            <a:ext cx="5884334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661" y="6307668"/>
            <a:ext cx="381000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1">
            <a:alphaModFix/>
          </a:blip>
          <a:srcRect b="2222" l="5926" r="4074" t="90000"/>
          <a:stretch/>
        </p:blipFill>
        <p:spPr>
          <a:xfrm>
            <a:off x="533400" y="6172200"/>
            <a:ext cx="82296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1_Navi_PPT files2-07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6018" y="6138827"/>
            <a:ext cx="1531056" cy="58072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549276" y="452446"/>
            <a:ext cx="8043862" cy="84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 b="0" i="0" sz="2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549275" y="1439327"/>
            <a:ext cx="8043864" cy="458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65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 Sans"/>
              <a:buChar char="-"/>
              <a:defRPr b="0" i="0" sz="17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erriweather Sans"/>
              <a:buChar char="-"/>
              <a:defRPr b="0" i="0" sz="15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745066" y="6307668"/>
            <a:ext cx="5884334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661" y="6307668"/>
            <a:ext cx="381000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/>
          <p:nvPr/>
        </p:nvSpPr>
        <p:spPr>
          <a:xfrm>
            <a:off x="4724400" y="2661266"/>
            <a:ext cx="4114800" cy="1584960"/>
          </a:xfrm>
          <a:prstGeom prst="rect">
            <a:avLst/>
          </a:prstGeom>
          <a:noFill/>
          <a:ln cap="flat" cmpd="sng" w="9525">
            <a:solidFill>
              <a:srgbClr val="BDD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444504" y="4687800"/>
            <a:ext cx="8398800" cy="1282200"/>
          </a:xfrm>
          <a:prstGeom prst="rect">
            <a:avLst/>
          </a:prstGeom>
          <a:noFill/>
          <a:ln cap="flat" cmpd="sng" w="9525">
            <a:solidFill>
              <a:srgbClr val="BDD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3" name="Google Shape;8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740" y="765734"/>
            <a:ext cx="4383404" cy="2621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" name="Google Shape;84;p1"/>
          <p:cNvGraphicFramePr/>
          <p:nvPr/>
        </p:nvGraphicFramePr>
        <p:xfrm>
          <a:off x="440266" y="49317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{14C97317-9975-46DF-85E5-FDD9B34B1CB1}</a:tableStyleId>
              </a:tblPr>
              <a:tblGrid>
                <a:gridCol w="2571875"/>
                <a:gridCol w="2024075"/>
                <a:gridCol w="1292225"/>
                <a:gridCol w="907250"/>
                <a:gridCol w="1611975"/>
              </a:tblGrid>
              <a:tr h="14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Risk / Issue / Decision Description</a:t>
                      </a:r>
                      <a:endParaRPr/>
                    </a:p>
                  </a:txBody>
                  <a:tcPr marT="45725" marB="45725" marR="45725" marL="457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Mitigation Plan</a:t>
                      </a:r>
                      <a:endParaRPr/>
                    </a:p>
                  </a:txBody>
                  <a:tcPr marT="45725" marB="45725" marR="45725" marL="457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Target Date</a:t>
                      </a:r>
                      <a:endParaRPr/>
                    </a:p>
                  </a:txBody>
                  <a:tcPr marT="45725" marB="45725" marR="45725" marL="457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Status</a:t>
                      </a:r>
                      <a:endParaRPr/>
                    </a:p>
                  </a:txBody>
                  <a:tcPr marT="45725" marB="45725" marR="45725" marL="457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Responsible</a:t>
                      </a:r>
                      <a:endParaRPr/>
                    </a:p>
                  </a:txBody>
                  <a:tcPr marT="45725" marB="45725" marR="45725" marL="45725" anchor="b"/>
                </a:tc>
              </a:tr>
              <a:tr h="14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Decision</a:t>
                      </a:r>
                      <a:r>
                        <a:rPr lang="en-US" sz="1000"/>
                        <a:t>: Approval to proceed with proposed concept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Present to John Doe and Betty Sue / designee for approval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XX/XX/XXXX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45725" marL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I. M. Good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14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45725" marL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45725" marL="45725" anchor="ctr"/>
                </a:tc>
              </a:tr>
            </a:tbl>
          </a:graphicData>
        </a:graphic>
      </p:graphicFrame>
      <p:sp>
        <p:nvSpPr>
          <p:cNvPr id="85" name="Google Shape;85;p1"/>
          <p:cNvSpPr txBox="1"/>
          <p:nvPr>
            <p:ph idx="11" type="ftr"/>
          </p:nvPr>
        </p:nvSpPr>
        <p:spPr>
          <a:xfrm>
            <a:off x="745066" y="6307668"/>
            <a:ext cx="5884334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2016 naviHealth, Inc. - All Rights Reserved</a:t>
            </a:r>
            <a:endParaRPr/>
          </a:p>
        </p:txBody>
      </p:sp>
      <p:sp>
        <p:nvSpPr>
          <p:cNvPr id="86" name="Google Shape;86;p1"/>
          <p:cNvSpPr txBox="1"/>
          <p:nvPr>
            <p:ph idx="12" type="sldNum"/>
          </p:nvPr>
        </p:nvSpPr>
        <p:spPr>
          <a:xfrm>
            <a:off x="84661" y="6307668"/>
            <a:ext cx="381000" cy="30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"/>
          <p:cNvSpPr txBox="1"/>
          <p:nvPr>
            <p:ph type="title"/>
          </p:nvPr>
        </p:nvSpPr>
        <p:spPr>
          <a:xfrm>
            <a:off x="440267" y="111992"/>
            <a:ext cx="2302933" cy="405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</a:pPr>
            <a:r>
              <a:rPr lang="en-US"/>
              <a:t>Project Update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364068" y="517300"/>
            <a:ext cx="3098800" cy="312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Name</a:t>
            </a:r>
            <a:r>
              <a:rPr b="0" i="0" lang="en-US" sz="11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 nH Match</a:t>
            </a:r>
            <a:endParaRPr/>
          </a:p>
        </p:txBody>
      </p:sp>
      <p:graphicFrame>
        <p:nvGraphicFramePr>
          <p:cNvPr id="89" name="Google Shape;89;p1"/>
          <p:cNvGraphicFramePr/>
          <p:nvPr/>
        </p:nvGraphicFramePr>
        <p:xfrm>
          <a:off x="448734" y="10752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{D1B76000-5D2A-42A1-86CE-88D77C084666}</a:tableStyleId>
              </a:tblPr>
              <a:tblGrid>
                <a:gridCol w="4123275"/>
              </a:tblGrid>
              <a:tr h="15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Description: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94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Create a </a:t>
                      </a:r>
                      <a:r>
                        <a:rPr b="1" lang="en-US" sz="1000">
                          <a:solidFill>
                            <a:schemeClr val="dk2"/>
                          </a:solidFill>
                        </a:rPr>
                        <a:t>decision support </a:t>
                      </a: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tool for XX Project (integrated product suite) to display the best values based on: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Case 1: </a:t>
                      </a:r>
                      <a:r>
                        <a:rPr b="1" lang="en-US" sz="1000">
                          <a:solidFill>
                            <a:schemeClr val="dk2"/>
                          </a:solidFill>
                        </a:rPr>
                        <a:t>historical performance </a:t>
                      </a: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when sufficient market data are available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Case 2: an algorithm when either:</a:t>
                      </a:r>
                      <a:endParaRPr/>
                    </a:p>
                    <a:p>
                      <a:pPr indent="-171450" lvl="1" marL="339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cap="none" strike="noStrike">
                          <a:solidFill>
                            <a:schemeClr val="dk2"/>
                          </a:solidFill>
                        </a:rPr>
                        <a:t>insufficient market data are available, or</a:t>
                      </a:r>
                      <a:endParaRPr/>
                    </a:p>
                    <a:p>
                      <a:pPr indent="-171450" lvl="1" marL="339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cap="none" strike="noStrike">
                          <a:solidFill>
                            <a:schemeClr val="dk2"/>
                          </a:solidFill>
                        </a:rPr>
                        <a:t>Predict assessment was not conducted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oogle Shape;90;p1"/>
          <p:cNvGraphicFramePr/>
          <p:nvPr/>
        </p:nvGraphicFramePr>
        <p:xfrm>
          <a:off x="4715934" y="10752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{D1B76000-5D2A-42A1-86CE-88D77C084666}</a:tableStyleId>
              </a:tblPr>
              <a:tblGrid>
                <a:gridCol w="4123275"/>
              </a:tblGrid>
              <a:tr h="12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Primary Goal: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74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Provide decision makers a framework for </a:t>
                      </a:r>
                      <a:r>
                        <a:rPr b="1" lang="en-US" sz="1000">
                          <a:solidFill>
                            <a:schemeClr val="dk2"/>
                          </a:solidFill>
                        </a:rPr>
                        <a:t>identifying SNFs with potential for best outcomes</a:t>
                      </a: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 for the patient, </a:t>
                      </a:r>
                      <a:r>
                        <a:rPr b="1" lang="en-US" sz="1000">
                          <a:solidFill>
                            <a:schemeClr val="dk2"/>
                          </a:solidFill>
                        </a:rPr>
                        <a:t>tailored for each patient’s needs</a:t>
                      </a: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 if market data are available, else using publicly available data (nH Perform)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1" name="Google Shape;91;p1"/>
          <p:cNvGraphicFramePr/>
          <p:nvPr/>
        </p:nvGraphicFramePr>
        <p:xfrm>
          <a:off x="4724400" y="24155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{D1B76000-5D2A-42A1-86CE-88D77C084666}</a:tableStyleId>
              </a:tblPr>
              <a:tblGrid>
                <a:gridCol w="4123275"/>
              </a:tblGrid>
              <a:tr h="249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Recent  / Upcoming Milestones: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"/>
          <p:cNvGraphicFramePr/>
          <p:nvPr/>
        </p:nvGraphicFramePr>
        <p:xfrm>
          <a:off x="448733" y="30036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{D1B76000-5D2A-42A1-86CE-88D77C084666}</a:tableStyleId>
              </a:tblPr>
              <a:tblGrid>
                <a:gridCol w="4123275"/>
              </a:tblGrid>
              <a:tr h="13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Key Scope Elements: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481425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Creation of a </a:t>
                      </a:r>
                      <a:r>
                        <a:rPr b="1" lang="en-US" sz="10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working mockup / proof of concept </a:t>
                      </a:r>
                      <a:r>
                        <a:rPr lang="en-US" sz="10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 be approved for product development.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b="1" lang="en-US" sz="1000">
                          <a:solidFill>
                            <a:schemeClr val="dk2"/>
                          </a:solidFill>
                        </a:rPr>
                        <a:t>Selection of factors</a:t>
                      </a: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, including severity adjusters (current factors shown in “Use Cases”). Actual factors TBD based on discussions w/ subject matter experts.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b="1" lang="en-US" sz="1000">
                          <a:solidFill>
                            <a:schemeClr val="dk2"/>
                          </a:solidFill>
                        </a:rPr>
                        <a:t>Scoring method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Google Shape;93;p1"/>
          <p:cNvGraphicFramePr/>
          <p:nvPr/>
        </p:nvGraphicFramePr>
        <p:xfrm>
          <a:off x="4724400" y="26612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{14C97317-9975-46DF-85E5-FDD9B34B1CB1}</a:tableStyleId>
              </a:tblPr>
              <a:tblGrid>
                <a:gridCol w="1910600"/>
                <a:gridCol w="747300"/>
                <a:gridCol w="524675"/>
                <a:gridCol w="932225"/>
              </a:tblGrid>
              <a:tr h="14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Milestone</a:t>
                      </a:r>
                      <a:endParaRPr/>
                    </a:p>
                  </a:txBody>
                  <a:tcPr marT="45725" marB="45725" marR="45725" marL="457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Target Date</a:t>
                      </a:r>
                      <a:endParaRPr/>
                    </a:p>
                  </a:txBody>
                  <a:tcPr marT="45725" marB="45725" marR="45725" marL="457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Status</a:t>
                      </a:r>
                      <a:endParaRPr/>
                    </a:p>
                  </a:txBody>
                  <a:tcPr marT="45725" marB="45725" marR="45725" marL="457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Responsible</a:t>
                      </a:r>
                      <a:endParaRPr/>
                    </a:p>
                  </a:txBody>
                  <a:tcPr marT="45725" marB="45725" marR="45725" marL="45725" anchor="b"/>
                </a:tc>
              </a:tr>
              <a:tr h="14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Demo concept</a:t>
                      </a:r>
                      <a:endParaRPr sz="10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1/19/18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45725" marL="45725" anchor="ctr">
                    <a:solidFill>
                      <a:srgbClr val="874B0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O.Kay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14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Get approval on MGPP and architectural concept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1/29/18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45725" marL="45725" anchor="ctr">
                    <a:solidFill>
                      <a:srgbClr val="874B0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   I.M. Good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14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Get Betty Sue input on model inputs and scoring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2/5/18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45725" marL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   </a:t>
                      </a:r>
                      <a:r>
                        <a:rPr lang="en-US" sz="1000"/>
                        <a:t>I. </a:t>
                      </a:r>
                      <a:r>
                        <a:rPr lang="en-US" sz="1000"/>
                        <a:t>M. Good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</a:tbl>
          </a:graphicData>
        </a:graphic>
      </p:graphicFrame>
      <p:graphicFrame>
        <p:nvGraphicFramePr>
          <p:cNvPr id="94" name="Google Shape;94;p1"/>
          <p:cNvGraphicFramePr/>
          <p:nvPr/>
        </p:nvGraphicFramePr>
        <p:xfrm>
          <a:off x="5476876" y="6004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{14C97317-9975-46DF-85E5-FDD9B34B1CB1}</a:tableStyleId>
              </a:tblPr>
              <a:tblGrid>
                <a:gridCol w="672475"/>
                <a:gridCol w="672475"/>
                <a:gridCol w="716550"/>
                <a:gridCol w="628375"/>
                <a:gridCol w="672475"/>
              </a:tblGrid>
              <a:tr h="208325">
                <a:tc>
                  <a:txBody>
                    <a:bodyPr/>
                    <a:lstStyle/>
                    <a:p>
                      <a:pPr indent="-119063" lvl="0" marL="1190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A69F"/>
                        </a:buClr>
                        <a:buSzPts val="680"/>
                        <a:buFont typeface="Century Gothic"/>
                        <a:buNone/>
                      </a:pPr>
                      <a:r>
                        <a:rPr b="1" i="0" lang="en-US" sz="85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 Started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-119063" lvl="0" marL="1190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A69F"/>
                        </a:buClr>
                        <a:buSzPts val="680"/>
                        <a:buFont typeface="Century Gothic"/>
                        <a:buNone/>
                      </a:pPr>
                      <a:r>
                        <a:rPr b="1" i="0" lang="en-US" sz="85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On Track</a:t>
                      </a:r>
                      <a:endParaRPr/>
                    </a:p>
                  </a:txBody>
                  <a:tcPr marT="45725" marB="45725" marR="45725" marL="45725" anchor="ctr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-119063" lvl="0" marL="1190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A69F"/>
                        </a:buClr>
                        <a:buSzPts val="680"/>
                        <a:buFont typeface="Century Gothic"/>
                        <a:buNone/>
                      </a:pPr>
                      <a:r>
                        <a:rPr b="1" i="0" lang="en-US" sz="85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At Risk</a:t>
                      </a:r>
                      <a:endParaRPr/>
                    </a:p>
                  </a:txBody>
                  <a:tcPr marT="45725" marB="45725" marR="45725" marL="45725" anchor="ctr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-119063" lvl="0" marL="1190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A69F"/>
                        </a:buClr>
                        <a:buSzPts val="680"/>
                        <a:buFont typeface="Century Gothic"/>
                        <a:buNone/>
                      </a:pPr>
                      <a:r>
                        <a:rPr b="1" i="0" lang="en-US" sz="85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Delayed</a:t>
                      </a:r>
                      <a:endParaRPr/>
                    </a:p>
                  </a:txBody>
                  <a:tcPr marT="45725" marB="45725" marR="45725" marL="45725" anchor="ctr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-119063" lvl="0" marL="1190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A69F"/>
                        </a:buClr>
                        <a:buSzPts val="680"/>
                        <a:buFont typeface="Century Gothic"/>
                        <a:buNone/>
                      </a:pPr>
                      <a:r>
                        <a:rPr b="1" i="0" lang="en-US" sz="85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Complete</a:t>
                      </a:r>
                      <a:endParaRPr/>
                    </a:p>
                  </a:txBody>
                  <a:tcPr marT="45725" marB="45725" marR="45725" marL="45725" anchor="ctr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4A04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p1"/>
          <p:cNvSpPr/>
          <p:nvPr/>
        </p:nvSpPr>
        <p:spPr>
          <a:xfrm>
            <a:off x="4432151" y="6001234"/>
            <a:ext cx="1044725" cy="22281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Legend for Status:</a:t>
            </a:r>
            <a:endParaRPr/>
          </a:p>
        </p:txBody>
      </p:sp>
      <p:graphicFrame>
        <p:nvGraphicFramePr>
          <p:cNvPr id="96" name="Google Shape;96;p1"/>
          <p:cNvGraphicFramePr/>
          <p:nvPr/>
        </p:nvGraphicFramePr>
        <p:xfrm>
          <a:off x="440267" y="46860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{D1B76000-5D2A-42A1-86CE-88D77C084666}</a:tableStyleId>
              </a:tblPr>
              <a:tblGrid>
                <a:gridCol w="8398925"/>
              </a:tblGrid>
              <a:tr h="249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Risks, Issues and Decisions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Google Shape;97;p1"/>
          <p:cNvGraphicFramePr/>
          <p:nvPr/>
        </p:nvGraphicFramePr>
        <p:xfrm>
          <a:off x="4276414" y="1062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{D1B76000-5D2A-42A1-86CE-88D77C084666}</a:tableStyleId>
              </a:tblPr>
              <a:tblGrid>
                <a:gridCol w="176937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Sponsor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Colleen O’Rourke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Google Shape;98;p1"/>
          <p:cNvGraphicFramePr/>
          <p:nvPr/>
        </p:nvGraphicFramePr>
        <p:xfrm>
          <a:off x="6174888" y="1062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{D1B76000-5D2A-42A1-86CE-88D77C084666}</a:tableStyleId>
              </a:tblPr>
              <a:tblGrid>
                <a:gridCol w="267277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Subject Matter Experts (SMEs)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Clinical: Amy Leibensberger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Financial: John Williamson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p1"/>
          <p:cNvSpPr txBox="1"/>
          <p:nvPr/>
        </p:nvSpPr>
        <p:spPr>
          <a:xfrm>
            <a:off x="440267" y="795536"/>
            <a:ext cx="6384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🗹</a:t>
            </a:r>
            <a:endParaRPr sz="12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00" name="Google Shape;100;p1"/>
          <p:cNvGraphicFramePr/>
          <p:nvPr/>
        </p:nvGraphicFramePr>
        <p:xfrm>
          <a:off x="2656217" y="1036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{D1B76000-5D2A-42A1-86CE-88D77C084666}</a:tableStyleId>
              </a:tblPr>
              <a:tblGrid>
                <a:gridCol w="116647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Date of Update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</a:rPr>
                        <a:t>1/23/18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63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" name="Google Shape;101;p1"/>
          <p:cNvSpPr/>
          <p:nvPr/>
        </p:nvSpPr>
        <p:spPr>
          <a:xfrm>
            <a:off x="342700" y="6225950"/>
            <a:ext cx="8496600" cy="54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avi Template 4x3 9.15.16">
  <a:themeElements>
    <a:clrScheme name="Custom 88">
      <a:dk1>
        <a:srgbClr val="000000"/>
      </a:dk1>
      <a:lt1>
        <a:srgbClr val="FFFFFF"/>
      </a:lt1>
      <a:dk2>
        <a:srgbClr val="4D4E4E"/>
      </a:dk2>
      <a:lt2>
        <a:srgbClr val="D5D5D5"/>
      </a:lt2>
      <a:accent1>
        <a:srgbClr val="0057B8"/>
      </a:accent1>
      <a:accent2>
        <a:srgbClr val="29ABBD"/>
      </a:accent2>
      <a:accent3>
        <a:srgbClr val="7F7F7F"/>
      </a:accent3>
      <a:accent4>
        <a:srgbClr val="E35205"/>
      </a:accent4>
      <a:accent5>
        <a:srgbClr val="F79421"/>
      </a:accent5>
      <a:accent6>
        <a:srgbClr val="8064A2"/>
      </a:accent6>
      <a:hlink>
        <a:srgbClr val="4D4E4E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2018-02-13T13:33:19Z</dcterms:created>
  <dc:creator>Matt Lanius</dc:creator>
</cp:coreProperties>
</file>