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309" r:id="rId5"/>
    <p:sldId id="311" r:id="rId6"/>
    <p:sldId id="315" r:id="rId7"/>
    <p:sldId id="312" r:id="rId8"/>
    <p:sldId id="316" r:id="rId9"/>
    <p:sldId id="317" r:id="rId10"/>
    <p:sldId id="318" r:id="rId11"/>
    <p:sldId id="319" r:id="rId12"/>
    <p:sldId id="320" r:id="rId13"/>
    <p:sldId id="297" r:id="rId14"/>
    <p:sldId id="313" r:id="rId15"/>
    <p:sldId id="283" r:id="rId16"/>
    <p:sldId id="321" r:id="rId17"/>
    <p:sldId id="286" r:id="rId18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  <p14:sldId id="278"/>
            <p14:sldId id="279"/>
            <p14:sldId id="309"/>
            <p14:sldId id="311"/>
            <p14:sldId id="315"/>
            <p14:sldId id="312"/>
            <p14:sldId id="316"/>
            <p14:sldId id="317"/>
            <p14:sldId id="318"/>
            <p14:sldId id="319"/>
            <p14:sldId id="320"/>
            <p14:sldId id="297"/>
            <p14:sldId id="313"/>
            <p14:sldId id="283"/>
            <p14:sldId id="32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3407" autoAdjust="0"/>
  </p:normalViewPr>
  <p:slideViewPr>
    <p:cSldViewPr snapToGrid="0">
      <p:cViewPr varScale="1">
        <p:scale>
          <a:sx n="107" d="100"/>
          <a:sy n="107" d="100"/>
        </p:scale>
        <p:origin x="1500" y="138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43000"/>
            <a:ext cx="41275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7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4" indent="0" algn="ctr">
              <a:buNone/>
              <a:defRPr sz="1700"/>
            </a:lvl2pPr>
            <a:lvl3pPr marL="767267" indent="0" algn="ctr">
              <a:buNone/>
              <a:defRPr sz="1500"/>
            </a:lvl3pPr>
            <a:lvl4pPr marL="1150901" indent="0" algn="ctr">
              <a:buNone/>
              <a:defRPr sz="1300"/>
            </a:lvl4pPr>
            <a:lvl5pPr marL="1534534" indent="0" algn="ctr">
              <a:buNone/>
              <a:defRPr sz="1300"/>
            </a:lvl5pPr>
            <a:lvl6pPr marL="1918168" indent="0" algn="ctr">
              <a:buNone/>
              <a:defRPr sz="1300"/>
            </a:lvl6pPr>
            <a:lvl7pPr marL="2301801" indent="0" algn="ctr">
              <a:buNone/>
              <a:defRPr sz="1300"/>
            </a:lvl7pPr>
            <a:lvl8pPr marL="2685435" indent="0" algn="ctr">
              <a:buNone/>
              <a:defRPr sz="1300"/>
            </a:lvl8pPr>
            <a:lvl9pPr marL="3069068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3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27.04.2022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7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80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4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60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5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8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4" indent="0">
              <a:buNone/>
              <a:defRPr sz="2300"/>
            </a:lvl2pPr>
            <a:lvl3pPr marL="767267" indent="0">
              <a:buNone/>
              <a:defRPr sz="2000"/>
            </a:lvl3pPr>
            <a:lvl4pPr marL="1150901" indent="0">
              <a:buNone/>
              <a:defRPr sz="1700"/>
            </a:lvl4pPr>
            <a:lvl5pPr marL="1534534" indent="0">
              <a:buNone/>
              <a:defRPr sz="1700"/>
            </a:lvl5pPr>
            <a:lvl6pPr marL="1918168" indent="0">
              <a:buNone/>
              <a:defRPr sz="1700"/>
            </a:lvl6pPr>
            <a:lvl7pPr marL="2301801" indent="0">
              <a:buNone/>
              <a:defRPr sz="1700"/>
            </a:lvl7pPr>
            <a:lvl8pPr marL="2685435" indent="0">
              <a:buNone/>
              <a:defRPr sz="1700"/>
            </a:lvl8pPr>
            <a:lvl9pPr marL="3069068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8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60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8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3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67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6" indent="-191816" algn="l" defTabSz="767267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83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17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099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18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52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8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67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35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4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1" y="2129988"/>
            <a:ext cx="7079362" cy="349379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 </a:t>
            </a: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курсу «Data Science»</a:t>
            </a:r>
          </a:p>
          <a:p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композиционных материалов</a:t>
            </a: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Хохлов Валентин Валерьевич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курса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Образовательного центра МГТУ им. Н. Э. Баумана 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Многослойный перцептрон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10</a:t>
            </a:fld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63938-B6D7-4157-81F8-D518BF34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875377"/>
            <a:ext cx="5652394" cy="514620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EE4B7F-8E42-4AA9-A0CF-8EF9B9C8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818" y="2066441"/>
            <a:ext cx="5017456" cy="405375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904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Лассо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11</a:t>
            </a:fld>
            <a:endParaRPr lang="ru-RU"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8608DF-4308-4EAA-B440-F2E3BFE3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955191"/>
            <a:ext cx="5809511" cy="493015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B0D184-FC5B-48D5-823F-18017967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320" y="2333059"/>
            <a:ext cx="4995954" cy="378122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294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обучения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12</a:t>
            </a:fld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25ACEA-6236-4003-98E1-D9C11F2A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3" y="1691886"/>
            <a:ext cx="4191585" cy="221963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E06842-1B16-456D-8003-C441254CC158}"/>
              </a:ext>
            </a:extLst>
          </p:cNvPr>
          <p:cNvSpPr/>
          <p:nvPr/>
        </p:nvSpPr>
        <p:spPr>
          <a:xfrm>
            <a:off x="404262" y="11905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Итоговый </a:t>
            </a:r>
            <a:r>
              <a:rPr lang="ru-RU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ошибок: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70FA52-D72A-42CB-980F-8385C3F59CFC}"/>
              </a:ext>
            </a:extLst>
          </p:cNvPr>
          <p:cNvSpPr/>
          <p:nvPr/>
        </p:nvSpPr>
        <p:spPr>
          <a:xfrm>
            <a:off x="538683" y="4379099"/>
            <a:ext cx="841705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модели показали неудовлетворительный результат. Наилучшей моделью на этих данных для первой целевой переменной (Модуль упругости при растяжении, ГПа) является регрессия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ru-RU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-ближайших соседей, для второй целевой переменной (Прочность при растяжении, МПа) является Лассо-регрессия. </a:t>
            </a:r>
          </a:p>
          <a:p>
            <a:pPr algn="just"/>
            <a:r>
              <a:rPr lang="ru-RU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целом при таких результатах можно применять среднее значение переменной в качестве прогнозного.</a:t>
            </a:r>
          </a:p>
          <a:p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0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372862" y="575321"/>
            <a:ext cx="8289357" cy="804462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нейронной сети на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целевой переменной </a:t>
            </a:r>
          </a:p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«соотношение матрица-наполнитель»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BB039CC9-7EEF-4CDD-A93E-896FE927F83B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13</a:t>
            </a:fld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255F70-905E-49C5-A82E-F7E5BC5465A6}"/>
              </a:ext>
            </a:extLst>
          </p:cNvPr>
          <p:cNvSpPr/>
          <p:nvPr/>
        </p:nvSpPr>
        <p:spPr>
          <a:xfrm>
            <a:off x="372862" y="1629824"/>
            <a:ext cx="7148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 и задание архитектуры: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01D224-03BC-4DBE-8B42-195FBB32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2038099"/>
            <a:ext cx="6741459" cy="324416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907E7D-FDCC-4D39-9F05-1E9792BB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738" y="2985246"/>
            <a:ext cx="3079631" cy="310798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891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337438" y="16613"/>
            <a:ext cx="8289357" cy="501241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 модели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BB039CC9-7EEF-4CDD-A93E-896FE927F83B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14</a:t>
            </a:fld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25999E-3C0F-4C0F-9D89-502BB2C7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8" y="688966"/>
            <a:ext cx="5360459" cy="579298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DA8022-684B-44E2-92C1-60BC509F5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97" y="688966"/>
            <a:ext cx="3296402" cy="16984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1A9287-9D9F-4540-AD5F-A2E1834736B9}"/>
              </a:ext>
            </a:extLst>
          </p:cNvPr>
          <p:cNvSpPr/>
          <p:nvPr/>
        </p:nvSpPr>
        <p:spPr>
          <a:xfrm>
            <a:off x="5697897" y="3277680"/>
            <a:ext cx="7148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Ошибки модели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</a:t>
            </a: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</a:t>
            </a: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A1419-0588-47AE-A984-7D04B4F80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898" y="3818015"/>
            <a:ext cx="3296402" cy="8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15418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D106BB71-2741-4170-A1E1-4BA99757E4B8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15</a:t>
            </a:fld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5DA72-4C14-47C8-99B7-C5D061C93DD3}"/>
              </a:ext>
            </a:extLst>
          </p:cNvPr>
          <p:cNvSpPr txBox="1"/>
          <p:nvPr/>
        </p:nvSpPr>
        <p:spPr>
          <a:xfrm>
            <a:off x="6143341" y="1279944"/>
            <a:ext cx="2698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логической составляющей используем нейросеть, написанную при помощи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фронт-составляющей пишем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верстку страницы с формами для ввода входных переменных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A52F77-EBFA-43AC-8A58-E2CECFFD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9" y="1103369"/>
            <a:ext cx="5869910" cy="46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15418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D106BB71-2741-4170-A1E1-4BA99757E4B8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16</a:t>
            </a:fld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5DA72-4C14-47C8-99B7-C5D061C93DD3}"/>
              </a:ext>
            </a:extLst>
          </p:cNvPr>
          <p:cNvSpPr txBox="1"/>
          <p:nvPr/>
        </p:nvSpPr>
        <p:spPr>
          <a:xfrm>
            <a:off x="6143341" y="1279944"/>
            <a:ext cx="2698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логической составляющей используем нейросеть, написанную при помощи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фронт-составляющей пишем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верстку страницы с формами для ввода входных переменных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CDD49F-855F-4AD9-BACB-9ECF3E68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7" y="974987"/>
            <a:ext cx="3604223" cy="285668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F3EE47-1623-4739-B849-2CD1EA25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02" y="2873185"/>
            <a:ext cx="3782993" cy="369392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868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>
            <a:extLst>
              <a:ext uri="{FF2B5EF4-FFF2-40B4-BE49-F238E27FC236}">
                <a16:creationId xmlns:a16="http://schemas.microsoft.com/office/drawing/2014/main" id="{39FFC182-497D-4411-A5EF-094C410847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77"/>
          <a:stretch/>
        </p:blipFill>
        <p:spPr>
          <a:xfrm>
            <a:off x="12436" y="3736918"/>
            <a:ext cx="9120717" cy="31036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80EBBD-C193-41DB-974A-6C08E7CA1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494076" y="4096683"/>
            <a:ext cx="7079362" cy="16807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CDBFA6A-B2F0-4D26-8A06-D6D4186E8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8" y="4369868"/>
            <a:ext cx="7079362" cy="1671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F79689-6B6D-4BD4-9BFF-ED05F0B07944}"/>
              </a:ext>
            </a:extLst>
          </p:cNvPr>
          <p:cNvSpPr txBox="1"/>
          <p:nvPr/>
        </p:nvSpPr>
        <p:spPr>
          <a:xfrm>
            <a:off x="1004262" y="4899338"/>
            <a:ext cx="7079362" cy="508364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BC102CB-1BA7-4CFB-BEA8-1C4F2698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18" y="6115979"/>
            <a:ext cx="2534518" cy="583868"/>
          </a:xfrm>
          <a:prstGeom prst="rect">
            <a:avLst/>
          </a:prstGeom>
        </p:spPr>
      </p:pic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15418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9CBEB-2528-453D-8365-6039B10996C8}"/>
              </a:ext>
            </a:extLst>
          </p:cNvPr>
          <p:cNvSpPr txBox="1"/>
          <p:nvPr/>
        </p:nvSpPr>
        <p:spPr>
          <a:xfrm>
            <a:off x="623996" y="1066060"/>
            <a:ext cx="8235799" cy="259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Корреляция между входными переменными слабая, выраженных зависимостей нет;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Примененные модели регрессии не показали высокой эффективности в прогнозировании свойств композитов, необходимы дополнительные вводные данные, получение новых результирующих признаков в результате математических преобразований, релевантных доменной области, консультации экспертов предметной области, новые исследования.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8427A296-9768-4F1F-B38A-DA65ECF086A3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>
                <a:solidFill>
                  <a:schemeClr val="bg1"/>
                </a:solidFill>
              </a:rPr>
              <a:pPr/>
              <a:t>17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2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591671" y="206188"/>
            <a:ext cx="7920395" cy="63059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9CBEB-2528-453D-8365-6039B10996C8}"/>
              </a:ext>
            </a:extLst>
          </p:cNvPr>
          <p:cNvSpPr txBox="1"/>
          <p:nvPr/>
        </p:nvSpPr>
        <p:spPr>
          <a:xfrm>
            <a:off x="623995" y="958026"/>
            <a:ext cx="8235799" cy="259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8" indent="-285748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и обучить несколько моделей регрессии для прогноза целевых показателей нового композиционного материала.</a:t>
            </a:r>
          </a:p>
          <a:p>
            <a:pPr marL="285748" indent="-285748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Оформить получение пользователем целевого показателя              в веб-приложение</a:t>
            </a:r>
          </a:p>
          <a:p>
            <a:pPr marL="285748" indent="-285748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Целевые показатели - модуль упругости при растяжении и прочность при растяжении, соотношение «матрица-наполнитель»</a:t>
            </a:r>
          </a:p>
          <a:p>
            <a:pPr>
              <a:lnSpc>
                <a:spcPct val="114000"/>
              </a:lnSpc>
            </a:pPr>
            <a:endParaRPr lang="ru-RU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ru-RU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5C299-1A62-49DE-A469-4249FB68AB04}"/>
              </a:ext>
            </a:extLst>
          </p:cNvPr>
          <p:cNvSpPr txBox="1"/>
          <p:nvPr/>
        </p:nvSpPr>
        <p:spPr>
          <a:xfrm>
            <a:off x="842531" y="3877267"/>
            <a:ext cx="78196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признаков по 1023 значения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Пропуски и дубликаты отсутствуют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данных большинства переменных – вещественный, переменные непрерывны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близко к нормальному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Линейной зависимости между признаками нет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Слабая корреляция переменных между собой</a:t>
            </a:r>
          </a:p>
        </p:txBody>
      </p:sp>
      <p:sp>
        <p:nvSpPr>
          <p:cNvPr id="15" name="Номер слайда 4">
            <a:extLst>
              <a:ext uri="{FF2B5EF4-FFF2-40B4-BE49-F238E27FC236}">
                <a16:creationId xmlns:a16="http://schemas.microsoft.com/office/drawing/2014/main" id="{3E1CE333-CD15-459D-B7CB-80664166EE6F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3D7F5225-10C8-4438-AC5C-3E76899B5B56}"/>
              </a:ext>
            </a:extLst>
          </p:cNvPr>
          <p:cNvSpPr txBox="1">
            <a:spLocks/>
          </p:cNvSpPr>
          <p:nvPr/>
        </p:nvSpPr>
        <p:spPr>
          <a:xfrm>
            <a:off x="623995" y="3067222"/>
            <a:ext cx="7920395" cy="63059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Знакомство с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39039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3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Сырые данные до предобработки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748521-924E-4058-B22F-880F9CA5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18" y="736891"/>
            <a:ext cx="4970427" cy="20701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3DC54B-1D62-4CBA-9C76-C8B6ED81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7" y="2964746"/>
            <a:ext cx="1862430" cy="20017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56CCD1-5614-452B-BE80-AD65C0DE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617" y="2964746"/>
            <a:ext cx="1862430" cy="20392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DCB216-D66F-430E-A2F6-B71F6C027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031" y="2964747"/>
            <a:ext cx="1838741" cy="20017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DEA530-AEFD-4C85-AC8C-309C8BC93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817" y="2964746"/>
            <a:ext cx="1866788" cy="20392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A6D40B-881A-4EC6-855B-1C1BD4CBE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917" y="736891"/>
            <a:ext cx="1911149" cy="20701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EE77C3-1898-4DE9-84CE-3A9AE75B93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09" y="5097371"/>
            <a:ext cx="1934918" cy="9520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F1B451-50E6-4470-AFE4-69C612E8F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6617" y="5084676"/>
            <a:ext cx="1971414" cy="9774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C74344-B552-4439-9F5F-90E865FE64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0784" y="5093237"/>
            <a:ext cx="1893234" cy="10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8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4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после удаления выбросов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4F601F-8037-49A8-B1D8-1E6BD0E8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5" y="673768"/>
            <a:ext cx="5084660" cy="28471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EC2DBE-023D-4AF9-93FE-190084D6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5" y="3704958"/>
            <a:ext cx="2348700" cy="28621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795-B674-41D6-BF33-5FCE7B981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93" y="4108562"/>
            <a:ext cx="2358971" cy="2458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294116-E3A2-4196-9C28-E3A484A44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615" y="673768"/>
            <a:ext cx="2586451" cy="26698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3EFCF9-30A3-459D-AC96-FAC27D4D3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380" y="3420269"/>
            <a:ext cx="2581963" cy="12682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A13E40-9077-4F27-8F26-93F373E17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049" y="4703700"/>
            <a:ext cx="2678293" cy="13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5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Корреляция переменных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A3EF7F-64FB-4D4F-9778-E22E1066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690685"/>
            <a:ext cx="5230547" cy="54591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436DB2-1CB6-4CFC-9F27-51B0B0D11E54}"/>
              </a:ext>
            </a:extLst>
          </p:cNvPr>
          <p:cNvSpPr/>
          <p:nvPr/>
        </p:nvSpPr>
        <p:spPr>
          <a:xfrm>
            <a:off x="6167718" y="4005629"/>
            <a:ext cx="2494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Корреляция слабая.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0,0059.</a:t>
            </a:r>
            <a:endParaRPr lang="ru-RU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6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70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и предобработка перед обучением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3DF88D-C396-4E85-8379-979D6FF8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802818"/>
            <a:ext cx="4548639" cy="24457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CE484B-740A-49B1-9308-5D26B263C648}"/>
              </a:ext>
            </a:extLst>
          </p:cNvPr>
          <p:cNvSpPr/>
          <p:nvPr/>
        </p:nvSpPr>
        <p:spPr>
          <a:xfrm>
            <a:off x="5529084" y="863586"/>
            <a:ext cx="24060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выравнивания диапазонов входных переменных проведем нормализацию. </a:t>
            </a:r>
          </a:p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мы облегчим работу моделям.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6E0033-DC7B-4331-ADE7-0B041EEB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05" y="2438399"/>
            <a:ext cx="4939034" cy="368657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CB121F8-8C3A-487A-AADA-FBD76DCDC3F5}"/>
              </a:ext>
            </a:extLst>
          </p:cNvPr>
          <p:cNvSpPr/>
          <p:nvPr/>
        </p:nvSpPr>
        <p:spPr>
          <a:xfrm>
            <a:off x="623996" y="4011901"/>
            <a:ext cx="24563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 тестовый и обучающий наборы данных </a:t>
            </a:r>
          </a:p>
        </p:txBody>
      </p:sp>
    </p:spTree>
    <p:extLst>
      <p:ext uri="{BB962C8B-B14F-4D97-AF65-F5344CB8AC3E}">
        <p14:creationId xmlns:p14="http://schemas.microsoft.com/office/powerpoint/2010/main" val="40355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7</a:t>
            </a:fld>
            <a:endParaRPr lang="ru-RU"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919A89-410E-4F73-A7CC-31C847F6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980177"/>
            <a:ext cx="5557759" cy="305886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B22D16-DF40-4C4F-8891-4A33D949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1" y="2312893"/>
            <a:ext cx="4906423" cy="382017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73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Регрессия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ближайших соседей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8</a:t>
            </a:fld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56E52D-6ABC-4E32-831E-F7698AF6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1016647"/>
            <a:ext cx="4979621" cy="369660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7D804F-FBE6-41E6-BBF0-8AF20204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81" y="2443759"/>
            <a:ext cx="4860293" cy="36663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802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Случайный лес,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9</a:t>
            </a:fld>
            <a:endParaRPr lang="ru-RU"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E62CC-CFA5-4EC2-BB6E-0BE03C24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927847"/>
            <a:ext cx="5317620" cy="498484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FFA0B1-B950-4570-A6F2-FBCE7DC5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50" y="2375646"/>
            <a:ext cx="4766324" cy="369718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0593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2731</TotalTime>
  <Words>396</Words>
  <Application>Microsoft Office PowerPoint</Application>
  <PresentationFormat>Произвольный</PresentationFormat>
  <Paragraphs>76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Хохлов Валентин Валерьевич</dc:creator>
  <cp:lastModifiedBy>Хохлов Валентин Валерьевич</cp:lastModifiedBy>
  <cp:revision>132</cp:revision>
  <dcterms:created xsi:type="dcterms:W3CDTF">2020-07-15T13:24:42Z</dcterms:created>
  <dcterms:modified xsi:type="dcterms:W3CDTF">2022-04-27T10:29:46Z</dcterms:modified>
</cp:coreProperties>
</file>