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77" r:id="rId9"/>
    <p:sldId id="278"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6" r:id="rId23"/>
    <p:sldId id="280" r:id="rId24"/>
    <p:sldId id="281" r:id="rId25"/>
    <p:sldId id="282" r:id="rId26"/>
    <p:sldId id="283" r:id="rId27"/>
    <p:sldId id="284" r:id="rId28"/>
    <p:sldId id="285" r:id="rId29"/>
  </p:sldIdLst>
  <p:sldSz cx="9144000" cy="5143500" type="screen16x9"/>
  <p:notesSz cx="6858000" cy="9144000"/>
  <p:embeddedFontLst>
    <p:embeddedFont>
      <p:font typeface="Source Code Pro" panose="020B0604020202020204" charset="0"/>
      <p:regular r:id="rId31"/>
      <p:bold r:id="rId32"/>
    </p:embeddedFont>
    <p:embeddedFont>
      <p:font typeface="Amatic SC" panose="020B0604020202020204" charset="-79"/>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F87820C-34BC-47D8-ABF9-929BE9EE4856}">
          <p14:sldIdLst>
            <p14:sldId id="256"/>
            <p14:sldId id="257"/>
            <p14:sldId id="258"/>
            <p14:sldId id="259"/>
            <p14:sldId id="260"/>
            <p14:sldId id="261"/>
            <p14:sldId id="262"/>
            <p14:sldId id="277"/>
            <p14:sldId id="278"/>
            <p14:sldId id="263"/>
            <p14:sldId id="264"/>
            <p14:sldId id="265"/>
            <p14:sldId id="266"/>
            <p14:sldId id="267"/>
            <p14:sldId id="268"/>
            <p14:sldId id="269"/>
            <p14:sldId id="270"/>
            <p14:sldId id="271"/>
            <p14:sldId id="272"/>
            <p14:sldId id="273"/>
            <p14:sldId id="275"/>
            <p14:sldId id="276"/>
            <p14:sldId id="280"/>
            <p14:sldId id="281"/>
            <p14:sldId id="282"/>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ABDB2B-47A7-4E2E-B2CC-1C15F329CD78}">
  <a:tblStyle styleId="{A2ABDB2B-47A7-4E2E-B2CC-1C15F329CD78}"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37" autoAdjust="0"/>
  </p:normalViewPr>
  <p:slideViewPr>
    <p:cSldViewPr snapToGrid="0">
      <p:cViewPr>
        <p:scale>
          <a:sx n="150" d="100"/>
          <a:sy n="150" d="100"/>
        </p:scale>
        <p:origin x="474"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82046722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51350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47741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163397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86625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18354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02392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50911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1618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7768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25565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05667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58019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4885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39200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57978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6324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311700" y="392150"/>
            <a:ext cx="8520599" cy="2690399"/>
          </a:xfrm>
          <a:prstGeom prst="rect">
            <a:avLst/>
          </a:prstGeom>
        </p:spPr>
        <p:txBody>
          <a:bodyPr lIns="91425" tIns="91425" rIns="91425" bIns="91425" anchor="ctr" anchorCtr="0"/>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a:endParaRPr/>
          </a:p>
        </p:txBody>
      </p:sp>
      <p:sp>
        <p:nvSpPr>
          <p:cNvPr id="12" name="Shape 12"/>
          <p:cNvSpPr txBox="1">
            <a:spLocks noGrp="1"/>
          </p:cNvSpPr>
          <p:nvPr>
            <p:ph type="subTitle" idx="1"/>
          </p:nvPr>
        </p:nvSpPr>
        <p:spPr>
          <a:xfrm>
            <a:off x="311700" y="3890400"/>
            <a:ext cx="8520599" cy="706200"/>
          </a:xfrm>
          <a:prstGeom prst="rect">
            <a:avLst/>
          </a:prstGeom>
        </p:spPr>
        <p:txBody>
          <a:bodyPr lIns="91425" tIns="91425" rIns="91425" bIns="91425" anchor="ctr" anchorCtr="0"/>
          <a:lstStyle>
            <a:lvl1pPr lvl="0" algn="ctr">
              <a:lnSpc>
                <a:spcPct val="100000"/>
              </a:lnSpc>
              <a:spcBef>
                <a:spcPts val="0"/>
              </a:spcBef>
              <a:spcAft>
                <a:spcPts val="0"/>
              </a:spcAft>
              <a:buClr>
                <a:schemeClr val="accent1"/>
              </a:buClr>
              <a:buSzPct val="100000"/>
              <a:buNone/>
              <a:defRPr sz="2100" b="1">
                <a:solidFill>
                  <a:schemeClr val="accent1"/>
                </a:solidFill>
              </a:defRPr>
            </a:lvl1pPr>
            <a:lvl2pPr lvl="1" algn="ctr">
              <a:lnSpc>
                <a:spcPct val="100000"/>
              </a:lnSpc>
              <a:spcBef>
                <a:spcPts val="0"/>
              </a:spcBef>
              <a:spcAft>
                <a:spcPts val="0"/>
              </a:spcAft>
              <a:buClr>
                <a:schemeClr val="accent1"/>
              </a:buClr>
              <a:buSzPct val="100000"/>
              <a:buNone/>
              <a:defRPr sz="2100" b="1">
                <a:solidFill>
                  <a:schemeClr val="accent1"/>
                </a:solidFill>
              </a:defRPr>
            </a:lvl2pPr>
            <a:lvl3pPr lvl="2" algn="ctr">
              <a:lnSpc>
                <a:spcPct val="100000"/>
              </a:lnSpc>
              <a:spcBef>
                <a:spcPts val="0"/>
              </a:spcBef>
              <a:spcAft>
                <a:spcPts val="0"/>
              </a:spcAft>
              <a:buClr>
                <a:schemeClr val="accent1"/>
              </a:buClr>
              <a:buSzPct val="100000"/>
              <a:buNone/>
              <a:defRPr sz="2100" b="1">
                <a:solidFill>
                  <a:schemeClr val="accent1"/>
                </a:solidFill>
              </a:defRPr>
            </a:lvl3pPr>
            <a:lvl4pPr lvl="3" algn="ctr">
              <a:lnSpc>
                <a:spcPct val="100000"/>
              </a:lnSpc>
              <a:spcBef>
                <a:spcPts val="0"/>
              </a:spcBef>
              <a:spcAft>
                <a:spcPts val="0"/>
              </a:spcAft>
              <a:buClr>
                <a:schemeClr val="accent1"/>
              </a:buClr>
              <a:buSzPct val="100000"/>
              <a:buNone/>
              <a:defRPr sz="2100" b="1">
                <a:solidFill>
                  <a:schemeClr val="accent1"/>
                </a:solidFill>
              </a:defRPr>
            </a:lvl4pPr>
            <a:lvl5pPr lvl="4" algn="ctr">
              <a:lnSpc>
                <a:spcPct val="100000"/>
              </a:lnSpc>
              <a:spcBef>
                <a:spcPts val="0"/>
              </a:spcBef>
              <a:spcAft>
                <a:spcPts val="0"/>
              </a:spcAft>
              <a:buClr>
                <a:schemeClr val="accent1"/>
              </a:buClr>
              <a:buSzPct val="100000"/>
              <a:buNone/>
              <a:defRPr sz="2100" b="1">
                <a:solidFill>
                  <a:schemeClr val="accent1"/>
                </a:solidFill>
              </a:defRPr>
            </a:lvl5pPr>
            <a:lvl6pPr lvl="5" algn="ctr">
              <a:lnSpc>
                <a:spcPct val="100000"/>
              </a:lnSpc>
              <a:spcBef>
                <a:spcPts val="0"/>
              </a:spcBef>
              <a:spcAft>
                <a:spcPts val="0"/>
              </a:spcAft>
              <a:buClr>
                <a:schemeClr val="accent1"/>
              </a:buClr>
              <a:buSzPct val="100000"/>
              <a:buNone/>
              <a:defRPr sz="2100" b="1">
                <a:solidFill>
                  <a:schemeClr val="accent1"/>
                </a:solidFill>
              </a:defRPr>
            </a:lvl6pPr>
            <a:lvl7pPr lvl="6" algn="ctr">
              <a:lnSpc>
                <a:spcPct val="100000"/>
              </a:lnSpc>
              <a:spcBef>
                <a:spcPts val="0"/>
              </a:spcBef>
              <a:spcAft>
                <a:spcPts val="0"/>
              </a:spcAft>
              <a:buClr>
                <a:schemeClr val="accent1"/>
              </a:buClr>
              <a:buSzPct val="100000"/>
              <a:buNone/>
              <a:defRPr sz="2100" b="1">
                <a:solidFill>
                  <a:schemeClr val="accent1"/>
                </a:solidFill>
              </a:defRPr>
            </a:lvl7pPr>
            <a:lvl8pPr lvl="7" algn="ctr">
              <a:lnSpc>
                <a:spcPct val="100000"/>
              </a:lnSpc>
              <a:spcBef>
                <a:spcPts val="0"/>
              </a:spcBef>
              <a:spcAft>
                <a:spcPts val="0"/>
              </a:spcAft>
              <a:buClr>
                <a:schemeClr val="accent1"/>
              </a:buClr>
              <a:buSzPct val="100000"/>
              <a:buNone/>
              <a:defRPr sz="2100" b="1">
                <a:solidFill>
                  <a:schemeClr val="accent1"/>
                </a:solidFill>
              </a:defRPr>
            </a:lvl8pPr>
            <a:lvl9pPr lvl="8" algn="ctr">
              <a:lnSpc>
                <a:spcPct val="100000"/>
              </a:lnSpc>
              <a:spcBef>
                <a:spcPts val="0"/>
              </a:spcBef>
              <a:spcAft>
                <a:spcPts val="0"/>
              </a:spcAft>
              <a:buClr>
                <a:schemeClr val="accent1"/>
              </a:buClr>
              <a:buSzPct val="100000"/>
              <a:buNone/>
              <a:defRPr sz="2100" b="1">
                <a:solidFill>
                  <a:schemeClr val="accent1"/>
                </a:solidFill>
              </a:defRPr>
            </a:lvl9pPr>
          </a:lstStyle>
          <a:p>
            <a:endParaRPr/>
          </a:p>
        </p:txBody>
      </p:sp>
      <p:sp>
        <p:nvSpPr>
          <p:cNvPr id="13" name="Shape 1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240275"/>
            <a:ext cx="8520599" cy="19818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48" name="Shape 48"/>
          <p:cNvSpPr txBox="1">
            <a:spLocks noGrp="1"/>
          </p:cNvSpPr>
          <p:nvPr>
            <p:ph type="body" idx="1"/>
          </p:nvPr>
        </p:nvSpPr>
        <p:spPr>
          <a:xfrm>
            <a:off x="311700" y="3304625"/>
            <a:ext cx="8520599" cy="1300800"/>
          </a:xfrm>
          <a:prstGeom prst="rect">
            <a:avLst/>
          </a:prstGeom>
        </p:spPr>
        <p:txBody>
          <a:bodyPr lIns="91425" tIns="91425" rIns="91425" bIns="91425" anchor="t" anchorCtr="0"/>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a:endParaRPr/>
          </a:p>
        </p:txBody>
      </p:sp>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2802750" y="802500"/>
            <a:ext cx="3538499" cy="3538499"/>
          </a:xfrm>
          <a:prstGeom prst="rect">
            <a:avLst/>
          </a:prstGeom>
          <a:solidFill>
            <a:srgbClr val="FFFFFF"/>
          </a:solidFill>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6" name="Shape 1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599" cy="8009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228675"/>
            <a:ext cx="8520599" cy="33401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292850"/>
            <a:ext cx="8520599" cy="8009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228675"/>
            <a:ext cx="3999899" cy="334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body" idx="2"/>
          </p:nvPr>
        </p:nvSpPr>
        <p:spPr>
          <a:xfrm>
            <a:off x="4832400" y="1228675"/>
            <a:ext cx="3999899" cy="334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5" name="Shape 2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4800" y="309350"/>
            <a:ext cx="8537700" cy="748200"/>
          </a:xfrm>
          <a:prstGeom prst="rect">
            <a:avLst/>
          </a:prstGeom>
        </p:spPr>
        <p:txBody>
          <a:bodyPr lIns="91425" tIns="91425" rIns="91425" bIns="91425" anchor="t"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28" name="Shape 2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31" name="Shape 31"/>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2" name="Shape 3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a:endParaRPr/>
          </a:p>
        </p:txBody>
      </p:sp>
      <p:sp>
        <p:nvSpPr>
          <p:cNvPr id="35" name="Shape 3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6"/>
        <p:cNvGrpSpPr/>
        <p:nvPr/>
      </p:nvGrpSpPr>
      <p:grpSpPr>
        <a:xfrm>
          <a:off x="0" y="0"/>
          <a:ext cx="0" cy="0"/>
          <a:chOff x="0" y="0"/>
          <a:chExt cx="0" cy="0"/>
        </a:xfrm>
      </p:grpSpPr>
      <p:sp>
        <p:nvSpPr>
          <p:cNvPr id="37" name="Shape 37"/>
          <p:cNvSpPr/>
          <p:nvPr/>
        </p:nvSpPr>
        <p:spPr>
          <a:xfrm>
            <a:off x="4572000" y="-25"/>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38" name="Shape 38"/>
          <p:cNvCxnSpPr/>
          <p:nvPr/>
        </p:nvCxnSpPr>
        <p:spPr>
          <a:xfrm>
            <a:off x="5029675" y="4495500"/>
            <a:ext cx="468300" cy="0"/>
          </a:xfrm>
          <a:prstGeom prst="straightConnector1">
            <a:avLst/>
          </a:prstGeom>
          <a:noFill/>
          <a:ln w="28575" cap="flat" cmpd="sng">
            <a:solidFill>
              <a:schemeClr val="lt1"/>
            </a:solidFill>
            <a:prstDash val="solid"/>
            <a:round/>
            <a:headEnd type="none" w="med" len="med"/>
            <a:tailEnd type="none" w="med" len="med"/>
          </a:ln>
        </p:spPr>
      </p:cxnSp>
      <p:sp>
        <p:nvSpPr>
          <p:cNvPr id="39" name="Shape 39"/>
          <p:cNvSpPr txBox="1">
            <a:spLocks noGrp="1"/>
          </p:cNvSpPr>
          <p:nvPr>
            <p:ph type="title"/>
          </p:nvPr>
        </p:nvSpPr>
        <p:spPr>
          <a:xfrm>
            <a:off x="265500" y="1081400"/>
            <a:ext cx="4045199" cy="17103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40" name="Shape 40"/>
          <p:cNvSpPr txBox="1">
            <a:spLocks noGrp="1"/>
          </p:cNvSpPr>
          <p:nvPr>
            <p:ph type="subTitle" idx="1"/>
          </p:nvPr>
        </p:nvSpPr>
        <p:spPr>
          <a:xfrm>
            <a:off x="265500" y="2845222"/>
            <a:ext cx="4045199" cy="1345500"/>
          </a:xfrm>
          <a:prstGeom prst="rect">
            <a:avLst/>
          </a:prstGeom>
        </p:spPr>
        <p:txBody>
          <a:bodyPr lIns="91425" tIns="91425" rIns="91425" bIns="91425" anchor="t" anchorCtr="0"/>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a:endParaRPr/>
          </a:p>
        </p:txBody>
      </p:sp>
      <p:sp>
        <p:nvSpPr>
          <p:cNvPr id="41" name="Shape 41"/>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2" name="Shape 4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0575"/>
            <a:ext cx="5998800" cy="598799"/>
          </a:xfrm>
          <a:prstGeom prst="rect">
            <a:avLst/>
          </a:prstGeom>
        </p:spPr>
        <p:txBody>
          <a:bodyPr lIns="91425" tIns="91425" rIns="91425" bIns="91425" anchor="ctr" anchorCtr="0"/>
          <a:lstStyle>
            <a:lvl1pPr lvl="0">
              <a:lnSpc>
                <a:spcPct val="100000"/>
              </a:lnSpc>
              <a:spcBef>
                <a:spcPts val="0"/>
              </a:spcBef>
              <a:spcAft>
                <a:spcPts val="0"/>
              </a:spcAft>
              <a:buClr>
                <a:schemeClr val="accent1"/>
              </a:buClr>
              <a:buSzPct val="100000"/>
              <a:buFont typeface="Amatic SC"/>
              <a:buNone/>
              <a:defRPr sz="2400" b="1">
                <a:solidFill>
                  <a:schemeClr val="accent1"/>
                </a:solidFill>
                <a:latin typeface="Amatic SC"/>
                <a:ea typeface="Amatic SC"/>
                <a:cs typeface="Amatic SC"/>
                <a:sym typeface="Amatic SC"/>
              </a:defRPr>
            </a:lvl1pPr>
          </a:lstStyle>
          <a:p>
            <a:endParaRPr/>
          </a:p>
        </p:txBody>
      </p:sp>
      <p:sp>
        <p:nvSpPr>
          <p:cNvPr id="45" name="Shape 4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292850"/>
            <a:ext cx="8520599" cy="800999"/>
          </a:xfrm>
          <a:prstGeom prst="rect">
            <a:avLst/>
          </a:prstGeom>
          <a:noFill/>
          <a:ln>
            <a:noFill/>
          </a:ln>
        </p:spPr>
        <p:txBody>
          <a:bodyPr lIns="91425" tIns="91425" rIns="91425" bIns="91425" anchor="t" anchorCtr="0"/>
          <a:lstStyle>
            <a:lvl1pPr lvl="0">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311700" y="1228675"/>
            <a:ext cx="8520599" cy="3340199"/>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eb.stanford.edu/class/cs144/cgi-bin/submit/index.php"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Upper_layer_protocol" TargetMode="External"/><Relationship Id="rId13" Type="http://schemas.openxmlformats.org/officeDocument/2006/relationships/image" Target="../media/image6.png"/><Relationship Id="rId3" Type="http://schemas.openxmlformats.org/officeDocument/2006/relationships/hyperlink" Target="https://en.wikipedia.org/wiki/Intel" TargetMode="External"/><Relationship Id="rId7" Type="http://schemas.openxmlformats.org/officeDocument/2006/relationships/hyperlink" Target="https://en.wikipedia.org/wiki/Frame_(telecommunications)" TargetMode="External"/><Relationship Id="rId12" Type="http://schemas.openxmlformats.org/officeDocument/2006/relationships/hyperlink" Target="https://en.wikipedia.org/wiki/IPv6" TargetMode="External"/><Relationship Id="rId2" Type="http://schemas.openxmlformats.org/officeDocument/2006/relationships/hyperlink" Target="https://en.wikipedia.org/wiki/Digital_Equipment_Corporation" TargetMode="External"/><Relationship Id="rId1" Type="http://schemas.openxmlformats.org/officeDocument/2006/relationships/slideLayout" Target="../slideLayouts/slideLayout3.xml"/><Relationship Id="rId6" Type="http://schemas.openxmlformats.org/officeDocument/2006/relationships/hyperlink" Target="https://en.wikipedia.org/wiki/EtherType" TargetMode="External"/><Relationship Id="rId11" Type="http://schemas.openxmlformats.org/officeDocument/2006/relationships/hyperlink" Target="https://en.wikipedia.org/wiki/Address_Resolution_Protocol" TargetMode="External"/><Relationship Id="rId5" Type="http://schemas.openxmlformats.org/officeDocument/2006/relationships/hyperlink" Target="https://en.wikipedia.org/wiki/Ethernet_frame#cite_note-15" TargetMode="External"/><Relationship Id="rId10" Type="http://schemas.openxmlformats.org/officeDocument/2006/relationships/hyperlink" Target="https://en.wikipedia.org/wiki/IPv4" TargetMode="External"/><Relationship Id="rId4" Type="http://schemas.openxmlformats.org/officeDocument/2006/relationships/hyperlink" Target="https://en.wikipedia.org/wiki/Xerox" TargetMode="External"/><Relationship Id="rId9" Type="http://schemas.openxmlformats.org/officeDocument/2006/relationships/hyperlink" Target="https://en.wikipedia.org/wiki/Encapsulation_(network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0" y="392150"/>
            <a:ext cx="8520599" cy="2690399"/>
          </a:xfrm>
          <a:prstGeom prst="rect">
            <a:avLst/>
          </a:prstGeom>
        </p:spPr>
        <p:txBody>
          <a:bodyPr lIns="91425" tIns="91425" rIns="91425" bIns="91425" anchor="ctr" anchorCtr="0">
            <a:noAutofit/>
          </a:bodyPr>
          <a:lstStyle/>
          <a:p>
            <a:pPr lvl="0">
              <a:spcBef>
                <a:spcPts val="0"/>
              </a:spcBef>
              <a:buNone/>
            </a:pPr>
            <a:r>
              <a:rPr lang="en"/>
              <a:t>CS144 Simple Router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lvl="0" algn="ctr" rtl="0">
              <a:spcBef>
                <a:spcPts val="0"/>
              </a:spcBef>
              <a:buNone/>
            </a:pPr>
            <a:r>
              <a:rPr lang="en"/>
              <a:t>The Mininet Environment</a:t>
            </a:r>
          </a:p>
        </p:txBody>
      </p:sp>
      <p:pic>
        <p:nvPicPr>
          <p:cNvPr id="139" name="Shape 139" descr="server.png"/>
          <p:cNvPicPr preferRelativeResize="0"/>
          <p:nvPr/>
        </p:nvPicPr>
        <p:blipFill>
          <a:blip r:embed="rId3">
            <a:alphaModFix/>
          </a:blip>
          <a:stretch>
            <a:fillRect/>
          </a:stretch>
        </p:blipFill>
        <p:spPr>
          <a:xfrm>
            <a:off x="311700" y="1169200"/>
            <a:ext cx="1029175" cy="1029175"/>
          </a:xfrm>
          <a:prstGeom prst="rect">
            <a:avLst/>
          </a:prstGeom>
          <a:noFill/>
          <a:ln>
            <a:noFill/>
          </a:ln>
        </p:spPr>
      </p:pic>
      <p:pic>
        <p:nvPicPr>
          <p:cNvPr id="140" name="Shape 140" descr="server.png"/>
          <p:cNvPicPr preferRelativeResize="0"/>
          <p:nvPr/>
        </p:nvPicPr>
        <p:blipFill>
          <a:blip r:embed="rId3">
            <a:alphaModFix/>
          </a:blip>
          <a:stretch>
            <a:fillRect/>
          </a:stretch>
        </p:blipFill>
        <p:spPr>
          <a:xfrm>
            <a:off x="3463675" y="1169200"/>
            <a:ext cx="1029175" cy="1029175"/>
          </a:xfrm>
          <a:prstGeom prst="rect">
            <a:avLst/>
          </a:prstGeom>
          <a:noFill/>
          <a:ln>
            <a:noFill/>
          </a:ln>
        </p:spPr>
      </p:pic>
      <p:sp>
        <p:nvSpPr>
          <p:cNvPr id="141" name="Shape 141"/>
          <p:cNvSpPr txBox="1"/>
          <p:nvPr/>
        </p:nvSpPr>
        <p:spPr>
          <a:xfrm>
            <a:off x="1466400" y="2839400"/>
            <a:ext cx="1784099" cy="7845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42" name="Shape 142"/>
          <p:cNvSpPr/>
          <p:nvPr/>
        </p:nvSpPr>
        <p:spPr>
          <a:xfrm>
            <a:off x="1805850" y="2754162"/>
            <a:ext cx="1105200" cy="458699"/>
          </a:xfrm>
          <a:prstGeom prst="rect">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Router</a:t>
            </a:r>
          </a:p>
        </p:txBody>
      </p:sp>
      <p:pic>
        <p:nvPicPr>
          <p:cNvPr id="143" name="Shape 143" descr="laptop_vector_blue_screen_147853.jpg"/>
          <p:cNvPicPr preferRelativeResize="0"/>
          <p:nvPr/>
        </p:nvPicPr>
        <p:blipFill>
          <a:blip r:embed="rId4">
            <a:alphaModFix/>
          </a:blip>
          <a:stretch>
            <a:fillRect/>
          </a:stretch>
        </p:blipFill>
        <p:spPr>
          <a:xfrm>
            <a:off x="1805841" y="4087994"/>
            <a:ext cx="1105199" cy="949171"/>
          </a:xfrm>
          <a:prstGeom prst="rect">
            <a:avLst/>
          </a:prstGeom>
          <a:noFill/>
          <a:ln>
            <a:noFill/>
          </a:ln>
        </p:spPr>
      </p:pic>
      <p:cxnSp>
        <p:nvCxnSpPr>
          <p:cNvPr id="144" name="Shape 144"/>
          <p:cNvCxnSpPr>
            <a:stCxn id="142" idx="2"/>
            <a:endCxn id="143" idx="0"/>
          </p:cNvCxnSpPr>
          <p:nvPr/>
        </p:nvCxnSpPr>
        <p:spPr>
          <a:xfrm>
            <a:off x="2358450" y="3212862"/>
            <a:ext cx="0" cy="875100"/>
          </a:xfrm>
          <a:prstGeom prst="straightConnector1">
            <a:avLst/>
          </a:prstGeom>
          <a:noFill/>
          <a:ln w="9525" cap="flat" cmpd="sng">
            <a:solidFill>
              <a:schemeClr val="dk2"/>
            </a:solidFill>
            <a:prstDash val="solid"/>
            <a:round/>
            <a:headEnd type="none" w="lg" len="lg"/>
            <a:tailEnd type="none" w="lg" len="lg"/>
          </a:ln>
        </p:spPr>
      </p:cxnSp>
      <p:cxnSp>
        <p:nvCxnSpPr>
          <p:cNvPr id="145" name="Shape 145"/>
          <p:cNvCxnSpPr>
            <a:stCxn id="142" idx="3"/>
            <a:endCxn id="140" idx="2"/>
          </p:cNvCxnSpPr>
          <p:nvPr/>
        </p:nvCxnSpPr>
        <p:spPr>
          <a:xfrm rot="10800000" flipH="1">
            <a:off x="2911050" y="2198412"/>
            <a:ext cx="1067099" cy="785100"/>
          </a:xfrm>
          <a:prstGeom prst="straightConnector1">
            <a:avLst/>
          </a:prstGeom>
          <a:noFill/>
          <a:ln w="9525" cap="flat" cmpd="sng">
            <a:solidFill>
              <a:schemeClr val="dk2"/>
            </a:solidFill>
            <a:prstDash val="solid"/>
            <a:round/>
            <a:headEnd type="none" w="lg" len="lg"/>
            <a:tailEnd type="none" w="lg" len="lg"/>
          </a:ln>
        </p:spPr>
      </p:cxnSp>
      <p:cxnSp>
        <p:nvCxnSpPr>
          <p:cNvPr id="146" name="Shape 146"/>
          <p:cNvCxnSpPr>
            <a:stCxn id="139" idx="2"/>
            <a:endCxn id="142" idx="1"/>
          </p:cNvCxnSpPr>
          <p:nvPr/>
        </p:nvCxnSpPr>
        <p:spPr>
          <a:xfrm>
            <a:off x="826287" y="2198375"/>
            <a:ext cx="979500" cy="785100"/>
          </a:xfrm>
          <a:prstGeom prst="straightConnector1">
            <a:avLst/>
          </a:prstGeom>
          <a:noFill/>
          <a:ln w="9525" cap="flat" cmpd="sng">
            <a:solidFill>
              <a:schemeClr val="dk2"/>
            </a:solidFill>
            <a:prstDash val="solid"/>
            <a:round/>
            <a:headEnd type="none" w="lg" len="lg"/>
            <a:tailEnd type="none" w="lg" len="lg"/>
          </a:ln>
        </p:spPr>
      </p:cxnSp>
      <p:sp>
        <p:nvSpPr>
          <p:cNvPr id="147" name="Shape 147"/>
          <p:cNvSpPr txBox="1"/>
          <p:nvPr/>
        </p:nvSpPr>
        <p:spPr>
          <a:xfrm>
            <a:off x="127400" y="880950"/>
            <a:ext cx="1494300" cy="458699"/>
          </a:xfrm>
          <a:prstGeom prst="rect">
            <a:avLst/>
          </a:prstGeom>
          <a:noFill/>
          <a:ln>
            <a:noFill/>
          </a:ln>
        </p:spPr>
        <p:txBody>
          <a:bodyPr lIns="91425" tIns="91425" rIns="91425" bIns="91425" anchor="t" anchorCtr="0">
            <a:noAutofit/>
          </a:bodyPr>
          <a:lstStyle/>
          <a:p>
            <a:pPr lvl="0" algn="ctr" rtl="0">
              <a:spcBef>
                <a:spcPts val="0"/>
              </a:spcBef>
              <a:buNone/>
            </a:pPr>
            <a:r>
              <a:rPr lang="en"/>
              <a:t>HTTP Server 1</a:t>
            </a:r>
          </a:p>
        </p:txBody>
      </p:sp>
      <p:sp>
        <p:nvSpPr>
          <p:cNvPr id="148" name="Shape 148"/>
          <p:cNvSpPr txBox="1"/>
          <p:nvPr/>
        </p:nvSpPr>
        <p:spPr>
          <a:xfrm>
            <a:off x="3250499" y="880950"/>
            <a:ext cx="1414500" cy="458699"/>
          </a:xfrm>
          <a:prstGeom prst="rect">
            <a:avLst/>
          </a:prstGeom>
          <a:noFill/>
          <a:ln>
            <a:noFill/>
          </a:ln>
        </p:spPr>
        <p:txBody>
          <a:bodyPr lIns="91425" tIns="91425" rIns="91425" bIns="91425" anchor="t" anchorCtr="0">
            <a:noAutofit/>
          </a:bodyPr>
          <a:lstStyle/>
          <a:p>
            <a:pPr lvl="0" algn="ctr" rtl="0">
              <a:spcBef>
                <a:spcPts val="0"/>
              </a:spcBef>
              <a:buNone/>
            </a:pPr>
            <a:r>
              <a:rPr lang="en"/>
              <a:t>HTTP Server 2</a:t>
            </a:r>
          </a:p>
        </p:txBody>
      </p:sp>
      <p:sp>
        <p:nvSpPr>
          <p:cNvPr id="149" name="Shape 149"/>
          <p:cNvSpPr txBox="1"/>
          <p:nvPr/>
        </p:nvSpPr>
        <p:spPr>
          <a:xfrm>
            <a:off x="801387" y="4333225"/>
            <a:ext cx="1029300" cy="458699"/>
          </a:xfrm>
          <a:prstGeom prst="rect">
            <a:avLst/>
          </a:prstGeom>
          <a:noFill/>
          <a:ln>
            <a:noFill/>
          </a:ln>
        </p:spPr>
        <p:txBody>
          <a:bodyPr lIns="91425" tIns="91425" rIns="91425" bIns="91425" anchor="t" anchorCtr="0">
            <a:noAutofit/>
          </a:bodyPr>
          <a:lstStyle/>
          <a:p>
            <a:pPr lvl="0" algn="ctr" rtl="0">
              <a:spcBef>
                <a:spcPts val="0"/>
              </a:spcBef>
              <a:buNone/>
            </a:pPr>
            <a:r>
              <a:rPr lang="en"/>
              <a:t>Client</a:t>
            </a:r>
          </a:p>
        </p:txBody>
      </p:sp>
      <p:sp>
        <p:nvSpPr>
          <p:cNvPr id="150" name="Shape 150"/>
          <p:cNvSpPr txBox="1"/>
          <p:nvPr/>
        </p:nvSpPr>
        <p:spPr>
          <a:xfrm>
            <a:off x="1695325" y="3126725"/>
            <a:ext cx="1310099" cy="6657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FF0000"/>
                </a:solidFill>
              </a:rPr>
              <a:t>eth3 </a:t>
            </a:r>
          </a:p>
          <a:p>
            <a:pPr lvl="0" algn="ctr" rtl="0">
              <a:spcBef>
                <a:spcPts val="0"/>
              </a:spcBef>
              <a:buNone/>
            </a:pPr>
            <a:r>
              <a:rPr lang="en">
                <a:solidFill>
                  <a:srgbClr val="FF0000"/>
                </a:solidFill>
              </a:rPr>
              <a:t>10.0.1.1</a:t>
            </a:r>
          </a:p>
        </p:txBody>
      </p:sp>
      <p:sp>
        <p:nvSpPr>
          <p:cNvPr id="151" name="Shape 151"/>
          <p:cNvSpPr txBox="1"/>
          <p:nvPr/>
        </p:nvSpPr>
        <p:spPr>
          <a:xfrm>
            <a:off x="596800" y="2520200"/>
            <a:ext cx="1310099" cy="6657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FF0000"/>
                </a:solidFill>
              </a:rPr>
              <a:t>eth1 </a:t>
            </a:r>
          </a:p>
          <a:p>
            <a:pPr lvl="0" algn="ctr" rtl="0">
              <a:spcBef>
                <a:spcPts val="0"/>
              </a:spcBef>
              <a:buNone/>
            </a:pPr>
            <a:r>
              <a:rPr lang="en">
                <a:solidFill>
                  <a:srgbClr val="FF0000"/>
                </a:solidFill>
              </a:rPr>
              <a:t>192.168.2.1</a:t>
            </a:r>
          </a:p>
        </p:txBody>
      </p:sp>
      <p:sp>
        <p:nvSpPr>
          <p:cNvPr id="152" name="Shape 152"/>
          <p:cNvSpPr txBox="1"/>
          <p:nvPr/>
        </p:nvSpPr>
        <p:spPr>
          <a:xfrm>
            <a:off x="2668050" y="2520200"/>
            <a:ext cx="1310099" cy="6657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FF0000"/>
                </a:solidFill>
              </a:rPr>
              <a:t>eth2 </a:t>
            </a:r>
          </a:p>
          <a:p>
            <a:pPr lvl="0" algn="ctr" rtl="0">
              <a:spcBef>
                <a:spcPts val="0"/>
              </a:spcBef>
              <a:buNone/>
            </a:pPr>
            <a:r>
              <a:rPr lang="en">
                <a:solidFill>
                  <a:srgbClr val="FF0000"/>
                </a:solidFill>
              </a:rPr>
              <a:t>172.64.3.1</a:t>
            </a:r>
          </a:p>
        </p:txBody>
      </p:sp>
      <p:sp>
        <p:nvSpPr>
          <p:cNvPr id="153" name="Shape 153"/>
          <p:cNvSpPr txBox="1"/>
          <p:nvPr/>
        </p:nvSpPr>
        <p:spPr>
          <a:xfrm>
            <a:off x="3170825" y="2120896"/>
            <a:ext cx="1310099" cy="458699"/>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FF0000"/>
                </a:solidFill>
              </a:rPr>
              <a:t>172.64.3.10</a:t>
            </a:r>
          </a:p>
        </p:txBody>
      </p:sp>
      <p:sp>
        <p:nvSpPr>
          <p:cNvPr id="154" name="Shape 154"/>
          <p:cNvSpPr txBox="1"/>
          <p:nvPr/>
        </p:nvSpPr>
        <p:spPr>
          <a:xfrm>
            <a:off x="311625" y="2093600"/>
            <a:ext cx="1310099" cy="665700"/>
          </a:xfrm>
          <a:prstGeom prst="rect">
            <a:avLst/>
          </a:prstGeom>
          <a:noFill/>
          <a:ln>
            <a:noFill/>
          </a:ln>
        </p:spPr>
        <p:txBody>
          <a:bodyPr lIns="91425" tIns="91425" rIns="91425" bIns="91425" anchor="t" anchorCtr="0">
            <a:noAutofit/>
          </a:bodyPr>
          <a:lstStyle/>
          <a:p>
            <a:pPr lvl="0" algn="l" rtl="0">
              <a:spcBef>
                <a:spcPts val="0"/>
              </a:spcBef>
              <a:buNone/>
            </a:pPr>
            <a:r>
              <a:rPr lang="en">
                <a:solidFill>
                  <a:srgbClr val="FF0000"/>
                </a:solidFill>
              </a:rPr>
              <a:t>192.168.2.2</a:t>
            </a:r>
          </a:p>
        </p:txBody>
      </p:sp>
      <p:sp>
        <p:nvSpPr>
          <p:cNvPr id="155" name="Shape 155"/>
          <p:cNvSpPr txBox="1"/>
          <p:nvPr/>
        </p:nvSpPr>
        <p:spPr>
          <a:xfrm>
            <a:off x="1805850" y="3865175"/>
            <a:ext cx="1310099" cy="665700"/>
          </a:xfrm>
          <a:prstGeom prst="rect">
            <a:avLst/>
          </a:prstGeom>
          <a:noFill/>
          <a:ln>
            <a:noFill/>
          </a:ln>
        </p:spPr>
        <p:txBody>
          <a:bodyPr lIns="91425" tIns="91425" rIns="91425" bIns="91425" anchor="t" anchorCtr="0">
            <a:noAutofit/>
          </a:bodyPr>
          <a:lstStyle/>
          <a:p>
            <a:pPr lvl="0" algn="l" rtl="0">
              <a:spcBef>
                <a:spcPts val="0"/>
              </a:spcBef>
              <a:buNone/>
            </a:pPr>
            <a:r>
              <a:rPr lang="en">
                <a:solidFill>
                  <a:srgbClr val="FF0000"/>
                </a:solidFill>
              </a:rPr>
              <a:t>10.0.1.100</a:t>
            </a:r>
          </a:p>
        </p:txBody>
      </p:sp>
      <p:sp>
        <p:nvSpPr>
          <p:cNvPr id="156" name="Shape 156"/>
          <p:cNvSpPr txBox="1"/>
          <p:nvPr/>
        </p:nvSpPr>
        <p:spPr>
          <a:xfrm>
            <a:off x="5811750" y="2650675"/>
            <a:ext cx="1901400" cy="665700"/>
          </a:xfrm>
          <a:prstGeom prst="rect">
            <a:avLst/>
          </a:prstGeom>
          <a:solidFill>
            <a:srgbClr val="F4CCCC"/>
          </a:solidFill>
          <a:ln>
            <a:noFill/>
          </a:ln>
        </p:spPr>
        <p:txBody>
          <a:bodyPr lIns="91425" tIns="91425" rIns="91425" bIns="91425" anchor="ctr" anchorCtr="0">
            <a:noAutofit/>
          </a:bodyPr>
          <a:lstStyle/>
          <a:p>
            <a:pPr lvl="0" algn="ctr" rtl="0">
              <a:spcBef>
                <a:spcPts val="0"/>
              </a:spcBef>
              <a:buNone/>
            </a:pPr>
            <a:r>
              <a:rPr lang="en"/>
              <a:t>Simple Router</a:t>
            </a:r>
          </a:p>
          <a:p>
            <a:pPr lvl="0" algn="ctr" rtl="0">
              <a:spcBef>
                <a:spcPts val="0"/>
              </a:spcBef>
              <a:buNone/>
            </a:pPr>
            <a:r>
              <a:rPr lang="en" b="1"/>
              <a:t>YOUR CODE!</a:t>
            </a:r>
          </a:p>
        </p:txBody>
      </p:sp>
      <p:sp>
        <p:nvSpPr>
          <p:cNvPr id="157" name="Shape 157"/>
          <p:cNvSpPr txBox="1"/>
          <p:nvPr/>
        </p:nvSpPr>
        <p:spPr>
          <a:xfrm>
            <a:off x="2920600" y="3949650"/>
            <a:ext cx="1901400" cy="458699"/>
          </a:xfrm>
          <a:prstGeom prst="rect">
            <a:avLst/>
          </a:prstGeom>
          <a:solidFill>
            <a:srgbClr val="FFF2CC"/>
          </a:solidFill>
          <a:ln>
            <a:noFill/>
          </a:ln>
        </p:spPr>
        <p:txBody>
          <a:bodyPr lIns="91425" tIns="91425" rIns="91425" bIns="91425" anchor="ctr" anchorCtr="0">
            <a:noAutofit/>
          </a:bodyPr>
          <a:lstStyle/>
          <a:p>
            <a:pPr lvl="0" algn="ctr">
              <a:spcBef>
                <a:spcPts val="0"/>
              </a:spcBef>
              <a:buNone/>
            </a:pPr>
            <a:r>
              <a:rPr lang="en"/>
              <a:t>Ping 172.64.3.10</a:t>
            </a:r>
          </a:p>
        </p:txBody>
      </p:sp>
      <p:sp>
        <p:nvSpPr>
          <p:cNvPr id="158" name="Shape 158"/>
          <p:cNvSpPr txBox="1"/>
          <p:nvPr/>
        </p:nvSpPr>
        <p:spPr>
          <a:xfrm>
            <a:off x="5694175" y="3498825"/>
            <a:ext cx="3195000" cy="1450500"/>
          </a:xfrm>
          <a:prstGeom prst="rect">
            <a:avLst/>
          </a:prstGeom>
          <a:noFill/>
          <a:ln>
            <a:noFill/>
          </a:ln>
        </p:spPr>
        <p:txBody>
          <a:bodyPr lIns="91425" tIns="91425" rIns="91425" bIns="91425" anchor="t" anchorCtr="0">
            <a:noAutofit/>
          </a:bodyPr>
          <a:lstStyle/>
          <a:p>
            <a:pPr lvl="0" rtl="0">
              <a:spcBef>
                <a:spcPts val="0"/>
              </a:spcBef>
              <a:buNone/>
            </a:pPr>
            <a:r>
              <a:rPr lang="en"/>
              <a:t>Your routing decision:</a:t>
            </a:r>
          </a:p>
          <a:p>
            <a:pPr marL="457200" lvl="0" indent="-228600" rtl="0">
              <a:spcBef>
                <a:spcPts val="0"/>
              </a:spcBef>
              <a:buChar char="●"/>
            </a:pPr>
            <a:r>
              <a:rPr lang="en"/>
              <a:t>Look at the routing table</a:t>
            </a:r>
          </a:p>
          <a:p>
            <a:pPr marL="457200" lvl="0" indent="-228600" rtl="0">
              <a:spcBef>
                <a:spcPts val="0"/>
              </a:spcBef>
              <a:buChar char="●"/>
            </a:pPr>
            <a:r>
              <a:rPr lang="en"/>
              <a:t>Figure out which interface to forward the packet to</a:t>
            </a:r>
          </a:p>
          <a:p>
            <a:pPr marL="457200" lvl="0" indent="-228600">
              <a:spcBef>
                <a:spcPts val="0"/>
              </a:spcBef>
              <a:buChar char="●"/>
            </a:pPr>
            <a:r>
              <a:rPr lang="en"/>
              <a:t>Make necessary changes to packet (i.e., ttl--, etc...)</a:t>
            </a:r>
          </a:p>
        </p:txBody>
      </p:sp>
      <p:cxnSp>
        <p:nvCxnSpPr>
          <p:cNvPr id="159" name="Shape 159"/>
          <p:cNvCxnSpPr>
            <a:stCxn id="142" idx="3"/>
            <a:endCxn id="156" idx="1"/>
          </p:cNvCxnSpPr>
          <p:nvPr/>
        </p:nvCxnSpPr>
        <p:spPr>
          <a:xfrm>
            <a:off x="2911050" y="2983512"/>
            <a:ext cx="2900699" cy="0"/>
          </a:xfrm>
          <a:prstGeom prst="straightConnector1">
            <a:avLst/>
          </a:prstGeom>
          <a:noFill/>
          <a:ln w="114300" cap="flat" cmpd="sng">
            <a:solidFill>
              <a:srgbClr val="000000"/>
            </a:solidFill>
            <a:prstDash val="solid"/>
            <a:round/>
            <a:headEnd type="triangle" w="lg" len="lg"/>
            <a:tailEnd type="triangle" w="lg" len="lg"/>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lvl="0" algn="ctr">
              <a:spcBef>
                <a:spcPts val="0"/>
              </a:spcBef>
              <a:buNone/>
            </a:pPr>
            <a:r>
              <a:rPr lang="en"/>
              <a:t>What Your Routing Logic needs to Do </a:t>
            </a:r>
          </a:p>
        </p:txBody>
      </p:sp>
      <p:sp>
        <p:nvSpPr>
          <p:cNvPr id="165" name="Shape 165"/>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marL="457200" lvl="0" indent="-228600" rtl="0">
              <a:spcBef>
                <a:spcPts val="0"/>
              </a:spcBef>
            </a:pPr>
            <a:r>
              <a:rPr lang="en"/>
              <a:t>Route Ethernet frames between the Internet (your client in the vm) and the HTTP servers (in mininet)</a:t>
            </a:r>
          </a:p>
          <a:p>
            <a:pPr marL="457200" lvl="0" indent="-228600" rtl="0">
              <a:spcBef>
                <a:spcPts val="0"/>
              </a:spcBef>
            </a:pPr>
            <a:r>
              <a:rPr lang="en"/>
              <a:t>Handle ARP request and replies</a:t>
            </a:r>
          </a:p>
          <a:p>
            <a:pPr marL="457200" lvl="0" indent="-228600" rtl="0">
              <a:spcBef>
                <a:spcPts val="0"/>
              </a:spcBef>
            </a:pPr>
            <a:r>
              <a:rPr lang="en"/>
              <a:t>Handle traceroutes</a:t>
            </a:r>
          </a:p>
          <a:p>
            <a:pPr marL="914400" lvl="1" indent="-228600" rtl="0">
              <a:spcBef>
                <a:spcPts val="0"/>
              </a:spcBef>
            </a:pPr>
            <a:r>
              <a:rPr lang="en"/>
              <a:t>Generate TTL Exceeded Message</a:t>
            </a:r>
          </a:p>
          <a:p>
            <a:pPr marL="457200" lvl="0" indent="-228600" rtl="0">
              <a:spcBef>
                <a:spcPts val="0"/>
              </a:spcBef>
            </a:pPr>
            <a:r>
              <a:rPr lang="en"/>
              <a:t>Handle TCP/UDP packets sent to one of the router's interfaces </a:t>
            </a:r>
          </a:p>
          <a:p>
            <a:pPr marL="914400" lvl="1" indent="-228600" rtl="0">
              <a:spcBef>
                <a:spcPts val="0"/>
              </a:spcBef>
            </a:pPr>
            <a:r>
              <a:rPr lang="en"/>
              <a:t>Generate ICMP Port Unreachable</a:t>
            </a:r>
          </a:p>
          <a:p>
            <a:pPr marL="457200" lvl="0" indent="-228600" rtl="0">
              <a:spcBef>
                <a:spcPts val="0"/>
              </a:spcBef>
            </a:pPr>
            <a:r>
              <a:rPr lang="en"/>
              <a:t>Respond to ICMP echo requests</a:t>
            </a:r>
          </a:p>
          <a:p>
            <a:pPr marL="457200" lvl="0" indent="-228600" rtl="0">
              <a:spcBef>
                <a:spcPts val="0"/>
              </a:spcBef>
            </a:pPr>
            <a:r>
              <a:rPr lang="en"/>
              <a:t>Maintain an ARP cache</a:t>
            </a:r>
          </a:p>
          <a:p>
            <a:pPr marL="457200" lvl="0" indent="-228600">
              <a:spcBef>
                <a:spcPts val="0"/>
              </a:spcBef>
            </a:pPr>
            <a:r>
              <a:rPr lang="en"/>
              <a:t>See webpage for requirements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Shape 170" descr="lab3_slides.jpg"/>
          <p:cNvPicPr preferRelativeResize="0"/>
          <p:nvPr/>
        </p:nvPicPr>
        <p:blipFill>
          <a:blip r:embed="rId3">
            <a:alphaModFix/>
          </a:blip>
          <a:stretch>
            <a:fillRect/>
          </a:stretch>
        </p:blipFill>
        <p:spPr>
          <a:xfrm>
            <a:off x="1140233" y="0"/>
            <a:ext cx="6863529" cy="51434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Shape 175" descr="lab3_slides2.jpg"/>
          <p:cNvPicPr preferRelativeResize="0"/>
          <p:nvPr/>
        </p:nvPicPr>
        <p:blipFill>
          <a:blip r:embed="rId3">
            <a:alphaModFix/>
          </a:blip>
          <a:stretch>
            <a:fillRect/>
          </a:stretch>
        </p:blipFill>
        <p:spPr>
          <a:xfrm>
            <a:off x="1140233" y="-13062"/>
            <a:ext cx="6863529" cy="5143497"/>
          </a:xfrm>
          <a:prstGeom prst="rect">
            <a:avLst/>
          </a:prstGeom>
          <a:noFill/>
          <a:ln>
            <a:noFill/>
          </a:ln>
        </p:spPr>
      </p:pic>
      <p:sp>
        <p:nvSpPr>
          <p:cNvPr id="176" name="Shape 176"/>
          <p:cNvSpPr/>
          <p:nvPr/>
        </p:nvSpPr>
        <p:spPr>
          <a:xfrm>
            <a:off x="7372650" y="3103900"/>
            <a:ext cx="251699" cy="230699"/>
          </a:xfrm>
          <a:prstGeom prst="rect">
            <a:avLst/>
          </a:prstGeom>
          <a:solidFill>
            <a:srgbClr val="6C9D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lvl="0" algn="ctr">
              <a:spcBef>
                <a:spcPts val="0"/>
              </a:spcBef>
              <a:buNone/>
            </a:pPr>
            <a:r>
              <a:rPr lang="en"/>
              <a:t>How to test your code</a:t>
            </a:r>
          </a:p>
        </p:txBody>
      </p:sp>
      <p:sp>
        <p:nvSpPr>
          <p:cNvPr id="182" name="Shape 182"/>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marL="457200" lvl="0" indent="-228600" rtl="0">
              <a:spcBef>
                <a:spcPts val="0"/>
              </a:spcBef>
            </a:pPr>
            <a:r>
              <a:rPr lang="en" dirty="0"/>
              <a:t>Test connectivity between your vm console and the servers in mininet</a:t>
            </a:r>
          </a:p>
          <a:p>
            <a:pPr marL="914400" lvl="1" indent="-228600" rtl="0">
              <a:spcBef>
                <a:spcPts val="0"/>
              </a:spcBef>
            </a:pPr>
            <a:r>
              <a:rPr lang="en" dirty="0"/>
              <a:t>Open a separate console in your vm</a:t>
            </a:r>
          </a:p>
          <a:p>
            <a:pPr marL="914400" lvl="1" indent="-228600" rtl="0">
              <a:spcBef>
                <a:spcPts val="0"/>
              </a:spcBef>
            </a:pPr>
            <a:r>
              <a:rPr lang="en" dirty="0"/>
              <a:t>ping 192.168.2.2 or ping 172.64.3.10</a:t>
            </a:r>
          </a:p>
          <a:p>
            <a:pPr marL="914400" lvl="1" indent="-228600" rtl="0">
              <a:spcBef>
                <a:spcPts val="0"/>
              </a:spcBef>
            </a:pPr>
            <a:r>
              <a:rPr lang="en" dirty="0"/>
              <a:t>traceroute</a:t>
            </a:r>
          </a:p>
          <a:p>
            <a:pPr marL="914400" lvl="1" indent="-228600" rtl="0">
              <a:spcBef>
                <a:spcPts val="0"/>
              </a:spcBef>
            </a:pPr>
            <a:r>
              <a:rPr lang="en" dirty="0"/>
              <a:t>HTTP requests with curl or wget</a:t>
            </a:r>
          </a:p>
          <a:p>
            <a:pPr marL="457200" lvl="0" indent="-228600" rtl="0">
              <a:spcBef>
                <a:spcPts val="0"/>
              </a:spcBef>
            </a:pPr>
            <a:r>
              <a:rPr lang="en" dirty="0"/>
              <a:t>Run with -l &lt;logfile.pcap&gt; to log packets</a:t>
            </a:r>
          </a:p>
          <a:p>
            <a:pPr marL="914400" lvl="1" indent="-228600" rtl="0">
              <a:spcBef>
                <a:spcPts val="0"/>
              </a:spcBef>
            </a:pPr>
            <a:r>
              <a:rPr lang="en" dirty="0"/>
              <a:t>Or use wireshark to monitor eth interfaces</a:t>
            </a:r>
          </a:p>
          <a:p>
            <a:pPr marL="457200" lvl="0" indent="-228600" rtl="0">
              <a:spcBef>
                <a:spcPts val="0"/>
              </a:spcBef>
            </a:pPr>
            <a:r>
              <a:rPr lang="en" dirty="0"/>
              <a:t>Don’t forget to test “error” cases</a:t>
            </a:r>
          </a:p>
          <a:p>
            <a:pPr lvl="0">
              <a:spcBef>
                <a:spcPts val="0"/>
              </a:spcBef>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lvl="0" algn="ctr">
              <a:spcBef>
                <a:spcPts val="0"/>
              </a:spcBef>
              <a:buNone/>
            </a:pPr>
            <a:r>
              <a:rPr lang="en"/>
              <a:t>Some Advice</a:t>
            </a:r>
          </a:p>
        </p:txBody>
      </p:sp>
      <p:sp>
        <p:nvSpPr>
          <p:cNvPr id="188" name="Shape 188"/>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marL="457200" lvl="0" indent="-228600" rtl="0">
              <a:spcBef>
                <a:spcPts val="0"/>
              </a:spcBef>
            </a:pPr>
            <a:r>
              <a:rPr lang="en"/>
              <a:t>Be thorough in your testing</a:t>
            </a:r>
          </a:p>
          <a:p>
            <a:pPr marL="457200" lvl="0" indent="-228600" rtl="0">
              <a:spcBef>
                <a:spcPts val="0"/>
              </a:spcBef>
            </a:pPr>
            <a:r>
              <a:rPr lang="en"/>
              <a:t>Do not hesitate to change the routing table (what if entries are wrong?)</a:t>
            </a:r>
          </a:p>
          <a:p>
            <a:pPr marL="457200" lvl="0" indent="-228600" rtl="0">
              <a:spcBef>
                <a:spcPts val="0"/>
              </a:spcBef>
            </a:pPr>
            <a:r>
              <a:rPr lang="en"/>
              <a:t>Be careful when implementing Longest Prefix Match</a:t>
            </a:r>
          </a:p>
          <a:p>
            <a:pPr marL="457200" lvl="0" indent="-228600" rtl="0">
              <a:spcBef>
                <a:spcPts val="0"/>
              </a:spcBef>
            </a:pPr>
            <a:r>
              <a:rPr lang="en"/>
              <a:t>Don’t get mixed up with </a:t>
            </a:r>
            <a:r>
              <a:rPr lang="en" b="1"/>
              <a:t>endianness</a:t>
            </a:r>
            <a:r>
              <a:rPr lang="en"/>
              <a:t>: the vm is little-endian, the network is big-endian</a:t>
            </a:r>
          </a:p>
          <a:p>
            <a:pPr marL="914400" lvl="1" indent="-228600" rtl="0">
              <a:spcBef>
                <a:spcPts val="0"/>
              </a:spcBef>
            </a:pPr>
            <a:r>
              <a:rPr lang="en"/>
              <a:t>Try to put calls to hton, ntoh in a single place and be consistent with their usage</a:t>
            </a:r>
          </a:p>
          <a:p>
            <a:pPr marL="457200" lvl="0" indent="-228600" rtl="0">
              <a:spcBef>
                <a:spcPts val="0"/>
              </a:spcBef>
            </a:pPr>
            <a:r>
              <a:rPr lang="en"/>
              <a:t>Write good quality code</a:t>
            </a:r>
          </a:p>
          <a:p>
            <a:pPr marL="914400" lvl="1" indent="-228600" rtl="0">
              <a:spcBef>
                <a:spcPts val="0"/>
              </a:spcBef>
            </a:pPr>
            <a:r>
              <a:rPr lang="en"/>
              <a:t>Do not hardcode constants, avoid code duplication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lvl="0" algn="ctr">
              <a:spcBef>
                <a:spcPts val="0"/>
              </a:spcBef>
              <a:buNone/>
            </a:pPr>
            <a:r>
              <a:rPr lang="en"/>
              <a:t>Things that may be useful</a:t>
            </a:r>
          </a:p>
        </p:txBody>
      </p:sp>
      <p:sp>
        <p:nvSpPr>
          <p:cNvPr id="194" name="Shape 194"/>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marL="457200" lvl="0" indent="-228600" rtl="0">
              <a:spcBef>
                <a:spcPts val="0"/>
              </a:spcBef>
            </a:pPr>
            <a:r>
              <a:rPr lang="en"/>
              <a:t>Mininet console </a:t>
            </a:r>
          </a:p>
          <a:p>
            <a:pPr marL="914400" lvl="1" indent="-228600" rtl="0">
              <a:spcBef>
                <a:spcPts val="0"/>
              </a:spcBef>
            </a:pPr>
            <a:r>
              <a:rPr lang="en"/>
              <a:t>./run_mininet will get you a command line interface (CLI)</a:t>
            </a:r>
          </a:p>
          <a:p>
            <a:pPr marL="457200" lvl="0" indent="-228600" rtl="0">
              <a:spcBef>
                <a:spcPts val="0"/>
              </a:spcBef>
            </a:pPr>
            <a:r>
              <a:rPr lang="en"/>
              <a:t>Debug functions in sr_utils.c</a:t>
            </a:r>
          </a:p>
          <a:p>
            <a:pPr marL="914400" lvl="1" indent="-228600" rtl="0">
              <a:spcBef>
                <a:spcPts val="0"/>
              </a:spcBef>
            </a:pPr>
            <a:r>
              <a:rPr lang="en"/>
              <a:t>print_hdrs, print_addr_ip_int</a:t>
            </a:r>
          </a:p>
          <a:p>
            <a:pPr marL="457200" lvl="0" indent="-228600" rtl="0">
              <a:spcBef>
                <a:spcPts val="0"/>
              </a:spcBef>
            </a:pPr>
            <a:r>
              <a:rPr lang="en"/>
              <a:t>GDB/Valgrind</a:t>
            </a:r>
          </a:p>
          <a:p>
            <a:pPr marL="457200" lvl="0" indent="-228600" rtl="0">
              <a:spcBef>
                <a:spcPts val="0"/>
              </a:spcBef>
            </a:pPr>
            <a:r>
              <a:rPr lang="en"/>
              <a:t>Online tester</a:t>
            </a:r>
          </a:p>
          <a:p>
            <a:pPr marL="914400" lvl="1" indent="-228600" rtl="0">
              <a:spcBef>
                <a:spcPts val="0"/>
              </a:spcBef>
            </a:pPr>
            <a:r>
              <a:rPr lang="en" u="sng">
                <a:solidFill>
                  <a:schemeClr val="hlink"/>
                </a:solidFill>
                <a:hlinkClick r:id="rId3"/>
              </a:rPr>
              <a:t>https://web.stanford.edu/class/cs144/cgi-bin/submit/index.php</a:t>
            </a:r>
          </a:p>
          <a:p>
            <a:pPr lvl="0">
              <a:spcBef>
                <a:spcPts val="0"/>
              </a:spcBef>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lvl="0" algn="ctr">
              <a:spcBef>
                <a:spcPts val="0"/>
              </a:spcBef>
              <a:buNone/>
            </a:pPr>
            <a:r>
              <a:rPr lang="en"/>
              <a:t>Getting Started</a:t>
            </a:r>
          </a:p>
        </p:txBody>
      </p:sp>
      <p:sp>
        <p:nvSpPr>
          <p:cNvPr id="200" name="Shape 200"/>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marL="457200" marR="0" lvl="0" indent="-342900" algn="l" rtl="0">
              <a:lnSpc>
                <a:spcPct val="115000"/>
              </a:lnSpc>
              <a:spcBef>
                <a:spcPts val="0"/>
              </a:spcBef>
              <a:spcAft>
                <a:spcPts val="1600"/>
              </a:spcAft>
              <a:buClr>
                <a:schemeClr val="dk2"/>
              </a:buClr>
              <a:buSzPct val="100000"/>
              <a:buFont typeface="Source Code Pro"/>
            </a:pPr>
            <a:r>
              <a:rPr lang="en" b="1"/>
              <a:t>Use the same VM image</a:t>
            </a:r>
          </a:p>
          <a:p>
            <a:pPr marL="914400" lvl="1" indent="-342900" rtl="0">
              <a:spcBef>
                <a:spcPts val="0"/>
              </a:spcBef>
              <a:buSzPct val="150000"/>
            </a:pPr>
            <a:r>
              <a:rPr lang="en"/>
              <a:t>Do not delete your lab 1&amp;2 code since you will need it for lab 5</a:t>
            </a:r>
          </a:p>
          <a:p>
            <a:pPr marL="457200" lvl="0" indent="-228600" rtl="0">
              <a:spcBef>
                <a:spcPts val="0"/>
              </a:spcBef>
            </a:pPr>
            <a:r>
              <a:rPr lang="en"/>
              <a:t>Clone the starter code: </a:t>
            </a:r>
          </a:p>
          <a:p>
            <a:pPr marL="914400" lvl="1" indent="-228600" rtl="0">
              <a:spcBef>
                <a:spcPts val="0"/>
              </a:spcBef>
            </a:pPr>
            <a:r>
              <a:rPr lang="en"/>
              <a:t>git clone https://bitbucket.org/cs144-1617/lab3.git</a:t>
            </a:r>
          </a:p>
          <a:p>
            <a:pPr marL="457200" lvl="0" indent="-228600" rtl="0">
              <a:spcBef>
                <a:spcPts val="0"/>
              </a:spcBef>
            </a:pPr>
            <a:r>
              <a:rPr lang="en"/>
              <a:t>To start your simple router:</a:t>
            </a:r>
          </a:p>
          <a:p>
            <a:pPr marL="914400" lvl="1" indent="-292100" rtl="0">
              <a:spcBef>
                <a:spcPts val="0"/>
              </a:spcBef>
              <a:buSzPct val="100000"/>
            </a:pPr>
            <a:r>
              <a:rPr lang="en" sz="1000"/>
              <a:t>cd router</a:t>
            </a:r>
          </a:p>
          <a:p>
            <a:pPr marL="914400" lvl="1" indent="-292100" rtl="0">
              <a:spcBef>
                <a:spcPts val="0"/>
              </a:spcBef>
              <a:buSzPct val="100000"/>
            </a:pPr>
            <a:r>
              <a:rPr lang="en" sz="1000"/>
              <a:t>make</a:t>
            </a:r>
          </a:p>
          <a:p>
            <a:pPr marL="914400" lvl="1" indent="-292100" rtl="0">
              <a:spcBef>
                <a:spcPts val="0"/>
              </a:spcBef>
              <a:buSzPct val="100000"/>
            </a:pPr>
            <a:r>
              <a:rPr lang="en" sz="1000"/>
              <a:t>cd ..</a:t>
            </a:r>
          </a:p>
          <a:p>
            <a:pPr marL="914400" lvl="1" indent="-292100" rtl="0">
              <a:spcBef>
                <a:spcPts val="0"/>
              </a:spcBef>
              <a:buSzPct val="100000"/>
            </a:pPr>
            <a:r>
              <a:rPr lang="en" sz="1000"/>
              <a:t>sudo ./run_all.sh </a:t>
            </a:r>
            <a:r>
              <a:rPr lang="en" sz="1000" b="1"/>
              <a:t>← this one MUST be ‘sudo’</a:t>
            </a:r>
          </a:p>
          <a:p>
            <a:pPr marL="914400" lvl="1" indent="-292100" rtl="0">
              <a:spcBef>
                <a:spcPts val="0"/>
              </a:spcBef>
              <a:buSzPct val="100000"/>
            </a:pPr>
            <a:r>
              <a:rPr lang="en" sz="1000"/>
              <a:t>./router/sr</a:t>
            </a:r>
          </a:p>
          <a:p>
            <a:pPr marL="914400" lvl="1" indent="-292100" rtl="0">
              <a:spcBef>
                <a:spcPts val="0"/>
              </a:spcBef>
              <a:buSzPct val="100000"/>
            </a:pPr>
            <a:r>
              <a:rPr lang="en" sz="1000"/>
              <a:t>sudo ./killall.sh (when you are done)</a:t>
            </a:r>
          </a:p>
          <a:p>
            <a:pPr marL="457200" lvl="0" indent="-228600" rtl="0">
              <a:spcBef>
                <a:spcPts val="0"/>
              </a:spcBef>
            </a:pPr>
            <a:r>
              <a:rPr lang="en"/>
              <a:t>If you run into issues, try ‘</a:t>
            </a:r>
            <a:r>
              <a:rPr lang="en" i="1"/>
              <a:t>sudo ./killall.sh</a:t>
            </a:r>
            <a:r>
              <a:rPr lang="en"/>
              <a:t>’ and </a:t>
            </a:r>
            <a:r>
              <a:rPr lang="en" i="1"/>
              <a:t>‘make clean’</a:t>
            </a:r>
            <a:r>
              <a:rPr lang="en"/>
              <a:t> first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5473"/>
            <a:ext cx="9144000" cy="3992553"/>
          </a:xfrm>
          <a:prstGeom prst="rect">
            <a:avLst/>
          </a:prstGeom>
        </p:spPr>
      </p:pic>
    </p:spTree>
    <p:extLst>
      <p:ext uri="{BB962C8B-B14F-4D97-AF65-F5344CB8AC3E}">
        <p14:creationId xmlns:p14="http://schemas.microsoft.com/office/powerpoint/2010/main" val="3806983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AutoShape 2" descr="https://upload.wikimedia.org/wikipedia/commons/thumb/1/13/Ethernet_Type_II_Frame_format.svg/1920px-Ethernet_Type_II_Frame_format.svg.png"/>
          <p:cNvSpPr>
            <a:spLocks noGrp="1" noChangeAspect="1" noChangeArrowheads="1"/>
          </p:cNvSpPr>
          <p:nvPr>
            <p:ph type="body" idx="1"/>
          </p:nvPr>
        </p:nvSpPr>
        <p:spPr bwMode="auto">
          <a:xfrm>
            <a:off x="311700" y="1228675"/>
            <a:ext cx="8520599" cy="169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1200" b="1" dirty="0"/>
              <a:t>Ethernet II framing</a:t>
            </a:r>
            <a:r>
              <a:rPr lang="en-US" sz="1200" dirty="0"/>
              <a:t> (also known as </a:t>
            </a:r>
            <a:r>
              <a:rPr lang="en-US" sz="1200" b="1" dirty="0"/>
              <a:t>DIX Ethernet</a:t>
            </a:r>
            <a:r>
              <a:rPr lang="en-US" sz="1200" dirty="0"/>
              <a:t>, named after </a:t>
            </a:r>
            <a:r>
              <a:rPr lang="en-US" sz="1200" dirty="0">
                <a:hlinkClick r:id="rId2" tooltip="Digital Equipment Corporation"/>
              </a:rPr>
              <a:t>DEC</a:t>
            </a:r>
            <a:r>
              <a:rPr lang="en-US" sz="1200" dirty="0"/>
              <a:t>, </a:t>
            </a:r>
            <a:r>
              <a:rPr lang="en-US" sz="1200" dirty="0">
                <a:hlinkClick r:id="rId3" tooltip="Intel"/>
              </a:rPr>
              <a:t>Intel</a:t>
            </a:r>
            <a:r>
              <a:rPr lang="en-US" sz="1200" dirty="0"/>
              <a:t> and </a:t>
            </a:r>
            <a:r>
              <a:rPr lang="en-US" sz="1200" dirty="0">
                <a:hlinkClick r:id="rId4" tooltip="Xerox"/>
              </a:rPr>
              <a:t>Xerox</a:t>
            </a:r>
            <a:r>
              <a:rPr lang="en-US" sz="1200" dirty="0"/>
              <a:t>, </a:t>
            </a:r>
            <a:r>
              <a:rPr lang="en-US" sz="1200" dirty="0" smtClean="0"/>
              <a:t>the major </a:t>
            </a:r>
            <a:r>
              <a:rPr lang="en-US" sz="1200" dirty="0"/>
              <a:t>participants in its design</a:t>
            </a:r>
            <a:r>
              <a:rPr lang="en-US" sz="1200" baseline="30000" dirty="0">
                <a:hlinkClick r:id="rId5"/>
              </a:rPr>
              <a:t>[9]</a:t>
            </a:r>
            <a:r>
              <a:rPr lang="en-US" sz="1200" dirty="0"/>
              <a:t>), defines the two-octet </a:t>
            </a:r>
            <a:r>
              <a:rPr lang="en-US" sz="1200" dirty="0" err="1">
                <a:hlinkClick r:id="rId6" tooltip="EtherType"/>
              </a:rPr>
              <a:t>EtherType</a:t>
            </a:r>
            <a:r>
              <a:rPr lang="en-US" sz="1200" dirty="0"/>
              <a:t> field in </a:t>
            </a:r>
            <a:r>
              <a:rPr lang="en-US" sz="1200" dirty="0" smtClean="0"/>
              <a:t>an Ethernet</a:t>
            </a:r>
            <a:r>
              <a:rPr lang="en-US" sz="1200" dirty="0"/>
              <a:t> </a:t>
            </a:r>
            <a:r>
              <a:rPr lang="en-US" sz="1200" dirty="0">
                <a:hlinkClick r:id="rId7" tooltip="Frame (telecommunications)"/>
              </a:rPr>
              <a:t>frame</a:t>
            </a:r>
            <a:r>
              <a:rPr lang="en-US" sz="1200" dirty="0"/>
              <a:t>, preceded by destination and source MAC addresses, that identifies an </a:t>
            </a:r>
            <a:r>
              <a:rPr lang="en-US" sz="1200" dirty="0">
                <a:hlinkClick r:id="rId8" tooltip="Upper layer protocol"/>
              </a:rPr>
              <a:t>upper layer protocol</a:t>
            </a:r>
            <a:r>
              <a:rPr lang="en-US" sz="1200" dirty="0"/>
              <a:t> </a:t>
            </a:r>
            <a:r>
              <a:rPr lang="en-US" sz="1200" dirty="0">
                <a:hlinkClick r:id="rId9" tooltip="Encapsulation (networking)"/>
              </a:rPr>
              <a:t>encapsulated</a:t>
            </a:r>
            <a:r>
              <a:rPr lang="en-US" sz="1200" dirty="0"/>
              <a:t> by the frame data. For example, an </a:t>
            </a:r>
            <a:r>
              <a:rPr lang="en-US" sz="1200" dirty="0" err="1"/>
              <a:t>EtherType</a:t>
            </a:r>
            <a:r>
              <a:rPr lang="en-US" sz="1200" dirty="0"/>
              <a:t> value of 0x0800 signals that the frame contains an </a:t>
            </a:r>
            <a:r>
              <a:rPr lang="en-US" sz="1200" dirty="0">
                <a:hlinkClick r:id="rId10" tooltip="IPv4"/>
              </a:rPr>
              <a:t>IPv4</a:t>
            </a:r>
            <a:r>
              <a:rPr lang="en-US" sz="1200" dirty="0"/>
              <a:t> datagram. Likewise, an </a:t>
            </a:r>
            <a:r>
              <a:rPr lang="en-US" sz="1200" dirty="0" err="1"/>
              <a:t>EtherType</a:t>
            </a:r>
            <a:r>
              <a:rPr lang="en-US" sz="1200" dirty="0"/>
              <a:t> of 0x0806 indicates an </a:t>
            </a:r>
            <a:r>
              <a:rPr lang="en-US" sz="1200" dirty="0">
                <a:hlinkClick r:id="rId11" tooltip="Address Resolution Protocol"/>
              </a:rPr>
              <a:t>ARP</a:t>
            </a:r>
            <a:r>
              <a:rPr lang="en-US" sz="1200" dirty="0"/>
              <a:t> frame, 0x86DD indicates an </a:t>
            </a:r>
            <a:r>
              <a:rPr lang="en-US" sz="1200" dirty="0">
                <a:hlinkClick r:id="rId12" tooltip="IPv6"/>
              </a:rPr>
              <a:t>IPv6</a:t>
            </a:r>
            <a:r>
              <a:rPr lang="en-US" sz="1200" dirty="0"/>
              <a:t> frame and 0x8100 indicates the presence of an IEEE 802.1Q tag (as described above).</a:t>
            </a:r>
          </a:p>
        </p:txBody>
      </p:sp>
      <p:pic>
        <p:nvPicPr>
          <p:cNvPr id="6" name="Picture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8650" y="3055826"/>
            <a:ext cx="7962900" cy="1405950"/>
          </a:xfrm>
          <a:prstGeom prst="rect">
            <a:avLst/>
          </a:prstGeom>
        </p:spPr>
      </p:pic>
    </p:spTree>
    <p:extLst>
      <p:ext uri="{BB962C8B-B14F-4D97-AF65-F5344CB8AC3E}">
        <p14:creationId xmlns:p14="http://schemas.microsoft.com/office/powerpoint/2010/main" val="650847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lvl="0" algn="ctr">
              <a:spcBef>
                <a:spcPts val="0"/>
              </a:spcBef>
              <a:buNone/>
            </a:pPr>
            <a:r>
              <a:rPr lang="en"/>
              <a:t>Overview</a:t>
            </a:r>
          </a:p>
        </p:txBody>
      </p:sp>
      <p:sp>
        <p:nvSpPr>
          <p:cNvPr id="62" name="Shape 62"/>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marL="457200" lvl="0" indent="-228600" rtl="0">
              <a:spcBef>
                <a:spcPts val="0"/>
              </a:spcBef>
            </a:pPr>
            <a:r>
              <a:rPr lang="en"/>
              <a:t>You are going to write a “simple router”</a:t>
            </a:r>
          </a:p>
          <a:p>
            <a:pPr marL="914400" lvl="1" indent="-228600" rtl="0">
              <a:spcBef>
                <a:spcPts val="0"/>
              </a:spcBef>
            </a:pPr>
            <a:r>
              <a:rPr lang="en"/>
              <a:t>Given a static network topology</a:t>
            </a:r>
          </a:p>
          <a:p>
            <a:pPr marL="914400" lvl="1" indent="-228600" rtl="0">
              <a:spcBef>
                <a:spcPts val="0"/>
              </a:spcBef>
            </a:pPr>
            <a:r>
              <a:rPr lang="en"/>
              <a:t>Given a static routing table</a:t>
            </a:r>
          </a:p>
          <a:p>
            <a:pPr marL="914400" lvl="1" indent="-228600" rtl="0">
              <a:spcBef>
                <a:spcPts val="0"/>
              </a:spcBef>
            </a:pPr>
            <a:r>
              <a:rPr lang="en"/>
              <a:t>You are responsible for writing the logic to handle incoming Ethernet frames</a:t>
            </a:r>
          </a:p>
          <a:p>
            <a:pPr marL="1371600" lvl="2" indent="-228600" rtl="0">
              <a:spcBef>
                <a:spcPts val="0"/>
              </a:spcBef>
            </a:pPr>
            <a:r>
              <a:rPr lang="en"/>
              <a:t>Forward it</a:t>
            </a:r>
          </a:p>
          <a:p>
            <a:pPr marL="1371600" lvl="2" indent="-228600" rtl="0">
              <a:spcBef>
                <a:spcPts val="0"/>
              </a:spcBef>
            </a:pPr>
            <a:r>
              <a:rPr lang="en"/>
              <a:t>Generate ICMP messages</a:t>
            </a:r>
          </a:p>
          <a:p>
            <a:pPr marL="1371600" lvl="2" indent="-228600" rtl="0">
              <a:spcBef>
                <a:spcPts val="0"/>
              </a:spcBef>
            </a:pPr>
            <a:r>
              <a:rPr lang="en"/>
              <a:t>Drop it</a:t>
            </a:r>
          </a:p>
          <a:p>
            <a:pPr marL="1371600" lvl="2" indent="-228600">
              <a:spcBef>
                <a:spcPts val="0"/>
              </a:spcBef>
            </a:pPr>
            <a:r>
              <a:rPr lang="en"/>
              <a:t>And more...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 HEADER</a:t>
            </a:r>
            <a:endParaRPr lang="en-US" dirty="0"/>
          </a:p>
        </p:txBody>
      </p:sp>
      <p:sp>
        <p:nvSpPr>
          <p:cNvPr id="6" name="AutoShape 6" descr="Picture1.png"/>
          <p:cNvSpPr>
            <a:spLocks noGrp="1" noChangeAspect="1" noChangeArrowheads="1"/>
          </p:cNvSpPr>
          <p:nvPr>
            <p:ph type="body" idx="1"/>
          </p:nvPr>
        </p:nvSpPr>
        <p:spPr bwMode="auto">
          <a:xfrm>
            <a:off x="4394580" y="133300"/>
            <a:ext cx="4542494" cy="3286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ct val="100000"/>
              </a:lnSpc>
              <a:spcAft>
                <a:spcPts val="0"/>
              </a:spcAft>
            </a:pPr>
            <a:r>
              <a:rPr lang="en-US" sz="1600" dirty="0">
                <a:latin typeface="+mj-lt"/>
              </a:rPr>
              <a:t>Hardware Type:</a:t>
            </a:r>
          </a:p>
          <a:p>
            <a:pPr lvl="1">
              <a:lnSpc>
                <a:spcPct val="100000"/>
              </a:lnSpc>
              <a:spcAft>
                <a:spcPts val="0"/>
              </a:spcAft>
            </a:pPr>
            <a:r>
              <a:rPr lang="en-US" sz="1600" dirty="0" err="1">
                <a:latin typeface="+mj-lt"/>
              </a:rPr>
              <a:t>xác</a:t>
            </a:r>
            <a:r>
              <a:rPr lang="en-US" sz="1600" dirty="0">
                <a:latin typeface="+mj-lt"/>
              </a:rPr>
              <a:t> </a:t>
            </a:r>
            <a:r>
              <a:rPr lang="en-US" sz="1600" dirty="0" err="1">
                <a:latin typeface="+mj-lt"/>
              </a:rPr>
              <a:t>định</a:t>
            </a:r>
            <a:r>
              <a:rPr lang="en-US" sz="1600" dirty="0">
                <a:latin typeface="+mj-lt"/>
              </a:rPr>
              <a:t> </a:t>
            </a:r>
            <a:r>
              <a:rPr lang="en-US" sz="1600" dirty="0" err="1">
                <a:latin typeface="+mj-lt"/>
              </a:rPr>
              <a:t>kiểu</a:t>
            </a:r>
            <a:r>
              <a:rPr lang="en-US" sz="1600" dirty="0">
                <a:latin typeface="+mj-lt"/>
              </a:rPr>
              <a:t> </a:t>
            </a:r>
            <a:r>
              <a:rPr lang="en-US" sz="1600" dirty="0" err="1">
                <a:latin typeface="+mj-lt"/>
              </a:rPr>
              <a:t>bộ</a:t>
            </a:r>
            <a:r>
              <a:rPr lang="en-US" sz="1600" dirty="0">
                <a:latin typeface="+mj-lt"/>
              </a:rPr>
              <a:t> </a:t>
            </a:r>
            <a:r>
              <a:rPr lang="en-US" sz="1600" dirty="0" err="1">
                <a:latin typeface="+mj-lt"/>
              </a:rPr>
              <a:t>giao</a:t>
            </a:r>
            <a:r>
              <a:rPr lang="en-US" sz="1600" dirty="0">
                <a:latin typeface="+mj-lt"/>
              </a:rPr>
              <a:t> </a:t>
            </a:r>
            <a:r>
              <a:rPr lang="en-US" sz="1600" dirty="0" err="1">
                <a:latin typeface="+mj-lt"/>
              </a:rPr>
              <a:t>tiếp</a:t>
            </a:r>
            <a:r>
              <a:rPr lang="en-US" sz="1600" dirty="0">
                <a:latin typeface="+mj-lt"/>
              </a:rPr>
              <a:t> </a:t>
            </a:r>
            <a:r>
              <a:rPr lang="en-US" sz="1600" dirty="0" err="1">
                <a:latin typeface="+mj-lt"/>
              </a:rPr>
              <a:t>phần</a:t>
            </a:r>
            <a:r>
              <a:rPr lang="en-US" sz="1600" dirty="0">
                <a:latin typeface="+mj-lt"/>
              </a:rPr>
              <a:t> </a:t>
            </a:r>
            <a:r>
              <a:rPr lang="en-US" sz="1600" dirty="0" err="1">
                <a:latin typeface="+mj-lt"/>
              </a:rPr>
              <a:t>cứng</a:t>
            </a:r>
            <a:r>
              <a:rPr lang="en-US" sz="1600" dirty="0">
                <a:latin typeface="+mj-lt"/>
              </a:rPr>
              <a:t> </a:t>
            </a:r>
            <a:r>
              <a:rPr lang="en-US" sz="1600" dirty="0" err="1">
                <a:latin typeface="+mj-lt"/>
              </a:rPr>
              <a:t>máy</a:t>
            </a:r>
            <a:r>
              <a:rPr lang="en-US" sz="1600" dirty="0">
                <a:latin typeface="+mj-lt"/>
              </a:rPr>
              <a:t> </a:t>
            </a:r>
            <a:r>
              <a:rPr lang="en-US" sz="1600" dirty="0" err="1">
                <a:latin typeface="+mj-lt"/>
              </a:rPr>
              <a:t>gửi</a:t>
            </a:r>
            <a:r>
              <a:rPr lang="en-US" sz="1600" dirty="0">
                <a:latin typeface="+mj-lt"/>
              </a:rPr>
              <a:t> </a:t>
            </a:r>
            <a:r>
              <a:rPr lang="en-US" sz="1600" dirty="0" err="1">
                <a:latin typeface="+mj-lt"/>
              </a:rPr>
              <a:t>cần</a:t>
            </a:r>
            <a:r>
              <a:rPr lang="en-US" sz="1600" dirty="0">
                <a:latin typeface="+mj-lt"/>
              </a:rPr>
              <a:t> </a:t>
            </a:r>
            <a:r>
              <a:rPr lang="en-US" sz="1600" dirty="0" err="1">
                <a:latin typeface="+mj-lt"/>
              </a:rPr>
              <a:t>biết</a:t>
            </a:r>
            <a:endParaRPr lang="en-US" sz="1600" dirty="0">
              <a:latin typeface="+mj-lt"/>
            </a:endParaRPr>
          </a:p>
          <a:p>
            <a:pPr lvl="1">
              <a:lnSpc>
                <a:spcPct val="100000"/>
              </a:lnSpc>
              <a:spcAft>
                <a:spcPts val="0"/>
              </a:spcAft>
            </a:pPr>
            <a:r>
              <a:rPr lang="en-US" sz="1600" dirty="0" err="1">
                <a:latin typeface="+mj-lt"/>
              </a:rPr>
              <a:t>với</a:t>
            </a:r>
            <a:r>
              <a:rPr lang="en-US" sz="1600" dirty="0">
                <a:latin typeface="+mj-lt"/>
              </a:rPr>
              <a:t> </a:t>
            </a:r>
            <a:r>
              <a:rPr lang="en-US" sz="1600" dirty="0" err="1">
                <a:latin typeface="+mj-lt"/>
              </a:rPr>
              <a:t>giá</a:t>
            </a:r>
            <a:r>
              <a:rPr lang="en-US" sz="1600" dirty="0">
                <a:latin typeface="+mj-lt"/>
              </a:rPr>
              <a:t> </a:t>
            </a:r>
            <a:r>
              <a:rPr lang="en-US" sz="1600" dirty="0" err="1">
                <a:latin typeface="+mj-lt"/>
              </a:rPr>
              <a:t>trị</a:t>
            </a:r>
            <a:r>
              <a:rPr lang="en-US" sz="1600" dirty="0">
                <a:latin typeface="+mj-lt"/>
              </a:rPr>
              <a:t> 1 </a:t>
            </a:r>
            <a:r>
              <a:rPr lang="en-US" sz="1600" dirty="0" err="1">
                <a:latin typeface="+mj-lt"/>
              </a:rPr>
              <a:t>cho</a:t>
            </a:r>
            <a:r>
              <a:rPr lang="en-US" sz="1600" dirty="0">
                <a:latin typeface="+mj-lt"/>
              </a:rPr>
              <a:t> Ethernet</a:t>
            </a:r>
          </a:p>
          <a:p>
            <a:pPr>
              <a:lnSpc>
                <a:spcPct val="100000"/>
              </a:lnSpc>
              <a:spcAft>
                <a:spcPts val="0"/>
              </a:spcAft>
            </a:pPr>
            <a:r>
              <a:rPr lang="en-US" sz="1600" dirty="0">
                <a:latin typeface="+mj-lt"/>
              </a:rPr>
              <a:t>Protocol Type:</a:t>
            </a:r>
          </a:p>
          <a:p>
            <a:pPr lvl="1">
              <a:lnSpc>
                <a:spcPct val="100000"/>
              </a:lnSpc>
              <a:spcAft>
                <a:spcPts val="0"/>
              </a:spcAft>
            </a:pPr>
            <a:r>
              <a:rPr lang="en-US" sz="1600" dirty="0" err="1">
                <a:latin typeface="+mj-lt"/>
              </a:rPr>
              <a:t>Xác</a:t>
            </a:r>
            <a:r>
              <a:rPr lang="en-US" sz="1600" dirty="0">
                <a:latin typeface="+mj-lt"/>
              </a:rPr>
              <a:t> </a:t>
            </a:r>
            <a:r>
              <a:rPr lang="en-US" sz="1600" dirty="0" err="1">
                <a:latin typeface="+mj-lt"/>
              </a:rPr>
              <a:t>định</a:t>
            </a:r>
            <a:r>
              <a:rPr lang="en-US" sz="1600" dirty="0">
                <a:latin typeface="+mj-lt"/>
              </a:rPr>
              <a:t> </a:t>
            </a:r>
            <a:r>
              <a:rPr lang="en-US" sz="1600" dirty="0" err="1">
                <a:latin typeface="+mj-lt"/>
              </a:rPr>
              <a:t>kiểu</a:t>
            </a:r>
            <a:r>
              <a:rPr lang="en-US" sz="1600" dirty="0">
                <a:latin typeface="+mj-lt"/>
              </a:rPr>
              <a:t> </a:t>
            </a:r>
            <a:r>
              <a:rPr lang="en-US" sz="1600" dirty="0" err="1">
                <a:latin typeface="+mj-lt"/>
              </a:rPr>
              <a:t>giao</a:t>
            </a:r>
            <a:r>
              <a:rPr lang="en-US" sz="1600" dirty="0">
                <a:latin typeface="+mj-lt"/>
              </a:rPr>
              <a:t> </a:t>
            </a:r>
            <a:r>
              <a:rPr lang="en-US" sz="1600" dirty="0" err="1">
                <a:latin typeface="+mj-lt"/>
              </a:rPr>
              <a:t>thức</a:t>
            </a:r>
            <a:r>
              <a:rPr lang="en-US" sz="1600" dirty="0">
                <a:latin typeface="+mj-lt"/>
              </a:rPr>
              <a:t> </a:t>
            </a:r>
            <a:r>
              <a:rPr lang="en-US" sz="1600" dirty="0" err="1">
                <a:latin typeface="+mj-lt"/>
              </a:rPr>
              <a:t>địa</a:t>
            </a:r>
            <a:r>
              <a:rPr lang="en-US" sz="1600" dirty="0">
                <a:latin typeface="+mj-lt"/>
              </a:rPr>
              <a:t> </a:t>
            </a:r>
            <a:r>
              <a:rPr lang="en-US" sz="1600" dirty="0" err="1">
                <a:latin typeface="+mj-lt"/>
              </a:rPr>
              <a:t>chỉ</a:t>
            </a:r>
            <a:r>
              <a:rPr lang="en-US" sz="1600" dirty="0">
                <a:latin typeface="+mj-lt"/>
              </a:rPr>
              <a:t> </a:t>
            </a:r>
            <a:r>
              <a:rPr lang="en-US" sz="1600" dirty="0" err="1">
                <a:latin typeface="+mj-lt"/>
              </a:rPr>
              <a:t>cấp</a:t>
            </a:r>
            <a:r>
              <a:rPr lang="en-US" sz="1600" dirty="0">
                <a:latin typeface="+mj-lt"/>
              </a:rPr>
              <a:t> </a:t>
            </a:r>
            <a:r>
              <a:rPr lang="en-US" sz="1600" dirty="0" err="1">
                <a:latin typeface="+mj-lt"/>
              </a:rPr>
              <a:t>cao</a:t>
            </a:r>
            <a:r>
              <a:rPr lang="en-US" sz="1600" dirty="0">
                <a:latin typeface="+mj-lt"/>
              </a:rPr>
              <a:t> </a:t>
            </a:r>
            <a:r>
              <a:rPr lang="en-US" sz="1600" dirty="0" err="1">
                <a:latin typeface="+mj-lt"/>
              </a:rPr>
              <a:t>máy</a:t>
            </a:r>
            <a:r>
              <a:rPr lang="en-US" sz="1600" dirty="0">
                <a:latin typeface="+mj-lt"/>
              </a:rPr>
              <a:t> </a:t>
            </a:r>
            <a:r>
              <a:rPr lang="en-US" sz="1600" dirty="0" err="1">
                <a:latin typeface="+mj-lt"/>
              </a:rPr>
              <a:t>gửi</a:t>
            </a:r>
            <a:r>
              <a:rPr lang="en-US" sz="1600" dirty="0">
                <a:latin typeface="+mj-lt"/>
              </a:rPr>
              <a:t> </a:t>
            </a:r>
            <a:r>
              <a:rPr lang="en-US" sz="1600" dirty="0" err="1">
                <a:latin typeface="+mj-lt"/>
              </a:rPr>
              <a:t>cung</a:t>
            </a:r>
            <a:r>
              <a:rPr lang="en-US" sz="1600" dirty="0">
                <a:latin typeface="+mj-lt"/>
              </a:rPr>
              <a:t> </a:t>
            </a:r>
            <a:r>
              <a:rPr lang="en-US" sz="1600" dirty="0" err="1">
                <a:latin typeface="+mj-lt"/>
              </a:rPr>
              <a:t>cấp</a:t>
            </a:r>
            <a:endParaRPr lang="en-US" sz="1600" dirty="0">
              <a:latin typeface="+mj-lt"/>
            </a:endParaRPr>
          </a:p>
          <a:p>
            <a:pPr lvl="1">
              <a:lnSpc>
                <a:spcPct val="100000"/>
              </a:lnSpc>
              <a:spcAft>
                <a:spcPts val="0"/>
              </a:spcAft>
            </a:pPr>
            <a:r>
              <a:rPr lang="en-US" sz="1600" dirty="0" err="1">
                <a:latin typeface="+mj-lt"/>
              </a:rPr>
              <a:t>Có</a:t>
            </a:r>
            <a:r>
              <a:rPr lang="en-US" sz="1600" dirty="0">
                <a:latin typeface="+mj-lt"/>
              </a:rPr>
              <a:t> </a:t>
            </a:r>
            <a:r>
              <a:rPr lang="en-US" sz="1600" dirty="0" err="1">
                <a:latin typeface="+mj-lt"/>
              </a:rPr>
              <a:t>giá</a:t>
            </a:r>
            <a:r>
              <a:rPr lang="en-US" sz="1600" dirty="0">
                <a:latin typeface="+mj-lt"/>
              </a:rPr>
              <a:t> </a:t>
            </a:r>
            <a:r>
              <a:rPr lang="en-US" sz="1600" dirty="0" err="1">
                <a:latin typeface="+mj-lt"/>
              </a:rPr>
              <a:t>trị</a:t>
            </a:r>
            <a:r>
              <a:rPr lang="en-US" sz="1600" dirty="0">
                <a:latin typeface="+mj-lt"/>
              </a:rPr>
              <a:t> 080016 </a:t>
            </a:r>
            <a:r>
              <a:rPr lang="en-US" sz="1600" dirty="0" err="1">
                <a:latin typeface="+mj-lt"/>
              </a:rPr>
              <a:t>cho</a:t>
            </a:r>
            <a:r>
              <a:rPr lang="en-US" sz="1600" dirty="0">
                <a:latin typeface="+mj-lt"/>
              </a:rPr>
              <a:t> </a:t>
            </a:r>
            <a:r>
              <a:rPr lang="en-US" sz="1600" dirty="0" err="1">
                <a:latin typeface="+mj-lt"/>
              </a:rPr>
              <a:t>giao</a:t>
            </a:r>
            <a:r>
              <a:rPr lang="en-US" sz="1600" dirty="0">
                <a:latin typeface="+mj-lt"/>
              </a:rPr>
              <a:t> </a:t>
            </a:r>
            <a:r>
              <a:rPr lang="en-US" sz="1600" dirty="0" err="1">
                <a:latin typeface="+mj-lt"/>
              </a:rPr>
              <a:t>thức</a:t>
            </a:r>
            <a:r>
              <a:rPr lang="en-US" sz="1600" dirty="0">
                <a:latin typeface="+mj-lt"/>
              </a:rPr>
              <a:t> IP</a:t>
            </a:r>
          </a:p>
          <a:p>
            <a:pPr>
              <a:lnSpc>
                <a:spcPct val="100000"/>
              </a:lnSpc>
              <a:spcAft>
                <a:spcPts val="0"/>
              </a:spcAft>
            </a:pPr>
            <a:r>
              <a:rPr lang="en-US" sz="1600" dirty="0">
                <a:latin typeface="+mj-lt"/>
              </a:rPr>
              <a:t>HLEN: </a:t>
            </a:r>
            <a:r>
              <a:rPr lang="en-US" sz="1600" dirty="0" err="1">
                <a:latin typeface="+mj-lt"/>
              </a:rPr>
              <a:t>độ</a:t>
            </a:r>
            <a:r>
              <a:rPr lang="en-US" sz="1600" dirty="0">
                <a:latin typeface="+mj-lt"/>
              </a:rPr>
              <a:t> </a:t>
            </a:r>
            <a:r>
              <a:rPr lang="en-US" sz="1600" dirty="0" err="1">
                <a:latin typeface="+mj-lt"/>
              </a:rPr>
              <a:t>dài</a:t>
            </a:r>
            <a:r>
              <a:rPr lang="en-US" sz="1600" dirty="0">
                <a:latin typeface="+mj-lt"/>
              </a:rPr>
              <a:t> </a:t>
            </a:r>
            <a:r>
              <a:rPr lang="en-US" sz="1600" dirty="0" err="1">
                <a:latin typeface="+mj-lt"/>
              </a:rPr>
              <a:t>địa</a:t>
            </a:r>
            <a:r>
              <a:rPr lang="en-US" sz="1600" dirty="0">
                <a:latin typeface="+mj-lt"/>
              </a:rPr>
              <a:t> </a:t>
            </a:r>
            <a:r>
              <a:rPr lang="en-US" sz="1600" dirty="0" err="1">
                <a:latin typeface="+mj-lt"/>
              </a:rPr>
              <a:t>chỉ</a:t>
            </a:r>
            <a:r>
              <a:rPr lang="en-US" sz="1600" dirty="0">
                <a:latin typeface="+mj-lt"/>
              </a:rPr>
              <a:t> </a:t>
            </a:r>
            <a:r>
              <a:rPr lang="en-US" sz="1600" dirty="0" err="1">
                <a:latin typeface="+mj-lt"/>
              </a:rPr>
              <a:t>vật</a:t>
            </a:r>
            <a:r>
              <a:rPr lang="en-US" sz="1600" dirty="0">
                <a:latin typeface="+mj-lt"/>
              </a:rPr>
              <a:t> </a:t>
            </a:r>
            <a:r>
              <a:rPr lang="en-US" sz="1600" dirty="0" err="1">
                <a:latin typeface="+mj-lt"/>
              </a:rPr>
              <a:t>lý</a:t>
            </a:r>
            <a:r>
              <a:rPr lang="en-US" sz="1600" dirty="0">
                <a:latin typeface="+mj-lt"/>
              </a:rPr>
              <a:t> (bit)</a:t>
            </a:r>
          </a:p>
          <a:p>
            <a:pPr>
              <a:lnSpc>
                <a:spcPct val="100000"/>
              </a:lnSpc>
              <a:spcAft>
                <a:spcPts val="0"/>
              </a:spcAft>
            </a:pPr>
            <a:r>
              <a:rPr lang="en-US" sz="1600" dirty="0">
                <a:latin typeface="+mj-lt"/>
              </a:rPr>
              <a:t>PLEN: </a:t>
            </a:r>
            <a:r>
              <a:rPr lang="en-US" sz="1600" dirty="0" err="1">
                <a:latin typeface="+mj-lt"/>
              </a:rPr>
              <a:t>độ</a:t>
            </a:r>
            <a:r>
              <a:rPr lang="en-US" sz="1600" dirty="0">
                <a:latin typeface="+mj-lt"/>
              </a:rPr>
              <a:t> </a:t>
            </a:r>
            <a:r>
              <a:rPr lang="en-US" sz="1600" dirty="0" err="1">
                <a:latin typeface="+mj-lt"/>
              </a:rPr>
              <a:t>dài</a:t>
            </a:r>
            <a:r>
              <a:rPr lang="en-US" sz="1600" dirty="0">
                <a:latin typeface="+mj-lt"/>
              </a:rPr>
              <a:t> </a:t>
            </a:r>
            <a:r>
              <a:rPr lang="en-US" sz="1600" dirty="0" err="1">
                <a:latin typeface="+mj-lt"/>
              </a:rPr>
              <a:t>địa</a:t>
            </a:r>
            <a:r>
              <a:rPr lang="en-US" sz="1600" dirty="0">
                <a:latin typeface="+mj-lt"/>
              </a:rPr>
              <a:t> </a:t>
            </a:r>
            <a:r>
              <a:rPr lang="en-US" sz="1600" dirty="0" err="1">
                <a:latin typeface="+mj-lt"/>
              </a:rPr>
              <a:t>chỉ</a:t>
            </a:r>
            <a:r>
              <a:rPr lang="en-US" sz="1600" dirty="0">
                <a:latin typeface="+mj-lt"/>
              </a:rPr>
              <a:t> logic (bit)</a:t>
            </a:r>
          </a:p>
          <a:p>
            <a:pPr lvl="1">
              <a:lnSpc>
                <a:spcPct val="100000"/>
              </a:lnSpc>
              <a:spcAft>
                <a:spcPts val="0"/>
              </a:spcAft>
            </a:pPr>
            <a:r>
              <a:rPr lang="en-US" sz="1600" dirty="0">
                <a:latin typeface="+mj-lt"/>
              </a:rPr>
              <a:t>1: </a:t>
            </a:r>
            <a:r>
              <a:rPr lang="en-US" sz="1600" dirty="0" err="1">
                <a:latin typeface="+mj-lt"/>
              </a:rPr>
              <a:t>là</a:t>
            </a:r>
            <a:r>
              <a:rPr lang="en-US" sz="1600" dirty="0">
                <a:latin typeface="+mj-lt"/>
              </a:rPr>
              <a:t> </a:t>
            </a:r>
            <a:r>
              <a:rPr lang="en-US" sz="1600" dirty="0" err="1">
                <a:latin typeface="+mj-lt"/>
              </a:rPr>
              <a:t>một</a:t>
            </a:r>
            <a:r>
              <a:rPr lang="en-US" sz="1600" dirty="0">
                <a:latin typeface="+mj-lt"/>
              </a:rPr>
              <a:t> ARP request.</a:t>
            </a:r>
          </a:p>
          <a:p>
            <a:pPr lvl="1">
              <a:lnSpc>
                <a:spcPct val="100000"/>
              </a:lnSpc>
              <a:spcAft>
                <a:spcPts val="0"/>
              </a:spcAft>
            </a:pPr>
            <a:r>
              <a:rPr lang="en-US" sz="1600" dirty="0">
                <a:latin typeface="+mj-lt"/>
              </a:rPr>
              <a:t>2: </a:t>
            </a:r>
            <a:r>
              <a:rPr lang="en-US" sz="1600" dirty="0" err="1">
                <a:latin typeface="+mj-lt"/>
              </a:rPr>
              <a:t>là</a:t>
            </a:r>
            <a:r>
              <a:rPr lang="en-US" sz="1600" dirty="0">
                <a:latin typeface="+mj-lt"/>
              </a:rPr>
              <a:t> </a:t>
            </a:r>
            <a:r>
              <a:rPr lang="en-US" sz="1600" dirty="0" err="1">
                <a:latin typeface="+mj-lt"/>
              </a:rPr>
              <a:t>một</a:t>
            </a:r>
            <a:r>
              <a:rPr lang="en-US" sz="1600" dirty="0">
                <a:latin typeface="+mj-lt"/>
              </a:rPr>
              <a:t> ARP reply.</a:t>
            </a:r>
          </a:p>
          <a:p>
            <a:pPr lvl="1">
              <a:lnSpc>
                <a:spcPct val="100000"/>
              </a:lnSpc>
              <a:spcAft>
                <a:spcPts val="0"/>
              </a:spcAft>
            </a:pPr>
            <a:r>
              <a:rPr lang="en-US" sz="1600" dirty="0">
                <a:latin typeface="+mj-lt"/>
              </a:rPr>
              <a:t>3: </a:t>
            </a:r>
            <a:r>
              <a:rPr lang="en-US" sz="1600" dirty="0" err="1">
                <a:latin typeface="+mj-lt"/>
              </a:rPr>
              <a:t>là</a:t>
            </a:r>
            <a:r>
              <a:rPr lang="en-US" sz="1600" dirty="0">
                <a:latin typeface="+mj-lt"/>
              </a:rPr>
              <a:t> </a:t>
            </a:r>
            <a:r>
              <a:rPr lang="en-US" sz="1600" dirty="0" err="1">
                <a:latin typeface="+mj-lt"/>
              </a:rPr>
              <a:t>một</a:t>
            </a:r>
            <a:r>
              <a:rPr lang="en-US" sz="1600" dirty="0">
                <a:latin typeface="+mj-lt"/>
              </a:rPr>
              <a:t> RARP request.</a:t>
            </a:r>
          </a:p>
          <a:p>
            <a:pPr lvl="1">
              <a:lnSpc>
                <a:spcPct val="100000"/>
              </a:lnSpc>
              <a:spcAft>
                <a:spcPts val="0"/>
              </a:spcAft>
            </a:pPr>
            <a:r>
              <a:rPr lang="en-US" sz="1600" dirty="0">
                <a:latin typeface="+mj-lt"/>
              </a:rPr>
              <a:t>4: </a:t>
            </a:r>
            <a:r>
              <a:rPr lang="en-US" sz="1600" dirty="0" err="1">
                <a:latin typeface="+mj-lt"/>
              </a:rPr>
              <a:t>là</a:t>
            </a:r>
            <a:r>
              <a:rPr lang="en-US" sz="1600" dirty="0">
                <a:latin typeface="+mj-lt"/>
              </a:rPr>
              <a:t> </a:t>
            </a:r>
            <a:r>
              <a:rPr lang="en-US" sz="1600" dirty="0" err="1">
                <a:latin typeface="+mj-lt"/>
              </a:rPr>
              <a:t>một</a:t>
            </a:r>
            <a:r>
              <a:rPr lang="en-US" sz="1600" dirty="0">
                <a:latin typeface="+mj-lt"/>
              </a:rPr>
              <a:t> RARP reply.</a:t>
            </a:r>
          </a:p>
          <a:p>
            <a:pPr>
              <a:lnSpc>
                <a:spcPct val="100000"/>
              </a:lnSpc>
              <a:spcAft>
                <a:spcPts val="0"/>
              </a:spcAft>
            </a:pPr>
            <a:r>
              <a:rPr lang="en-US" sz="1600" dirty="0">
                <a:latin typeface="+mj-lt"/>
              </a:rPr>
              <a:t>Sender HA (sender hardware address): </a:t>
            </a:r>
            <a:r>
              <a:rPr lang="en-US" sz="1600" dirty="0" err="1">
                <a:latin typeface="+mj-lt"/>
              </a:rPr>
              <a:t>địa</a:t>
            </a:r>
            <a:r>
              <a:rPr lang="en-US" sz="1600" dirty="0">
                <a:latin typeface="+mj-lt"/>
              </a:rPr>
              <a:t> </a:t>
            </a:r>
            <a:r>
              <a:rPr lang="en-US" sz="1600" dirty="0" err="1">
                <a:latin typeface="+mj-lt"/>
              </a:rPr>
              <a:t>chỉ</a:t>
            </a:r>
            <a:r>
              <a:rPr lang="en-US" sz="1600" dirty="0">
                <a:latin typeface="+mj-lt"/>
              </a:rPr>
              <a:t> MAC </a:t>
            </a:r>
            <a:r>
              <a:rPr lang="en-US" sz="1600" dirty="0" err="1">
                <a:latin typeface="+mj-lt"/>
              </a:rPr>
              <a:t>của</a:t>
            </a:r>
            <a:r>
              <a:rPr lang="en-US" sz="1600" dirty="0">
                <a:latin typeface="+mj-lt"/>
              </a:rPr>
              <a:t> </a:t>
            </a:r>
            <a:r>
              <a:rPr lang="en-US" sz="1600" dirty="0" err="1">
                <a:latin typeface="+mj-lt"/>
              </a:rPr>
              <a:t>máy</a:t>
            </a:r>
            <a:r>
              <a:rPr lang="en-US" sz="1600" dirty="0">
                <a:latin typeface="+mj-lt"/>
              </a:rPr>
              <a:t> </a:t>
            </a:r>
            <a:r>
              <a:rPr lang="en-US" sz="1600" dirty="0" err="1">
                <a:latin typeface="+mj-lt"/>
              </a:rPr>
              <a:t>gửi</a:t>
            </a:r>
            <a:endParaRPr lang="en-US" sz="1600" dirty="0">
              <a:latin typeface="+mj-lt"/>
            </a:endParaRPr>
          </a:p>
          <a:p>
            <a:pPr>
              <a:lnSpc>
                <a:spcPct val="100000"/>
              </a:lnSpc>
              <a:spcAft>
                <a:spcPts val="0"/>
              </a:spcAft>
            </a:pPr>
            <a:r>
              <a:rPr lang="en-US" sz="1600" dirty="0">
                <a:latin typeface="+mj-lt"/>
              </a:rPr>
              <a:t>Sender Protocol Address: </a:t>
            </a:r>
            <a:r>
              <a:rPr lang="en-US" sz="1600" dirty="0" err="1">
                <a:latin typeface="+mj-lt"/>
              </a:rPr>
              <a:t>địa</a:t>
            </a:r>
            <a:r>
              <a:rPr lang="en-US" sz="1600" dirty="0">
                <a:latin typeface="+mj-lt"/>
              </a:rPr>
              <a:t> </a:t>
            </a:r>
            <a:r>
              <a:rPr lang="en-US" sz="1600" dirty="0" err="1">
                <a:latin typeface="+mj-lt"/>
              </a:rPr>
              <a:t>chỉ</a:t>
            </a:r>
            <a:r>
              <a:rPr lang="en-US" sz="1600" dirty="0">
                <a:latin typeface="+mj-lt"/>
              </a:rPr>
              <a:t> IP </a:t>
            </a:r>
            <a:r>
              <a:rPr lang="en-US" sz="1600" dirty="0" err="1">
                <a:latin typeface="+mj-lt"/>
              </a:rPr>
              <a:t>máy</a:t>
            </a:r>
            <a:r>
              <a:rPr lang="en-US" sz="1600" dirty="0">
                <a:latin typeface="+mj-lt"/>
              </a:rPr>
              <a:t> </a:t>
            </a:r>
            <a:r>
              <a:rPr lang="en-US" sz="1600" dirty="0" err="1">
                <a:latin typeface="+mj-lt"/>
              </a:rPr>
              <a:t>gửi</a:t>
            </a:r>
            <a:endParaRPr lang="en-US" sz="1600" dirty="0">
              <a:latin typeface="+mj-lt"/>
            </a:endParaRPr>
          </a:p>
          <a:p>
            <a:pPr>
              <a:lnSpc>
                <a:spcPct val="100000"/>
              </a:lnSpc>
              <a:spcAft>
                <a:spcPts val="0"/>
              </a:spcAft>
            </a:pPr>
            <a:r>
              <a:rPr lang="en-US" sz="1600" dirty="0">
                <a:latin typeface="+mj-lt"/>
              </a:rPr>
              <a:t>Target HA (target hardware address): </a:t>
            </a:r>
            <a:r>
              <a:rPr lang="en-US" sz="1600" dirty="0" err="1">
                <a:latin typeface="+mj-lt"/>
              </a:rPr>
              <a:t>địa</a:t>
            </a:r>
            <a:r>
              <a:rPr lang="en-US" sz="1600" dirty="0">
                <a:latin typeface="+mj-lt"/>
              </a:rPr>
              <a:t> </a:t>
            </a:r>
            <a:r>
              <a:rPr lang="en-US" sz="1600" dirty="0" err="1">
                <a:latin typeface="+mj-lt"/>
              </a:rPr>
              <a:t>chỉ</a:t>
            </a:r>
            <a:r>
              <a:rPr lang="en-US" sz="1600" dirty="0">
                <a:latin typeface="+mj-lt"/>
              </a:rPr>
              <a:t> MAC </a:t>
            </a:r>
            <a:r>
              <a:rPr lang="en-US" sz="1600" dirty="0" err="1">
                <a:latin typeface="+mj-lt"/>
              </a:rPr>
              <a:t>của</a:t>
            </a:r>
            <a:r>
              <a:rPr lang="en-US" sz="1600" dirty="0">
                <a:latin typeface="+mj-lt"/>
              </a:rPr>
              <a:t> </a:t>
            </a:r>
            <a:r>
              <a:rPr lang="en-US" sz="1600" dirty="0" err="1">
                <a:latin typeface="+mj-lt"/>
              </a:rPr>
              <a:t>máy</a:t>
            </a:r>
            <a:r>
              <a:rPr lang="en-US" sz="1600" dirty="0">
                <a:latin typeface="+mj-lt"/>
              </a:rPr>
              <a:t> </a:t>
            </a:r>
            <a:r>
              <a:rPr lang="en-US" sz="1600" dirty="0" err="1">
                <a:latin typeface="+mj-lt"/>
              </a:rPr>
              <a:t>nhận</a:t>
            </a:r>
            <a:endParaRPr lang="en-US" sz="1600" dirty="0">
              <a:latin typeface="+mj-lt"/>
            </a:endParaRPr>
          </a:p>
          <a:p>
            <a:pPr>
              <a:lnSpc>
                <a:spcPct val="100000"/>
              </a:lnSpc>
              <a:spcAft>
                <a:spcPts val="0"/>
              </a:spcAft>
            </a:pPr>
            <a:r>
              <a:rPr lang="en-US" sz="1600" dirty="0">
                <a:latin typeface="+mj-lt"/>
              </a:rPr>
              <a:t>Target Protocol Address: </a:t>
            </a:r>
            <a:r>
              <a:rPr lang="en-US" sz="1600" dirty="0" err="1">
                <a:latin typeface="+mj-lt"/>
              </a:rPr>
              <a:t>địa</a:t>
            </a:r>
            <a:r>
              <a:rPr lang="en-US" sz="1600" dirty="0">
                <a:latin typeface="+mj-lt"/>
              </a:rPr>
              <a:t> </a:t>
            </a:r>
            <a:r>
              <a:rPr lang="en-US" sz="1600" dirty="0" err="1">
                <a:latin typeface="+mj-lt"/>
              </a:rPr>
              <a:t>chỉ</a:t>
            </a:r>
            <a:r>
              <a:rPr lang="en-US" sz="1600" dirty="0">
                <a:latin typeface="+mj-lt"/>
              </a:rPr>
              <a:t> IP </a:t>
            </a:r>
            <a:r>
              <a:rPr lang="en-US" sz="1600" dirty="0" err="1">
                <a:latin typeface="+mj-lt"/>
              </a:rPr>
              <a:t>máy</a:t>
            </a:r>
            <a:r>
              <a:rPr lang="en-US" sz="1600" dirty="0">
                <a:latin typeface="+mj-lt"/>
              </a:rPr>
              <a:t> </a:t>
            </a:r>
            <a:r>
              <a:rPr lang="en-US" sz="1600" dirty="0" err="1">
                <a:latin typeface="+mj-lt"/>
              </a:rPr>
              <a:t>nhận</a:t>
            </a:r>
            <a:endParaRPr lang="en-US" sz="1600" dirty="0">
              <a:latin typeface="+mj-lt"/>
            </a:endParaRPr>
          </a:p>
          <a:p>
            <a:pPr>
              <a:lnSpc>
                <a:spcPct val="100000"/>
              </a:lnSpc>
              <a:spcAft>
                <a:spcPts val="0"/>
              </a:spcAft>
            </a:pPr>
            <a:endParaRPr lang="en-US" sz="1600" dirty="0">
              <a:latin typeface="+mj-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1195721"/>
            <a:ext cx="4082880" cy="2309479"/>
          </a:xfrm>
          <a:prstGeom prst="rect">
            <a:avLst/>
          </a:prstGeom>
        </p:spPr>
      </p:pic>
    </p:spTree>
    <p:extLst>
      <p:ext uri="{BB962C8B-B14F-4D97-AF65-F5344CB8AC3E}">
        <p14:creationId xmlns:p14="http://schemas.microsoft.com/office/powerpoint/2010/main" val="1634137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 OPERATION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416" y="970968"/>
            <a:ext cx="5487166" cy="4172532"/>
          </a:xfrm>
          <a:prstGeom prst="rect">
            <a:avLst/>
          </a:prstGeom>
        </p:spPr>
      </p:pic>
    </p:spTree>
    <p:extLst>
      <p:ext uri="{BB962C8B-B14F-4D97-AF65-F5344CB8AC3E}">
        <p14:creationId xmlns:p14="http://schemas.microsoft.com/office/powerpoint/2010/main" val="2032495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pPr>
              <a:spcAft>
                <a:spcPts val="0"/>
              </a:spcAft>
            </a:pPr>
            <a:r>
              <a:rPr lang="vi-VN" sz="1200" kern="1200" dirty="0">
                <a:solidFill>
                  <a:schemeClr val="accent1"/>
                </a:solidFill>
                <a:latin typeface="+mj-lt"/>
              </a:rPr>
              <a:t>Bước 1: Thiết bị A sẽ kiểm tra cache của mình (giống như quyển sổ danh bạ nơi lưu trữ tham chiếu giữa địa chỉ IP và địa chỉ MAC). Nếu đã có địa chỉ MAC của IP 192.168.1.120 thì lập tức chuyển sang bước 9.</a:t>
            </a:r>
          </a:p>
          <a:p>
            <a:pPr>
              <a:spcAft>
                <a:spcPts val="0"/>
              </a:spcAft>
            </a:pPr>
            <a:r>
              <a:rPr lang="vi-VN" sz="1200" kern="1200" dirty="0">
                <a:solidFill>
                  <a:schemeClr val="accent1"/>
                </a:solidFill>
                <a:latin typeface="+mj-lt"/>
              </a:rPr>
              <a:t>Bước 2: Bắt đầu khởi tạo gói tin ARP Request. Nó sẽ gửi một gói tin broadcast đến toàn bộ các máy khác trong mạng với địa chỉ MAC và IP máy gửi là địa chỉ của chính nó, địa chỉ IP máy nhận là 192.168.1.120, và địa chỉ MAC máy nhận là ff:ff:ff:ff:ff:ff.</a:t>
            </a:r>
          </a:p>
          <a:p>
            <a:pPr>
              <a:spcAft>
                <a:spcPts val="0"/>
              </a:spcAft>
            </a:pPr>
            <a:r>
              <a:rPr lang="vi-VN" sz="1200" kern="1200" dirty="0">
                <a:solidFill>
                  <a:schemeClr val="accent1"/>
                </a:solidFill>
                <a:latin typeface="+mj-lt"/>
              </a:rPr>
              <a:t>Bước 3: Thiết bị A phân phát gói tin ARP Request trên toàn mạng. Khi switch nhận được gói tin broadcast nó sẽ chuyển gói tin này tới tất cả các máy trong mạng LAN đó.</a:t>
            </a:r>
          </a:p>
          <a:p>
            <a:pPr>
              <a:spcAft>
                <a:spcPts val="0"/>
              </a:spcAft>
            </a:pPr>
            <a:r>
              <a:rPr lang="vi-VN" sz="1200" kern="1200" dirty="0">
                <a:solidFill>
                  <a:schemeClr val="accent1"/>
                </a:solidFill>
                <a:latin typeface="+mj-lt"/>
              </a:rPr>
              <a:t>Bước 4: Các thiết bị trong mạng đều nhận được gói tin ARP Request. Máy tính kiểm tra trường địa chỉ Target Protocol Address. Nếu trùng với địa chỉ của mình thì tiếp tục xử lý, nếu không thì hủy gói tin.</a:t>
            </a:r>
          </a:p>
          <a:p>
            <a:pPr>
              <a:spcAft>
                <a:spcPts val="0"/>
              </a:spcAft>
            </a:pPr>
            <a:r>
              <a:rPr lang="vi-VN" sz="1200" kern="1200" dirty="0">
                <a:solidFill>
                  <a:schemeClr val="accent1"/>
                </a:solidFill>
                <a:latin typeface="+mj-lt"/>
              </a:rPr>
              <a:t>Bước 5: Thiết bị B có IP trùng với IP trong trường Target Protocol Address sẽ bắt đầu quá trình khởi tạo gói tin ARP Reply bằng cách:</a:t>
            </a:r>
            <a:r>
              <a:rPr lang="en-US" sz="1200" kern="1200" dirty="0">
                <a:solidFill>
                  <a:schemeClr val="accent1"/>
                </a:solidFill>
                <a:latin typeface="+mj-lt"/>
              </a:rPr>
              <a:t> </a:t>
            </a:r>
            <a:r>
              <a:rPr lang="vi-VN" sz="1200" kern="1200" dirty="0">
                <a:solidFill>
                  <a:schemeClr val="accent1"/>
                </a:solidFill>
                <a:latin typeface="+mj-lt"/>
              </a:rPr>
              <a:t>lấy các trường Sender Hardware Address và Sender Protocol Address trong gói tin ARP nhận được đưa vào làm Target trong gói tin gửi đi.</a:t>
            </a:r>
            <a:r>
              <a:rPr lang="en-US" sz="1200" kern="1200" dirty="0">
                <a:solidFill>
                  <a:schemeClr val="accent1"/>
                </a:solidFill>
                <a:latin typeface="+mj-lt"/>
              </a:rPr>
              <a:t> </a:t>
            </a:r>
            <a:r>
              <a:rPr lang="vi-VN" sz="1200" kern="1200" dirty="0">
                <a:solidFill>
                  <a:schemeClr val="accent1"/>
                </a:solidFill>
                <a:latin typeface="+mj-lt"/>
              </a:rPr>
              <a:t>Đồng thời thiết bị sẽ lấy địa chỉ MAC của mình để đưa vào trường Sender Hardware Address</a:t>
            </a:r>
          </a:p>
          <a:p>
            <a:pPr>
              <a:spcAft>
                <a:spcPts val="0"/>
              </a:spcAft>
            </a:pPr>
            <a:r>
              <a:rPr lang="vi-VN" sz="1200" kern="1200" dirty="0">
                <a:solidFill>
                  <a:schemeClr val="accent1"/>
                </a:solidFill>
                <a:latin typeface="+mj-lt"/>
              </a:rPr>
              <a:t>Bước 6: Thiết bị B đồng thời cập nhật bảng ánh xạ địa chỉ IP và MAC của thiết bị nguồn vào bảng ARP cache của mình để giảm bớt thời gian xử lý cho các lần sau (hoạt động cập nhật danh bạ).</a:t>
            </a:r>
          </a:p>
          <a:p>
            <a:pPr>
              <a:spcAft>
                <a:spcPts val="0"/>
              </a:spcAft>
            </a:pPr>
            <a:r>
              <a:rPr lang="vi-VN" sz="1200" kern="1200" dirty="0">
                <a:solidFill>
                  <a:schemeClr val="accent1"/>
                </a:solidFill>
                <a:latin typeface="+mj-lt"/>
              </a:rPr>
              <a:t>Bước 7: Thiết bị B bắt đầu gửi gói tin Reply đã được khởi tạo đến thiết bị A.</a:t>
            </a:r>
          </a:p>
          <a:p>
            <a:pPr>
              <a:spcAft>
                <a:spcPts val="0"/>
              </a:spcAft>
            </a:pPr>
            <a:r>
              <a:rPr lang="vi-VN" sz="1200" kern="1200" dirty="0">
                <a:solidFill>
                  <a:schemeClr val="accent1"/>
                </a:solidFill>
                <a:latin typeface="+mj-lt"/>
              </a:rPr>
              <a:t>Bước 8: Thiết bị A nhận được gói tin reply và xử lý bằng cách lưu trường Sender Hardware Address trong gói reply vào địa chỉ phần cứng của thiết bị B.</a:t>
            </a:r>
          </a:p>
          <a:p>
            <a:pPr>
              <a:spcAft>
                <a:spcPts val="0"/>
              </a:spcAft>
            </a:pPr>
            <a:r>
              <a:rPr lang="vi-VN" sz="1200" kern="1200" dirty="0">
                <a:solidFill>
                  <a:schemeClr val="accent1"/>
                </a:solidFill>
                <a:latin typeface="+mj-lt"/>
              </a:rPr>
              <a:t>Bước 9: Thiết bị A update vào ARP cache của mình giá trị tương ứng giữa địa chỉ IP (địa chỉ network) và địa chỉ MAC (địac chỉ datalink) của thiết bị B. Lần sau sẽ không còn cần tới request.</a:t>
            </a:r>
            <a:endParaRPr lang="en-US" sz="1200" kern="1200" dirty="0">
              <a:solidFill>
                <a:schemeClr val="accent1"/>
              </a:solidFill>
              <a:latin typeface="+mj-lt"/>
            </a:endParaRPr>
          </a:p>
          <a:p>
            <a:endParaRPr lang="en-US" sz="1200" dirty="0">
              <a:solidFill>
                <a:schemeClr val="accent1"/>
              </a:solidFill>
              <a:latin typeface="+mj-lt"/>
            </a:endParaRPr>
          </a:p>
        </p:txBody>
      </p:sp>
    </p:spTree>
    <p:extLst>
      <p:ext uri="{BB962C8B-B14F-4D97-AF65-F5344CB8AC3E}">
        <p14:creationId xmlns:p14="http://schemas.microsoft.com/office/powerpoint/2010/main" val="81755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Wraper</a:t>
            </a:r>
            <a:r>
              <a:rPr lang="en-US" dirty="0" smtClean="0"/>
              <a:t> – Client </a:t>
            </a:r>
            <a:r>
              <a:rPr lang="en-US" dirty="0" err="1" smtClean="0"/>
              <a:t>Init</a:t>
            </a:r>
            <a:endParaRPr lang="en-US" dirty="0"/>
          </a:p>
        </p:txBody>
      </p:sp>
      <p:sp>
        <p:nvSpPr>
          <p:cNvPr id="3" name="Text Placeholder 2"/>
          <p:cNvSpPr>
            <a:spLocks noGrp="1"/>
          </p:cNvSpPr>
          <p:nvPr>
            <p:ph type="body" idx="1"/>
          </p:nvPr>
        </p:nvSpPr>
        <p:spPr>
          <a:xfrm>
            <a:off x="311700" y="1228676"/>
            <a:ext cx="8520599" cy="2618336"/>
          </a:xfrm>
        </p:spPr>
        <p:txBody>
          <a:bodyPr/>
          <a:lstStyle/>
          <a:p>
            <a:pPr>
              <a:spcAft>
                <a:spcPts val="600"/>
              </a:spcAft>
            </a:pPr>
            <a:r>
              <a:rPr lang="en-US" sz="1100" dirty="0">
                <a:latin typeface="Courier New" panose="02070309020205020404" pitchFamily="49" charset="0"/>
                <a:cs typeface="Courier New" panose="02070309020205020404" pitchFamily="49" charset="0"/>
              </a:rPr>
              <a:t>cs144@mininet-vm:/media/</a:t>
            </a:r>
            <a:r>
              <a:rPr lang="en-US" sz="1100" dirty="0" err="1">
                <a:latin typeface="Courier New" panose="02070309020205020404" pitchFamily="49" charset="0"/>
                <a:cs typeface="Courier New" panose="02070309020205020404" pitchFamily="49" charset="0"/>
              </a:rPr>
              <a:t>sf_share</a:t>
            </a:r>
            <a:r>
              <a:rPr lang="en-US" sz="1100" dirty="0">
                <a:latin typeface="Courier New" panose="02070309020205020404" pitchFamily="49" charset="0"/>
                <a:cs typeface="Courier New" panose="02070309020205020404" pitchFamily="49" charset="0"/>
              </a:rPr>
              <a:t>/CS144-Training/lab3$ </a:t>
            </a:r>
            <a:r>
              <a:rPr lang="en-US" sz="1100" dirty="0" err="1">
                <a:latin typeface="Courier New" panose="02070309020205020404" pitchFamily="49" charset="0"/>
                <a:cs typeface="Courier New" panose="02070309020205020404" pitchFamily="49" charset="0"/>
              </a:rPr>
              <a:t>netstat</a:t>
            </a:r>
            <a:r>
              <a:rPr lang="en-US" sz="1100" dirty="0">
                <a:latin typeface="Courier New" panose="02070309020205020404" pitchFamily="49" charset="0"/>
                <a:cs typeface="Courier New" panose="02070309020205020404" pitchFamily="49" charset="0"/>
              </a:rPr>
              <a:t> -r</a:t>
            </a:r>
          </a:p>
          <a:p>
            <a:pPr>
              <a:spcAft>
                <a:spcPts val="600"/>
              </a:spcAft>
            </a:pPr>
            <a:r>
              <a:rPr lang="en-US" sz="1100" dirty="0">
                <a:latin typeface="Courier New" panose="02070309020205020404" pitchFamily="49" charset="0"/>
                <a:cs typeface="Courier New" panose="02070309020205020404" pitchFamily="49" charset="0"/>
              </a:rPr>
              <a:t>Kernel IP routing </a:t>
            </a:r>
            <a:r>
              <a:rPr lang="en-US" sz="1100" dirty="0" smtClean="0">
                <a:latin typeface="Courier New" panose="02070309020205020404" pitchFamily="49" charset="0"/>
                <a:cs typeface="Courier New" panose="02070309020205020404" pitchFamily="49" charset="0"/>
              </a:rPr>
              <a:t>table</a:t>
            </a:r>
          </a:p>
          <a:p>
            <a:pPr>
              <a:spcAft>
                <a:spcPts val="600"/>
              </a:spcAft>
            </a:pPr>
            <a:r>
              <a:rPr lang="en-US" sz="1100" dirty="0">
                <a:latin typeface="Courier New" panose="02070309020205020404" pitchFamily="49" charset="0"/>
                <a:cs typeface="Courier New" panose="02070309020205020404" pitchFamily="49" charset="0"/>
              </a:rPr>
              <a:t>Destination     Gateway         </a:t>
            </a:r>
            <a:r>
              <a:rPr lang="en-US" sz="1100" dirty="0" err="1">
                <a:latin typeface="Courier New" panose="02070309020205020404" pitchFamily="49" charset="0"/>
                <a:cs typeface="Courier New" panose="02070309020205020404" pitchFamily="49" charset="0"/>
              </a:rPr>
              <a:t>Genmask</a:t>
            </a:r>
            <a:r>
              <a:rPr lang="en-US" sz="1100" dirty="0">
                <a:latin typeface="Courier New" panose="02070309020205020404" pitchFamily="49" charset="0"/>
                <a:cs typeface="Courier New" panose="02070309020205020404" pitchFamily="49" charset="0"/>
              </a:rPr>
              <a:t>         Flags   MSS Window  </a:t>
            </a:r>
            <a:r>
              <a:rPr lang="en-US" sz="1100" dirty="0" err="1">
                <a:latin typeface="Courier New" panose="02070309020205020404" pitchFamily="49" charset="0"/>
                <a:cs typeface="Courier New" panose="02070309020205020404" pitchFamily="49" charset="0"/>
              </a:rPr>
              <a:t>irtt</a:t>
            </a:r>
            <a:r>
              <a:rPr lang="en-US" sz="1100" dirty="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Iface</a:t>
            </a:r>
            <a:endParaRPr lang="en-US" sz="1100" dirty="0">
              <a:latin typeface="Courier New" panose="02070309020205020404" pitchFamily="49" charset="0"/>
              <a:cs typeface="Courier New" panose="02070309020205020404" pitchFamily="49" charset="0"/>
            </a:endParaRPr>
          </a:p>
          <a:p>
            <a:pPr>
              <a:spcAft>
                <a:spcPts val="600"/>
              </a:spcAft>
            </a:pPr>
            <a:r>
              <a:rPr lang="en-US" sz="1100" dirty="0" smtClean="0">
                <a:latin typeface="Courier New" panose="02070309020205020404" pitchFamily="49" charset="0"/>
                <a:cs typeface="Courier New" panose="02070309020205020404" pitchFamily="49" charset="0"/>
              </a:rPr>
              <a:t>default         </a:t>
            </a:r>
            <a:r>
              <a:rPr lang="en-US" sz="1100" dirty="0">
                <a:latin typeface="Courier New" panose="02070309020205020404" pitchFamily="49" charset="0"/>
                <a:cs typeface="Courier New" panose="02070309020205020404" pitchFamily="49" charset="0"/>
              </a:rPr>
              <a:t>10.0.2.2        0.0.0.0         UG        0 0          0 eth1</a:t>
            </a:r>
          </a:p>
          <a:p>
            <a:pPr>
              <a:spcAft>
                <a:spcPts val="600"/>
              </a:spcAft>
            </a:pPr>
            <a:r>
              <a:rPr lang="en-US" sz="1100" dirty="0">
                <a:latin typeface="Courier New" panose="02070309020205020404" pitchFamily="49" charset="0"/>
                <a:cs typeface="Courier New" panose="02070309020205020404" pitchFamily="49" charset="0"/>
              </a:rPr>
              <a:t>10.0.0.0        *               255.0.0.0       U         0 0          0 client-eth0</a:t>
            </a:r>
          </a:p>
          <a:p>
            <a:pPr>
              <a:spcAft>
                <a:spcPts val="600"/>
              </a:spcAft>
            </a:pPr>
            <a:r>
              <a:rPr lang="en-US" sz="1100" dirty="0">
                <a:latin typeface="Courier New" panose="02070309020205020404" pitchFamily="49" charset="0"/>
                <a:cs typeface="Courier New" panose="02070309020205020404" pitchFamily="49" charset="0"/>
              </a:rPr>
              <a:t>10.0.1.0        10.0.1.1        255.255.255.0   UG        0 0          0 client-eth0</a:t>
            </a:r>
          </a:p>
          <a:p>
            <a:pPr>
              <a:spcAft>
                <a:spcPts val="600"/>
              </a:spcAft>
            </a:pPr>
            <a:r>
              <a:rPr lang="en-US" sz="1100" dirty="0">
                <a:latin typeface="Courier New" panose="02070309020205020404" pitchFamily="49" charset="0"/>
                <a:cs typeface="Courier New" panose="02070309020205020404" pitchFamily="49" charset="0"/>
              </a:rPr>
              <a:t>10.0.2.0        *               255.255.255.0   U         0 0          0 eth1</a:t>
            </a:r>
          </a:p>
          <a:p>
            <a:pPr>
              <a:spcAft>
                <a:spcPts val="600"/>
              </a:spcAft>
            </a:pPr>
            <a:r>
              <a:rPr lang="en-US" sz="1100" dirty="0">
                <a:latin typeface="Courier New" panose="02070309020205020404" pitchFamily="49" charset="0"/>
                <a:cs typeface="Courier New" panose="02070309020205020404" pitchFamily="49" charset="0"/>
              </a:rPr>
              <a:t>link-local      *               255.255.0.0     U         0 0          0 eth0</a:t>
            </a:r>
          </a:p>
          <a:p>
            <a:pPr>
              <a:spcAft>
                <a:spcPts val="600"/>
              </a:spcAft>
            </a:pPr>
            <a:r>
              <a:rPr lang="en-US" sz="1100" dirty="0">
                <a:latin typeface="Courier New" panose="02070309020205020404" pitchFamily="49" charset="0"/>
                <a:cs typeface="Courier New" panose="02070309020205020404" pitchFamily="49" charset="0"/>
              </a:rPr>
              <a:t>172.64.3.0      10.0.1.1        255.255.255.0   UG        0 0          0 client-eth0</a:t>
            </a:r>
          </a:p>
          <a:p>
            <a:pPr>
              <a:spcAft>
                <a:spcPts val="600"/>
              </a:spcAft>
            </a:pPr>
            <a:r>
              <a:rPr lang="en-US" sz="1100" dirty="0">
                <a:latin typeface="Courier New" panose="02070309020205020404" pitchFamily="49" charset="0"/>
                <a:cs typeface="Courier New" panose="02070309020205020404" pitchFamily="49" charset="0"/>
              </a:rPr>
              <a:t>192.168.2.0     10.0.1.1        255.255.255.0   UG        0 0          0 client-eth0</a:t>
            </a:r>
          </a:p>
          <a:p>
            <a:pPr>
              <a:spcAft>
                <a:spcPts val="600"/>
              </a:spcAft>
            </a:pPr>
            <a:r>
              <a:rPr lang="en-US" sz="1100" dirty="0">
                <a:latin typeface="Courier New" panose="02070309020205020404" pitchFamily="49" charset="0"/>
                <a:cs typeface="Courier New" panose="02070309020205020404" pitchFamily="49" charset="0"/>
              </a:rPr>
              <a:t>192.168.56.0    *               255.255.255.0   U         0 0          0 eth0</a:t>
            </a:r>
          </a:p>
        </p:txBody>
      </p:sp>
    </p:spTree>
    <p:extLst>
      <p:ext uri="{BB962C8B-B14F-4D97-AF65-F5344CB8AC3E}">
        <p14:creationId xmlns:p14="http://schemas.microsoft.com/office/powerpoint/2010/main" val="2764689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Server1 </a:t>
            </a:r>
            <a:r>
              <a:rPr lang="en-US" dirty="0" err="1" smtClean="0"/>
              <a:t>Init</a:t>
            </a:r>
            <a:endParaRPr lang="en-US" dirty="0"/>
          </a:p>
        </p:txBody>
      </p:sp>
      <p:sp>
        <p:nvSpPr>
          <p:cNvPr id="3" name="Text Placeholder 2"/>
          <p:cNvSpPr>
            <a:spLocks noGrp="1"/>
          </p:cNvSpPr>
          <p:nvPr>
            <p:ph type="body" idx="1"/>
          </p:nvPr>
        </p:nvSpPr>
        <p:spPr>
          <a:xfrm>
            <a:off x="311700" y="1228676"/>
            <a:ext cx="8520599" cy="2618336"/>
          </a:xfrm>
        </p:spPr>
        <p:txBody>
          <a:bodyPr/>
          <a:lstStyle/>
          <a:p>
            <a:pPr>
              <a:spcAft>
                <a:spcPts val="600"/>
              </a:spcAft>
            </a:pPr>
            <a:r>
              <a:rPr lang="en-US" sz="1100" dirty="0">
                <a:latin typeface="Courier New" panose="02070309020205020404" pitchFamily="49" charset="0"/>
                <a:cs typeface="Courier New" panose="02070309020205020404" pitchFamily="49" charset="0"/>
              </a:rPr>
              <a:t>cs144@mininet-vm:/media/</a:t>
            </a:r>
            <a:r>
              <a:rPr lang="en-US" sz="1100" dirty="0" err="1">
                <a:latin typeface="Courier New" panose="02070309020205020404" pitchFamily="49" charset="0"/>
                <a:cs typeface="Courier New" panose="02070309020205020404" pitchFamily="49" charset="0"/>
              </a:rPr>
              <a:t>sf_share</a:t>
            </a:r>
            <a:r>
              <a:rPr lang="en-US" sz="1100" dirty="0">
                <a:latin typeface="Courier New" panose="02070309020205020404" pitchFamily="49" charset="0"/>
                <a:cs typeface="Courier New" panose="02070309020205020404" pitchFamily="49" charset="0"/>
              </a:rPr>
              <a:t>/CS144-Training/lab3$ </a:t>
            </a:r>
            <a:r>
              <a:rPr lang="en-US" sz="1100" dirty="0" err="1">
                <a:latin typeface="Courier New" panose="02070309020205020404" pitchFamily="49" charset="0"/>
                <a:cs typeface="Courier New" panose="02070309020205020404" pitchFamily="49" charset="0"/>
              </a:rPr>
              <a:t>netstat</a:t>
            </a:r>
            <a:r>
              <a:rPr lang="en-US" sz="1100" dirty="0">
                <a:latin typeface="Courier New" panose="02070309020205020404" pitchFamily="49" charset="0"/>
                <a:cs typeface="Courier New" panose="02070309020205020404" pitchFamily="49" charset="0"/>
              </a:rPr>
              <a:t> -r</a:t>
            </a:r>
          </a:p>
          <a:p>
            <a:pPr>
              <a:spcAft>
                <a:spcPts val="600"/>
              </a:spcAft>
            </a:pPr>
            <a:r>
              <a:rPr lang="en-US" sz="1100" dirty="0">
                <a:latin typeface="Courier New" panose="02070309020205020404" pitchFamily="49" charset="0"/>
                <a:cs typeface="Courier New" panose="02070309020205020404" pitchFamily="49" charset="0"/>
              </a:rPr>
              <a:t>Kernel IP routing </a:t>
            </a:r>
            <a:r>
              <a:rPr lang="en-US" sz="1100" dirty="0" smtClean="0">
                <a:latin typeface="Courier New" panose="02070309020205020404" pitchFamily="49" charset="0"/>
                <a:cs typeface="Courier New" panose="02070309020205020404" pitchFamily="49" charset="0"/>
              </a:rPr>
              <a:t>table</a:t>
            </a:r>
          </a:p>
          <a:p>
            <a:pPr>
              <a:spcAft>
                <a:spcPts val="600"/>
              </a:spcAft>
            </a:pPr>
            <a:r>
              <a:rPr lang="en-US" sz="1100" dirty="0">
                <a:latin typeface="Courier New" panose="02070309020205020404" pitchFamily="49" charset="0"/>
                <a:cs typeface="Courier New" panose="02070309020205020404" pitchFamily="49" charset="0"/>
              </a:rPr>
              <a:t>Destination     Gateway         </a:t>
            </a:r>
            <a:r>
              <a:rPr lang="en-US" sz="1100" dirty="0" err="1">
                <a:latin typeface="Courier New" panose="02070309020205020404" pitchFamily="49" charset="0"/>
                <a:cs typeface="Courier New" panose="02070309020205020404" pitchFamily="49" charset="0"/>
              </a:rPr>
              <a:t>Genmask</a:t>
            </a:r>
            <a:r>
              <a:rPr lang="en-US" sz="1100" dirty="0">
                <a:latin typeface="Courier New" panose="02070309020205020404" pitchFamily="49" charset="0"/>
                <a:cs typeface="Courier New" panose="02070309020205020404" pitchFamily="49" charset="0"/>
              </a:rPr>
              <a:t>         Flags   MSS Window  </a:t>
            </a:r>
            <a:r>
              <a:rPr lang="en-US" sz="1100" dirty="0" err="1">
                <a:latin typeface="Courier New" panose="02070309020205020404" pitchFamily="49" charset="0"/>
                <a:cs typeface="Courier New" panose="02070309020205020404" pitchFamily="49" charset="0"/>
              </a:rPr>
              <a:t>irtt</a:t>
            </a:r>
            <a:r>
              <a:rPr lang="en-US" sz="1100" dirty="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Iface</a:t>
            </a:r>
            <a:endParaRPr lang="en-US" sz="1100" dirty="0">
              <a:latin typeface="Courier New" panose="02070309020205020404" pitchFamily="49" charset="0"/>
              <a:cs typeface="Courier New" panose="02070309020205020404" pitchFamily="49" charset="0"/>
            </a:endParaRPr>
          </a:p>
          <a:p>
            <a:pPr>
              <a:spcAft>
                <a:spcPts val="600"/>
              </a:spcAft>
            </a:pPr>
            <a:r>
              <a:rPr lang="en-US" sz="1100" dirty="0" smtClean="0">
                <a:latin typeface="Courier New" panose="02070309020205020404" pitchFamily="49" charset="0"/>
                <a:cs typeface="Courier New" panose="02070309020205020404" pitchFamily="49" charset="0"/>
              </a:rPr>
              <a:t>default         192.168.2.1     </a:t>
            </a:r>
            <a:r>
              <a:rPr lang="en-US" sz="1100" dirty="0">
                <a:latin typeface="Courier New" panose="02070309020205020404" pitchFamily="49" charset="0"/>
                <a:cs typeface="Courier New" panose="02070309020205020404" pitchFamily="49" charset="0"/>
              </a:rPr>
              <a:t>0.0.0.0         UG        0 0          0 </a:t>
            </a:r>
            <a:r>
              <a:rPr lang="en-US" sz="1100" dirty="0" smtClean="0">
                <a:latin typeface="Courier New" panose="02070309020205020404" pitchFamily="49" charset="0"/>
                <a:cs typeface="Courier New" panose="02070309020205020404" pitchFamily="49" charset="0"/>
              </a:rPr>
              <a:t>server1-eth0</a:t>
            </a:r>
            <a:endParaRPr lang="en-US" sz="1100" dirty="0">
              <a:latin typeface="Courier New" panose="02070309020205020404" pitchFamily="49" charset="0"/>
              <a:cs typeface="Courier New" panose="02070309020205020404" pitchFamily="49" charset="0"/>
            </a:endParaRPr>
          </a:p>
          <a:p>
            <a:pPr>
              <a:spcAft>
                <a:spcPts val="600"/>
              </a:spcAft>
            </a:pPr>
            <a:r>
              <a:rPr lang="en-US" sz="1100" dirty="0" smtClean="0">
                <a:latin typeface="Courier New" panose="02070309020205020404" pitchFamily="49" charset="0"/>
                <a:cs typeface="Courier New" panose="02070309020205020404" pitchFamily="49" charset="0"/>
              </a:rPr>
              <a:t>192.168.2.1     </a:t>
            </a: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255.255.255.255 UH        </a:t>
            </a:r>
            <a:r>
              <a:rPr lang="en-US" sz="1100" dirty="0">
                <a:latin typeface="Courier New" panose="02070309020205020404" pitchFamily="49" charset="0"/>
                <a:cs typeface="Courier New" panose="02070309020205020404" pitchFamily="49" charset="0"/>
              </a:rPr>
              <a:t>0 0          0 </a:t>
            </a:r>
            <a:r>
              <a:rPr lang="en-US" sz="1100" dirty="0" smtClean="0">
                <a:latin typeface="Courier New" panose="02070309020205020404" pitchFamily="49" charset="0"/>
                <a:cs typeface="Courier New" panose="02070309020205020404" pitchFamily="49" charset="0"/>
              </a:rPr>
              <a:t>server1-eth0</a:t>
            </a:r>
            <a:endParaRPr 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42570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Server2 </a:t>
            </a:r>
            <a:r>
              <a:rPr lang="en-US" dirty="0" err="1" smtClean="0"/>
              <a:t>Init</a:t>
            </a:r>
            <a:endParaRPr lang="en-US" dirty="0"/>
          </a:p>
        </p:txBody>
      </p:sp>
      <p:sp>
        <p:nvSpPr>
          <p:cNvPr id="3" name="Text Placeholder 2"/>
          <p:cNvSpPr>
            <a:spLocks noGrp="1"/>
          </p:cNvSpPr>
          <p:nvPr>
            <p:ph type="body" idx="1"/>
          </p:nvPr>
        </p:nvSpPr>
        <p:spPr>
          <a:xfrm>
            <a:off x="311700" y="1228676"/>
            <a:ext cx="8520599" cy="2618336"/>
          </a:xfrm>
        </p:spPr>
        <p:txBody>
          <a:bodyPr/>
          <a:lstStyle/>
          <a:p>
            <a:pPr>
              <a:spcAft>
                <a:spcPts val="600"/>
              </a:spcAft>
            </a:pPr>
            <a:r>
              <a:rPr lang="en-US" sz="1100" dirty="0">
                <a:latin typeface="Courier New" panose="02070309020205020404" pitchFamily="49" charset="0"/>
                <a:cs typeface="Courier New" panose="02070309020205020404" pitchFamily="49" charset="0"/>
              </a:rPr>
              <a:t>cs144@mininet-vm:/media/</a:t>
            </a:r>
            <a:r>
              <a:rPr lang="en-US" sz="1100" dirty="0" err="1">
                <a:latin typeface="Courier New" panose="02070309020205020404" pitchFamily="49" charset="0"/>
                <a:cs typeface="Courier New" panose="02070309020205020404" pitchFamily="49" charset="0"/>
              </a:rPr>
              <a:t>sf_share</a:t>
            </a:r>
            <a:r>
              <a:rPr lang="en-US" sz="1100" dirty="0">
                <a:latin typeface="Courier New" panose="02070309020205020404" pitchFamily="49" charset="0"/>
                <a:cs typeface="Courier New" panose="02070309020205020404" pitchFamily="49" charset="0"/>
              </a:rPr>
              <a:t>/CS144-Training/lab3$ </a:t>
            </a:r>
            <a:r>
              <a:rPr lang="en-US" sz="1100" dirty="0" err="1">
                <a:latin typeface="Courier New" panose="02070309020205020404" pitchFamily="49" charset="0"/>
                <a:cs typeface="Courier New" panose="02070309020205020404" pitchFamily="49" charset="0"/>
              </a:rPr>
              <a:t>netstat</a:t>
            </a:r>
            <a:r>
              <a:rPr lang="en-US" sz="1100" dirty="0">
                <a:latin typeface="Courier New" panose="02070309020205020404" pitchFamily="49" charset="0"/>
                <a:cs typeface="Courier New" panose="02070309020205020404" pitchFamily="49" charset="0"/>
              </a:rPr>
              <a:t> -r</a:t>
            </a:r>
          </a:p>
          <a:p>
            <a:pPr>
              <a:spcAft>
                <a:spcPts val="600"/>
              </a:spcAft>
            </a:pPr>
            <a:r>
              <a:rPr lang="en-US" sz="1100" dirty="0">
                <a:latin typeface="Courier New" panose="02070309020205020404" pitchFamily="49" charset="0"/>
                <a:cs typeface="Courier New" panose="02070309020205020404" pitchFamily="49" charset="0"/>
              </a:rPr>
              <a:t>Kernel IP routing </a:t>
            </a:r>
            <a:r>
              <a:rPr lang="en-US" sz="1100" dirty="0" smtClean="0">
                <a:latin typeface="Courier New" panose="02070309020205020404" pitchFamily="49" charset="0"/>
                <a:cs typeface="Courier New" panose="02070309020205020404" pitchFamily="49" charset="0"/>
              </a:rPr>
              <a:t>table</a:t>
            </a:r>
          </a:p>
          <a:p>
            <a:pPr>
              <a:spcAft>
                <a:spcPts val="600"/>
              </a:spcAft>
            </a:pPr>
            <a:r>
              <a:rPr lang="en-US" sz="1100" dirty="0">
                <a:latin typeface="Courier New" panose="02070309020205020404" pitchFamily="49" charset="0"/>
                <a:cs typeface="Courier New" panose="02070309020205020404" pitchFamily="49" charset="0"/>
              </a:rPr>
              <a:t>Destination     Gateway         </a:t>
            </a:r>
            <a:r>
              <a:rPr lang="en-US" sz="1100" dirty="0" err="1">
                <a:latin typeface="Courier New" panose="02070309020205020404" pitchFamily="49" charset="0"/>
                <a:cs typeface="Courier New" panose="02070309020205020404" pitchFamily="49" charset="0"/>
              </a:rPr>
              <a:t>Genmask</a:t>
            </a:r>
            <a:r>
              <a:rPr lang="en-US" sz="1100" dirty="0">
                <a:latin typeface="Courier New" panose="02070309020205020404" pitchFamily="49" charset="0"/>
                <a:cs typeface="Courier New" panose="02070309020205020404" pitchFamily="49" charset="0"/>
              </a:rPr>
              <a:t>         Flags   MSS Window  </a:t>
            </a:r>
            <a:r>
              <a:rPr lang="en-US" sz="1100" dirty="0" err="1">
                <a:latin typeface="Courier New" panose="02070309020205020404" pitchFamily="49" charset="0"/>
                <a:cs typeface="Courier New" panose="02070309020205020404" pitchFamily="49" charset="0"/>
              </a:rPr>
              <a:t>irtt</a:t>
            </a:r>
            <a:r>
              <a:rPr lang="en-US" sz="1100" dirty="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Iface</a:t>
            </a:r>
            <a:endParaRPr lang="en-US" sz="1100" dirty="0">
              <a:latin typeface="Courier New" panose="02070309020205020404" pitchFamily="49" charset="0"/>
              <a:cs typeface="Courier New" panose="02070309020205020404" pitchFamily="49" charset="0"/>
            </a:endParaRPr>
          </a:p>
          <a:p>
            <a:pPr>
              <a:spcAft>
                <a:spcPts val="600"/>
              </a:spcAft>
            </a:pPr>
            <a:r>
              <a:rPr lang="en-US" sz="1100" dirty="0" smtClean="0">
                <a:latin typeface="Courier New" panose="02070309020205020404" pitchFamily="49" charset="0"/>
                <a:cs typeface="Courier New" panose="02070309020205020404" pitchFamily="49" charset="0"/>
              </a:rPr>
              <a:t>default         172.64.3.1      </a:t>
            </a:r>
            <a:r>
              <a:rPr lang="en-US" sz="1100" dirty="0">
                <a:latin typeface="Courier New" panose="02070309020205020404" pitchFamily="49" charset="0"/>
                <a:cs typeface="Courier New" panose="02070309020205020404" pitchFamily="49" charset="0"/>
              </a:rPr>
              <a:t>0.0.0.0         UG        0 0          0 </a:t>
            </a:r>
            <a:r>
              <a:rPr lang="en-US" sz="1100" dirty="0" smtClean="0">
                <a:latin typeface="Courier New" panose="02070309020205020404" pitchFamily="49" charset="0"/>
                <a:cs typeface="Courier New" panose="02070309020205020404" pitchFamily="49" charset="0"/>
              </a:rPr>
              <a:t>server2-eth0</a:t>
            </a:r>
            <a:endParaRPr lang="en-US" sz="1100" dirty="0">
              <a:latin typeface="Courier New" panose="02070309020205020404" pitchFamily="49" charset="0"/>
              <a:cs typeface="Courier New" panose="02070309020205020404" pitchFamily="49" charset="0"/>
            </a:endParaRPr>
          </a:p>
          <a:p>
            <a:pPr>
              <a:spcAft>
                <a:spcPts val="600"/>
              </a:spcAft>
            </a:pPr>
            <a:r>
              <a:rPr lang="en-US" sz="1100" dirty="0" smtClean="0">
                <a:latin typeface="Courier New" panose="02070309020205020404" pitchFamily="49" charset="0"/>
                <a:cs typeface="Courier New" panose="02070309020205020404" pitchFamily="49" charset="0"/>
              </a:rPr>
              <a:t>172.64.3.1      </a:t>
            </a: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255.255.255.255 UH        </a:t>
            </a:r>
            <a:r>
              <a:rPr lang="en-US" sz="1100" dirty="0">
                <a:latin typeface="Courier New" panose="02070309020205020404" pitchFamily="49" charset="0"/>
                <a:cs typeface="Courier New" panose="02070309020205020404" pitchFamily="49" charset="0"/>
              </a:rPr>
              <a:t>0 0          0 </a:t>
            </a:r>
            <a:r>
              <a:rPr lang="en-US" sz="1100" dirty="0" smtClean="0">
                <a:latin typeface="Courier New" panose="02070309020205020404" pitchFamily="49" charset="0"/>
                <a:cs typeface="Courier New" panose="02070309020205020404" pitchFamily="49" charset="0"/>
              </a:rPr>
              <a:t>server2-eth0</a:t>
            </a:r>
            <a:endParaRPr 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07915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a:t>
            </a:r>
            <a:r>
              <a:rPr lang="en-US" dirty="0" err="1" smtClean="0"/>
              <a:t>arp</a:t>
            </a:r>
            <a:r>
              <a:rPr lang="en-US" dirty="0" smtClean="0"/>
              <a:t> </a:t>
            </a:r>
            <a:r>
              <a:rPr lang="en-US" dirty="0" err="1" smtClean="0"/>
              <a:t>init</a:t>
            </a:r>
            <a:endParaRPr lang="en-US" dirty="0"/>
          </a:p>
        </p:txBody>
      </p:sp>
      <p:sp>
        <p:nvSpPr>
          <p:cNvPr id="3" name="Text Placeholder 2"/>
          <p:cNvSpPr>
            <a:spLocks noGrp="1"/>
          </p:cNvSpPr>
          <p:nvPr>
            <p:ph type="body" idx="1"/>
          </p:nvPr>
        </p:nvSpPr>
        <p:spPr>
          <a:xfrm>
            <a:off x="311700" y="1228676"/>
            <a:ext cx="8520599" cy="2618336"/>
          </a:xfrm>
        </p:spPr>
        <p:txBody>
          <a:bodyPr/>
          <a:lstStyle/>
          <a:p>
            <a:pPr>
              <a:spcAft>
                <a:spcPts val="600"/>
              </a:spcAft>
            </a:pPr>
            <a:r>
              <a:rPr lang="en-US" sz="1100" dirty="0" smtClean="0">
                <a:latin typeface="Courier New" panose="02070309020205020404" pitchFamily="49" charset="0"/>
                <a:cs typeface="Courier New" panose="02070309020205020404" pitchFamily="49" charset="0"/>
              </a:rPr>
              <a:t>cs144@mininet-vm</a:t>
            </a:r>
            <a:r>
              <a:rPr lang="en-US" sz="1100" dirty="0">
                <a:latin typeface="Courier New" panose="02070309020205020404" pitchFamily="49" charset="0"/>
                <a:cs typeface="Courier New" panose="02070309020205020404" pitchFamily="49" charset="0"/>
              </a:rPr>
              <a:t>:/media/</a:t>
            </a:r>
            <a:r>
              <a:rPr lang="en-US" sz="1100" dirty="0" err="1">
                <a:latin typeface="Courier New" panose="02070309020205020404" pitchFamily="49" charset="0"/>
                <a:cs typeface="Courier New" panose="02070309020205020404" pitchFamily="49" charset="0"/>
              </a:rPr>
              <a:t>sf_share</a:t>
            </a:r>
            <a:r>
              <a:rPr lang="en-US" sz="1100" dirty="0">
                <a:latin typeface="Courier New" panose="02070309020205020404" pitchFamily="49" charset="0"/>
                <a:cs typeface="Courier New" panose="02070309020205020404" pitchFamily="49" charset="0"/>
              </a:rPr>
              <a:t>/CS144-Training/lab3$ </a:t>
            </a:r>
            <a:r>
              <a:rPr lang="en-US" sz="1100" dirty="0" err="1">
                <a:latin typeface="Courier New" panose="02070309020205020404" pitchFamily="49" charset="0"/>
                <a:cs typeface="Courier New" panose="02070309020205020404" pitchFamily="49" charset="0"/>
              </a:rPr>
              <a:t>arp</a:t>
            </a:r>
            <a:r>
              <a:rPr lang="en-US" sz="1100" dirty="0">
                <a:latin typeface="Courier New" panose="02070309020205020404" pitchFamily="49" charset="0"/>
                <a:cs typeface="Courier New" panose="02070309020205020404" pitchFamily="49" charset="0"/>
              </a:rPr>
              <a:t> -a</a:t>
            </a:r>
          </a:p>
          <a:p>
            <a:pPr>
              <a:spcAft>
                <a:spcPts val="600"/>
              </a:spcAft>
            </a:pPr>
            <a:r>
              <a:rPr lang="en-US" sz="1100" dirty="0">
                <a:latin typeface="Courier New" panose="02070309020205020404" pitchFamily="49" charset="0"/>
                <a:cs typeface="Courier New" panose="02070309020205020404" pitchFamily="49" charset="0"/>
              </a:rPr>
              <a:t>? (10.0.1.1) at be:38:e0:2d:cb:26 [ether] on client-eth0</a:t>
            </a:r>
          </a:p>
          <a:p>
            <a:pPr>
              <a:spcAft>
                <a:spcPts val="600"/>
              </a:spcAft>
            </a:pPr>
            <a:r>
              <a:rPr lang="en-US" sz="1100" dirty="0">
                <a:latin typeface="Courier New" panose="02070309020205020404" pitchFamily="49" charset="0"/>
                <a:cs typeface="Courier New" panose="02070309020205020404" pitchFamily="49" charset="0"/>
              </a:rPr>
              <a:t>? (10.61.60.130) at &lt;incomplete&gt; on client-eth0</a:t>
            </a:r>
          </a:p>
          <a:p>
            <a:pPr>
              <a:spcAft>
                <a:spcPts val="600"/>
              </a:spcAft>
            </a:pPr>
            <a:r>
              <a:rPr lang="en-US" sz="1100" dirty="0">
                <a:latin typeface="Courier New" panose="02070309020205020404" pitchFamily="49" charset="0"/>
                <a:cs typeface="Courier New" panose="02070309020205020404" pitchFamily="49" charset="0"/>
              </a:rPr>
              <a:t>? (10.0.2.2) at 52:54:00:12:35:02 [ether] on eth1</a:t>
            </a:r>
          </a:p>
          <a:p>
            <a:pPr>
              <a:spcAft>
                <a:spcPts val="600"/>
              </a:spcAft>
            </a:pPr>
            <a:r>
              <a:rPr lang="en-US" sz="1100" dirty="0">
                <a:latin typeface="Courier New" panose="02070309020205020404" pitchFamily="49" charset="0"/>
                <a:cs typeface="Courier New" panose="02070309020205020404" pitchFamily="49" charset="0"/>
              </a:rPr>
              <a:t>? (10.61.60.131) at &lt;incomplete&gt; on client-eth0</a:t>
            </a:r>
          </a:p>
          <a:p>
            <a:pPr>
              <a:spcAft>
                <a:spcPts val="600"/>
              </a:spcAft>
            </a:pPr>
            <a:endParaRPr 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6198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server1 </a:t>
            </a:r>
            <a:r>
              <a:rPr lang="en-US" dirty="0" err="1" smtClean="0"/>
              <a:t>arp</a:t>
            </a:r>
            <a:r>
              <a:rPr lang="en-US" dirty="0" smtClean="0"/>
              <a:t> </a:t>
            </a:r>
            <a:r>
              <a:rPr lang="en-US" dirty="0" err="1" smtClean="0"/>
              <a:t>init</a:t>
            </a:r>
            <a:endParaRPr lang="en-US" dirty="0"/>
          </a:p>
        </p:txBody>
      </p:sp>
      <p:sp>
        <p:nvSpPr>
          <p:cNvPr id="3" name="Text Placeholder 2"/>
          <p:cNvSpPr>
            <a:spLocks noGrp="1"/>
          </p:cNvSpPr>
          <p:nvPr>
            <p:ph type="body" idx="1"/>
          </p:nvPr>
        </p:nvSpPr>
        <p:spPr>
          <a:xfrm>
            <a:off x="311700" y="1228676"/>
            <a:ext cx="8520599" cy="2618336"/>
          </a:xfrm>
        </p:spPr>
        <p:txBody>
          <a:bodyPr/>
          <a:lstStyle/>
          <a:p>
            <a:pPr>
              <a:spcAft>
                <a:spcPts val="600"/>
              </a:spcAft>
            </a:pPr>
            <a:r>
              <a:rPr lang="en-US" sz="1100" dirty="0" smtClean="0">
                <a:latin typeface="Courier New" panose="02070309020205020404" pitchFamily="49" charset="0"/>
                <a:cs typeface="Courier New" panose="02070309020205020404" pitchFamily="49" charset="0"/>
              </a:rPr>
              <a:t>cs144@mininet-vm</a:t>
            </a:r>
            <a:r>
              <a:rPr lang="en-US" sz="1100" dirty="0">
                <a:latin typeface="Courier New" panose="02070309020205020404" pitchFamily="49" charset="0"/>
                <a:cs typeface="Courier New" panose="02070309020205020404" pitchFamily="49" charset="0"/>
              </a:rPr>
              <a:t>:/media/</a:t>
            </a:r>
            <a:r>
              <a:rPr lang="en-US" sz="1100" dirty="0" err="1">
                <a:latin typeface="Courier New" panose="02070309020205020404" pitchFamily="49" charset="0"/>
                <a:cs typeface="Courier New" panose="02070309020205020404" pitchFamily="49" charset="0"/>
              </a:rPr>
              <a:t>sf_share</a:t>
            </a:r>
            <a:r>
              <a:rPr lang="en-US" sz="1100" dirty="0">
                <a:latin typeface="Courier New" panose="02070309020205020404" pitchFamily="49" charset="0"/>
                <a:cs typeface="Courier New" panose="02070309020205020404" pitchFamily="49" charset="0"/>
              </a:rPr>
              <a:t>/CS144-Training/lab3$ </a:t>
            </a:r>
            <a:r>
              <a:rPr lang="en-US" sz="1100" dirty="0" err="1">
                <a:latin typeface="Courier New" panose="02070309020205020404" pitchFamily="49" charset="0"/>
                <a:cs typeface="Courier New" panose="02070309020205020404" pitchFamily="49" charset="0"/>
              </a:rPr>
              <a:t>arp</a:t>
            </a:r>
            <a:r>
              <a:rPr lang="en-US" sz="1100" dirty="0">
                <a:latin typeface="Courier New" panose="02070309020205020404" pitchFamily="49" charset="0"/>
                <a:cs typeface="Courier New" panose="02070309020205020404" pitchFamily="49" charset="0"/>
              </a:rPr>
              <a:t> -a</a:t>
            </a:r>
          </a:p>
          <a:p>
            <a:pPr>
              <a:spcAft>
                <a:spcPts val="600"/>
              </a:spcAf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192.168.2.1) </a:t>
            </a:r>
            <a:r>
              <a:rPr lang="en-US" sz="1100" dirty="0">
                <a:latin typeface="Courier New" panose="02070309020205020404" pitchFamily="49" charset="0"/>
                <a:cs typeface="Courier New" panose="02070309020205020404" pitchFamily="49" charset="0"/>
              </a:rPr>
              <a:t>at </a:t>
            </a:r>
            <a:r>
              <a:rPr lang="en-US" sz="1100" dirty="0" smtClean="0">
                <a:latin typeface="Courier New" panose="02070309020205020404" pitchFamily="49" charset="0"/>
                <a:cs typeface="Courier New" panose="02070309020205020404" pitchFamily="49" charset="0"/>
              </a:rPr>
              <a:t>52:41:91:bc:6e:58 </a:t>
            </a:r>
            <a:r>
              <a:rPr lang="en-US" sz="1100" dirty="0">
                <a:latin typeface="Courier New" panose="02070309020205020404" pitchFamily="49" charset="0"/>
                <a:cs typeface="Courier New" panose="02070309020205020404" pitchFamily="49" charset="0"/>
              </a:rPr>
              <a:t>[ether] on </a:t>
            </a:r>
            <a:r>
              <a:rPr lang="en-US" sz="1100" dirty="0" smtClean="0">
                <a:latin typeface="Courier New" panose="02070309020205020404" pitchFamily="49" charset="0"/>
                <a:cs typeface="Courier New" panose="02070309020205020404" pitchFamily="49" charset="0"/>
              </a:rPr>
              <a:t>server1-eth0</a:t>
            </a:r>
            <a:endParaRPr 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11552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server2 </a:t>
            </a:r>
            <a:r>
              <a:rPr lang="en-US" dirty="0" err="1" smtClean="0"/>
              <a:t>arp</a:t>
            </a:r>
            <a:r>
              <a:rPr lang="en-US" dirty="0" smtClean="0"/>
              <a:t> </a:t>
            </a:r>
            <a:r>
              <a:rPr lang="en-US" dirty="0" err="1" smtClean="0"/>
              <a:t>init</a:t>
            </a:r>
            <a:endParaRPr lang="en-US" dirty="0"/>
          </a:p>
        </p:txBody>
      </p:sp>
      <p:sp>
        <p:nvSpPr>
          <p:cNvPr id="3" name="Text Placeholder 2"/>
          <p:cNvSpPr>
            <a:spLocks noGrp="1"/>
          </p:cNvSpPr>
          <p:nvPr>
            <p:ph type="body" idx="1"/>
          </p:nvPr>
        </p:nvSpPr>
        <p:spPr>
          <a:xfrm>
            <a:off x="311700" y="1228676"/>
            <a:ext cx="8520599" cy="2618336"/>
          </a:xfrm>
        </p:spPr>
        <p:txBody>
          <a:bodyPr/>
          <a:lstStyle/>
          <a:p>
            <a:pPr>
              <a:spcAft>
                <a:spcPts val="600"/>
              </a:spcAft>
            </a:pPr>
            <a:r>
              <a:rPr lang="en-US" sz="1100" dirty="0" smtClean="0">
                <a:latin typeface="Courier New" panose="02070309020205020404" pitchFamily="49" charset="0"/>
                <a:cs typeface="Courier New" panose="02070309020205020404" pitchFamily="49" charset="0"/>
              </a:rPr>
              <a:t>cs144@mininet-vm</a:t>
            </a:r>
            <a:r>
              <a:rPr lang="en-US" sz="1100" dirty="0">
                <a:latin typeface="Courier New" panose="02070309020205020404" pitchFamily="49" charset="0"/>
                <a:cs typeface="Courier New" panose="02070309020205020404" pitchFamily="49" charset="0"/>
              </a:rPr>
              <a:t>:/media/</a:t>
            </a:r>
            <a:r>
              <a:rPr lang="en-US" sz="1100" dirty="0" err="1">
                <a:latin typeface="Courier New" panose="02070309020205020404" pitchFamily="49" charset="0"/>
                <a:cs typeface="Courier New" panose="02070309020205020404" pitchFamily="49" charset="0"/>
              </a:rPr>
              <a:t>sf_share</a:t>
            </a:r>
            <a:r>
              <a:rPr lang="en-US" sz="1100" dirty="0">
                <a:latin typeface="Courier New" panose="02070309020205020404" pitchFamily="49" charset="0"/>
                <a:cs typeface="Courier New" panose="02070309020205020404" pitchFamily="49" charset="0"/>
              </a:rPr>
              <a:t>/CS144-Training/lab3$ </a:t>
            </a:r>
            <a:r>
              <a:rPr lang="en-US" sz="1100" dirty="0" err="1">
                <a:latin typeface="Courier New" panose="02070309020205020404" pitchFamily="49" charset="0"/>
                <a:cs typeface="Courier New" panose="02070309020205020404" pitchFamily="49" charset="0"/>
              </a:rPr>
              <a:t>arp</a:t>
            </a:r>
            <a:r>
              <a:rPr lang="en-US" sz="1100" dirty="0">
                <a:latin typeface="Courier New" panose="02070309020205020404" pitchFamily="49" charset="0"/>
                <a:cs typeface="Courier New" panose="02070309020205020404" pitchFamily="49" charset="0"/>
              </a:rPr>
              <a:t> -a</a:t>
            </a:r>
          </a:p>
          <a:p>
            <a:pPr>
              <a:spcAft>
                <a:spcPts val="600"/>
              </a:spcAft>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(172.64.3.1) </a:t>
            </a:r>
            <a:r>
              <a:rPr lang="en-US" sz="1100" dirty="0">
                <a:latin typeface="Courier New" panose="02070309020205020404" pitchFamily="49" charset="0"/>
                <a:cs typeface="Courier New" panose="02070309020205020404" pitchFamily="49" charset="0"/>
              </a:rPr>
              <a:t>at </a:t>
            </a:r>
            <a:r>
              <a:rPr lang="en-US" sz="1100" dirty="0" smtClean="0">
                <a:latin typeface="Courier New" panose="02070309020205020404" pitchFamily="49" charset="0"/>
                <a:cs typeface="Courier New" panose="02070309020205020404" pitchFamily="49" charset="0"/>
              </a:rPr>
              <a:t>8a:70:79:20:51:fb </a:t>
            </a:r>
            <a:r>
              <a:rPr lang="en-US" sz="1100" dirty="0">
                <a:latin typeface="Courier New" panose="02070309020205020404" pitchFamily="49" charset="0"/>
                <a:cs typeface="Courier New" panose="02070309020205020404" pitchFamily="49" charset="0"/>
              </a:rPr>
              <a:t>[ether] on </a:t>
            </a:r>
            <a:r>
              <a:rPr lang="en-US" sz="1100" dirty="0" smtClean="0">
                <a:latin typeface="Courier New" panose="02070309020205020404" pitchFamily="49" charset="0"/>
                <a:cs typeface="Courier New" panose="02070309020205020404" pitchFamily="49" charset="0"/>
              </a:rPr>
              <a:t>server2-eth0</a:t>
            </a:r>
            <a:endParaRPr 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76430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lvl="0" algn="ctr">
              <a:spcBef>
                <a:spcPts val="0"/>
              </a:spcBef>
              <a:buNone/>
            </a:pPr>
            <a:r>
              <a:rPr lang="en"/>
              <a:t>But how to do it?</a:t>
            </a:r>
          </a:p>
        </p:txBody>
      </p:sp>
      <p:sp>
        <p:nvSpPr>
          <p:cNvPr id="68" name="Shape 68"/>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marL="457200" lvl="0" indent="-228600" rtl="0">
              <a:spcBef>
                <a:spcPts val="0"/>
              </a:spcBef>
            </a:pPr>
            <a:r>
              <a:rPr lang="en"/>
              <a:t>Where will my routing logic run?</a:t>
            </a:r>
          </a:p>
          <a:p>
            <a:pPr marL="457200" lvl="0" indent="-228600" rtl="0">
              <a:spcBef>
                <a:spcPts val="0"/>
              </a:spcBef>
            </a:pPr>
            <a:r>
              <a:rPr lang="en"/>
              <a:t>Where will the traffic come from?</a:t>
            </a:r>
          </a:p>
          <a:p>
            <a:pPr marL="457200" lvl="0" indent="-228600">
              <a:spcBef>
                <a:spcPts val="0"/>
              </a:spcBef>
            </a:pPr>
            <a:r>
              <a:rPr lang="en"/>
              <a:t>How will I test my code?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lvl="0" algn="ctr">
              <a:spcBef>
                <a:spcPts val="0"/>
              </a:spcBef>
              <a:buNone/>
            </a:pPr>
            <a:r>
              <a:rPr lang="en"/>
              <a:t>Good News!</a:t>
            </a:r>
          </a:p>
        </p:txBody>
      </p:sp>
      <p:sp>
        <p:nvSpPr>
          <p:cNvPr id="74" name="Shape 74"/>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marL="457200" lvl="0" indent="-228600" rtl="0">
              <a:spcBef>
                <a:spcPts val="0"/>
              </a:spcBef>
            </a:pPr>
            <a:r>
              <a:rPr lang="en"/>
              <a:t>No hardware router! :)</a:t>
            </a:r>
          </a:p>
          <a:p>
            <a:pPr marL="457200" lvl="0" indent="-228600" rtl="0">
              <a:spcBef>
                <a:spcPts val="0"/>
              </a:spcBef>
            </a:pPr>
            <a:r>
              <a:rPr lang="en"/>
              <a:t>Network topology emulated with mininet: your router connects 2 servers and a client.</a:t>
            </a:r>
          </a:p>
          <a:p>
            <a:pPr marL="457200" lvl="0" indent="-228600" rtl="0">
              <a:spcBef>
                <a:spcPts val="0"/>
              </a:spcBef>
            </a:pPr>
            <a:r>
              <a:rPr lang="en"/>
              <a:t>Your router will handle real traffic</a:t>
            </a:r>
          </a:p>
          <a:p>
            <a:pPr marL="457200" lvl="0" indent="-228600" rtl="0">
              <a:spcBef>
                <a:spcPts val="0"/>
              </a:spcBef>
            </a:pPr>
            <a:r>
              <a:rPr lang="en"/>
              <a:t>The topology is emulated in your VM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lvl="0" algn="ctr">
              <a:spcBef>
                <a:spcPts val="0"/>
              </a:spcBef>
              <a:buNone/>
            </a:pPr>
            <a:r>
              <a:rPr lang="en"/>
              <a:t>Outline</a:t>
            </a:r>
          </a:p>
        </p:txBody>
      </p:sp>
      <p:sp>
        <p:nvSpPr>
          <p:cNvPr id="80" name="Shape 80"/>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marL="457200" lvl="0" indent="-228600" rtl="0">
              <a:spcBef>
                <a:spcPts val="0"/>
              </a:spcBef>
            </a:pPr>
            <a:r>
              <a:rPr lang="en"/>
              <a:t>The VM environment</a:t>
            </a:r>
          </a:p>
          <a:p>
            <a:pPr marL="914400" lvl="1" indent="-228600" rtl="0">
              <a:spcBef>
                <a:spcPts val="0"/>
              </a:spcBef>
            </a:pPr>
            <a:r>
              <a:rPr lang="en"/>
              <a:t>Use the same VM as lab 1 &amp; 2. Check out the VM setup page for mininet usage</a:t>
            </a:r>
          </a:p>
          <a:p>
            <a:pPr marL="914400" lvl="1" indent="-228600" rtl="0">
              <a:spcBef>
                <a:spcPts val="0"/>
              </a:spcBef>
            </a:pPr>
            <a:r>
              <a:rPr lang="en"/>
              <a:t>Emulated topology</a:t>
            </a:r>
          </a:p>
          <a:p>
            <a:pPr marL="914400" lvl="1" indent="-228600" rtl="0">
              <a:spcBef>
                <a:spcPts val="0"/>
              </a:spcBef>
            </a:pPr>
            <a:r>
              <a:rPr lang="en"/>
              <a:t>What is going on behind the scene?</a:t>
            </a:r>
          </a:p>
          <a:p>
            <a:pPr marL="914400" lvl="1" indent="-228600" rtl="0">
              <a:spcBef>
                <a:spcPts val="0"/>
              </a:spcBef>
            </a:pPr>
            <a:r>
              <a:rPr lang="en"/>
              <a:t>Detailed instructions to be found on course website.</a:t>
            </a:r>
          </a:p>
          <a:p>
            <a:pPr marL="457200" lvl="0" indent="-228600" rtl="0">
              <a:spcBef>
                <a:spcPts val="0"/>
              </a:spcBef>
            </a:pPr>
            <a:r>
              <a:rPr lang="en"/>
              <a:t>The required functionality</a:t>
            </a:r>
          </a:p>
          <a:p>
            <a:pPr marL="914400" lvl="1" indent="-228600" rtl="0">
              <a:spcBef>
                <a:spcPts val="0"/>
              </a:spcBef>
            </a:pPr>
            <a:r>
              <a:rPr lang="en"/>
              <a:t>Rough decision flow chart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lvl="0" algn="ctr">
              <a:spcBef>
                <a:spcPts val="0"/>
              </a:spcBef>
              <a:buNone/>
            </a:pPr>
            <a:r>
              <a:rPr lang="en"/>
              <a:t>The Mininet Environment</a:t>
            </a:r>
          </a:p>
        </p:txBody>
      </p:sp>
      <p:pic>
        <p:nvPicPr>
          <p:cNvPr id="86" name="Shape 86" descr="server.png"/>
          <p:cNvPicPr preferRelativeResize="0"/>
          <p:nvPr/>
        </p:nvPicPr>
        <p:blipFill>
          <a:blip r:embed="rId3">
            <a:alphaModFix/>
          </a:blip>
          <a:stretch>
            <a:fillRect/>
          </a:stretch>
        </p:blipFill>
        <p:spPr>
          <a:xfrm>
            <a:off x="311700" y="1169200"/>
            <a:ext cx="1029175" cy="1029175"/>
          </a:xfrm>
          <a:prstGeom prst="rect">
            <a:avLst/>
          </a:prstGeom>
          <a:noFill/>
          <a:ln>
            <a:noFill/>
          </a:ln>
        </p:spPr>
      </p:pic>
      <p:pic>
        <p:nvPicPr>
          <p:cNvPr id="87" name="Shape 87" descr="server.png"/>
          <p:cNvPicPr preferRelativeResize="0"/>
          <p:nvPr/>
        </p:nvPicPr>
        <p:blipFill>
          <a:blip r:embed="rId3">
            <a:alphaModFix/>
          </a:blip>
          <a:stretch>
            <a:fillRect/>
          </a:stretch>
        </p:blipFill>
        <p:spPr>
          <a:xfrm>
            <a:off x="3463675" y="1169200"/>
            <a:ext cx="1029175" cy="1029175"/>
          </a:xfrm>
          <a:prstGeom prst="rect">
            <a:avLst/>
          </a:prstGeom>
          <a:noFill/>
          <a:ln>
            <a:noFill/>
          </a:ln>
        </p:spPr>
      </p:pic>
      <p:sp>
        <p:nvSpPr>
          <p:cNvPr id="88" name="Shape 88"/>
          <p:cNvSpPr txBox="1"/>
          <p:nvPr/>
        </p:nvSpPr>
        <p:spPr>
          <a:xfrm>
            <a:off x="1466400" y="2839400"/>
            <a:ext cx="1784099" cy="7845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89" name="Shape 89"/>
          <p:cNvSpPr/>
          <p:nvPr/>
        </p:nvSpPr>
        <p:spPr>
          <a:xfrm>
            <a:off x="1805850" y="2754162"/>
            <a:ext cx="1105200" cy="458699"/>
          </a:xfrm>
          <a:prstGeom prst="rect">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Router</a:t>
            </a:r>
          </a:p>
        </p:txBody>
      </p:sp>
      <p:pic>
        <p:nvPicPr>
          <p:cNvPr id="90" name="Shape 90" descr="laptop_vector_blue_screen_147853.jpg"/>
          <p:cNvPicPr preferRelativeResize="0"/>
          <p:nvPr/>
        </p:nvPicPr>
        <p:blipFill>
          <a:blip r:embed="rId4">
            <a:alphaModFix/>
          </a:blip>
          <a:stretch>
            <a:fillRect/>
          </a:stretch>
        </p:blipFill>
        <p:spPr>
          <a:xfrm>
            <a:off x="1805841" y="4087994"/>
            <a:ext cx="1105199" cy="949171"/>
          </a:xfrm>
          <a:prstGeom prst="rect">
            <a:avLst/>
          </a:prstGeom>
          <a:noFill/>
          <a:ln>
            <a:noFill/>
          </a:ln>
        </p:spPr>
      </p:pic>
      <p:cxnSp>
        <p:nvCxnSpPr>
          <p:cNvPr id="91" name="Shape 91"/>
          <p:cNvCxnSpPr>
            <a:stCxn id="89" idx="2"/>
            <a:endCxn id="90" idx="0"/>
          </p:cNvCxnSpPr>
          <p:nvPr/>
        </p:nvCxnSpPr>
        <p:spPr>
          <a:xfrm>
            <a:off x="2358450" y="3212862"/>
            <a:ext cx="0" cy="875100"/>
          </a:xfrm>
          <a:prstGeom prst="straightConnector1">
            <a:avLst/>
          </a:prstGeom>
          <a:noFill/>
          <a:ln w="9525" cap="flat" cmpd="sng">
            <a:solidFill>
              <a:schemeClr val="dk2"/>
            </a:solidFill>
            <a:prstDash val="solid"/>
            <a:round/>
            <a:headEnd type="none" w="lg" len="lg"/>
            <a:tailEnd type="none" w="lg" len="lg"/>
          </a:ln>
        </p:spPr>
      </p:cxnSp>
      <p:cxnSp>
        <p:nvCxnSpPr>
          <p:cNvPr id="92" name="Shape 92"/>
          <p:cNvCxnSpPr>
            <a:stCxn id="89" idx="3"/>
            <a:endCxn id="87" idx="2"/>
          </p:cNvCxnSpPr>
          <p:nvPr/>
        </p:nvCxnSpPr>
        <p:spPr>
          <a:xfrm rot="10800000" flipH="1">
            <a:off x="2911050" y="2198412"/>
            <a:ext cx="1067099" cy="785100"/>
          </a:xfrm>
          <a:prstGeom prst="straightConnector1">
            <a:avLst/>
          </a:prstGeom>
          <a:noFill/>
          <a:ln w="9525" cap="flat" cmpd="sng">
            <a:solidFill>
              <a:schemeClr val="dk2"/>
            </a:solidFill>
            <a:prstDash val="solid"/>
            <a:round/>
            <a:headEnd type="none" w="lg" len="lg"/>
            <a:tailEnd type="none" w="lg" len="lg"/>
          </a:ln>
        </p:spPr>
      </p:cxnSp>
      <p:cxnSp>
        <p:nvCxnSpPr>
          <p:cNvPr id="93" name="Shape 93"/>
          <p:cNvCxnSpPr>
            <a:stCxn id="86" idx="2"/>
            <a:endCxn id="89" idx="1"/>
          </p:cNvCxnSpPr>
          <p:nvPr/>
        </p:nvCxnSpPr>
        <p:spPr>
          <a:xfrm>
            <a:off x="826287" y="2198375"/>
            <a:ext cx="979500" cy="785100"/>
          </a:xfrm>
          <a:prstGeom prst="straightConnector1">
            <a:avLst/>
          </a:prstGeom>
          <a:noFill/>
          <a:ln w="9525" cap="flat" cmpd="sng">
            <a:solidFill>
              <a:schemeClr val="dk2"/>
            </a:solidFill>
            <a:prstDash val="solid"/>
            <a:round/>
            <a:headEnd type="none" w="lg" len="lg"/>
            <a:tailEnd type="none" w="lg" len="lg"/>
          </a:ln>
        </p:spPr>
      </p:cxnSp>
      <p:graphicFrame>
        <p:nvGraphicFramePr>
          <p:cNvPr id="94" name="Shape 94"/>
          <p:cNvGraphicFramePr/>
          <p:nvPr/>
        </p:nvGraphicFramePr>
        <p:xfrm>
          <a:off x="3721500" y="3212875"/>
          <a:ext cx="5300200" cy="1798200"/>
        </p:xfrm>
        <a:graphic>
          <a:graphicData uri="http://schemas.openxmlformats.org/drawingml/2006/table">
            <a:tbl>
              <a:tblPr>
                <a:noFill/>
                <a:tableStyleId>{A2ABDB2B-47A7-4E2E-B2CC-1C15F329CD78}</a:tableStyleId>
              </a:tblPr>
              <a:tblGrid>
                <a:gridCol w="1325050"/>
                <a:gridCol w="1325050"/>
                <a:gridCol w="1613600"/>
                <a:gridCol w="1036500"/>
              </a:tblGrid>
              <a:tr h="381000">
                <a:tc>
                  <a:txBody>
                    <a:bodyPr/>
                    <a:lstStyle/>
                    <a:p>
                      <a:pPr lvl="0">
                        <a:spcBef>
                          <a:spcPts val="0"/>
                        </a:spcBef>
                        <a:buNone/>
                      </a:pPr>
                      <a:r>
                        <a:rPr lang="en" b="1"/>
                        <a:t>Destination Network</a:t>
                      </a:r>
                    </a:p>
                  </a:txBody>
                  <a:tcPr marL="91425" marR="91425" marT="91425" marB="91425">
                    <a:solidFill>
                      <a:srgbClr val="C9DAF8"/>
                    </a:solidFill>
                  </a:tcPr>
                </a:tc>
                <a:tc>
                  <a:txBody>
                    <a:bodyPr/>
                    <a:lstStyle/>
                    <a:p>
                      <a:pPr lvl="0">
                        <a:spcBef>
                          <a:spcPts val="0"/>
                        </a:spcBef>
                        <a:buNone/>
                      </a:pPr>
                      <a:r>
                        <a:rPr lang="en" b="1"/>
                        <a:t>Gateway</a:t>
                      </a:r>
                    </a:p>
                  </a:txBody>
                  <a:tcPr marL="91425" marR="91425" marT="91425" marB="91425">
                    <a:solidFill>
                      <a:srgbClr val="C9DAF8"/>
                    </a:solidFill>
                  </a:tcPr>
                </a:tc>
                <a:tc>
                  <a:txBody>
                    <a:bodyPr/>
                    <a:lstStyle/>
                    <a:p>
                      <a:pPr lvl="0">
                        <a:spcBef>
                          <a:spcPts val="0"/>
                        </a:spcBef>
                        <a:buNone/>
                      </a:pPr>
                      <a:r>
                        <a:rPr lang="en" b="1"/>
                        <a:t>Network Mask</a:t>
                      </a:r>
                    </a:p>
                  </a:txBody>
                  <a:tcPr marL="91425" marR="91425" marT="91425" marB="91425">
                    <a:solidFill>
                      <a:srgbClr val="C9DAF8"/>
                    </a:solidFill>
                  </a:tcPr>
                </a:tc>
                <a:tc>
                  <a:txBody>
                    <a:bodyPr/>
                    <a:lstStyle/>
                    <a:p>
                      <a:pPr lvl="0">
                        <a:spcBef>
                          <a:spcPts val="0"/>
                        </a:spcBef>
                        <a:buNone/>
                      </a:pPr>
                      <a:r>
                        <a:rPr lang="en" b="1"/>
                        <a:t>Outgoing Iface</a:t>
                      </a:r>
                    </a:p>
                  </a:txBody>
                  <a:tcPr marL="91425" marR="91425" marT="91425" marB="91425">
                    <a:solidFill>
                      <a:srgbClr val="C9DAF8"/>
                    </a:solidFill>
                  </a:tcPr>
                </a:tc>
              </a:tr>
              <a:tr h="396200">
                <a:tc>
                  <a:txBody>
                    <a:bodyPr/>
                    <a:lstStyle/>
                    <a:p>
                      <a:pPr lvl="0">
                        <a:spcBef>
                          <a:spcPts val="0"/>
                        </a:spcBef>
                        <a:buNone/>
                      </a:pPr>
                      <a:r>
                        <a:rPr lang="en"/>
                        <a:t>0.0.0.0</a:t>
                      </a:r>
                    </a:p>
                  </a:txBody>
                  <a:tcPr marL="91425" marR="91425" marT="91425" marB="91425">
                    <a:solidFill>
                      <a:srgbClr val="C9DAF8"/>
                    </a:solidFill>
                  </a:tcPr>
                </a:tc>
                <a:tc>
                  <a:txBody>
                    <a:bodyPr/>
                    <a:lstStyle/>
                    <a:p>
                      <a:pPr lvl="0">
                        <a:spcBef>
                          <a:spcPts val="0"/>
                        </a:spcBef>
                        <a:buNone/>
                      </a:pPr>
                      <a:r>
                        <a:rPr lang="en"/>
                        <a:t>10.0.1.100</a:t>
                      </a:r>
                    </a:p>
                  </a:txBody>
                  <a:tcPr marL="91425" marR="91425" marT="91425" marB="91425">
                    <a:solidFill>
                      <a:srgbClr val="C9DAF8"/>
                    </a:solidFill>
                  </a:tcPr>
                </a:tc>
                <a:tc>
                  <a:txBody>
                    <a:bodyPr/>
                    <a:lstStyle/>
                    <a:p>
                      <a:pPr lvl="0">
                        <a:spcBef>
                          <a:spcPts val="0"/>
                        </a:spcBef>
                        <a:buNone/>
                      </a:pPr>
                      <a:r>
                        <a:rPr lang="en"/>
                        <a:t>0.0.0.0</a:t>
                      </a:r>
                    </a:p>
                  </a:txBody>
                  <a:tcPr marL="91425" marR="91425" marT="91425" marB="91425">
                    <a:solidFill>
                      <a:srgbClr val="C9DAF8"/>
                    </a:solidFill>
                  </a:tcPr>
                </a:tc>
                <a:tc>
                  <a:txBody>
                    <a:bodyPr/>
                    <a:lstStyle/>
                    <a:p>
                      <a:pPr lvl="0">
                        <a:spcBef>
                          <a:spcPts val="0"/>
                        </a:spcBef>
                        <a:buNone/>
                      </a:pPr>
                      <a:r>
                        <a:rPr lang="en"/>
                        <a:t>eth3</a:t>
                      </a:r>
                    </a:p>
                  </a:txBody>
                  <a:tcPr marL="91425" marR="91425" marT="91425" marB="91425">
                    <a:solidFill>
                      <a:srgbClr val="C9DAF8"/>
                    </a:solidFill>
                  </a:tcPr>
                </a:tc>
              </a:tr>
              <a:tr h="381000">
                <a:tc>
                  <a:txBody>
                    <a:bodyPr/>
                    <a:lstStyle/>
                    <a:p>
                      <a:pPr lvl="0">
                        <a:spcBef>
                          <a:spcPts val="0"/>
                        </a:spcBef>
                        <a:buNone/>
                      </a:pPr>
                      <a:r>
                        <a:rPr lang="en"/>
                        <a:t>192.168.2.2</a:t>
                      </a:r>
                    </a:p>
                  </a:txBody>
                  <a:tcPr marL="91425" marR="91425" marT="91425" marB="91425">
                    <a:solidFill>
                      <a:srgbClr val="C9DAF8"/>
                    </a:solidFill>
                  </a:tcPr>
                </a:tc>
                <a:tc>
                  <a:txBody>
                    <a:bodyPr/>
                    <a:lstStyle/>
                    <a:p>
                      <a:pPr lvl="0">
                        <a:spcBef>
                          <a:spcPts val="0"/>
                        </a:spcBef>
                        <a:buNone/>
                      </a:pPr>
                      <a:r>
                        <a:rPr lang="en"/>
                        <a:t>192.168.2.2</a:t>
                      </a:r>
                    </a:p>
                  </a:txBody>
                  <a:tcPr marL="91425" marR="91425" marT="91425" marB="91425">
                    <a:solidFill>
                      <a:srgbClr val="C9DAF8"/>
                    </a:solidFill>
                  </a:tcPr>
                </a:tc>
                <a:tc>
                  <a:txBody>
                    <a:bodyPr/>
                    <a:lstStyle/>
                    <a:p>
                      <a:pPr lvl="0">
                        <a:spcBef>
                          <a:spcPts val="0"/>
                        </a:spcBef>
                        <a:buNone/>
                      </a:pPr>
                      <a:r>
                        <a:rPr lang="en"/>
                        <a:t>255.255.255.255</a:t>
                      </a:r>
                    </a:p>
                  </a:txBody>
                  <a:tcPr marL="91425" marR="91425" marT="91425" marB="91425">
                    <a:solidFill>
                      <a:srgbClr val="C9DAF8"/>
                    </a:solidFill>
                  </a:tcPr>
                </a:tc>
                <a:tc>
                  <a:txBody>
                    <a:bodyPr/>
                    <a:lstStyle/>
                    <a:p>
                      <a:pPr lvl="0">
                        <a:spcBef>
                          <a:spcPts val="0"/>
                        </a:spcBef>
                        <a:buNone/>
                      </a:pPr>
                      <a:r>
                        <a:rPr lang="en"/>
                        <a:t>eth1</a:t>
                      </a:r>
                    </a:p>
                  </a:txBody>
                  <a:tcPr marL="91425" marR="91425" marT="91425" marB="91425">
                    <a:solidFill>
                      <a:srgbClr val="C9DAF8"/>
                    </a:solidFill>
                  </a:tcPr>
                </a:tc>
              </a:tr>
              <a:tr h="381000">
                <a:tc>
                  <a:txBody>
                    <a:bodyPr/>
                    <a:lstStyle/>
                    <a:p>
                      <a:pPr lvl="0">
                        <a:spcBef>
                          <a:spcPts val="0"/>
                        </a:spcBef>
                        <a:buNone/>
                      </a:pPr>
                      <a:r>
                        <a:rPr lang="en"/>
                        <a:t>172.64.3.10</a:t>
                      </a:r>
                    </a:p>
                  </a:txBody>
                  <a:tcPr marL="91425" marR="91425" marT="91425" marB="91425">
                    <a:solidFill>
                      <a:srgbClr val="C9DAF8"/>
                    </a:solidFill>
                  </a:tcPr>
                </a:tc>
                <a:tc>
                  <a:txBody>
                    <a:bodyPr/>
                    <a:lstStyle/>
                    <a:p>
                      <a:pPr lvl="0">
                        <a:spcBef>
                          <a:spcPts val="0"/>
                        </a:spcBef>
                        <a:buNone/>
                      </a:pPr>
                      <a:r>
                        <a:rPr lang="en"/>
                        <a:t>172.64.3.10</a:t>
                      </a:r>
                    </a:p>
                  </a:txBody>
                  <a:tcPr marL="91425" marR="91425" marT="91425" marB="91425">
                    <a:solidFill>
                      <a:srgbClr val="C9DAF8"/>
                    </a:solidFill>
                  </a:tcPr>
                </a:tc>
                <a:tc>
                  <a:txBody>
                    <a:bodyPr/>
                    <a:lstStyle/>
                    <a:p>
                      <a:pPr lvl="0">
                        <a:spcBef>
                          <a:spcPts val="0"/>
                        </a:spcBef>
                        <a:buNone/>
                      </a:pPr>
                      <a:r>
                        <a:rPr lang="en"/>
                        <a:t>255.255.255.255</a:t>
                      </a:r>
                    </a:p>
                  </a:txBody>
                  <a:tcPr marL="91425" marR="91425" marT="91425" marB="91425">
                    <a:solidFill>
                      <a:srgbClr val="C9DAF8"/>
                    </a:solidFill>
                  </a:tcPr>
                </a:tc>
                <a:tc>
                  <a:txBody>
                    <a:bodyPr/>
                    <a:lstStyle/>
                    <a:p>
                      <a:pPr lvl="0">
                        <a:spcBef>
                          <a:spcPts val="0"/>
                        </a:spcBef>
                        <a:buNone/>
                      </a:pPr>
                      <a:r>
                        <a:rPr lang="en"/>
                        <a:t>eth2</a:t>
                      </a:r>
                    </a:p>
                  </a:txBody>
                  <a:tcPr marL="91425" marR="91425" marT="91425" marB="91425">
                    <a:solidFill>
                      <a:srgbClr val="C9DAF8"/>
                    </a:solidFill>
                  </a:tcPr>
                </a:tc>
              </a:tr>
            </a:tbl>
          </a:graphicData>
        </a:graphic>
      </p:graphicFrame>
      <p:sp>
        <p:nvSpPr>
          <p:cNvPr id="95" name="Shape 95"/>
          <p:cNvSpPr txBox="1"/>
          <p:nvPr/>
        </p:nvSpPr>
        <p:spPr>
          <a:xfrm>
            <a:off x="311625" y="880950"/>
            <a:ext cx="1423200" cy="458699"/>
          </a:xfrm>
          <a:prstGeom prst="rect">
            <a:avLst/>
          </a:prstGeom>
          <a:noFill/>
          <a:ln>
            <a:noFill/>
          </a:ln>
        </p:spPr>
        <p:txBody>
          <a:bodyPr lIns="91425" tIns="91425" rIns="91425" bIns="91425" anchor="t" anchorCtr="0">
            <a:noAutofit/>
          </a:bodyPr>
          <a:lstStyle/>
          <a:p>
            <a:pPr lvl="0" algn="ctr">
              <a:spcBef>
                <a:spcPts val="0"/>
              </a:spcBef>
              <a:buNone/>
            </a:pPr>
            <a:r>
              <a:rPr lang="en"/>
              <a:t>HTTP Server 1</a:t>
            </a:r>
          </a:p>
        </p:txBody>
      </p:sp>
      <p:sp>
        <p:nvSpPr>
          <p:cNvPr id="96" name="Shape 96"/>
          <p:cNvSpPr txBox="1"/>
          <p:nvPr/>
        </p:nvSpPr>
        <p:spPr>
          <a:xfrm>
            <a:off x="3250499" y="880950"/>
            <a:ext cx="1423200" cy="458699"/>
          </a:xfrm>
          <a:prstGeom prst="rect">
            <a:avLst/>
          </a:prstGeom>
          <a:noFill/>
          <a:ln>
            <a:noFill/>
          </a:ln>
        </p:spPr>
        <p:txBody>
          <a:bodyPr lIns="91425" tIns="91425" rIns="91425" bIns="91425" anchor="t" anchorCtr="0">
            <a:noAutofit/>
          </a:bodyPr>
          <a:lstStyle/>
          <a:p>
            <a:pPr lvl="0" algn="ctr" rtl="0">
              <a:spcBef>
                <a:spcPts val="0"/>
              </a:spcBef>
              <a:buNone/>
            </a:pPr>
            <a:r>
              <a:rPr lang="en"/>
              <a:t>HTTP Server 2</a:t>
            </a:r>
          </a:p>
        </p:txBody>
      </p:sp>
      <p:sp>
        <p:nvSpPr>
          <p:cNvPr id="97" name="Shape 97"/>
          <p:cNvSpPr txBox="1"/>
          <p:nvPr/>
        </p:nvSpPr>
        <p:spPr>
          <a:xfrm>
            <a:off x="801387" y="4333225"/>
            <a:ext cx="1029300" cy="458699"/>
          </a:xfrm>
          <a:prstGeom prst="rect">
            <a:avLst/>
          </a:prstGeom>
          <a:noFill/>
          <a:ln>
            <a:noFill/>
          </a:ln>
        </p:spPr>
        <p:txBody>
          <a:bodyPr lIns="91425" tIns="91425" rIns="91425" bIns="91425" anchor="t" anchorCtr="0">
            <a:noAutofit/>
          </a:bodyPr>
          <a:lstStyle/>
          <a:p>
            <a:pPr lvl="0" algn="ctr" rtl="0">
              <a:spcBef>
                <a:spcPts val="0"/>
              </a:spcBef>
              <a:buNone/>
            </a:pPr>
            <a:r>
              <a:rPr lang="en"/>
              <a:t>Client</a:t>
            </a:r>
          </a:p>
        </p:txBody>
      </p:sp>
      <p:sp>
        <p:nvSpPr>
          <p:cNvPr id="98" name="Shape 98"/>
          <p:cNvSpPr txBox="1"/>
          <p:nvPr/>
        </p:nvSpPr>
        <p:spPr>
          <a:xfrm>
            <a:off x="1695325" y="3126725"/>
            <a:ext cx="1310099" cy="6657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FF0000"/>
                </a:solidFill>
              </a:rPr>
              <a:t>eth3 </a:t>
            </a:r>
          </a:p>
          <a:p>
            <a:pPr lvl="0" algn="ctr" rtl="0">
              <a:spcBef>
                <a:spcPts val="0"/>
              </a:spcBef>
              <a:buNone/>
            </a:pPr>
            <a:r>
              <a:rPr lang="en">
                <a:solidFill>
                  <a:srgbClr val="FF0000"/>
                </a:solidFill>
              </a:rPr>
              <a:t>10.0.1.1</a:t>
            </a:r>
          </a:p>
        </p:txBody>
      </p:sp>
      <p:sp>
        <p:nvSpPr>
          <p:cNvPr id="99" name="Shape 99"/>
          <p:cNvSpPr txBox="1"/>
          <p:nvPr/>
        </p:nvSpPr>
        <p:spPr>
          <a:xfrm>
            <a:off x="596800" y="2520200"/>
            <a:ext cx="1310099" cy="6657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FF0000"/>
                </a:solidFill>
              </a:rPr>
              <a:t>eth1 </a:t>
            </a:r>
          </a:p>
          <a:p>
            <a:pPr lvl="0" algn="ctr" rtl="0">
              <a:spcBef>
                <a:spcPts val="0"/>
              </a:spcBef>
              <a:buNone/>
            </a:pPr>
            <a:r>
              <a:rPr lang="en">
                <a:solidFill>
                  <a:srgbClr val="FF0000"/>
                </a:solidFill>
              </a:rPr>
              <a:t>192.168.2.1</a:t>
            </a:r>
          </a:p>
        </p:txBody>
      </p:sp>
      <p:sp>
        <p:nvSpPr>
          <p:cNvPr id="100" name="Shape 100"/>
          <p:cNvSpPr txBox="1"/>
          <p:nvPr/>
        </p:nvSpPr>
        <p:spPr>
          <a:xfrm>
            <a:off x="2727175" y="2525175"/>
            <a:ext cx="1310099" cy="6657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FF0000"/>
                </a:solidFill>
              </a:rPr>
              <a:t>eth2 </a:t>
            </a:r>
          </a:p>
          <a:p>
            <a:pPr lvl="0" algn="ctr" rtl="0">
              <a:spcBef>
                <a:spcPts val="0"/>
              </a:spcBef>
              <a:buNone/>
            </a:pPr>
            <a:r>
              <a:rPr lang="en">
                <a:solidFill>
                  <a:srgbClr val="FF0000"/>
                </a:solidFill>
              </a:rPr>
              <a:t>172.64.3.1</a:t>
            </a:r>
          </a:p>
        </p:txBody>
      </p:sp>
      <p:sp>
        <p:nvSpPr>
          <p:cNvPr id="101" name="Shape 101"/>
          <p:cNvSpPr txBox="1"/>
          <p:nvPr/>
        </p:nvSpPr>
        <p:spPr>
          <a:xfrm>
            <a:off x="3170825" y="2120896"/>
            <a:ext cx="1310099" cy="458699"/>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FF0000"/>
                </a:solidFill>
              </a:rPr>
              <a:t>172.64.3.10</a:t>
            </a:r>
          </a:p>
        </p:txBody>
      </p:sp>
      <p:sp>
        <p:nvSpPr>
          <p:cNvPr id="102" name="Shape 102"/>
          <p:cNvSpPr txBox="1"/>
          <p:nvPr/>
        </p:nvSpPr>
        <p:spPr>
          <a:xfrm>
            <a:off x="311625" y="2093600"/>
            <a:ext cx="1310099" cy="665700"/>
          </a:xfrm>
          <a:prstGeom prst="rect">
            <a:avLst/>
          </a:prstGeom>
          <a:noFill/>
          <a:ln>
            <a:noFill/>
          </a:ln>
        </p:spPr>
        <p:txBody>
          <a:bodyPr lIns="91425" tIns="91425" rIns="91425" bIns="91425" anchor="t" anchorCtr="0">
            <a:noAutofit/>
          </a:bodyPr>
          <a:lstStyle/>
          <a:p>
            <a:pPr lvl="0" algn="l" rtl="0">
              <a:spcBef>
                <a:spcPts val="0"/>
              </a:spcBef>
              <a:buNone/>
            </a:pPr>
            <a:r>
              <a:rPr lang="en">
                <a:solidFill>
                  <a:srgbClr val="FF0000"/>
                </a:solidFill>
              </a:rPr>
              <a:t>192.168.2.2</a:t>
            </a:r>
          </a:p>
        </p:txBody>
      </p:sp>
      <p:sp>
        <p:nvSpPr>
          <p:cNvPr id="103" name="Shape 103"/>
          <p:cNvSpPr txBox="1"/>
          <p:nvPr/>
        </p:nvSpPr>
        <p:spPr>
          <a:xfrm>
            <a:off x="1805850" y="3865175"/>
            <a:ext cx="1310099" cy="665700"/>
          </a:xfrm>
          <a:prstGeom prst="rect">
            <a:avLst/>
          </a:prstGeom>
          <a:noFill/>
          <a:ln>
            <a:noFill/>
          </a:ln>
        </p:spPr>
        <p:txBody>
          <a:bodyPr lIns="91425" tIns="91425" rIns="91425" bIns="91425" anchor="t" anchorCtr="0">
            <a:noAutofit/>
          </a:bodyPr>
          <a:lstStyle/>
          <a:p>
            <a:pPr lvl="0" algn="l" rtl="0">
              <a:spcBef>
                <a:spcPts val="0"/>
              </a:spcBef>
              <a:buNone/>
            </a:pPr>
            <a:r>
              <a:rPr lang="en">
                <a:solidFill>
                  <a:srgbClr val="FF0000"/>
                </a:solidFill>
              </a:rPr>
              <a:t>10.0.1.100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lvl="0" algn="ctr" rtl="0">
              <a:spcBef>
                <a:spcPts val="0"/>
              </a:spcBef>
              <a:buNone/>
            </a:pPr>
            <a:r>
              <a:rPr lang="en"/>
              <a:t>The Mininet Environment</a:t>
            </a:r>
          </a:p>
        </p:txBody>
      </p:sp>
      <p:pic>
        <p:nvPicPr>
          <p:cNvPr id="109" name="Shape 109" descr="server.png"/>
          <p:cNvPicPr preferRelativeResize="0"/>
          <p:nvPr/>
        </p:nvPicPr>
        <p:blipFill>
          <a:blip r:embed="rId3">
            <a:alphaModFix/>
          </a:blip>
          <a:stretch>
            <a:fillRect/>
          </a:stretch>
        </p:blipFill>
        <p:spPr>
          <a:xfrm>
            <a:off x="311700" y="1169200"/>
            <a:ext cx="1029175" cy="1029175"/>
          </a:xfrm>
          <a:prstGeom prst="rect">
            <a:avLst/>
          </a:prstGeom>
          <a:noFill/>
          <a:ln>
            <a:noFill/>
          </a:ln>
        </p:spPr>
      </p:pic>
      <p:pic>
        <p:nvPicPr>
          <p:cNvPr id="110" name="Shape 110" descr="server.png"/>
          <p:cNvPicPr preferRelativeResize="0"/>
          <p:nvPr/>
        </p:nvPicPr>
        <p:blipFill>
          <a:blip r:embed="rId3">
            <a:alphaModFix/>
          </a:blip>
          <a:stretch>
            <a:fillRect/>
          </a:stretch>
        </p:blipFill>
        <p:spPr>
          <a:xfrm>
            <a:off x="3463675" y="1169200"/>
            <a:ext cx="1029175" cy="1029175"/>
          </a:xfrm>
          <a:prstGeom prst="rect">
            <a:avLst/>
          </a:prstGeom>
          <a:noFill/>
          <a:ln>
            <a:noFill/>
          </a:ln>
        </p:spPr>
      </p:pic>
      <p:sp>
        <p:nvSpPr>
          <p:cNvPr id="111" name="Shape 111"/>
          <p:cNvSpPr txBox="1"/>
          <p:nvPr/>
        </p:nvSpPr>
        <p:spPr>
          <a:xfrm>
            <a:off x="1466400" y="2839400"/>
            <a:ext cx="1784099" cy="7845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12" name="Shape 112"/>
          <p:cNvSpPr/>
          <p:nvPr/>
        </p:nvSpPr>
        <p:spPr>
          <a:xfrm>
            <a:off x="1805850" y="2754162"/>
            <a:ext cx="1105200" cy="458699"/>
          </a:xfrm>
          <a:prstGeom prst="rect">
            <a:avLst/>
          </a:prstGeom>
          <a:solidFill>
            <a:srgbClr val="A4C2F4"/>
          </a:solidFill>
          <a:ln>
            <a:noFill/>
          </a:ln>
        </p:spPr>
        <p:txBody>
          <a:bodyPr lIns="91425" tIns="91425" rIns="91425" bIns="91425" anchor="ctr" anchorCtr="0">
            <a:noAutofit/>
          </a:bodyPr>
          <a:lstStyle/>
          <a:p>
            <a:pPr lvl="0" algn="ctr" rtl="0">
              <a:spcBef>
                <a:spcPts val="0"/>
              </a:spcBef>
              <a:buNone/>
            </a:pPr>
            <a:r>
              <a:rPr lang="en"/>
              <a:t>Router</a:t>
            </a:r>
          </a:p>
        </p:txBody>
      </p:sp>
      <p:pic>
        <p:nvPicPr>
          <p:cNvPr id="113" name="Shape 113" descr="laptop_vector_blue_screen_147853.jpg"/>
          <p:cNvPicPr preferRelativeResize="0"/>
          <p:nvPr/>
        </p:nvPicPr>
        <p:blipFill>
          <a:blip r:embed="rId4">
            <a:alphaModFix/>
          </a:blip>
          <a:stretch>
            <a:fillRect/>
          </a:stretch>
        </p:blipFill>
        <p:spPr>
          <a:xfrm>
            <a:off x="1805841" y="4087994"/>
            <a:ext cx="1105199" cy="949171"/>
          </a:xfrm>
          <a:prstGeom prst="rect">
            <a:avLst/>
          </a:prstGeom>
          <a:noFill/>
          <a:ln>
            <a:noFill/>
          </a:ln>
        </p:spPr>
      </p:pic>
      <p:cxnSp>
        <p:nvCxnSpPr>
          <p:cNvPr id="114" name="Shape 114"/>
          <p:cNvCxnSpPr>
            <a:stCxn id="112" idx="2"/>
            <a:endCxn id="113" idx="0"/>
          </p:cNvCxnSpPr>
          <p:nvPr/>
        </p:nvCxnSpPr>
        <p:spPr>
          <a:xfrm>
            <a:off x="2358450" y="3212862"/>
            <a:ext cx="0" cy="875100"/>
          </a:xfrm>
          <a:prstGeom prst="straightConnector1">
            <a:avLst/>
          </a:prstGeom>
          <a:noFill/>
          <a:ln w="9525" cap="flat" cmpd="sng">
            <a:solidFill>
              <a:schemeClr val="dk2"/>
            </a:solidFill>
            <a:prstDash val="solid"/>
            <a:round/>
            <a:headEnd type="none" w="lg" len="lg"/>
            <a:tailEnd type="none" w="lg" len="lg"/>
          </a:ln>
        </p:spPr>
      </p:cxnSp>
      <p:cxnSp>
        <p:nvCxnSpPr>
          <p:cNvPr id="115" name="Shape 115"/>
          <p:cNvCxnSpPr>
            <a:stCxn id="112" idx="3"/>
            <a:endCxn id="110" idx="2"/>
          </p:cNvCxnSpPr>
          <p:nvPr/>
        </p:nvCxnSpPr>
        <p:spPr>
          <a:xfrm rot="10800000" flipH="1">
            <a:off x="2911050" y="2198412"/>
            <a:ext cx="1067099" cy="785100"/>
          </a:xfrm>
          <a:prstGeom prst="straightConnector1">
            <a:avLst/>
          </a:prstGeom>
          <a:noFill/>
          <a:ln w="9525" cap="flat" cmpd="sng">
            <a:solidFill>
              <a:schemeClr val="dk2"/>
            </a:solidFill>
            <a:prstDash val="solid"/>
            <a:round/>
            <a:headEnd type="none" w="lg" len="lg"/>
            <a:tailEnd type="none" w="lg" len="lg"/>
          </a:ln>
        </p:spPr>
      </p:cxnSp>
      <p:cxnSp>
        <p:nvCxnSpPr>
          <p:cNvPr id="116" name="Shape 116"/>
          <p:cNvCxnSpPr>
            <a:stCxn id="109" idx="2"/>
            <a:endCxn id="112" idx="1"/>
          </p:cNvCxnSpPr>
          <p:nvPr/>
        </p:nvCxnSpPr>
        <p:spPr>
          <a:xfrm>
            <a:off x="826287" y="2198375"/>
            <a:ext cx="979500" cy="785100"/>
          </a:xfrm>
          <a:prstGeom prst="straightConnector1">
            <a:avLst/>
          </a:prstGeom>
          <a:noFill/>
          <a:ln w="9525" cap="flat" cmpd="sng">
            <a:solidFill>
              <a:schemeClr val="dk2"/>
            </a:solidFill>
            <a:prstDash val="solid"/>
            <a:round/>
            <a:headEnd type="none" w="lg" len="lg"/>
            <a:tailEnd type="none" w="lg" len="lg"/>
          </a:ln>
        </p:spPr>
      </p:cxnSp>
      <p:sp>
        <p:nvSpPr>
          <p:cNvPr id="117" name="Shape 117"/>
          <p:cNvSpPr txBox="1"/>
          <p:nvPr/>
        </p:nvSpPr>
        <p:spPr>
          <a:xfrm>
            <a:off x="98000" y="880950"/>
            <a:ext cx="1450500" cy="458699"/>
          </a:xfrm>
          <a:prstGeom prst="rect">
            <a:avLst/>
          </a:prstGeom>
          <a:noFill/>
          <a:ln>
            <a:noFill/>
          </a:ln>
        </p:spPr>
        <p:txBody>
          <a:bodyPr lIns="91425" tIns="91425" rIns="91425" bIns="91425" anchor="t" anchorCtr="0">
            <a:noAutofit/>
          </a:bodyPr>
          <a:lstStyle/>
          <a:p>
            <a:pPr lvl="0" algn="ctr" rtl="0">
              <a:spcBef>
                <a:spcPts val="0"/>
              </a:spcBef>
              <a:buNone/>
            </a:pPr>
            <a:r>
              <a:rPr lang="en"/>
              <a:t>HTTP Server 1</a:t>
            </a:r>
          </a:p>
        </p:txBody>
      </p:sp>
      <p:sp>
        <p:nvSpPr>
          <p:cNvPr id="118" name="Shape 118"/>
          <p:cNvSpPr txBox="1"/>
          <p:nvPr/>
        </p:nvSpPr>
        <p:spPr>
          <a:xfrm>
            <a:off x="3182824" y="880950"/>
            <a:ext cx="1450500" cy="458699"/>
          </a:xfrm>
          <a:prstGeom prst="rect">
            <a:avLst/>
          </a:prstGeom>
          <a:noFill/>
          <a:ln>
            <a:noFill/>
          </a:ln>
        </p:spPr>
        <p:txBody>
          <a:bodyPr lIns="91425" tIns="91425" rIns="91425" bIns="91425" anchor="t" anchorCtr="0">
            <a:noAutofit/>
          </a:bodyPr>
          <a:lstStyle/>
          <a:p>
            <a:pPr lvl="0" algn="ctr" rtl="0">
              <a:spcBef>
                <a:spcPts val="0"/>
              </a:spcBef>
              <a:buNone/>
            </a:pPr>
            <a:r>
              <a:rPr lang="en"/>
              <a:t>HTTP Server 2</a:t>
            </a:r>
          </a:p>
        </p:txBody>
      </p:sp>
      <p:sp>
        <p:nvSpPr>
          <p:cNvPr id="119" name="Shape 119"/>
          <p:cNvSpPr txBox="1"/>
          <p:nvPr/>
        </p:nvSpPr>
        <p:spPr>
          <a:xfrm>
            <a:off x="801387" y="4333225"/>
            <a:ext cx="1029300" cy="458699"/>
          </a:xfrm>
          <a:prstGeom prst="rect">
            <a:avLst/>
          </a:prstGeom>
          <a:noFill/>
          <a:ln>
            <a:noFill/>
          </a:ln>
        </p:spPr>
        <p:txBody>
          <a:bodyPr lIns="91425" tIns="91425" rIns="91425" bIns="91425" anchor="t" anchorCtr="0">
            <a:noAutofit/>
          </a:bodyPr>
          <a:lstStyle/>
          <a:p>
            <a:pPr lvl="0" algn="ctr" rtl="0">
              <a:spcBef>
                <a:spcPts val="0"/>
              </a:spcBef>
              <a:buNone/>
            </a:pPr>
            <a:r>
              <a:rPr lang="en"/>
              <a:t>Client</a:t>
            </a:r>
          </a:p>
        </p:txBody>
      </p:sp>
      <p:sp>
        <p:nvSpPr>
          <p:cNvPr id="120" name="Shape 120"/>
          <p:cNvSpPr txBox="1"/>
          <p:nvPr/>
        </p:nvSpPr>
        <p:spPr>
          <a:xfrm>
            <a:off x="1703400" y="3186275"/>
            <a:ext cx="1310099" cy="4761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FF0000"/>
                </a:solidFill>
              </a:rPr>
              <a:t>eth3 </a:t>
            </a:r>
          </a:p>
          <a:p>
            <a:pPr lvl="0" algn="ctr" rtl="0">
              <a:spcBef>
                <a:spcPts val="0"/>
              </a:spcBef>
              <a:buNone/>
            </a:pPr>
            <a:r>
              <a:rPr lang="en">
                <a:solidFill>
                  <a:srgbClr val="FF0000"/>
                </a:solidFill>
              </a:rPr>
              <a:t>10.0.1.1</a:t>
            </a:r>
          </a:p>
        </p:txBody>
      </p:sp>
      <p:sp>
        <p:nvSpPr>
          <p:cNvPr id="121" name="Shape 121"/>
          <p:cNvSpPr txBox="1"/>
          <p:nvPr/>
        </p:nvSpPr>
        <p:spPr>
          <a:xfrm>
            <a:off x="596800" y="2520200"/>
            <a:ext cx="1310099" cy="6657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FF0000"/>
                </a:solidFill>
              </a:rPr>
              <a:t>eth1 </a:t>
            </a:r>
          </a:p>
          <a:p>
            <a:pPr lvl="0" algn="ctr" rtl="0">
              <a:spcBef>
                <a:spcPts val="0"/>
              </a:spcBef>
              <a:buNone/>
            </a:pPr>
            <a:r>
              <a:rPr lang="en">
                <a:solidFill>
                  <a:srgbClr val="FF0000"/>
                </a:solidFill>
              </a:rPr>
              <a:t>192.168.2.1</a:t>
            </a:r>
          </a:p>
        </p:txBody>
      </p:sp>
      <p:sp>
        <p:nvSpPr>
          <p:cNvPr id="122" name="Shape 122"/>
          <p:cNvSpPr txBox="1"/>
          <p:nvPr/>
        </p:nvSpPr>
        <p:spPr>
          <a:xfrm>
            <a:off x="2727175" y="2525175"/>
            <a:ext cx="1310099" cy="6657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FF0000"/>
                </a:solidFill>
              </a:rPr>
              <a:t>eth2 </a:t>
            </a:r>
          </a:p>
          <a:p>
            <a:pPr lvl="0" algn="ctr" rtl="0">
              <a:spcBef>
                <a:spcPts val="0"/>
              </a:spcBef>
              <a:buNone/>
            </a:pPr>
            <a:r>
              <a:rPr lang="en">
                <a:solidFill>
                  <a:srgbClr val="FF0000"/>
                </a:solidFill>
              </a:rPr>
              <a:t>172.64.3.1</a:t>
            </a:r>
          </a:p>
        </p:txBody>
      </p:sp>
      <p:sp>
        <p:nvSpPr>
          <p:cNvPr id="123" name="Shape 123"/>
          <p:cNvSpPr txBox="1"/>
          <p:nvPr/>
        </p:nvSpPr>
        <p:spPr>
          <a:xfrm>
            <a:off x="3170825" y="2120896"/>
            <a:ext cx="1310099" cy="458699"/>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FF0000"/>
                </a:solidFill>
              </a:rPr>
              <a:t>172.64.3.10</a:t>
            </a:r>
          </a:p>
        </p:txBody>
      </p:sp>
      <p:sp>
        <p:nvSpPr>
          <p:cNvPr id="124" name="Shape 124"/>
          <p:cNvSpPr txBox="1"/>
          <p:nvPr/>
        </p:nvSpPr>
        <p:spPr>
          <a:xfrm>
            <a:off x="311625" y="2093600"/>
            <a:ext cx="1310099" cy="665700"/>
          </a:xfrm>
          <a:prstGeom prst="rect">
            <a:avLst/>
          </a:prstGeom>
          <a:noFill/>
          <a:ln>
            <a:noFill/>
          </a:ln>
        </p:spPr>
        <p:txBody>
          <a:bodyPr lIns="91425" tIns="91425" rIns="91425" bIns="91425" anchor="t" anchorCtr="0">
            <a:noAutofit/>
          </a:bodyPr>
          <a:lstStyle/>
          <a:p>
            <a:pPr lvl="0" algn="l" rtl="0">
              <a:spcBef>
                <a:spcPts val="0"/>
              </a:spcBef>
              <a:buNone/>
            </a:pPr>
            <a:r>
              <a:rPr lang="en">
                <a:solidFill>
                  <a:srgbClr val="FF0000"/>
                </a:solidFill>
              </a:rPr>
              <a:t>192.168.2.2</a:t>
            </a:r>
          </a:p>
        </p:txBody>
      </p:sp>
      <p:sp>
        <p:nvSpPr>
          <p:cNvPr id="125" name="Shape 125"/>
          <p:cNvSpPr txBox="1"/>
          <p:nvPr/>
        </p:nvSpPr>
        <p:spPr>
          <a:xfrm>
            <a:off x="1805850" y="3865175"/>
            <a:ext cx="1310099" cy="665700"/>
          </a:xfrm>
          <a:prstGeom prst="rect">
            <a:avLst/>
          </a:prstGeom>
          <a:noFill/>
          <a:ln>
            <a:noFill/>
          </a:ln>
        </p:spPr>
        <p:txBody>
          <a:bodyPr lIns="91425" tIns="91425" rIns="91425" bIns="91425" anchor="t" anchorCtr="0">
            <a:noAutofit/>
          </a:bodyPr>
          <a:lstStyle/>
          <a:p>
            <a:pPr lvl="0" algn="l" rtl="0">
              <a:spcBef>
                <a:spcPts val="0"/>
              </a:spcBef>
              <a:buNone/>
            </a:pPr>
            <a:r>
              <a:rPr lang="en">
                <a:solidFill>
                  <a:srgbClr val="FF0000"/>
                </a:solidFill>
              </a:rPr>
              <a:t>10.0.1.100</a:t>
            </a:r>
          </a:p>
        </p:txBody>
      </p:sp>
      <p:sp>
        <p:nvSpPr>
          <p:cNvPr id="126" name="Shape 126"/>
          <p:cNvSpPr txBox="1"/>
          <p:nvPr/>
        </p:nvSpPr>
        <p:spPr>
          <a:xfrm>
            <a:off x="5811750" y="2650675"/>
            <a:ext cx="1901400" cy="665700"/>
          </a:xfrm>
          <a:prstGeom prst="rect">
            <a:avLst/>
          </a:prstGeom>
          <a:solidFill>
            <a:srgbClr val="F4CCCC"/>
          </a:solidFill>
          <a:ln>
            <a:noFill/>
          </a:ln>
        </p:spPr>
        <p:txBody>
          <a:bodyPr lIns="91425" tIns="91425" rIns="91425" bIns="91425" anchor="ctr" anchorCtr="0">
            <a:noAutofit/>
          </a:bodyPr>
          <a:lstStyle/>
          <a:p>
            <a:pPr lvl="0" algn="ctr">
              <a:spcBef>
                <a:spcPts val="0"/>
              </a:spcBef>
              <a:buNone/>
            </a:pPr>
            <a:r>
              <a:rPr lang="en"/>
              <a:t>Simple Router</a:t>
            </a:r>
          </a:p>
        </p:txBody>
      </p:sp>
      <p:cxnSp>
        <p:nvCxnSpPr>
          <p:cNvPr id="127" name="Shape 127"/>
          <p:cNvCxnSpPr>
            <a:stCxn id="112" idx="0"/>
            <a:endCxn id="126" idx="0"/>
          </p:cNvCxnSpPr>
          <p:nvPr/>
        </p:nvCxnSpPr>
        <p:spPr>
          <a:xfrm rot="-5400000">
            <a:off x="4508700" y="500412"/>
            <a:ext cx="103500" cy="4404000"/>
          </a:xfrm>
          <a:prstGeom prst="curvedConnector3">
            <a:avLst>
              <a:gd name="adj1" fmla="val 833466"/>
            </a:avLst>
          </a:prstGeom>
          <a:noFill/>
          <a:ln w="76200" cap="flat" cmpd="sng">
            <a:solidFill>
              <a:srgbClr val="0000FF"/>
            </a:solidFill>
            <a:prstDash val="solid"/>
            <a:round/>
            <a:headEnd type="none" w="lg" len="lg"/>
            <a:tailEnd type="triangle" w="lg" len="lg"/>
          </a:ln>
        </p:spPr>
      </p:cxnSp>
      <p:cxnSp>
        <p:nvCxnSpPr>
          <p:cNvPr id="128" name="Shape 128"/>
          <p:cNvCxnSpPr>
            <a:stCxn id="126" idx="0"/>
            <a:endCxn id="126" idx="2"/>
          </p:cNvCxnSpPr>
          <p:nvPr/>
        </p:nvCxnSpPr>
        <p:spPr>
          <a:xfrm rot="-5400000" flipH="1">
            <a:off x="6429900" y="2983225"/>
            <a:ext cx="665700" cy="600"/>
          </a:xfrm>
          <a:prstGeom prst="curvedConnector5">
            <a:avLst>
              <a:gd name="adj1" fmla="val -66216"/>
              <a:gd name="adj2" fmla="val 236504159"/>
              <a:gd name="adj3" fmla="val 163948"/>
            </a:avLst>
          </a:prstGeom>
          <a:noFill/>
          <a:ln w="76200" cap="flat" cmpd="sng">
            <a:solidFill>
              <a:srgbClr val="0000FF"/>
            </a:solidFill>
            <a:prstDash val="solid"/>
            <a:round/>
            <a:headEnd type="none" w="lg" len="lg"/>
            <a:tailEnd type="triangle" w="lg" len="lg"/>
          </a:ln>
        </p:spPr>
      </p:cxnSp>
      <p:cxnSp>
        <p:nvCxnSpPr>
          <p:cNvPr id="129" name="Shape 129"/>
          <p:cNvCxnSpPr>
            <a:stCxn id="126" idx="2"/>
            <a:endCxn id="112" idx="2"/>
          </p:cNvCxnSpPr>
          <p:nvPr/>
        </p:nvCxnSpPr>
        <p:spPr>
          <a:xfrm rot="5400000" flipH="1">
            <a:off x="4508700" y="1062625"/>
            <a:ext cx="103500" cy="4404000"/>
          </a:xfrm>
          <a:prstGeom prst="curvedConnector3">
            <a:avLst>
              <a:gd name="adj1" fmla="val -782319"/>
            </a:avLst>
          </a:prstGeom>
          <a:noFill/>
          <a:ln w="76200" cap="flat" cmpd="sng">
            <a:solidFill>
              <a:srgbClr val="0000FF"/>
            </a:solidFill>
            <a:prstDash val="solid"/>
            <a:round/>
            <a:headEnd type="none" w="lg" len="lg"/>
            <a:tailEnd type="triangle" w="lg" len="lg"/>
          </a:ln>
        </p:spPr>
      </p:cxnSp>
      <p:sp>
        <p:nvSpPr>
          <p:cNvPr id="130" name="Shape 130"/>
          <p:cNvSpPr txBox="1"/>
          <p:nvPr/>
        </p:nvSpPr>
        <p:spPr>
          <a:xfrm>
            <a:off x="4480925" y="1446787"/>
            <a:ext cx="2038499" cy="372299"/>
          </a:xfrm>
          <a:prstGeom prst="rect">
            <a:avLst/>
          </a:prstGeom>
          <a:noFill/>
          <a:ln>
            <a:noFill/>
          </a:ln>
        </p:spPr>
        <p:txBody>
          <a:bodyPr lIns="91425" tIns="91425" rIns="91425" bIns="91425" anchor="t" anchorCtr="0">
            <a:noAutofit/>
          </a:bodyPr>
          <a:lstStyle/>
          <a:p>
            <a:pPr lvl="0">
              <a:spcBef>
                <a:spcPts val="0"/>
              </a:spcBef>
              <a:buNone/>
            </a:pPr>
            <a:r>
              <a:rPr lang="en">
                <a:solidFill>
                  <a:srgbClr val="0000FF"/>
                </a:solidFill>
              </a:rPr>
              <a:t>1. Packet sent to SR</a:t>
            </a:r>
          </a:p>
        </p:txBody>
      </p:sp>
      <p:sp>
        <p:nvSpPr>
          <p:cNvPr id="131" name="Shape 131"/>
          <p:cNvSpPr txBox="1"/>
          <p:nvPr/>
        </p:nvSpPr>
        <p:spPr>
          <a:xfrm>
            <a:off x="6659600" y="1686100"/>
            <a:ext cx="2251799" cy="372299"/>
          </a:xfrm>
          <a:prstGeom prst="rect">
            <a:avLst/>
          </a:prstGeom>
          <a:noFill/>
          <a:ln>
            <a:noFill/>
          </a:ln>
        </p:spPr>
        <p:txBody>
          <a:bodyPr lIns="91425" tIns="91425" rIns="91425" bIns="91425" anchor="t" anchorCtr="0">
            <a:noAutofit/>
          </a:bodyPr>
          <a:lstStyle/>
          <a:p>
            <a:pPr lvl="0" rtl="0">
              <a:spcBef>
                <a:spcPts val="0"/>
              </a:spcBef>
              <a:buNone/>
            </a:pPr>
            <a:r>
              <a:rPr lang="en">
                <a:solidFill>
                  <a:srgbClr val="0000FF"/>
                </a:solidFill>
              </a:rPr>
              <a:t>2. Routing decision made</a:t>
            </a:r>
          </a:p>
        </p:txBody>
      </p:sp>
      <p:sp>
        <p:nvSpPr>
          <p:cNvPr id="132" name="Shape 132"/>
          <p:cNvSpPr txBox="1"/>
          <p:nvPr/>
        </p:nvSpPr>
        <p:spPr>
          <a:xfrm>
            <a:off x="3749250" y="4200462"/>
            <a:ext cx="2251799" cy="372299"/>
          </a:xfrm>
          <a:prstGeom prst="rect">
            <a:avLst/>
          </a:prstGeom>
          <a:noFill/>
          <a:ln>
            <a:noFill/>
          </a:ln>
        </p:spPr>
        <p:txBody>
          <a:bodyPr lIns="91425" tIns="91425" rIns="91425" bIns="91425" anchor="t" anchorCtr="0">
            <a:noAutofit/>
          </a:bodyPr>
          <a:lstStyle/>
          <a:p>
            <a:pPr lvl="0" rtl="0">
              <a:spcBef>
                <a:spcPts val="0"/>
              </a:spcBef>
              <a:buNone/>
            </a:pPr>
            <a:r>
              <a:rPr lang="en">
                <a:solidFill>
                  <a:srgbClr val="0000FF"/>
                </a:solidFill>
              </a:rPr>
              <a:t>3. Action is taken</a:t>
            </a:r>
          </a:p>
        </p:txBody>
      </p:sp>
      <p:sp>
        <p:nvSpPr>
          <p:cNvPr id="133" name="Shape 133"/>
          <p:cNvSpPr txBox="1"/>
          <p:nvPr/>
        </p:nvSpPr>
        <p:spPr>
          <a:xfrm>
            <a:off x="5772575" y="4333225"/>
            <a:ext cx="3057899" cy="606599"/>
          </a:xfrm>
          <a:prstGeom prst="rect">
            <a:avLst/>
          </a:prstGeom>
          <a:noFill/>
          <a:ln>
            <a:noFill/>
          </a:ln>
        </p:spPr>
        <p:txBody>
          <a:bodyPr lIns="91425" tIns="91425" rIns="91425" bIns="91425" anchor="t" anchorCtr="0">
            <a:noAutofit/>
          </a:bodyPr>
          <a:lstStyle/>
          <a:p>
            <a:pPr lvl="0">
              <a:spcBef>
                <a:spcPts val="0"/>
              </a:spcBef>
              <a:buNone/>
            </a:pPr>
            <a:r>
              <a:rPr lang="en" dirty="0"/>
              <a:t>Interaction with router - SR thanks to POX and Openflow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261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390103"/>
      </p:ext>
    </p:extLst>
  </p:cSld>
  <p:clrMapOvr>
    <a:masterClrMapping/>
  </p:clrMapOvr>
</p:sld>
</file>

<file path=ppt/theme/theme1.xml><?xml version="1.0" encoding="utf-8"?>
<a:theme xmlns:a="http://schemas.openxmlformats.org/drawingml/2006/main"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1096</TotalTime>
  <Words>1066</Words>
  <Application>Microsoft Office PowerPoint</Application>
  <PresentationFormat>On-screen Show (16:9)</PresentationFormat>
  <Paragraphs>210</Paragraphs>
  <Slides>28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Source Code Pro</vt:lpstr>
      <vt:lpstr>Amatic SC</vt:lpstr>
      <vt:lpstr>Courier New</vt:lpstr>
      <vt:lpstr>Times New Roman</vt:lpstr>
      <vt:lpstr>Arial</vt:lpstr>
      <vt:lpstr>beach-day</vt:lpstr>
      <vt:lpstr>CS144 Simple Router</vt:lpstr>
      <vt:lpstr>Overview</vt:lpstr>
      <vt:lpstr>But how to do it?</vt:lpstr>
      <vt:lpstr>Good News!</vt:lpstr>
      <vt:lpstr>Outline</vt:lpstr>
      <vt:lpstr>The Mininet Environment</vt:lpstr>
      <vt:lpstr>The Mininet Environment</vt:lpstr>
      <vt:lpstr>PowerPoint Presentation</vt:lpstr>
      <vt:lpstr>PowerPoint Presentation</vt:lpstr>
      <vt:lpstr>The Mininet Environment</vt:lpstr>
      <vt:lpstr>What Your Routing Logic needs to Do </vt:lpstr>
      <vt:lpstr>PowerPoint Presentation</vt:lpstr>
      <vt:lpstr>PowerPoint Presentation</vt:lpstr>
      <vt:lpstr>How to test your code</vt:lpstr>
      <vt:lpstr>Some Advice</vt:lpstr>
      <vt:lpstr>Things that may be useful</vt:lpstr>
      <vt:lpstr>Getting Started</vt:lpstr>
      <vt:lpstr>PowerPoint Presentation</vt:lpstr>
      <vt:lpstr>PowerPoint Presentation</vt:lpstr>
      <vt:lpstr>ARP HEADER</vt:lpstr>
      <vt:lpstr>ARP OPERATION</vt:lpstr>
      <vt:lpstr>PowerPoint Presentation</vt:lpstr>
      <vt:lpstr>Wraper – Client Init</vt:lpstr>
      <vt:lpstr>Server1 Init</vt:lpstr>
      <vt:lpstr>Server2 Init</vt:lpstr>
      <vt:lpstr>Client arp init</vt:lpstr>
      <vt:lpstr>server1 arp init</vt:lpstr>
      <vt:lpstr>server2 arp init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CS144 Simple Router</dc:title>
  <cp:lastModifiedBy>vttek</cp:lastModifiedBy>
  <cp:revision>12</cp:revision>
  <dcterms:modified xsi:type="dcterms:W3CDTF">2019-10-22T04:12:08Z</dcterms:modified>
</cp:coreProperties>
</file>