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8" r:id="rId3"/>
    <p:sldId id="257" r:id="rId4"/>
    <p:sldId id="294" r:id="rId5"/>
    <p:sldId id="285" r:id="rId6"/>
    <p:sldId id="284" r:id="rId7"/>
    <p:sldId id="263" r:id="rId8"/>
    <p:sldId id="270" r:id="rId9"/>
    <p:sldId id="271" r:id="rId10"/>
    <p:sldId id="274" r:id="rId11"/>
    <p:sldId id="287" r:id="rId12"/>
    <p:sldId id="286" r:id="rId13"/>
    <p:sldId id="289" r:id="rId14"/>
    <p:sldId id="291" r:id="rId15"/>
    <p:sldId id="288" r:id="rId16"/>
    <p:sldId id="292" r:id="rId17"/>
    <p:sldId id="290" r:id="rId18"/>
    <p:sldId id="293" r:id="rId19"/>
    <p:sldId id="281" r:id="rId20"/>
    <p:sldId id="282" r:id="rId21"/>
    <p:sldId id="283" r:id="rId22"/>
  </p:sldIdLst>
  <p:sldSz cx="9144000" cy="5143500" type="screen16x9"/>
  <p:notesSz cx="6858000" cy="9144000"/>
  <p:embeddedFontLst>
    <p:embeddedFont>
      <p:font typeface="Roboto Condensed" panose="020B0604020202020204" charset="0"/>
      <p:regular r:id="rId24"/>
      <p:bold r:id="rId25"/>
      <p:italic r:id="rId26"/>
      <p:boldItalic r:id="rId27"/>
    </p:embeddedFont>
    <p:embeddedFont>
      <p:font typeface="Roboto Condensed Light" panose="020B0604020202020204" charset="0"/>
      <p:regular r:id="rId28"/>
      <p:bold r:id="rId29"/>
      <p:italic r:id="rId30"/>
      <p:boldItalic r:id="rId31"/>
    </p:embeddedFont>
    <p:embeddedFont>
      <p:font typeface="Arv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225CDA90-E5DF-4E92-BBC6-36306B92A9FC}">
  <a:tblStyle styleId="{225CDA90-E5DF-4E92-BBC6-36306B92A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069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7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333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9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24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80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219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434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52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4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5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sz="3800" dirty="0"/>
              <a:t>FINANCIAL STATEMENTS OF PUBLIC COMPANIES</a:t>
            </a:r>
            <a:br>
              <a:rPr lang="en-US" sz="3800" dirty="0"/>
            </a:br>
            <a:br>
              <a:rPr lang="en-US" sz="1000" dirty="0"/>
            </a:br>
            <a:r>
              <a:rPr lang="en-US" sz="2800" dirty="0"/>
              <a:t>SEC DATA: </a:t>
            </a:r>
            <a:r>
              <a:rPr lang="en-US" sz="2800" i="1" dirty="0"/>
              <a:t>10-K’s 2012 to 2016</a:t>
            </a:r>
            <a:endParaRPr lang="en" sz="3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Revenue by Industries: 2012 to 2016</a:t>
            </a:r>
            <a:endParaRPr lang="en" dirty="0">
              <a:solidFill>
                <a:srgbClr val="3F5378"/>
              </a:solidFill>
            </a:endParaRPr>
          </a:p>
        </p:txBody>
      </p:sp>
      <p:sp>
        <p:nvSpPr>
          <p:cNvPr id="7" name="Shape 269">
            <a:extLst>
              <a:ext uri="{FF2B5EF4-FFF2-40B4-BE49-F238E27FC236}">
                <a16:creationId xmlns:a16="http://schemas.microsoft.com/office/drawing/2014/main" id="{9861995C-3111-4BF5-A3CD-08D793A35D5D}"/>
              </a:ext>
            </a:extLst>
          </p:cNvPr>
          <p:cNvSpPr txBox="1">
            <a:spLocks/>
          </p:cNvSpPr>
          <p:nvPr/>
        </p:nvSpPr>
        <p:spPr>
          <a:xfrm>
            <a:off x="4572000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Down:</a:t>
            </a:r>
            <a:endParaRPr lang="en" b="1" dirty="0"/>
          </a:p>
          <a:p>
            <a:r>
              <a:rPr lang="en-US" dirty="0"/>
              <a:t>Natural Resources</a:t>
            </a:r>
          </a:p>
          <a:p>
            <a:r>
              <a:rPr lang="en-US" dirty="0"/>
              <a:t>Electronics &amp; Machinery</a:t>
            </a:r>
          </a:p>
          <a:p>
            <a:endParaRPr lang="en-US" dirty="0"/>
          </a:p>
          <a:p>
            <a:endParaRPr lang="en" dirty="0"/>
          </a:p>
        </p:txBody>
      </p:sp>
      <p:sp>
        <p:nvSpPr>
          <p:cNvPr id="8" name="Shape 269">
            <a:extLst>
              <a:ext uri="{FF2B5EF4-FFF2-40B4-BE49-F238E27FC236}">
                <a16:creationId xmlns:a16="http://schemas.microsoft.com/office/drawing/2014/main" id="{A22BED22-2D50-42BB-A07B-23F0A358C95A}"/>
              </a:ext>
            </a:extLst>
          </p:cNvPr>
          <p:cNvSpPr txBox="1">
            <a:spLocks/>
          </p:cNvSpPr>
          <p:nvPr/>
        </p:nvSpPr>
        <p:spPr>
          <a:xfrm>
            <a:off x="602511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Up:</a:t>
            </a:r>
            <a:endParaRPr lang="en" b="1" dirty="0"/>
          </a:p>
          <a:p>
            <a:r>
              <a:rPr lang="en-US" dirty="0"/>
              <a:t>Healthcare &amp; Insurance</a:t>
            </a:r>
          </a:p>
          <a:p>
            <a:r>
              <a:rPr lang="en-US" dirty="0"/>
              <a:t>Manufacturing &amp; Construction</a:t>
            </a:r>
          </a:p>
          <a:p>
            <a:r>
              <a:rPr lang="en-US" dirty="0"/>
              <a:t>Transportation &amp; Leisure</a:t>
            </a:r>
          </a:p>
          <a:p>
            <a:r>
              <a:rPr lang="en-US" dirty="0"/>
              <a:t>Real Estate &amp; Commodities</a:t>
            </a:r>
          </a:p>
          <a:p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Revenue by Industries: 2012 to 2016</a:t>
            </a:r>
            <a:endParaRPr lang="en" dirty="0">
              <a:solidFill>
                <a:srgbClr val="3F5378"/>
              </a:solidFill>
            </a:endParaRPr>
          </a:p>
        </p:txBody>
      </p:sp>
      <p:sp>
        <p:nvSpPr>
          <p:cNvPr id="7" name="Shape 269">
            <a:extLst>
              <a:ext uri="{FF2B5EF4-FFF2-40B4-BE49-F238E27FC236}">
                <a16:creationId xmlns:a16="http://schemas.microsoft.com/office/drawing/2014/main" id="{9861995C-3111-4BF5-A3CD-08D793A35D5D}"/>
              </a:ext>
            </a:extLst>
          </p:cNvPr>
          <p:cNvSpPr txBox="1">
            <a:spLocks/>
          </p:cNvSpPr>
          <p:nvPr/>
        </p:nvSpPr>
        <p:spPr>
          <a:xfrm>
            <a:off x="4572000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Down:</a:t>
            </a:r>
            <a:endParaRPr lang="en" b="1" dirty="0"/>
          </a:p>
          <a:p>
            <a:r>
              <a:rPr lang="en-US" dirty="0"/>
              <a:t>Natural Resources</a:t>
            </a:r>
          </a:p>
          <a:p>
            <a:r>
              <a:rPr lang="en-US" dirty="0"/>
              <a:t>Electronics &amp; Machinery</a:t>
            </a:r>
          </a:p>
          <a:p>
            <a:endParaRPr lang="en-US" dirty="0"/>
          </a:p>
          <a:p>
            <a:endParaRPr lang="en" dirty="0"/>
          </a:p>
        </p:txBody>
      </p:sp>
      <p:sp>
        <p:nvSpPr>
          <p:cNvPr id="8" name="Shape 269">
            <a:extLst>
              <a:ext uri="{FF2B5EF4-FFF2-40B4-BE49-F238E27FC236}">
                <a16:creationId xmlns:a16="http://schemas.microsoft.com/office/drawing/2014/main" id="{A22BED22-2D50-42BB-A07B-23F0A358C95A}"/>
              </a:ext>
            </a:extLst>
          </p:cNvPr>
          <p:cNvSpPr txBox="1">
            <a:spLocks/>
          </p:cNvSpPr>
          <p:nvPr/>
        </p:nvSpPr>
        <p:spPr>
          <a:xfrm>
            <a:off x="602511" y="966070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Up:</a:t>
            </a:r>
            <a:endParaRPr lang="en" b="1" dirty="0"/>
          </a:p>
          <a:p>
            <a:r>
              <a:rPr lang="en-US" dirty="0"/>
              <a:t>Healthcare &amp; Insurance</a:t>
            </a:r>
          </a:p>
          <a:p>
            <a:r>
              <a:rPr lang="en-US" dirty="0"/>
              <a:t>Manufacturing &amp; Construction</a:t>
            </a:r>
          </a:p>
          <a:p>
            <a:r>
              <a:rPr lang="en-US" dirty="0"/>
              <a:t>Transportation &amp; Leisure</a:t>
            </a:r>
          </a:p>
          <a:p>
            <a:r>
              <a:rPr lang="en-US" dirty="0"/>
              <a:t>Real Estate &amp; Commodities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5883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Assets by Industries: 2012 to 2016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A5DFC-265E-40FC-B1CC-BD77B6106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20" y="730657"/>
            <a:ext cx="6953693" cy="36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9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Assets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0F8F0-24E5-4142-8AB6-7220A6D4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28" y="772363"/>
            <a:ext cx="8307572" cy="36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8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Assets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6E88DF-FC28-41A1-B816-5BB9E73B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664" y="680643"/>
            <a:ext cx="6404672" cy="36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6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Net Income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5E527-764F-4BC7-964F-D83830FA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9" y="729691"/>
            <a:ext cx="6174772" cy="370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4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Assets vs Revenues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4F9D99-11B6-408C-AB14-AC8AF7BC8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1024"/>
            <a:ext cx="9144000" cy="37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3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465" name="Shape 465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3F5378"/>
                </a:solidFill>
              </a:rPr>
              <a:t>Financial Ratios: Operating Income vs PP&amp;E</a:t>
            </a:r>
            <a:endParaRPr lang="en" dirty="0">
              <a:solidFill>
                <a:srgbClr val="3F537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911D4-4722-4DC4-8563-ADD3CF5B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43" y="907161"/>
            <a:ext cx="5259679" cy="334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THANKS!</a:t>
            </a:r>
            <a:endParaRPr lang="en" dirty="0"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112522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9800"/>
                </a:solidFill>
              </a:rPr>
              <a:t>https://github.com/dsp2109/NYDS_DataViz</a:t>
            </a:r>
            <a:endParaRPr lang="en" sz="1800" b="1" dirty="0">
              <a:solidFill>
                <a:srgbClr val="FF9800"/>
              </a:solidFill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5998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THANKS!</a:t>
            </a:r>
            <a:endParaRPr lang="en" dirty="0"/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Titles: Roboto Condensed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 dirty="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Navy </a:t>
            </a:r>
            <a:r>
              <a:rPr lang="en" sz="1800" b="1" dirty="0">
                <a:solidFill>
                  <a:srgbClr val="3F5378"/>
                </a:solidFill>
              </a:rPr>
              <a:t>#3f5378 </a:t>
            </a:r>
            <a:r>
              <a:rPr lang="en" sz="1800" dirty="0"/>
              <a:t>· Dark navy </a:t>
            </a:r>
            <a:r>
              <a:rPr lang="en" sz="1800" b="1" dirty="0"/>
              <a:t>#263248</a:t>
            </a:r>
            <a:r>
              <a:rPr lang="en" sz="1800" b="1" dirty="0">
                <a:solidFill>
                  <a:srgbClr val="3F5378"/>
                </a:solidFill>
              </a:rPr>
              <a:t> </a:t>
            </a:r>
            <a:r>
              <a:rPr lang="en" sz="1800" dirty="0"/>
              <a:t>· Yellow </a:t>
            </a:r>
            <a:r>
              <a:rPr lang="en" sz="1800" b="1" dirty="0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528512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 dirty="0">
                <a:solidFill>
                  <a:srgbClr val="FF9800"/>
                </a:solidFill>
              </a:rPr>
              <a:t>HELLO!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1394112"/>
            <a:ext cx="6593700" cy="134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I am </a:t>
            </a:r>
            <a:r>
              <a:rPr lang="en-US" sz="2000" b="1" dirty="0"/>
              <a:t>Daniel Park</a:t>
            </a:r>
            <a:endParaRPr lang="en" sz="2000" b="1" dirty="0"/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dirty="0"/>
              <a:t>I am here because I love to give presentations. 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A46F6-7D18-4CD7-A068-9DE55562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95" y="2436621"/>
            <a:ext cx="3834809" cy="21998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SHINY DASHBOARD: SEC DATA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E27BCAC-EF07-4D4B-B7D4-AF72BFAF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0" y="1455055"/>
            <a:ext cx="6094250" cy="3481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CA117-79B6-42ED-A55F-F1F517E7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211" y="192174"/>
            <a:ext cx="6047489" cy="42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6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Data cleaning process was not easy</a:t>
            </a:r>
            <a:endParaRPr lang="en" dirty="0"/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72468" y="1885505"/>
            <a:ext cx="2543574" cy="740405"/>
            <a:chOff x="185742" y="1697030"/>
            <a:chExt cx="5165698" cy="1658130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6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Submissions</a:t>
              </a:r>
              <a:endParaRPr lang="en" sz="1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1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2348516" y="1885507"/>
            <a:ext cx="2217255" cy="740410"/>
            <a:chOff x="185742" y="1697030"/>
            <a:chExt cx="5165698" cy="1658130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Values</a:t>
              </a:r>
              <a:endParaRPr lang="en"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4417467" y="1885507"/>
            <a:ext cx="2217255" cy="740410"/>
            <a:chOff x="185742" y="1697030"/>
            <a:chExt cx="5165698" cy="1658130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400" dirty="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Item</a:t>
              </a:r>
              <a:endParaRPr lang="en"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420">
            <a:extLst>
              <a:ext uri="{FF2B5EF4-FFF2-40B4-BE49-F238E27FC236}">
                <a16:creationId xmlns:a16="http://schemas.microsoft.com/office/drawing/2014/main" id="{6E4FD2EE-5685-43B5-8113-864F1CD56A2E}"/>
              </a:ext>
            </a:extLst>
          </p:cNvPr>
          <p:cNvGrpSpPr/>
          <p:nvPr/>
        </p:nvGrpSpPr>
        <p:grpSpPr>
          <a:xfrm rot="10800000">
            <a:off x="6468786" y="1885504"/>
            <a:ext cx="2739015" cy="740399"/>
            <a:chOff x="185742" y="1697030"/>
            <a:chExt cx="5165698" cy="1658130"/>
          </a:xfrm>
        </p:grpSpPr>
        <p:sp>
          <p:nvSpPr>
            <p:cNvPr id="23" name="Shape 421">
              <a:extLst>
                <a:ext uri="{FF2B5EF4-FFF2-40B4-BE49-F238E27FC236}">
                  <a16:creationId xmlns:a16="http://schemas.microsoft.com/office/drawing/2014/main" id="{C975B1F0-8FD0-4894-A20A-612FBE44D5A6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Companies</a:t>
              </a:r>
              <a:endParaRPr lang="en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" name="Shape 422">
              <a:extLst>
                <a:ext uri="{FF2B5EF4-FFF2-40B4-BE49-F238E27FC236}">
                  <a16:creationId xmlns:a16="http://schemas.microsoft.com/office/drawing/2014/main" id="{214BD8AD-6CFC-413C-9B65-925CD85A2F10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5" name="Shape 423">
              <a:extLst>
                <a:ext uri="{FF2B5EF4-FFF2-40B4-BE49-F238E27FC236}">
                  <a16:creationId xmlns:a16="http://schemas.microsoft.com/office/drawing/2014/main" id="{1D3BD6C2-3191-4FB7-BA3E-A7196C26111C}"/>
                </a:ext>
              </a:extLst>
            </p:cNvPr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6" name="Shape 424">
              <a:extLst>
                <a:ext uri="{FF2B5EF4-FFF2-40B4-BE49-F238E27FC236}">
                  <a16:creationId xmlns:a16="http://schemas.microsoft.com/office/drawing/2014/main" id="{4D35D272-59D9-4350-ADEB-128E629DC33F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EFF8EC-3766-454C-8022-2256A711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07" y="3299350"/>
            <a:ext cx="2607302" cy="1482792"/>
          </a:xfrm>
          <a:prstGeom prst="rect">
            <a:avLst/>
          </a:prstGeom>
        </p:spPr>
      </p:pic>
      <p:grpSp>
        <p:nvGrpSpPr>
          <p:cNvPr id="28" name="Shape 420">
            <a:extLst>
              <a:ext uri="{FF2B5EF4-FFF2-40B4-BE49-F238E27FC236}">
                <a16:creationId xmlns:a16="http://schemas.microsoft.com/office/drawing/2014/main" id="{09BD411E-DA4E-48EC-BF1F-E87C1B07361D}"/>
              </a:ext>
            </a:extLst>
          </p:cNvPr>
          <p:cNvGrpSpPr/>
          <p:nvPr/>
        </p:nvGrpSpPr>
        <p:grpSpPr>
          <a:xfrm rot="10800000">
            <a:off x="645691" y="3537639"/>
            <a:ext cx="2745413" cy="740399"/>
            <a:chOff x="173676" y="1697030"/>
            <a:chExt cx="5177764" cy="1658130"/>
          </a:xfrm>
        </p:grpSpPr>
        <p:sp>
          <p:nvSpPr>
            <p:cNvPr id="29" name="Shape 421">
              <a:extLst>
                <a:ext uri="{FF2B5EF4-FFF2-40B4-BE49-F238E27FC236}">
                  <a16:creationId xmlns:a16="http://schemas.microsoft.com/office/drawing/2014/main" id="{C15D20EE-F2CC-4647-AEA7-D15A4BF71098}"/>
                </a:ext>
              </a:extLst>
            </p:cNvPr>
            <p:cNvSpPr/>
            <p:nvPr/>
          </p:nvSpPr>
          <p:spPr>
            <a:xfrm rot="10800000" flipH="1">
              <a:off x="1426313" y="1697030"/>
              <a:ext cx="2693399" cy="1243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Pain</a:t>
              </a:r>
              <a:endParaRPr lang="en" sz="2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0" name="Shape 422">
              <a:extLst>
                <a:ext uri="{FF2B5EF4-FFF2-40B4-BE49-F238E27FC236}">
                  <a16:creationId xmlns:a16="http://schemas.microsoft.com/office/drawing/2014/main" id="{98C90F5D-3B03-4D1D-8427-7DF1A61CEAA8}"/>
                </a:ext>
              </a:extLst>
            </p:cNvPr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1" name="Shape 423">
              <a:extLst>
                <a:ext uri="{FF2B5EF4-FFF2-40B4-BE49-F238E27FC236}">
                  <a16:creationId xmlns:a16="http://schemas.microsoft.com/office/drawing/2014/main" id="{6E115A7A-D886-4928-8D1B-D57AC5814093}"/>
                </a:ext>
              </a:extLst>
            </p:cNvPr>
            <p:cNvSpPr/>
            <p:nvPr/>
          </p:nvSpPr>
          <p:spPr>
            <a:xfrm flipH="1">
              <a:off x="173676" y="1697059"/>
              <a:ext cx="1243800" cy="1243801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" name="Shape 424">
              <a:extLst>
                <a:ext uri="{FF2B5EF4-FFF2-40B4-BE49-F238E27FC236}">
                  <a16:creationId xmlns:a16="http://schemas.microsoft.com/office/drawing/2014/main" id="{5ED9A9C8-61D1-4587-A426-A857152ACF88}"/>
                </a:ext>
              </a:extLst>
            </p:cNvPr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00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TOPICS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447848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Overview of filings and public companies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How are industries different?</a:t>
            </a:r>
            <a:endParaRPr lang="en" dirty="0"/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Which industries grew or shrank?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728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Down:</a:t>
            </a:r>
            <a:endParaRPr lang="en" b="1" dirty="0"/>
          </a:p>
          <a:p>
            <a:pPr marL="228600" lvl="0">
              <a:buNone/>
            </a:pPr>
            <a:r>
              <a:rPr lang="en-US" dirty="0"/>
              <a:t>The number of public companies is decreasing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Filings and Public Companies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814275" y="290013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/>
              <a:t>Up:</a:t>
            </a:r>
            <a:endParaRPr lang="en" b="1" dirty="0"/>
          </a:p>
          <a:p>
            <a:pPr lvl="0">
              <a:buNone/>
            </a:pPr>
            <a:r>
              <a:rPr lang="en-US" dirty="0"/>
              <a:t>Average company size is increasing</a:t>
            </a:r>
            <a:endParaRPr lang="en" dirty="0"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4DF50ED-BBD2-4D62-8DC0-476C0867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680" y="1537988"/>
            <a:ext cx="3054818" cy="28137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" sz="7200" dirty="0">
                <a:solidFill>
                  <a:srgbClr val="3F5378"/>
                </a:solidFill>
              </a:rPr>
              <a:t>$50+ </a:t>
            </a:r>
            <a:r>
              <a:rPr lang="en-US" sz="7200" dirty="0">
                <a:solidFill>
                  <a:srgbClr val="3F5378"/>
                </a:solidFill>
              </a:rPr>
              <a:t>Trillion</a:t>
            </a:r>
            <a:endParaRPr lang="en" sz="7200" dirty="0">
              <a:solidFill>
                <a:srgbClr val="3F5378"/>
              </a:solidFill>
            </a:endParaRPr>
          </a:p>
        </p:txBody>
      </p:sp>
      <p:sp>
        <p:nvSpPr>
          <p:cNvPr id="383" name="Shape 383"/>
          <p:cNvSpPr txBox="1">
            <a:spLocks noGrp="1"/>
          </p:cNvSpPr>
          <p:nvPr>
            <p:ph type="subTitle" idx="4294967295"/>
          </p:nvPr>
        </p:nvSpPr>
        <p:spPr>
          <a:xfrm>
            <a:off x="1567300" y="3034300"/>
            <a:ext cx="6050700" cy="49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9800"/>
                </a:solidFill>
              </a:rPr>
              <a:t>Public Company Assets (and growing)</a:t>
            </a:r>
            <a:endParaRPr lang="en" dirty="0">
              <a:solidFill>
                <a:srgbClr val="FF9800"/>
              </a:solidFill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3" y="1330597"/>
            <a:ext cx="5043757" cy="907708"/>
            <a:chOff x="-1535283" y="1287960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3" y="2445246"/>
            <a:ext cx="5043757" cy="907708"/>
            <a:chOff x="-1535283" y="1287960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3" y="271332"/>
            <a:ext cx="5043757" cy="907708"/>
            <a:chOff x="-1535283" y="1287960"/>
            <a:chExt cx="11486579" cy="2067200"/>
          </a:xfrm>
          <a:solidFill>
            <a:schemeClr val="accent6"/>
          </a:solidFill>
        </p:grpSpPr>
        <p:sp>
          <p:nvSpPr>
            <p:cNvPr id="402" name="Shape 402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460161"/>
            <a:ext cx="3917100" cy="534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~4,000 </a:t>
            </a:r>
            <a:r>
              <a:rPr lang="en-US" sz="3000" dirty="0"/>
              <a:t>Companies</a:t>
            </a:r>
            <a:endParaRPr lang="en" sz="3000" dirty="0"/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994869"/>
            <a:ext cx="3917100" cy="46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3F5378"/>
                </a:solidFill>
              </a:rPr>
              <a:t>Decreasing</a:t>
            </a:r>
            <a:endParaRPr lang="en" sz="1800" dirty="0">
              <a:solidFill>
                <a:srgbClr val="3F5378"/>
              </a:solidFill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2631675"/>
            <a:ext cx="3917100" cy="534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~$1.75 </a:t>
            </a:r>
            <a:r>
              <a:rPr lang="en-US" sz="3000" dirty="0"/>
              <a:t>Trillion in Profit</a:t>
            </a:r>
            <a:endParaRPr lang="en" sz="3000" dirty="0"/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1513285"/>
            <a:ext cx="3917100" cy="534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 dirty="0"/>
              <a:t>$7 </a:t>
            </a:r>
            <a:r>
              <a:rPr lang="en-US" sz="3000" dirty="0"/>
              <a:t>Trillion in Revenue</a:t>
            </a:r>
            <a:endParaRPr lang="en" sz="3000" dirty="0"/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122434"/>
            <a:ext cx="3917100" cy="412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i="1" dirty="0">
                <a:solidFill>
                  <a:srgbClr val="3F5378"/>
                </a:solidFill>
              </a:rPr>
              <a:t>Flattish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27" name="Shape 395">
            <a:extLst>
              <a:ext uri="{FF2B5EF4-FFF2-40B4-BE49-F238E27FC236}">
                <a16:creationId xmlns:a16="http://schemas.microsoft.com/office/drawing/2014/main" id="{D5065349-60C0-48EC-A5DD-3F70EF1B14CF}"/>
              </a:ext>
            </a:extLst>
          </p:cNvPr>
          <p:cNvGrpSpPr/>
          <p:nvPr/>
        </p:nvGrpSpPr>
        <p:grpSpPr>
          <a:xfrm>
            <a:off x="2053393" y="3310585"/>
            <a:ext cx="5043757" cy="907708"/>
            <a:chOff x="-1535283" y="1287960"/>
            <a:chExt cx="11486579" cy="2067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8" name="Shape 396">
              <a:extLst>
                <a:ext uri="{FF2B5EF4-FFF2-40B4-BE49-F238E27FC236}">
                  <a16:creationId xmlns:a16="http://schemas.microsoft.com/office/drawing/2014/main" id="{70B8D744-447D-495D-884D-435AF2C391A9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9" name="Shape 397">
              <a:extLst>
                <a:ext uri="{FF2B5EF4-FFF2-40B4-BE49-F238E27FC236}">
                  <a16:creationId xmlns:a16="http://schemas.microsoft.com/office/drawing/2014/main" id="{260E3DD7-5837-42C9-B8CF-05B6D822C5EC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98">
              <a:extLst>
                <a:ext uri="{FF2B5EF4-FFF2-40B4-BE49-F238E27FC236}">
                  <a16:creationId xmlns:a16="http://schemas.microsoft.com/office/drawing/2014/main" id="{757BC774-0FC4-4CBC-9B42-E05CFF16E319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1" name="Shape 399">
              <a:extLst>
                <a:ext uri="{FF2B5EF4-FFF2-40B4-BE49-F238E27FC236}">
                  <a16:creationId xmlns:a16="http://schemas.microsoft.com/office/drawing/2014/main" id="{69BEA37F-0C34-4C8F-A1D7-AEB7D63C1F72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2" name="Shape 400">
              <a:extLst>
                <a:ext uri="{FF2B5EF4-FFF2-40B4-BE49-F238E27FC236}">
                  <a16:creationId xmlns:a16="http://schemas.microsoft.com/office/drawing/2014/main" id="{3EBBA5AE-308C-4D21-847F-5F4C7CA63F75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3" name="Shape 409">
            <a:extLst>
              <a:ext uri="{FF2B5EF4-FFF2-40B4-BE49-F238E27FC236}">
                <a16:creationId xmlns:a16="http://schemas.microsoft.com/office/drawing/2014/main" id="{F7D1C4E7-6BA9-42B9-A799-5819057D1DE5}"/>
              </a:ext>
            </a:extLst>
          </p:cNvPr>
          <p:cNvSpPr txBox="1">
            <a:spLocks/>
          </p:cNvSpPr>
          <p:nvPr/>
        </p:nvSpPr>
        <p:spPr>
          <a:xfrm>
            <a:off x="2613475" y="3497014"/>
            <a:ext cx="3917100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3000" dirty="0"/>
              <a:t>~$2.25 </a:t>
            </a:r>
            <a:r>
              <a:rPr lang="en-US" sz="3000" dirty="0"/>
              <a:t>Trillion in Cash</a:t>
            </a:r>
            <a:endParaRPr lang="en" sz="3000" dirty="0"/>
          </a:p>
        </p:txBody>
      </p:sp>
      <p:sp>
        <p:nvSpPr>
          <p:cNvPr id="34" name="Shape 412">
            <a:extLst>
              <a:ext uri="{FF2B5EF4-FFF2-40B4-BE49-F238E27FC236}">
                <a16:creationId xmlns:a16="http://schemas.microsoft.com/office/drawing/2014/main" id="{BFA793BF-0A51-4B16-8679-19BAF1FE51C1}"/>
              </a:ext>
            </a:extLst>
          </p:cNvPr>
          <p:cNvSpPr txBox="1">
            <a:spLocks/>
          </p:cNvSpPr>
          <p:nvPr/>
        </p:nvSpPr>
        <p:spPr>
          <a:xfrm>
            <a:off x="2613475" y="4053290"/>
            <a:ext cx="3917100" cy="412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ctr">
              <a:spcBef>
                <a:spcPts val="0"/>
              </a:spcBef>
              <a:buFont typeface="Roboto Condensed Light"/>
              <a:buNone/>
            </a:pPr>
            <a:r>
              <a:rPr lang="en-US" sz="1800" i="1" dirty="0">
                <a:solidFill>
                  <a:srgbClr val="3F5378"/>
                </a:solidFill>
              </a:rPr>
              <a:t>Growing</a:t>
            </a:r>
            <a:endParaRPr lang="en" sz="1800" i="1" dirty="0">
              <a:solidFill>
                <a:srgbClr val="3F5378"/>
              </a:solidFill>
            </a:endParaRPr>
          </a:p>
        </p:txBody>
      </p:sp>
      <p:grpSp>
        <p:nvGrpSpPr>
          <p:cNvPr id="35" name="Shape 395">
            <a:extLst>
              <a:ext uri="{FF2B5EF4-FFF2-40B4-BE49-F238E27FC236}">
                <a16:creationId xmlns:a16="http://schemas.microsoft.com/office/drawing/2014/main" id="{9803A67A-58B5-4ACA-B86E-48D60965A821}"/>
              </a:ext>
            </a:extLst>
          </p:cNvPr>
          <p:cNvGrpSpPr/>
          <p:nvPr/>
        </p:nvGrpSpPr>
        <p:grpSpPr>
          <a:xfrm>
            <a:off x="2030530" y="4235792"/>
            <a:ext cx="5043757" cy="907708"/>
            <a:chOff x="-1535283" y="1287960"/>
            <a:chExt cx="11486579" cy="20672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6" name="Shape 396">
              <a:extLst>
                <a:ext uri="{FF2B5EF4-FFF2-40B4-BE49-F238E27FC236}">
                  <a16:creationId xmlns:a16="http://schemas.microsoft.com/office/drawing/2014/main" id="{0522797C-34DD-4E0F-89D0-100FD7A38912}"/>
                </a:ext>
              </a:extLst>
            </p:cNvPr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" name="Shape 397">
              <a:extLst>
                <a:ext uri="{FF2B5EF4-FFF2-40B4-BE49-F238E27FC236}">
                  <a16:creationId xmlns:a16="http://schemas.microsoft.com/office/drawing/2014/main" id="{8CB6DBCC-77EC-4B70-BEA0-01A8803FA396}"/>
                </a:ext>
              </a:extLst>
            </p:cNvPr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" name="Shape 398">
              <a:extLst>
                <a:ext uri="{FF2B5EF4-FFF2-40B4-BE49-F238E27FC236}">
                  <a16:creationId xmlns:a16="http://schemas.microsoft.com/office/drawing/2014/main" id="{DFA0A38C-4192-4924-B02B-04AF83E2304C}"/>
                </a:ext>
              </a:extLst>
            </p:cNvPr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" name="Shape 399">
              <a:extLst>
                <a:ext uri="{FF2B5EF4-FFF2-40B4-BE49-F238E27FC236}">
                  <a16:creationId xmlns:a16="http://schemas.microsoft.com/office/drawing/2014/main" id="{F603BE7C-A5AE-4B84-A5DF-9DD2C025EBE3}"/>
                </a:ext>
              </a:extLst>
            </p:cNvPr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" name="Shape 400">
              <a:extLst>
                <a:ext uri="{FF2B5EF4-FFF2-40B4-BE49-F238E27FC236}">
                  <a16:creationId xmlns:a16="http://schemas.microsoft.com/office/drawing/2014/main" id="{D3D8251D-D8B6-4917-8469-72C2257ECB7A}"/>
                </a:ext>
              </a:extLst>
            </p:cNvPr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1" name="Shape 409">
            <a:extLst>
              <a:ext uri="{FF2B5EF4-FFF2-40B4-BE49-F238E27FC236}">
                <a16:creationId xmlns:a16="http://schemas.microsoft.com/office/drawing/2014/main" id="{81621741-464A-4098-9158-57E1AF13A108}"/>
              </a:ext>
            </a:extLst>
          </p:cNvPr>
          <p:cNvSpPr txBox="1">
            <a:spLocks/>
          </p:cNvSpPr>
          <p:nvPr/>
        </p:nvSpPr>
        <p:spPr>
          <a:xfrm>
            <a:off x="2480929" y="4422221"/>
            <a:ext cx="4281377" cy="534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" sz="3000" dirty="0"/>
              <a:t>~$25 </a:t>
            </a:r>
            <a:r>
              <a:rPr lang="en-US" sz="3000" dirty="0"/>
              <a:t>Trillion in Liabilities</a:t>
            </a:r>
            <a:endParaRPr lang="en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473</Words>
  <Application>Microsoft Office PowerPoint</Application>
  <PresentationFormat>On-screen Show (16:9)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Roboto Condensed</vt:lpstr>
      <vt:lpstr>Roboto Condensed Light</vt:lpstr>
      <vt:lpstr>Arial</vt:lpstr>
      <vt:lpstr>Arvo</vt:lpstr>
      <vt:lpstr>Salerio template</vt:lpstr>
      <vt:lpstr>FINANCIAL STATEMENTS OF PUBLIC COMPANIES  SEC DATA: 10-K’s 2012 to 2016</vt:lpstr>
      <vt:lpstr>HELLO!</vt:lpstr>
      <vt:lpstr>SHINY DASHBOARD: SEC DATA</vt:lpstr>
      <vt:lpstr>PowerPoint Presentation</vt:lpstr>
      <vt:lpstr>Data cleaning process was not easy</vt:lpstr>
      <vt:lpstr>TOPICS</vt:lpstr>
      <vt:lpstr>Filings and Public Companies</vt:lpstr>
      <vt:lpstr>$50+ Trillion</vt:lpstr>
      <vt:lpstr>~4,000 Companies</vt:lpstr>
      <vt:lpstr>Revenue by Industries: 2012 to 2016</vt:lpstr>
      <vt:lpstr>Revenue by Industries: 2012 to 2016</vt:lpstr>
      <vt:lpstr>Assets by Industries: 2012 to 2016</vt:lpstr>
      <vt:lpstr>Financial Ratios: Assets vs Revenues</vt:lpstr>
      <vt:lpstr>Financial Ratios: Assets vs Revenues</vt:lpstr>
      <vt:lpstr>Financial Ratios: Net Income vs Revenues</vt:lpstr>
      <vt:lpstr>Financial Ratios: Assets vs Revenues</vt:lpstr>
      <vt:lpstr>Financial Ratios: Operating Income vs PP&amp;E</vt:lpstr>
      <vt:lpstr>THANKS!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Daniel Park</dc:creator>
  <cp:lastModifiedBy>Daniel Park</cp:lastModifiedBy>
  <cp:revision>9</cp:revision>
  <dcterms:modified xsi:type="dcterms:W3CDTF">2017-10-11T18:58:23Z</dcterms:modified>
</cp:coreProperties>
</file>