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0" r:id="rId3"/>
  </p:sldMasterIdLst>
  <p:notesMasterIdLst>
    <p:notesMasterId r:id="rId9"/>
  </p:notesMasterIdLst>
  <p:sldIdLst>
    <p:sldId id="298" r:id="rId4"/>
    <p:sldId id="301" r:id="rId5"/>
    <p:sldId id="306" r:id="rId6"/>
    <p:sldId id="302" r:id="rId7"/>
    <p:sldId id="257" r:id="rId8"/>
    <p:sldId id="303" r:id="rId10"/>
    <p:sldId id="287" r:id="rId11"/>
    <p:sldId id="304" r:id="rId12"/>
    <p:sldId id="286" r:id="rId13"/>
    <p:sldId id="305" r:id="rId14"/>
    <p:sldId id="280" r:id="rId15"/>
    <p:sldId id="308" r:id="rId16"/>
    <p:sldId id="307" r:id="rId17"/>
    <p:sldId id="309" r:id="rId18"/>
    <p:sldId id="310"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C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椭圆 2"/>
          <p:cNvSpPr>
            <a:spLocks noChangeArrowheads="1"/>
          </p:cNvSpPr>
          <p:nvPr/>
        </p:nvSpPr>
        <p:spPr bwMode="auto">
          <a:xfrm>
            <a:off x="885825" y="1365250"/>
            <a:ext cx="3333750" cy="333375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4"/>
          <p:cNvSpPr>
            <a:spLocks noChangeArrowheads="1"/>
          </p:cNvSpPr>
          <p:nvPr/>
        </p:nvSpPr>
        <p:spPr bwMode="auto">
          <a:xfrm>
            <a:off x="706438" y="1185863"/>
            <a:ext cx="3692525" cy="3692525"/>
          </a:xfrm>
          <a:prstGeom prst="ellipse">
            <a:avLst/>
          </a:prstGeom>
          <a:noFill/>
          <a:ln w="22225"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矩形 6"/>
          <p:cNvSpPr>
            <a:spLocks noChangeArrowheads="1"/>
          </p:cNvSpPr>
          <p:nvPr/>
        </p:nvSpPr>
        <p:spPr bwMode="auto">
          <a:xfrm>
            <a:off x="5387975" y="3911600"/>
            <a:ext cx="2884488" cy="492125"/>
          </a:xfrm>
          <a:prstGeom prst="rect">
            <a:avLst/>
          </a:prstGeom>
          <a:solidFill>
            <a:srgbClr val="FEFEFE">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直接连接符 10"/>
          <p:cNvSpPr>
            <a:spLocks noChangeShapeType="1"/>
          </p:cNvSpPr>
          <p:nvPr/>
        </p:nvSpPr>
        <p:spPr bwMode="auto">
          <a:xfrm flipV="1">
            <a:off x="0" y="349250"/>
            <a:ext cx="12192000"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13"/>
          <p:cNvSpPr>
            <a:spLocks noChangeShapeType="1"/>
          </p:cNvSpPr>
          <p:nvPr/>
        </p:nvSpPr>
        <p:spPr bwMode="auto">
          <a:xfrm flipV="1">
            <a:off x="-114300" y="6289675"/>
            <a:ext cx="7458075"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3" name="椭圆 15"/>
          <p:cNvSpPr>
            <a:spLocks noChangeArrowheads="1"/>
          </p:cNvSpPr>
          <p:nvPr/>
        </p:nvSpPr>
        <p:spPr bwMode="auto">
          <a:xfrm>
            <a:off x="75342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16"/>
          <p:cNvSpPr>
            <a:spLocks noChangeArrowheads="1"/>
          </p:cNvSpPr>
          <p:nvPr/>
        </p:nvSpPr>
        <p:spPr bwMode="auto">
          <a:xfrm>
            <a:off x="7885113"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17"/>
          <p:cNvSpPr>
            <a:spLocks noChangeArrowheads="1"/>
          </p:cNvSpPr>
          <p:nvPr/>
        </p:nvSpPr>
        <p:spPr bwMode="auto">
          <a:xfrm>
            <a:off x="8237538"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18"/>
          <p:cNvSpPr>
            <a:spLocks noChangeArrowheads="1"/>
          </p:cNvSpPr>
          <p:nvPr/>
        </p:nvSpPr>
        <p:spPr bwMode="auto">
          <a:xfrm>
            <a:off x="85883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直接连接符 19"/>
          <p:cNvSpPr>
            <a:spLocks noChangeShapeType="1"/>
          </p:cNvSpPr>
          <p:nvPr/>
        </p:nvSpPr>
        <p:spPr bwMode="auto">
          <a:xfrm>
            <a:off x="8975725" y="6289675"/>
            <a:ext cx="3151188"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ctrTitle" hasCustomPrompt="1"/>
          </p:nvPr>
        </p:nvSpPr>
        <p:spPr>
          <a:xfrm>
            <a:off x="5283200" y="1365250"/>
            <a:ext cx="5651500" cy="2220914"/>
          </a:xfrm>
        </p:spPr>
        <p:txBody>
          <a:bodyPr anchor="b"/>
          <a:lstStyle>
            <a:lvl1pPr algn="l">
              <a:defRPr sz="5400" b="1"/>
            </a:lvl1pPr>
          </a:lstStyle>
          <a:p>
            <a:r>
              <a:rPr lang="zh-CN" altLang="en-US" dirty="0"/>
              <a:t>编辑标题</a:t>
            </a:r>
            <a:endParaRPr lang="zh-CN" altLang="en-US" dirty="0"/>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5D35BE9-7965-4E90-A637-E8ECB65A81BB}" type="slidenum">
              <a:rPr lang="zh-CN" altLang="en-US"/>
            </a:fld>
            <a:endParaRPr lang="zh-CN" altLang="en-US" sz="1800">
              <a:solidFill>
                <a:schemeClr val="tx1"/>
              </a:solidFill>
            </a:endParaRPr>
          </a:p>
        </p:txBody>
      </p:sp>
      <p:sp>
        <p:nvSpPr>
          <p:cNvPr id="18" name="文本框 5"/>
          <p:cNvSpPr>
            <a:spLocks noChangeArrowheads="1"/>
          </p:cNvSpPr>
          <p:nvPr/>
        </p:nvSpPr>
        <p:spPr bwMode="auto">
          <a:xfrm>
            <a:off x="1531427" y="2370406"/>
            <a:ext cx="202247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8000" dirty="0">
                <a:solidFill>
                  <a:srgbClr val="B63339"/>
                </a:solidFill>
                <a:latin typeface="Impact" panose="020B0806030902050204" pitchFamily="34" charset="0"/>
                <a:ea typeface="方正姚体" panose="02010601030101010101" pitchFamily="2" charset="-122"/>
                <a:sym typeface="Aharoni" panose="02010803020104030203" pitchFamily="2" charset="-79"/>
              </a:rPr>
              <a:t>2017</a:t>
            </a:r>
            <a:endParaRPr lang="zh-CN" altLang="en-US" sz="2800" dirty="0">
              <a:solidFill>
                <a:srgbClr val="B63339"/>
              </a:solidFill>
              <a:latin typeface="Gulim" panose="020B0600000101010101" pitchFamily="2" charset="-127"/>
              <a:ea typeface="Gulim" panose="020B0600000101010101" pitchFamily="2" charset="-127"/>
              <a:sym typeface="Gulim" panose="020B0600000101010101" pitchFamily="2" charset="-127"/>
            </a:endParaRPr>
          </a:p>
        </p:txBody>
      </p:sp>
      <p:sp>
        <p:nvSpPr>
          <p:cNvPr id="7" name="内容占位符 6"/>
          <p:cNvSpPr>
            <a:spLocks noGrp="1"/>
          </p:cNvSpPr>
          <p:nvPr>
            <p:ph sz="quarter" idx="13" hasCustomPrompt="1"/>
          </p:nvPr>
        </p:nvSpPr>
        <p:spPr>
          <a:xfrm>
            <a:off x="5387975" y="3911600"/>
            <a:ext cx="2884488" cy="492125"/>
          </a:xfrm>
        </p:spPr>
        <p:txBody>
          <a:bodyPr anchor="ctr"/>
          <a:lstStyle>
            <a:lvl1pPr marL="0" indent="0" algn="l">
              <a:buFontTx/>
              <a:buNone/>
              <a:defRPr/>
            </a:lvl1pPr>
          </a:lstStyle>
          <a:p>
            <a:pPr lvl="0"/>
            <a:r>
              <a:rPr lang="zh-CN" altLang="en-US" dirty="0" smtClean="0"/>
              <a:t>编辑文本</a:t>
            </a:r>
            <a:endParaRPr lang="zh-CN" altLang="en-US" dirty="0" smtClean="0"/>
          </a:p>
        </p:txBody>
      </p:sp>
    </p:spTree>
  </p:cSld>
  <p:clrMapOvr>
    <a:masterClrMapping/>
  </p:clrMapOvr>
  <p:transition>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直接连接符 15"/>
          <p:cNvSpPr>
            <a:spLocks noChangeShapeType="1"/>
          </p:cNvSpPr>
          <p:nvPr/>
        </p:nvSpPr>
        <p:spPr bwMode="auto">
          <a:xfrm rot="10800000">
            <a:off x="0" y="1357313"/>
            <a:ext cx="10829925"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0" name="椭圆 14"/>
          <p:cNvSpPr>
            <a:spLocks noChangeAspect="1" noChangeArrowheads="1"/>
          </p:cNvSpPr>
          <p:nvPr/>
        </p:nvSpPr>
        <p:spPr bwMode="auto">
          <a:xfrm>
            <a:off x="10829925" y="1312862"/>
            <a:ext cx="88900" cy="8890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1" name="组合 10"/>
          <p:cNvGrpSpPr/>
          <p:nvPr/>
        </p:nvGrpSpPr>
        <p:grpSpPr>
          <a:xfrm>
            <a:off x="10946924" y="988218"/>
            <a:ext cx="738187" cy="738187"/>
            <a:chOff x="11208385" y="854075"/>
            <a:chExt cx="936625" cy="936625"/>
          </a:xfrm>
        </p:grpSpPr>
        <p:sp>
          <p:nvSpPr>
            <p:cNvPr id="12" name="椭圆 12"/>
            <p:cNvSpPr>
              <a:spLocks noChangeAspect="1" noChangeArrowheads="1"/>
            </p:cNvSpPr>
            <p:nvPr/>
          </p:nvSpPr>
          <p:spPr bwMode="auto">
            <a:xfrm>
              <a:off x="11262360" y="911225"/>
              <a:ext cx="828675" cy="8286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13"/>
            <p:cNvSpPr>
              <a:spLocks noChangeAspect="1" noChangeArrowheads="1"/>
            </p:cNvSpPr>
            <p:nvPr/>
          </p:nvSpPr>
          <p:spPr bwMode="auto">
            <a:xfrm>
              <a:off x="11208385" y="854075"/>
              <a:ext cx="936625" cy="936625"/>
            </a:xfrm>
            <a:prstGeom prst="ellipse">
              <a:avLst/>
            </a:prstGeom>
            <a:noFill/>
            <a:ln w="19050"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 name="标题 1"/>
          <p:cNvSpPr>
            <a:spLocks noGrp="1"/>
          </p:cNvSpPr>
          <p:nvPr>
            <p:ph type="title"/>
          </p:nvPr>
        </p:nvSpPr>
        <p:spPr>
          <a:xfrm>
            <a:off x="838200" y="365125"/>
            <a:ext cx="10515600" cy="903289"/>
          </a:xfrm>
        </p:spPr>
        <p:txBody>
          <a:body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838200" y="1726405"/>
            <a:ext cx="10515600" cy="445055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556D88C-F9ED-4D69-8256-2505EB9AE4F7}" type="slidenum">
              <a:rPr lang="zh-CN" altLang="en-US"/>
            </a:fld>
            <a:endParaRPr lang="zh-CN" altLang="en-US" sz="1800">
              <a:solidFill>
                <a:schemeClr val="tx1"/>
              </a:solidFill>
            </a:endParaRPr>
          </a:p>
        </p:txBody>
      </p:sp>
    </p:spTree>
  </p:cSld>
  <p:clrMapOvr>
    <a:masterClrMapping/>
  </p:clrMapOvr>
  <p:transition>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椭圆 25"/>
          <p:cNvSpPr>
            <a:spLocks noChangeArrowheads="1"/>
          </p:cNvSpPr>
          <p:nvPr/>
        </p:nvSpPr>
        <p:spPr bwMode="auto">
          <a:xfrm>
            <a:off x="1057275" y="1954213"/>
            <a:ext cx="3635375" cy="36353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26"/>
          <p:cNvSpPr>
            <a:spLocks noChangeArrowheads="1"/>
          </p:cNvSpPr>
          <p:nvPr/>
        </p:nvSpPr>
        <p:spPr bwMode="auto">
          <a:xfrm>
            <a:off x="3870325" y="5586413"/>
            <a:ext cx="923925" cy="92392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27"/>
          <p:cNvSpPr>
            <a:spLocks noChangeArrowheads="1"/>
          </p:cNvSpPr>
          <p:nvPr/>
        </p:nvSpPr>
        <p:spPr bwMode="auto">
          <a:xfrm>
            <a:off x="3432175" y="1146175"/>
            <a:ext cx="631825" cy="63182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29"/>
          <p:cNvSpPr>
            <a:spLocks noChangeArrowheads="1"/>
          </p:cNvSpPr>
          <p:nvPr/>
        </p:nvSpPr>
        <p:spPr bwMode="auto">
          <a:xfrm>
            <a:off x="5873750" y="1954213"/>
            <a:ext cx="1012825" cy="101282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254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2" name="组合 30"/>
          <p:cNvGrpSpPr/>
          <p:nvPr/>
        </p:nvGrpSpPr>
        <p:grpSpPr bwMode="auto">
          <a:xfrm>
            <a:off x="6135688" y="2284413"/>
            <a:ext cx="500062" cy="477837"/>
            <a:chOff x="0" y="0"/>
            <a:chExt cx="2438400" cy="2332038"/>
          </a:xfrm>
        </p:grpSpPr>
        <p:sp>
          <p:nvSpPr>
            <p:cNvPr id="13"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B6333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000">
                <a:solidFill>
                  <a:srgbClr val="000000"/>
                </a:solidFill>
                <a:latin typeface="Calibri" panose="020F0502020204030204" charset="0"/>
                <a:sym typeface="宋体" panose="02010600030101010101" pitchFamily="2" charset="-122"/>
              </a:endParaRPr>
            </a:p>
          </p:txBody>
        </p:sp>
        <p:sp>
          <p:nvSpPr>
            <p:cNvPr id="14" name="任意多边形 32"/>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B6333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000">
                <a:solidFill>
                  <a:srgbClr val="000000"/>
                </a:solidFill>
                <a:latin typeface="Calibri" panose="020F0502020204030204" charset="0"/>
                <a:sym typeface="宋体" panose="02010600030101010101" pitchFamily="2" charset="-122"/>
              </a:endParaRPr>
            </a:p>
          </p:txBody>
        </p:sp>
      </p:grpSp>
      <p:sp>
        <p:nvSpPr>
          <p:cNvPr id="15" name="直接连接符 35"/>
          <p:cNvSpPr>
            <a:spLocks noChangeShapeType="1"/>
          </p:cNvSpPr>
          <p:nvPr/>
        </p:nvSpPr>
        <p:spPr bwMode="auto">
          <a:xfrm rot="5400000">
            <a:off x="8961438" y="2971800"/>
            <a:ext cx="0" cy="3600450"/>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36"/>
          <p:cNvSpPr>
            <a:spLocks noChangeShapeType="1"/>
          </p:cNvSpPr>
          <p:nvPr/>
        </p:nvSpPr>
        <p:spPr bwMode="auto">
          <a:xfrm rot="5400000">
            <a:off x="8960644" y="1678782"/>
            <a:ext cx="1587" cy="3600450"/>
          </a:xfrm>
          <a:prstGeom prst="line">
            <a:avLst/>
          </a:prstGeom>
          <a:noFill/>
          <a:ln w="12700" cap="flat" cmpd="sng">
            <a:solidFill>
              <a:srgbClr val="FFFFFF">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hasCustomPrompt="1"/>
          </p:nvPr>
        </p:nvSpPr>
        <p:spPr>
          <a:xfrm>
            <a:off x="7161212" y="3619500"/>
            <a:ext cx="3600451" cy="942975"/>
          </a:xfrm>
        </p:spPr>
        <p:txBody>
          <a:bodyPr anchor="b"/>
          <a:lstStyle>
            <a:lvl1pPr algn="ctr">
              <a:defRPr sz="6000" b="1"/>
            </a:lvl1pPr>
          </a:lstStyle>
          <a:p>
            <a:r>
              <a:rPr lang="zh-CN" altLang="en-US" dirty="0"/>
              <a:t>编辑标题</a:t>
            </a:r>
            <a:endParaRPr lang="zh-CN" altLang="en-US" dirty="0"/>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F4D4F9B-A851-44B9-9A74-3A7AC6A60F5E}" type="slidenum">
              <a:rPr lang="zh-CN" altLang="en-US"/>
            </a:fld>
            <a:endParaRPr lang="zh-CN" altLang="en-US" sz="1800">
              <a:solidFill>
                <a:schemeClr val="tx1"/>
              </a:solidFill>
            </a:endParaRPr>
          </a:p>
        </p:txBody>
      </p:sp>
    </p:spTree>
  </p:cSld>
  <p:clrMapOvr>
    <a:masterClrMapping/>
  </p:clrMapOvr>
  <p:transition>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接连接符 15"/>
          <p:cNvSpPr>
            <a:spLocks noChangeShapeType="1"/>
          </p:cNvSpPr>
          <p:nvPr/>
        </p:nvSpPr>
        <p:spPr bwMode="auto">
          <a:xfrm rot="10800000">
            <a:off x="0" y="1357313"/>
            <a:ext cx="10829925"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9" name="椭圆 14"/>
          <p:cNvSpPr>
            <a:spLocks noChangeAspect="1" noChangeArrowheads="1"/>
          </p:cNvSpPr>
          <p:nvPr/>
        </p:nvSpPr>
        <p:spPr bwMode="auto">
          <a:xfrm>
            <a:off x="10829925" y="1312862"/>
            <a:ext cx="88900" cy="8890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标题 1"/>
          <p:cNvSpPr>
            <a:spLocks noGrp="1"/>
          </p:cNvSpPr>
          <p:nvPr>
            <p:ph type="title"/>
          </p:nvPr>
        </p:nvSpPr>
        <p:spPr>
          <a:xfrm>
            <a:off x="838200" y="365125"/>
            <a:ext cx="10515600" cy="903289"/>
          </a:xfrm>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838200" y="1686368"/>
            <a:ext cx="5181600" cy="4490595"/>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686368"/>
            <a:ext cx="5181600" cy="4490595"/>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34FA7B0-3989-4F56-9CFC-A82BDD8F45A6}" type="slidenum">
              <a:rPr lang="zh-CN" altLang="en-US"/>
            </a:fld>
            <a:endParaRPr lang="zh-CN" altLang="en-US" sz="1800">
              <a:solidFill>
                <a:schemeClr val="tx1"/>
              </a:solidFill>
            </a:endParaRPr>
          </a:p>
        </p:txBody>
      </p:sp>
      <p:grpSp>
        <p:nvGrpSpPr>
          <p:cNvPr id="12" name="组合 11"/>
          <p:cNvGrpSpPr/>
          <p:nvPr/>
        </p:nvGrpSpPr>
        <p:grpSpPr>
          <a:xfrm>
            <a:off x="10946924" y="988218"/>
            <a:ext cx="738187" cy="738187"/>
            <a:chOff x="11208385" y="854075"/>
            <a:chExt cx="936625" cy="936625"/>
          </a:xfrm>
        </p:grpSpPr>
        <p:sp>
          <p:nvSpPr>
            <p:cNvPr id="10" name="椭圆 12"/>
            <p:cNvSpPr>
              <a:spLocks noChangeAspect="1" noChangeArrowheads="1"/>
            </p:cNvSpPr>
            <p:nvPr/>
          </p:nvSpPr>
          <p:spPr bwMode="auto">
            <a:xfrm>
              <a:off x="11262360" y="911225"/>
              <a:ext cx="828675" cy="8286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3"/>
            <p:cNvSpPr>
              <a:spLocks noChangeAspect="1" noChangeArrowheads="1"/>
            </p:cNvSpPr>
            <p:nvPr/>
          </p:nvSpPr>
          <p:spPr bwMode="auto">
            <a:xfrm>
              <a:off x="11208385" y="854075"/>
              <a:ext cx="936625" cy="936625"/>
            </a:xfrm>
            <a:prstGeom prst="ellipse">
              <a:avLst/>
            </a:prstGeom>
            <a:noFill/>
            <a:ln w="19050"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cSld>
  <p:clrMapOvr>
    <a:masterClrMapping/>
  </p:clrMapOvr>
  <p:transition>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88100"/>
            <a:ext cx="5157787"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72200" y="1788100"/>
            <a:ext cx="5183188"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8B43142-6933-4602-B737-BBB7B671D606}" type="slidenum">
              <a:rPr lang="zh-CN" altLang="en-US"/>
            </a:fld>
            <a:endParaRPr lang="zh-CN" altLang="en-US" sz="1800">
              <a:solidFill>
                <a:schemeClr val="tx1"/>
              </a:solidFill>
            </a:endParaRPr>
          </a:p>
        </p:txBody>
      </p:sp>
    </p:spTree>
  </p:cSld>
  <p:clrMapOvr>
    <a:masterClrMapping/>
  </p:clrMapOvr>
  <p:transition>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椭圆 2"/>
          <p:cNvSpPr>
            <a:spLocks noChangeArrowheads="1"/>
          </p:cNvSpPr>
          <p:nvPr/>
        </p:nvSpPr>
        <p:spPr bwMode="auto">
          <a:xfrm>
            <a:off x="885825" y="1365250"/>
            <a:ext cx="3333750" cy="333375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4"/>
          <p:cNvSpPr>
            <a:spLocks noChangeArrowheads="1"/>
          </p:cNvSpPr>
          <p:nvPr/>
        </p:nvSpPr>
        <p:spPr bwMode="auto">
          <a:xfrm>
            <a:off x="706438" y="1185863"/>
            <a:ext cx="3692525" cy="3692525"/>
          </a:xfrm>
          <a:prstGeom prst="ellipse">
            <a:avLst/>
          </a:prstGeom>
          <a:noFill/>
          <a:ln w="22225"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矩形 6"/>
          <p:cNvSpPr>
            <a:spLocks noChangeArrowheads="1"/>
          </p:cNvSpPr>
          <p:nvPr/>
        </p:nvSpPr>
        <p:spPr bwMode="auto">
          <a:xfrm>
            <a:off x="5387975" y="3911600"/>
            <a:ext cx="2884488" cy="492125"/>
          </a:xfrm>
          <a:prstGeom prst="rect">
            <a:avLst/>
          </a:prstGeom>
          <a:solidFill>
            <a:srgbClr val="FEFEFE">
              <a:alpha val="2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直接连接符 10"/>
          <p:cNvSpPr>
            <a:spLocks noChangeShapeType="1"/>
          </p:cNvSpPr>
          <p:nvPr/>
        </p:nvSpPr>
        <p:spPr bwMode="auto">
          <a:xfrm flipV="1">
            <a:off x="0" y="349250"/>
            <a:ext cx="12192000" cy="0"/>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3"/>
          <p:cNvSpPr>
            <a:spLocks noChangeShapeType="1"/>
          </p:cNvSpPr>
          <p:nvPr/>
        </p:nvSpPr>
        <p:spPr bwMode="auto">
          <a:xfrm flipV="1">
            <a:off x="-114300" y="6289675"/>
            <a:ext cx="7458075"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椭圆 15"/>
          <p:cNvSpPr>
            <a:spLocks noChangeArrowheads="1"/>
          </p:cNvSpPr>
          <p:nvPr/>
        </p:nvSpPr>
        <p:spPr bwMode="auto">
          <a:xfrm>
            <a:off x="75342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16"/>
          <p:cNvSpPr>
            <a:spLocks noChangeArrowheads="1"/>
          </p:cNvSpPr>
          <p:nvPr/>
        </p:nvSpPr>
        <p:spPr bwMode="auto">
          <a:xfrm>
            <a:off x="7885113"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17"/>
          <p:cNvSpPr>
            <a:spLocks noChangeArrowheads="1"/>
          </p:cNvSpPr>
          <p:nvPr/>
        </p:nvSpPr>
        <p:spPr bwMode="auto">
          <a:xfrm>
            <a:off x="8237538" y="6181725"/>
            <a:ext cx="217487"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18"/>
          <p:cNvSpPr>
            <a:spLocks noChangeArrowheads="1"/>
          </p:cNvSpPr>
          <p:nvPr/>
        </p:nvSpPr>
        <p:spPr bwMode="auto">
          <a:xfrm>
            <a:off x="8588375" y="6181725"/>
            <a:ext cx="217488" cy="217488"/>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直接连接符 19"/>
          <p:cNvSpPr>
            <a:spLocks noChangeShapeType="1"/>
          </p:cNvSpPr>
          <p:nvPr/>
        </p:nvSpPr>
        <p:spPr bwMode="auto">
          <a:xfrm>
            <a:off x="8975725" y="6289675"/>
            <a:ext cx="3151188" cy="1588"/>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hasCustomPrompt="1"/>
          </p:nvPr>
        </p:nvSpPr>
        <p:spPr>
          <a:xfrm>
            <a:off x="5387975" y="2024063"/>
            <a:ext cx="4699001" cy="1446212"/>
          </a:xfrm>
        </p:spPr>
        <p:txBody>
          <a:bodyPr/>
          <a:lstStyle>
            <a:lvl1pPr algn="ctr">
              <a:defRPr sz="88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D77DF156-190C-4B89-A439-EA69B1B417A4}" type="slidenum">
              <a:rPr lang="zh-CN" altLang="en-US"/>
            </a:fld>
            <a:endParaRPr lang="zh-CN" altLang="en-US" sz="1800">
              <a:solidFill>
                <a:schemeClr val="tx1"/>
              </a:solidFill>
            </a:endParaRPr>
          </a:p>
        </p:txBody>
      </p:sp>
      <p:sp>
        <p:nvSpPr>
          <p:cNvPr id="18" name="内容占位符 17"/>
          <p:cNvSpPr>
            <a:spLocks noGrp="1"/>
          </p:cNvSpPr>
          <p:nvPr>
            <p:ph sz="quarter" idx="13" hasCustomPrompt="1"/>
          </p:nvPr>
        </p:nvSpPr>
        <p:spPr>
          <a:xfrm>
            <a:off x="885825" y="2088357"/>
            <a:ext cx="3333750" cy="1887537"/>
          </a:xfrm>
        </p:spPr>
        <p:txBody>
          <a:bodyPr anchor="ctr" anchorCtr="0"/>
          <a:lstStyle>
            <a:lvl1pPr marL="0" indent="0" algn="ctr">
              <a:buNone/>
              <a:defRPr sz="6000">
                <a:solidFill>
                  <a:srgbClr val="C00000"/>
                </a:solidFill>
                <a:latin typeface="Impact" panose="020B0806030902050204" pitchFamily="34" charset="0"/>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dirty="0"/>
              <a:t>编辑文本</a:t>
            </a:r>
            <a:endParaRPr lang="zh-CN" altLang="en-US" dirty="0"/>
          </a:p>
        </p:txBody>
      </p:sp>
      <p:sp>
        <p:nvSpPr>
          <p:cNvPr id="21" name="内容占位符 6"/>
          <p:cNvSpPr>
            <a:spLocks noGrp="1"/>
          </p:cNvSpPr>
          <p:nvPr>
            <p:ph sz="quarter" idx="14" hasCustomPrompt="1"/>
          </p:nvPr>
        </p:nvSpPr>
        <p:spPr>
          <a:xfrm>
            <a:off x="5387975" y="3911600"/>
            <a:ext cx="2849563" cy="492125"/>
          </a:xfrm>
        </p:spPr>
        <p:txBody>
          <a:bodyPr anchor="ctr"/>
          <a:lstStyle>
            <a:lvl1pPr marL="0" indent="0" algn="l">
              <a:buFontTx/>
              <a:buNone/>
              <a:defRPr/>
            </a:lvl1pPr>
          </a:lstStyle>
          <a:p>
            <a:pPr lvl="0"/>
            <a:r>
              <a:rPr lang="zh-CN" altLang="en-US" dirty="0" smtClean="0"/>
              <a:t>编辑文本</a:t>
            </a:r>
            <a:endParaRPr lang="zh-CN" altLang="en-US" dirty="0" smtClean="0"/>
          </a:p>
        </p:txBody>
      </p:sp>
    </p:spTree>
  </p:cSld>
  <p:clrMapOvr>
    <a:masterClrMapping/>
  </p:clrMapOvr>
  <p:transition>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30B64CF-8F80-4223-B0D2-EFE65E2F88F9}" type="slidenum">
              <a:rPr lang="zh-CN" altLang="en-US"/>
            </a:fld>
            <a:endParaRPr lang="zh-CN" altLang="en-US" sz="1800">
              <a:solidFill>
                <a:schemeClr val="tx1"/>
              </a:solidFill>
            </a:endParaRPr>
          </a:p>
        </p:txBody>
      </p:sp>
      <p:sp>
        <p:nvSpPr>
          <p:cNvPr id="5" name="椭圆 12"/>
          <p:cNvSpPr>
            <a:spLocks noChangeAspect="1" noChangeArrowheads="1"/>
          </p:cNvSpPr>
          <p:nvPr/>
        </p:nvSpPr>
        <p:spPr bwMode="auto">
          <a:xfrm>
            <a:off x="1263650" y="282575"/>
            <a:ext cx="828675" cy="828675"/>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椭圆 13"/>
          <p:cNvSpPr>
            <a:spLocks noChangeAspect="1" noChangeArrowheads="1"/>
          </p:cNvSpPr>
          <p:nvPr/>
        </p:nvSpPr>
        <p:spPr bwMode="auto">
          <a:xfrm>
            <a:off x="1209675" y="225425"/>
            <a:ext cx="936625" cy="936625"/>
          </a:xfrm>
          <a:prstGeom prst="ellipse">
            <a:avLst/>
          </a:prstGeom>
          <a:noFill/>
          <a:ln w="19050" cap="flat" cmpd="sng">
            <a:solidFill>
              <a:srgbClr val="FEFEFE">
                <a:alpha val="50000"/>
              </a:srgbClr>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4"/>
          <p:cNvSpPr>
            <a:spLocks noChangeAspect="1" noChangeArrowheads="1"/>
          </p:cNvSpPr>
          <p:nvPr/>
        </p:nvSpPr>
        <p:spPr bwMode="auto">
          <a:xfrm>
            <a:off x="1066800" y="644525"/>
            <a:ext cx="107950" cy="107950"/>
          </a:xfrm>
          <a:prstGeom prst="ellipse">
            <a:avLst/>
          </a:prstGeom>
          <a:gradFill rotWithShape="1">
            <a:gsLst>
              <a:gs pos="0">
                <a:srgbClr val="FFFFFF"/>
              </a:gs>
              <a:gs pos="100000">
                <a:srgbClr val="E6E6E6"/>
              </a:gs>
            </a:gsLst>
            <a:lin ang="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直接连接符 15"/>
          <p:cNvSpPr>
            <a:spLocks noChangeShapeType="1"/>
          </p:cNvSpPr>
          <p:nvPr/>
        </p:nvSpPr>
        <p:spPr bwMode="auto">
          <a:xfrm rot="10800000">
            <a:off x="0" y="684213"/>
            <a:ext cx="1079500" cy="1587"/>
          </a:xfrm>
          <a:prstGeom prst="line">
            <a:avLst/>
          </a:prstGeom>
          <a:noFill/>
          <a:ln w="12700" cap="flat" cmpd="sng">
            <a:solidFill>
              <a:srgbClr val="FEFEFE">
                <a:alpha val="50000"/>
              </a:srgbClr>
            </a:solidFill>
            <a:bevel/>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marL="0">
              <a:defRPr sz="3200"/>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zh-CN" altLang="en-US" dirty="0"/>
          </a:p>
        </p:txBody>
      </p:sp>
      <p:sp>
        <p:nvSpPr>
          <p:cNvPr id="5" name="日期占位符 4"/>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BD9AEA9-BA26-47CE-B82D-93B055874693}" type="slidenum">
              <a:rPr lang="zh-CN" altLang="en-US"/>
            </a:fld>
            <a:endParaRPr lang="zh-CN" altLang="en-US" sz="1800">
              <a:solidFill>
                <a:schemeClr val="tx1"/>
              </a:solidFill>
            </a:endParaRPr>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50582" y="365125"/>
            <a:ext cx="1503218" cy="5811838"/>
          </a:xfrm>
        </p:spPr>
        <p:txBody>
          <a:bodyPr vert="eaVert"/>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199" y="365125"/>
            <a:ext cx="8679873" cy="5811838"/>
          </a:xfrm>
        </p:spPr>
        <p:txBody>
          <a:bodyPr vert="eaVert"/>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fld id="{78038124-A63D-4117-B7EA-FAFA6733139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EF6DB-0994-448B-85C8-C08B613E5F93}" type="slidenum">
              <a:rPr lang="zh-CN" altLang="en-US"/>
            </a:fld>
            <a:endParaRPr lang="zh-CN" altLang="en-US" sz="1800">
              <a:solidFill>
                <a:schemeClr val="tx1"/>
              </a:solidFill>
            </a:endParaRPr>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image" Target="../media/image1.jpeg"/><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0" cstate="hq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1"/>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sym typeface="Calibri Light" panose="020F0302020204030204" charset="0"/>
              </a:rPr>
              <a:t>单击此处编辑母版标题样式</a:t>
            </a:r>
            <a:endParaRPr lang="zh-CN" altLang="zh-CN" dirty="0">
              <a:sym typeface="Calibri Light" panose="020F0302020204030204" charset="0"/>
            </a:endParaRPr>
          </a:p>
        </p:txBody>
      </p:sp>
      <p:sp>
        <p:nvSpPr>
          <p:cNvPr id="1027" name="文本占位符 2"/>
          <p:cNvSpPr>
            <a:spLocks noGrp="1" noChangeArrowheads="1"/>
          </p:cNvSpPr>
          <p:nvPr>
            <p:ph type="body" idx="1"/>
            <p:custDataLst>
              <p:tags r:id="rId12"/>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sym typeface="Calibri" panose="020F0502020204030204" charset="0"/>
              </a:rPr>
              <a:t>单击此处编辑母版文本样式</a:t>
            </a:r>
            <a:endParaRPr lang="zh-CN" altLang="zh-CN" dirty="0">
              <a:sym typeface="Calibri" panose="020F0502020204030204" charset="0"/>
            </a:endParaRPr>
          </a:p>
          <a:p>
            <a:pPr lvl="1"/>
            <a:r>
              <a:rPr lang="zh-CN" altLang="zh-CN" dirty="0">
                <a:sym typeface="Calibri" panose="020F0502020204030204" charset="0"/>
              </a:rPr>
              <a:t>第二级</a:t>
            </a:r>
            <a:endParaRPr lang="zh-CN" altLang="zh-CN" dirty="0">
              <a:sym typeface="Calibri" panose="020F0502020204030204" charset="0"/>
            </a:endParaRPr>
          </a:p>
          <a:p>
            <a:pPr lvl="2"/>
            <a:r>
              <a:rPr lang="zh-CN" altLang="zh-CN" dirty="0">
                <a:sym typeface="Calibri" panose="020F0502020204030204" charset="0"/>
              </a:rPr>
              <a:t>第三级</a:t>
            </a:r>
            <a:endParaRPr lang="zh-CN" altLang="zh-CN" dirty="0">
              <a:sym typeface="Calibri" panose="020F0502020204030204" charset="0"/>
            </a:endParaRPr>
          </a:p>
          <a:p>
            <a:pPr lvl="3"/>
            <a:r>
              <a:rPr lang="zh-CN" altLang="zh-CN" dirty="0">
                <a:sym typeface="Calibri" panose="020F0502020204030204" charset="0"/>
              </a:rPr>
              <a:t>第四级</a:t>
            </a:r>
            <a:endParaRPr lang="zh-CN" altLang="zh-CN" dirty="0">
              <a:sym typeface="Calibri" panose="020F0502020204030204" charset="0"/>
            </a:endParaRPr>
          </a:p>
          <a:p>
            <a:pPr lvl="4"/>
            <a:r>
              <a:rPr lang="zh-CN" altLang="zh-CN" dirty="0">
                <a:sym typeface="Calibri" panose="020F0502020204030204" charset="0"/>
              </a:rPr>
              <a:t>第五级</a:t>
            </a:r>
            <a:endParaRPr lang="zh-CN" altLang="zh-CN" dirty="0">
              <a:sym typeface="Calibri" panose="020F050202020403020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fld id="{78038124-A63D-4117-B7EA-FAFA6733139D}"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050F882C-5FD7-4120-A5FC-33A1DE0FDDBB}" type="slidenum">
              <a:rPr lang="zh-CN" altLang="en-US"/>
            </a:fld>
            <a:endParaRPr lang="zh-CN" altLang="en-US" sz="1800">
              <a:solidFill>
                <a:schemeClr val="tx1"/>
              </a:solidFill>
            </a:endParaRPr>
          </a:p>
        </p:txBody>
      </p:sp>
      <p:sp>
        <p:nvSpPr>
          <p:cNvPr id="2" name="KSO_TEMPLATE" hidden="1"/>
          <p:cNvSpPr/>
          <p:nvPr>
            <p:custDataLst>
              <p:tags r:id="rId13"/>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cover/>
  </p:transition>
  <p:hf sldNum="0" hdr="0" ftr="0"/>
  <p:txStyles>
    <p:titleStyle>
      <a:lvl1pPr marL="914400" indent="-914400" algn="l" rtl="0" fontAlgn="base">
        <a:lnSpc>
          <a:spcPct val="90000"/>
        </a:lnSpc>
        <a:spcBef>
          <a:spcPct val="0"/>
        </a:spcBef>
        <a:spcAft>
          <a:spcPct val="0"/>
        </a:spcAft>
        <a:defRPr sz="40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hyperlink" Target="http://www.chinadegrees.cn/tdxlsqxt"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hyperlink" Target="mailto:ly252671575@163.com"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0161"/>
            <a:ext cx="12192000" cy="6868161"/>
          </a:xfrm>
          <a:prstGeom prst="rect">
            <a:avLst/>
          </a:prstGeom>
        </p:spPr>
      </p:pic>
      <p:sp>
        <p:nvSpPr>
          <p:cNvPr id="3" name="文本框 2"/>
          <p:cNvSpPr txBox="1"/>
          <p:nvPr/>
        </p:nvSpPr>
        <p:spPr>
          <a:xfrm>
            <a:off x="2275608" y="2189196"/>
            <a:ext cx="7917873" cy="1015663"/>
          </a:xfrm>
          <a:prstGeom prst="rect">
            <a:avLst/>
          </a:prstGeom>
          <a:noFill/>
        </p:spPr>
        <p:txBody>
          <a:bodyPr wrap="square" rtlCol="0">
            <a:spAutoFit/>
          </a:bodyPr>
          <a:lstStyle/>
          <a:p>
            <a:r>
              <a:rPr lang="zh-CN" altLang="en-US" sz="6000" b="1" dirty="0">
                <a:solidFill>
                  <a:srgbClr val="FFFF00"/>
                </a:solidFill>
                <a:latin typeface="华文新魏" panose="02010800040101010101" pitchFamily="2" charset="-122"/>
                <a:ea typeface="华文新魏" panose="02010800040101010101" pitchFamily="2" charset="-122"/>
              </a:rPr>
              <a:t>中国人民</a:t>
            </a:r>
            <a:r>
              <a:rPr lang="zh-CN" altLang="en-US" sz="5400" b="1" dirty="0">
                <a:solidFill>
                  <a:srgbClr val="FFFF00"/>
                </a:solidFill>
                <a:latin typeface="华文新魏" panose="02010800040101010101" pitchFamily="2" charset="-122"/>
                <a:ea typeface="华文新魏" panose="02010800040101010101" pitchFamily="2" charset="-122"/>
              </a:rPr>
              <a:t>大学</a:t>
            </a:r>
            <a:r>
              <a:rPr lang="zh-CN" altLang="en-US" sz="6000" b="1" dirty="0">
                <a:solidFill>
                  <a:srgbClr val="FFFF00"/>
                </a:solidFill>
                <a:latin typeface="华文新魏" panose="02010800040101010101" pitchFamily="2" charset="-122"/>
                <a:ea typeface="华文新魏" panose="02010800040101010101" pitchFamily="2" charset="-122"/>
              </a:rPr>
              <a:t>信息学院</a:t>
            </a:r>
            <a:endParaRPr lang="zh-CN" altLang="en-US" sz="6000" dirty="0"/>
          </a:p>
        </p:txBody>
      </p:sp>
      <p:sp>
        <p:nvSpPr>
          <p:cNvPr id="4" name="文本框 3"/>
          <p:cNvSpPr txBox="1"/>
          <p:nvPr/>
        </p:nvSpPr>
        <p:spPr>
          <a:xfrm>
            <a:off x="3906982" y="3401297"/>
            <a:ext cx="5777346" cy="1323439"/>
          </a:xfrm>
          <a:prstGeom prst="rect">
            <a:avLst/>
          </a:prstGeom>
          <a:noFill/>
        </p:spPr>
        <p:txBody>
          <a:bodyPr wrap="square" rtlCol="0">
            <a:spAutoFit/>
          </a:bodyPr>
          <a:lstStyle/>
          <a:p>
            <a:r>
              <a:rPr lang="en-US" altLang="zh-CN" sz="4000" b="1" dirty="0" smtClean="0">
                <a:solidFill>
                  <a:srgbClr val="FFFF00"/>
                </a:solidFill>
                <a:latin typeface="华文中宋" panose="02010600040101010101" pitchFamily="2" charset="-122"/>
                <a:ea typeface="华文中宋" panose="02010600040101010101" pitchFamily="2" charset="-122"/>
              </a:rPr>
              <a:t>2019</a:t>
            </a:r>
            <a:r>
              <a:rPr lang="zh-CN" altLang="en-US" sz="4000" b="1" dirty="0" smtClean="0">
                <a:solidFill>
                  <a:srgbClr val="FFFF00"/>
                </a:solidFill>
                <a:latin typeface="华文中宋" panose="02010600040101010101" pitchFamily="2" charset="-122"/>
                <a:ea typeface="华文中宋" panose="02010600040101010101" pitchFamily="2" charset="-122"/>
              </a:rPr>
              <a:t>级</a:t>
            </a:r>
            <a:r>
              <a:rPr lang="zh-CN" altLang="en-US" sz="4000" b="1" dirty="0">
                <a:solidFill>
                  <a:srgbClr val="FFFF00"/>
                </a:solidFill>
                <a:latin typeface="华文中宋" panose="02010600040101010101" pitchFamily="2" charset="-122"/>
                <a:ea typeface="华文中宋" panose="02010600040101010101" pitchFamily="2" charset="-122"/>
              </a:rPr>
              <a:t>课程研修班</a:t>
            </a:r>
            <a:endParaRPr lang="zh-CN" altLang="en-US" sz="4000" b="1" dirty="0">
              <a:solidFill>
                <a:srgbClr val="FFFF00"/>
              </a:solidFill>
              <a:latin typeface="华文中宋" panose="02010600040101010101" pitchFamily="2" charset="-122"/>
              <a:ea typeface="华文中宋" panose="02010600040101010101" pitchFamily="2" charset="-122"/>
            </a:endParaRPr>
          </a:p>
          <a:p>
            <a:r>
              <a:rPr lang="zh-CN" altLang="en-US" sz="4000" b="1" dirty="0" smtClean="0">
                <a:solidFill>
                  <a:srgbClr val="FFFF00"/>
                </a:solidFill>
                <a:latin typeface="华文中宋" panose="02010600040101010101" pitchFamily="2" charset="-122"/>
                <a:ea typeface="华文中宋" panose="02010600040101010101" pitchFamily="2" charset="-122"/>
              </a:rPr>
              <a:t>       开学</a:t>
            </a:r>
            <a:r>
              <a:rPr lang="zh-CN" altLang="en-US" sz="4000" b="1" dirty="0">
                <a:solidFill>
                  <a:srgbClr val="FFFF00"/>
                </a:solidFill>
                <a:latin typeface="华文中宋" panose="02010600040101010101" pitchFamily="2" charset="-122"/>
                <a:ea typeface="华文中宋" panose="02010600040101010101" pitchFamily="2" charset="-122"/>
              </a:rPr>
              <a:t>典礼</a:t>
            </a:r>
            <a:endParaRPr lang="zh-CN" altLang="en-US" sz="4000" b="1" dirty="0">
              <a:solidFill>
                <a:srgbClr val="FFFF00"/>
              </a:solidFill>
              <a:latin typeface="华文中宋" panose="02010600040101010101" pitchFamily="2" charset="-122"/>
              <a:ea typeface="华文中宋" panose="02010600040101010101" pitchFamily="2" charset="-122"/>
            </a:endParaRPr>
          </a:p>
        </p:txBody>
      </p:sp>
      <p:pic>
        <p:nvPicPr>
          <p:cNvPr id="5" name="图片 4" descr="人大logo横.png"/>
          <p:cNvPicPr>
            <a:picLocks noChangeAspect="1"/>
          </p:cNvPicPr>
          <p:nvPr/>
        </p:nvPicPr>
        <p:blipFill>
          <a:blip r:embed="rId2"/>
          <a:stretch>
            <a:fillRect/>
          </a:stretch>
        </p:blipFill>
        <p:spPr>
          <a:xfrm>
            <a:off x="318191" y="306694"/>
            <a:ext cx="4863492" cy="1269841"/>
          </a:xfrm>
          <a:prstGeom prst="rect">
            <a:avLst/>
          </a:prstGeom>
          <a:effectLst>
            <a:outerShdw blurRad="50800" dist="38100" dir="18900000" algn="bl" rotWithShape="0">
              <a:prstClr val="black">
                <a:alpha val="26000"/>
              </a:prstClr>
            </a:outerShdw>
          </a:effectLst>
        </p:spPr>
      </p:pic>
      <p:sp>
        <p:nvSpPr>
          <p:cNvPr id="6" name="文本框 5"/>
          <p:cNvSpPr txBox="1"/>
          <p:nvPr/>
        </p:nvSpPr>
        <p:spPr>
          <a:xfrm>
            <a:off x="2899062" y="5554810"/>
            <a:ext cx="8229599" cy="369332"/>
          </a:xfrm>
          <a:prstGeom prst="rect">
            <a:avLst/>
          </a:prstGeom>
          <a:noFill/>
        </p:spPr>
        <p:txBody>
          <a:bodyPr wrap="square" rtlCol="0">
            <a:spAutoFit/>
          </a:bodyPr>
          <a:lstStyle/>
          <a:p>
            <a:r>
              <a:rPr lang="zh-CN" altLang="en-US" dirty="0" smtClean="0"/>
              <a:t>教务秘书：刘滢</a:t>
            </a:r>
            <a:r>
              <a:rPr lang="en-US" altLang="zh-CN" dirty="0" smtClean="0"/>
              <a:t>/</a:t>
            </a:r>
            <a:r>
              <a:rPr lang="zh-CN" altLang="en-US" dirty="0" smtClean="0"/>
              <a:t>刘南南   联系方式：</a:t>
            </a:r>
            <a:r>
              <a:rPr lang="en-US" altLang="zh-CN" dirty="0" smtClean="0"/>
              <a:t>62515875   ly252671575@163.com</a:t>
            </a:r>
            <a:endParaRPr lang="zh-CN" altLang="en-US" dirty="0"/>
          </a:p>
        </p:txBody>
      </p:sp>
      <p:sp>
        <p:nvSpPr>
          <p:cNvPr id="7" name="文本框 6"/>
          <p:cNvSpPr txBox="1"/>
          <p:nvPr/>
        </p:nvSpPr>
        <p:spPr>
          <a:xfrm>
            <a:off x="2899062" y="5029621"/>
            <a:ext cx="6670964" cy="369332"/>
          </a:xfrm>
          <a:prstGeom prst="rect">
            <a:avLst/>
          </a:prstGeom>
          <a:noFill/>
        </p:spPr>
        <p:txBody>
          <a:bodyPr wrap="square" rtlCol="0">
            <a:spAutoFit/>
          </a:bodyPr>
          <a:lstStyle/>
          <a:p>
            <a:r>
              <a:rPr lang="zh-CN" altLang="en-US" dirty="0" smtClean="0"/>
              <a:t>    班主任： 杜忠朝   联系方式：</a:t>
            </a:r>
            <a:r>
              <a:rPr lang="en-US" altLang="zh-CN" dirty="0" smtClean="0"/>
              <a:t>62513007   duzc@ruc.edu.cn</a:t>
            </a:r>
            <a:endParaRPr lang="zh-CN" altLang="en-US" dirty="0"/>
          </a:p>
        </p:txBody>
      </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申请国家考试</a:t>
            </a:r>
            <a:endParaRPr lang="zh-CN" altLang="en-US" dirty="0"/>
          </a:p>
        </p:txBody>
      </p:sp>
      <p:sp>
        <p:nvSpPr>
          <p:cNvPr id="3" name="内容占位符 2"/>
          <p:cNvSpPr>
            <a:spLocks noGrp="1"/>
          </p:cNvSpPr>
          <p:nvPr>
            <p:ph idx="1"/>
          </p:nvPr>
        </p:nvSpPr>
        <p:spPr>
          <a:xfrm>
            <a:off x="838200" y="1537855"/>
            <a:ext cx="10515600" cy="4639108"/>
          </a:xfrm>
        </p:spPr>
        <p:txBody>
          <a:bodyPr/>
          <a:lstStyle/>
          <a:p>
            <a:endParaRPr lang="en-US" altLang="zh-CN" dirty="0" smtClean="0"/>
          </a:p>
          <a:p>
            <a:r>
              <a:rPr lang="en-US" altLang="zh-CN" sz="1800" dirty="0" smtClean="0"/>
              <a:t>1.</a:t>
            </a:r>
            <a:r>
              <a:rPr lang="zh-CN" altLang="zh-CN" sz="1800" dirty="0" smtClean="0"/>
              <a:t>国家</a:t>
            </a:r>
            <a:r>
              <a:rPr lang="zh-CN" altLang="zh-CN" sz="1800" dirty="0"/>
              <a:t>考试：申请硕士学位的学生要参加国家统一的申请硕士学位的考试，即同等学力申请硕士学位考试。</a:t>
            </a:r>
            <a:endParaRPr lang="en-US" altLang="zh-CN" sz="1800" dirty="0"/>
          </a:p>
          <a:p>
            <a:r>
              <a:rPr lang="zh-CN" altLang="zh-CN" sz="1800" dirty="0"/>
              <a:t>报名条件：已经办理了</a:t>
            </a:r>
            <a:r>
              <a:rPr lang="zh-CN" altLang="zh-CN" sz="1800" dirty="0" smtClean="0"/>
              <a:t>课程考试</a:t>
            </a:r>
            <a:r>
              <a:rPr lang="zh-CN" altLang="zh-CN" sz="1800" dirty="0"/>
              <a:t>资格卡，且在</a:t>
            </a:r>
            <a:r>
              <a:rPr lang="en-US" altLang="zh-CN" sz="1800" dirty="0">
                <a:hlinkClick r:id="rId1"/>
              </a:rPr>
              <a:t>http://</a:t>
            </a:r>
            <a:r>
              <a:rPr lang="en-US" altLang="zh-CN" sz="1800" dirty="0" smtClean="0">
                <a:hlinkClick r:id="rId1"/>
              </a:rPr>
              <a:t>www.chinadegrees.cn/tdxlsqxt</a:t>
            </a:r>
            <a:r>
              <a:rPr lang="en-US" altLang="zh-CN" sz="1800" dirty="0" smtClean="0"/>
              <a:t> </a:t>
            </a:r>
            <a:r>
              <a:rPr lang="zh-CN" altLang="en-US" sz="1800" dirty="0" smtClean="0"/>
              <a:t>全国</a:t>
            </a:r>
            <a:r>
              <a:rPr lang="zh-CN" altLang="en-US" sz="1800" dirty="0"/>
              <a:t>同等学力申硕信息平台</a:t>
            </a:r>
            <a:r>
              <a:rPr lang="zh-CN" altLang="zh-CN" sz="1800" dirty="0" smtClean="0"/>
              <a:t>提交</a:t>
            </a:r>
            <a:r>
              <a:rPr lang="zh-CN" altLang="zh-CN" sz="1800" dirty="0"/>
              <a:t>了个人基本信息及电子照片；以及来学院进行现场指纹采集、图像采集、信息表确认</a:t>
            </a:r>
            <a:r>
              <a:rPr lang="en-US" altLang="zh-CN" sz="1800" dirty="0"/>
              <a:t>3</a:t>
            </a:r>
            <a:r>
              <a:rPr lang="zh-CN" altLang="zh-CN" sz="1800" dirty="0"/>
              <a:t>项工作</a:t>
            </a:r>
            <a:r>
              <a:rPr lang="zh-CN" altLang="zh-CN" sz="1800" dirty="0" smtClean="0"/>
              <a:t>。</a:t>
            </a:r>
            <a:endParaRPr lang="en-US" altLang="zh-CN" dirty="0"/>
          </a:p>
          <a:p>
            <a:pPr algn="just">
              <a:lnSpc>
                <a:spcPct val="120000"/>
              </a:lnSpc>
            </a:pPr>
            <a:r>
              <a:rPr lang="en-US" altLang="zh-CN" sz="1800" dirty="0" smtClean="0"/>
              <a:t>2.</a:t>
            </a:r>
            <a:r>
              <a:rPr lang="en-US" altLang="zh-C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报考时间</a:t>
            </a:r>
            <a:r>
              <a:rPr lang="en-US" altLang="zh-CN" sz="1800" dirty="0"/>
              <a:t>：3月份</a:t>
            </a:r>
            <a:endParaRPr lang="en-US" altLang="zh-CN" sz="1800" dirty="0"/>
          </a:p>
          <a:p>
            <a:pPr algn="just">
              <a:lnSpc>
                <a:spcPct val="120000"/>
              </a:lnSpc>
            </a:pPr>
            <a:r>
              <a:rPr lang="en-US" altLang="zh-CN" sz="1800" dirty="0"/>
              <a:t>①．</a:t>
            </a:r>
            <a:r>
              <a:rPr lang="en-US" altLang="zh-CN" sz="1800" dirty="0" err="1"/>
              <a:t>考生在信息平台申请参加全国统考，选择</a:t>
            </a:r>
            <a:r>
              <a:rPr lang="en-US" altLang="zh-CN" sz="1800" dirty="0" err="1">
                <a:solidFill>
                  <a:schemeClr val="tx1"/>
                </a:solidFill>
                <a:effectLst>
                  <a:outerShdw blurRad="38100" dist="19050" dir="2700000" algn="tl" rotWithShape="0">
                    <a:schemeClr val="dk1">
                      <a:alpha val="40000"/>
                    </a:schemeClr>
                  </a:outerShdw>
                </a:effectLst>
              </a:rPr>
              <a:t>考试科目</a:t>
            </a:r>
            <a:r>
              <a:rPr lang="en-US" altLang="zh-CN" sz="1800" dirty="0" err="1"/>
              <a:t>和</a:t>
            </a:r>
            <a:r>
              <a:rPr lang="en-US" altLang="zh-CN" sz="1800" dirty="0" err="1">
                <a:solidFill>
                  <a:schemeClr val="tx1"/>
                </a:solidFill>
                <a:effectLst>
                  <a:outerShdw blurRad="38100" dist="19050" dir="2700000" algn="tl" rotWithShape="0">
                    <a:schemeClr val="dk1">
                      <a:alpha val="40000"/>
                    </a:schemeClr>
                  </a:outerShdw>
                </a:effectLst>
              </a:rPr>
              <a:t>考试地点</a:t>
            </a:r>
            <a:r>
              <a:rPr lang="en-US" altLang="zh-CN" sz="1800" dirty="0" err="1"/>
              <a:t>后提交报名申请</a:t>
            </a:r>
            <a:r>
              <a:rPr lang="en-US" altLang="zh-CN" sz="1800" dirty="0"/>
              <a:t>。</a:t>
            </a:r>
            <a:endParaRPr lang="en-US" altLang="zh-CN" sz="1800" dirty="0"/>
          </a:p>
          <a:p>
            <a:pPr algn="just">
              <a:lnSpc>
                <a:spcPct val="120000"/>
              </a:lnSpc>
            </a:pPr>
            <a:r>
              <a:rPr lang="en-US" altLang="zh-CN" sz="1800" dirty="0"/>
              <a:t>②．</a:t>
            </a:r>
            <a:r>
              <a:rPr lang="en-US" altLang="zh-CN" sz="1800" dirty="0" err="1"/>
              <a:t>考生通过信息平台在线缴纳报名考试费</a:t>
            </a:r>
            <a:r>
              <a:rPr lang="zh-CN" altLang="en-US" sz="1800" dirty="0"/>
              <a:t>（</a:t>
            </a:r>
            <a:r>
              <a:rPr lang="en-US" altLang="zh-CN" sz="1800" dirty="0"/>
              <a:t>100</a:t>
            </a:r>
            <a:r>
              <a:rPr lang="zh-CN" altLang="en-US" sz="1800" dirty="0"/>
              <a:t>元</a:t>
            </a:r>
            <a:r>
              <a:rPr lang="en-US" altLang="zh-CN" sz="1800" dirty="0"/>
              <a:t>/</a:t>
            </a:r>
            <a:r>
              <a:rPr lang="zh-CN" altLang="en-US" sz="1800" dirty="0"/>
              <a:t>科）</a:t>
            </a:r>
            <a:r>
              <a:rPr lang="en-US" altLang="zh-CN" sz="1800" dirty="0"/>
              <a:t>。</a:t>
            </a:r>
            <a:endParaRPr lang="en-US" altLang="zh-CN" sz="1800" dirty="0"/>
          </a:p>
          <a:p>
            <a:pPr algn="just">
              <a:lnSpc>
                <a:spcPct val="120000"/>
              </a:lnSpc>
            </a:pPr>
            <a:r>
              <a:rPr lang="en-US" altLang="zh-CN" sz="1800" dirty="0"/>
              <a:t>④．</a:t>
            </a:r>
            <a:r>
              <a:rPr lang="en-US" altLang="zh-CN" sz="1800" dirty="0" err="1"/>
              <a:t>考试前一周，考生登录信息平台下载并打印准考证</a:t>
            </a:r>
            <a:r>
              <a:rPr lang="en-US" altLang="zh-CN" sz="1800" dirty="0"/>
              <a:t>。</a:t>
            </a:r>
            <a:endParaRPr lang="en-US" altLang="zh-CN" sz="1800" dirty="0"/>
          </a:p>
          <a:p>
            <a:pPr algn="just">
              <a:lnSpc>
                <a:spcPct val="120000"/>
              </a:lnSpc>
            </a:pPr>
            <a:r>
              <a:rPr lang="en-US" altLang="zh-CN" sz="1800" dirty="0" err="1" smtClean="0"/>
              <a:t>具体时间以当年为准</a:t>
            </a:r>
            <a:endParaRPr lang="en-US" altLang="zh-CN" sz="1800" dirty="0"/>
          </a:p>
          <a:p>
            <a:pPr algn="just">
              <a:lnSpc>
                <a:spcPct val="120000"/>
              </a:lnSpc>
            </a:pPr>
            <a:r>
              <a:rPr lang="en-US" altLang="zh-CN" sz="1800" dirty="0" smtClean="0"/>
              <a:t>3.</a:t>
            </a:r>
            <a:r>
              <a:rPr lang="en-US" altLang="zh-CN"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ea"/>
              </a:rPr>
              <a:t>考试时间</a:t>
            </a:r>
            <a:r>
              <a:rPr lang="en-US" altLang="zh-CN" sz="1800" dirty="0"/>
              <a:t>：5月最后一个周末</a:t>
            </a:r>
            <a:endParaRPr lang="en-US" altLang="zh-CN" sz="1800" dirty="0"/>
          </a:p>
          <a:p>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dirty="0">
              <a:solidFill>
                <a:schemeClr val="tx1"/>
              </a:solidFill>
            </a:endParaRPr>
          </a:p>
        </p:txBody>
      </p:sp>
      <p:pic>
        <p:nvPicPr>
          <p:cNvPr id="5" name="图片 4"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160905" y="544830"/>
            <a:ext cx="8015605" cy="666750"/>
          </a:xfrm>
        </p:spPr>
        <p:txBody>
          <a:bodyPr vert="horz" wrap="square" lIns="91440" tIns="45720" rIns="91440" bIns="45720" rtlCol="0" anchor="ctr">
            <a:normAutofit/>
          </a:bodyPr>
          <a:lstStyle/>
          <a:p>
            <a:r>
              <a:rPr lang="en-US" altLang="zh-CN" dirty="0"/>
              <a:t>                                                           </a:t>
            </a:r>
            <a:endParaRPr lang="en-US" altLang="zh-CN" dirty="0"/>
          </a:p>
        </p:txBody>
      </p:sp>
      <p:sp>
        <p:nvSpPr>
          <p:cNvPr id="3" name="内容占位符 2"/>
          <p:cNvSpPr>
            <a:spLocks noGrp="1"/>
          </p:cNvSpPr>
          <p:nvPr>
            <p:ph idx="4294967295"/>
          </p:nvPr>
        </p:nvSpPr>
        <p:spPr>
          <a:xfrm>
            <a:off x="384175" y="1132840"/>
            <a:ext cx="11317605" cy="5044440"/>
          </a:xfrm>
        </p:spPr>
        <p:txBody>
          <a:bodyPr>
            <a:normAutofit/>
          </a:bodyPr>
          <a:lstStyle/>
          <a:p>
            <a:pPr algn="just">
              <a:lnSpc>
                <a:spcPct val="120000"/>
              </a:lnSpc>
            </a:pPr>
            <a:endParaRPr lang="en-US" altLang="zh-CN" sz="2000" dirty="0" smtClean="0"/>
          </a:p>
          <a:p>
            <a:pPr algn="just">
              <a:lnSpc>
                <a:spcPct val="120000"/>
              </a:lnSpc>
            </a:pPr>
            <a:r>
              <a:rPr lang="en-US" altLang="zh-CN" sz="2000" dirty="0" smtClean="0"/>
              <a:t>4.</a:t>
            </a:r>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考试科目</a:t>
            </a:r>
            <a:r>
              <a:rPr lang="en-US" altLang="zh-CN" sz="2000" dirty="0"/>
              <a:t>（2科）</a:t>
            </a:r>
            <a:endParaRPr lang="en-US" altLang="zh-CN" sz="2000" dirty="0"/>
          </a:p>
          <a:p>
            <a:pPr marL="0" indent="0" algn="just">
              <a:lnSpc>
                <a:spcPct val="120000"/>
              </a:lnSpc>
              <a:buNone/>
            </a:pPr>
            <a:r>
              <a:rPr lang="en-US" altLang="zh-CN" sz="2000" dirty="0"/>
              <a:t>    外       语：上午09:00-11:30（</a:t>
            </a:r>
            <a:r>
              <a:rPr lang="zh-CN" altLang="en-US" sz="2000" dirty="0"/>
              <a:t>考试</a:t>
            </a:r>
            <a:r>
              <a:rPr lang="en-US" altLang="zh-CN" sz="2000" dirty="0" err="1"/>
              <a:t>语种：</a:t>
            </a:r>
            <a:r>
              <a:rPr lang="en-US" altLang="zh-CN" sz="2000" b="1" dirty="0" err="1" smtClean="0">
                <a:solidFill>
                  <a:srgbClr val="FFFF00"/>
                </a:solidFill>
              </a:rPr>
              <a:t>英</a:t>
            </a:r>
            <a:r>
              <a:rPr lang="zh-CN" altLang="en-US" sz="2000" b="1" dirty="0">
                <a:solidFill>
                  <a:srgbClr val="FFFF00"/>
                </a:solidFill>
              </a:rPr>
              <a:t>语</a:t>
            </a:r>
            <a:r>
              <a:rPr lang="en-US" altLang="zh-CN" sz="2000" dirty="0" smtClean="0"/>
              <a:t>）  </a:t>
            </a:r>
            <a:endParaRPr lang="en-US" altLang="zh-CN" sz="2000" dirty="0"/>
          </a:p>
          <a:p>
            <a:pPr marL="0" indent="0" algn="just">
              <a:lnSpc>
                <a:spcPct val="120000"/>
              </a:lnSpc>
              <a:buNone/>
            </a:pPr>
            <a:r>
              <a:rPr lang="en-US" altLang="zh-CN" sz="2000" dirty="0"/>
              <a:t>    学科综合：下午14:30-17:30 （</a:t>
            </a:r>
            <a:r>
              <a:rPr lang="en-US" altLang="zh-CN" sz="2000" dirty="0" err="1"/>
              <a:t>几门课综合到一张试卷上考</a:t>
            </a:r>
            <a:r>
              <a:rPr lang="en-US" altLang="zh-CN" sz="2000" dirty="0"/>
              <a:t>）</a:t>
            </a:r>
            <a:endParaRPr lang="en-US" altLang="zh-CN" sz="2000" dirty="0"/>
          </a:p>
          <a:p>
            <a:pPr algn="just">
              <a:lnSpc>
                <a:spcPct val="120000"/>
              </a:lnSpc>
            </a:pPr>
            <a:r>
              <a:rPr lang="zh-CN" altLang="en-US" sz="2000" dirty="0" smtClean="0"/>
              <a:t>各</a:t>
            </a:r>
            <a:r>
              <a:rPr lang="zh-CN" altLang="en-US" sz="2000" dirty="0"/>
              <a:t>专业国考学科</a:t>
            </a:r>
            <a:r>
              <a:rPr lang="zh-CN" altLang="en-US" sz="2000" dirty="0" smtClean="0"/>
              <a:t>综合</a:t>
            </a:r>
            <a:endParaRPr lang="en-US" altLang="zh-CN" sz="2000" dirty="0" smtClean="0"/>
          </a:p>
          <a:p>
            <a:pPr algn="just">
              <a:lnSpc>
                <a:spcPct val="120000"/>
              </a:lnSpc>
            </a:pPr>
            <a:r>
              <a:rPr lang="en-US" altLang="zh-CN" sz="2000" dirty="0"/>
              <a:t>①</a:t>
            </a:r>
            <a:r>
              <a:rPr lang="en-US" altLang="zh-CN" sz="2000" dirty="0" smtClean="0"/>
              <a:t>.</a:t>
            </a:r>
            <a:r>
              <a:rPr lang="zh-CN" altLang="zh-CN" sz="2000" dirty="0"/>
              <a:t>管理科学与工程专业：管理科学与工程学科综合</a:t>
            </a:r>
            <a:r>
              <a:rPr lang="en-US" altLang="zh-CN" sz="2000" dirty="0"/>
              <a:t>【</a:t>
            </a:r>
            <a:r>
              <a:rPr lang="zh-CN" altLang="en-US" sz="2000" dirty="0"/>
              <a:t>现代统计方法、经济学、企业战略管理、高级管理学</a:t>
            </a:r>
            <a:r>
              <a:rPr lang="en-US" altLang="zh-CN" sz="2000" dirty="0" smtClean="0"/>
              <a:t>】</a:t>
            </a:r>
            <a:endParaRPr lang="en-US" altLang="zh-CN" sz="2000" dirty="0"/>
          </a:p>
          <a:p>
            <a:pPr algn="just">
              <a:lnSpc>
                <a:spcPct val="120000"/>
              </a:lnSpc>
            </a:pPr>
            <a:r>
              <a:rPr lang="en-US" altLang="zh-CN" sz="2000" dirty="0"/>
              <a:t>②</a:t>
            </a:r>
            <a:r>
              <a:rPr lang="en-US" altLang="zh-CN" sz="2000" dirty="0" smtClean="0"/>
              <a:t>.</a:t>
            </a:r>
            <a:r>
              <a:rPr lang="zh-CN" altLang="zh-CN" sz="2000" dirty="0"/>
              <a:t>计算机应用技术专业：计算机科学与技术学科综合</a:t>
            </a:r>
            <a:r>
              <a:rPr lang="en-US" altLang="zh-CN" sz="2000" dirty="0"/>
              <a:t>【</a:t>
            </a:r>
            <a:r>
              <a:rPr lang="zh-CN" altLang="en-US" sz="2000" dirty="0"/>
              <a:t>网络与通讯、软件工程、组合数学、离散数学</a:t>
            </a:r>
            <a:r>
              <a:rPr lang="en-US" altLang="zh-CN" sz="2000" dirty="0"/>
              <a:t>】</a:t>
            </a:r>
            <a:endParaRPr lang="en-US" altLang="zh-CN" sz="2000" dirty="0"/>
          </a:p>
          <a:p>
            <a:pPr marL="0" indent="0" algn="just">
              <a:lnSpc>
                <a:spcPct val="120000"/>
              </a:lnSpc>
              <a:buNone/>
            </a:pPr>
            <a:r>
              <a:rPr lang="en-US" altLang="zh-CN" sz="2000" dirty="0"/>
              <a:t>5.</a:t>
            </a:r>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成绩查询</a:t>
            </a:r>
            <a:r>
              <a:rPr lang="en-US" altLang="zh-CN" sz="2000" dirty="0"/>
              <a:t>：7-8月份   合格分数线：60分</a:t>
            </a:r>
            <a:r>
              <a:rPr lang="zh-CN" altLang="en-US" sz="2000" dirty="0"/>
              <a:t>（累计通过）</a:t>
            </a:r>
            <a:endParaRPr lang="en-US" altLang="zh-CN" sz="2000" dirty="0"/>
          </a:p>
          <a:p>
            <a:pPr marL="0" indent="0" algn="just">
              <a:lnSpc>
                <a:spcPct val="120000"/>
              </a:lnSpc>
              <a:buNone/>
            </a:pPr>
            <a:endParaRPr lang="zh-CN" altLang="en-US" sz="2000" dirty="0"/>
          </a:p>
        </p:txBody>
      </p:sp>
      <p:sp>
        <p:nvSpPr>
          <p:cNvPr id="4" name="日期占位符 3"/>
          <p:cNvSpPr>
            <a:spLocks noGrp="1"/>
          </p:cNvSpPr>
          <p:nvPr>
            <p:ph type="dt" sz="half" idx="10"/>
          </p:nvPr>
        </p:nvSpPr>
        <p:spPr/>
        <p:txBody>
          <a:bodyPr/>
          <a:lstStyle/>
          <a:p>
            <a:fld id="{78038124-A63D-4117-B7EA-FAFA6733139D}" type="datetime1">
              <a:rPr lang="zh-CN" altLang="en-US"/>
            </a:fld>
            <a:endParaRPr lang="zh-CN" altLang="en-US" sz="1800" dirty="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2"/>
    </p:custDataLst>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1810" y="3619500"/>
            <a:ext cx="5039590" cy="942975"/>
          </a:xfrm>
        </p:spPr>
        <p:txBody>
          <a:bodyPr/>
          <a:lstStyle/>
          <a:p>
            <a:r>
              <a:rPr lang="zh-CN" altLang="en-US" sz="5400" dirty="0" smtClean="0"/>
              <a:t>论文写作及答辩</a:t>
            </a:r>
            <a:endParaRPr lang="zh-CN" altLang="en-US" sz="5400" dirty="0"/>
          </a:p>
        </p:txBody>
      </p:sp>
      <p:sp>
        <p:nvSpPr>
          <p:cNvPr id="3" name="日期占位符 2"/>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sp>
        <p:nvSpPr>
          <p:cNvPr id="4" name="矩形 3"/>
          <p:cNvSpPr/>
          <p:nvPr/>
        </p:nvSpPr>
        <p:spPr>
          <a:xfrm>
            <a:off x="2082272" y="2834670"/>
            <a:ext cx="1499128" cy="1569660"/>
          </a:xfrm>
          <a:prstGeom prst="rect">
            <a:avLst/>
          </a:prstGeom>
        </p:spPr>
        <p:txBody>
          <a:bodyPr wrap="none">
            <a:spAutoFit/>
          </a:bodyPr>
          <a:lstStyle/>
          <a:p>
            <a:r>
              <a:rPr lang="en-US" altLang="zh-CN" sz="9600" b="1" dirty="0">
                <a:solidFill>
                  <a:srgbClr val="B63339"/>
                </a:solidFill>
                <a:latin typeface="Impact" panose="020B0806030902050204" pitchFamily="34" charset="0"/>
                <a:sym typeface="Impact" panose="020B0806030902050204" pitchFamily="34" charset="0"/>
              </a:rPr>
              <a:t>03</a:t>
            </a:r>
            <a:endParaRPr lang="zh-CN" altLang="en-US" sz="9600" b="1" dirty="0">
              <a:solidFill>
                <a:srgbClr val="B63339"/>
              </a:solidFill>
              <a:latin typeface="Impact" panose="020B0806030902050204" pitchFamily="34" charset="0"/>
              <a:sym typeface="Impact" panose="020B0806030902050204" pitchFamily="34" charset="0"/>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038124-A63D-4117-B7EA-FAFA6733139D}" type="datetime1">
              <a:rPr lang="zh-CN" altLang="en-US" smtClean="0"/>
            </a:fld>
            <a:endParaRPr lang="zh-CN" altLang="en-US" sz="1800" dirty="0">
              <a:solidFill>
                <a:schemeClr val="tx1"/>
              </a:solidFill>
            </a:endParaRPr>
          </a:p>
        </p:txBody>
      </p:sp>
      <p:sp>
        <p:nvSpPr>
          <p:cNvPr id="4" name="内容占位符 2"/>
          <p:cNvSpPr txBox="1"/>
          <p:nvPr/>
        </p:nvSpPr>
        <p:spPr bwMode="auto">
          <a:xfrm>
            <a:off x="384175" y="1132840"/>
            <a:ext cx="11317605" cy="504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2800" b="1" dirty="0" smtClean="0"/>
              <a:t>选报导师</a:t>
            </a:r>
            <a:r>
              <a:rPr lang="zh-CN" altLang="en-US" sz="2000" dirty="0" smtClean="0"/>
              <a:t>：</a:t>
            </a:r>
            <a:endParaRPr lang="en-US" altLang="zh-CN" sz="2000" dirty="0" smtClean="0"/>
          </a:p>
          <a:p>
            <a:r>
              <a:rPr lang="zh-CN" altLang="zh-CN" sz="2000" dirty="0"/>
              <a:t>全部课程考试（包括题库课、非题库课和全国统考课程）在资格卡有效期内通过的学生，由研究生院打印考试成绩汇总单，这标志着课程学习阶段结束，论文写作及答辩阶段开始了。</a:t>
            </a:r>
            <a:endParaRPr lang="zh-CN" altLang="zh-CN" sz="2000" dirty="0"/>
          </a:p>
          <a:p>
            <a:r>
              <a:rPr lang="zh-CN" altLang="zh-CN" sz="2000" dirty="0"/>
              <a:t>学院通知学生选报导师。填写《选题及导师申请表》，经导师确认，最终确定导师</a:t>
            </a:r>
            <a:r>
              <a:rPr lang="zh-CN" altLang="zh-CN" sz="2000" dirty="0" smtClean="0"/>
              <a:t>。</a:t>
            </a:r>
            <a:endParaRPr lang="en-US" altLang="zh-CN" sz="2000" dirty="0" smtClean="0"/>
          </a:p>
          <a:p>
            <a:pPr marL="0" indent="0" algn="just">
              <a:lnSpc>
                <a:spcPct val="120000"/>
              </a:lnSpc>
              <a:buNone/>
            </a:pPr>
            <a:r>
              <a:rPr lang="en-US" altLang="zh-CN" sz="2000" dirty="0" smtClean="0"/>
              <a:t>.   </a:t>
            </a:r>
            <a:r>
              <a:rPr lang="zh-CN" altLang="zh-CN" sz="2000" dirty="0" smtClean="0"/>
              <a:t>在</a:t>
            </a:r>
            <a:r>
              <a:rPr lang="zh-CN" altLang="zh-CN" sz="2000" dirty="0"/>
              <a:t>规定时间内完成</a:t>
            </a:r>
            <a:r>
              <a:rPr lang="zh-CN" altLang="en-US" sz="2000" dirty="0"/>
              <a:t>选报导师、开题报告和</a:t>
            </a:r>
            <a:r>
              <a:rPr lang="zh-CN" altLang="zh-CN" sz="2000" dirty="0"/>
              <a:t>论文</a:t>
            </a:r>
            <a:r>
              <a:rPr lang="zh-CN" altLang="zh-CN" sz="2000" dirty="0" smtClean="0"/>
              <a:t>写作</a:t>
            </a:r>
            <a:endParaRPr lang="zh-CN" altLang="zh-CN" sz="2000" dirty="0"/>
          </a:p>
          <a:p>
            <a:pPr algn="just">
              <a:lnSpc>
                <a:spcPct val="120000"/>
              </a:lnSpc>
            </a:pPr>
            <a:r>
              <a:rPr lang="zh-CN" altLang="en-US" sz="2000" dirty="0" smtClean="0"/>
              <a:t>选报的导师的同时务必将科研成果（即小论文）发表完成，在申请答辩时必须拿到原刊。</a:t>
            </a:r>
            <a:endParaRPr lang="en-US" altLang="zh-CN" sz="2000" dirty="0" smtClean="0"/>
          </a:p>
          <a:p>
            <a:pPr algn="just">
              <a:lnSpc>
                <a:spcPct val="120000"/>
              </a:lnSpc>
            </a:pPr>
            <a:r>
              <a:rPr lang="zh-CN" altLang="en-US" sz="2000" dirty="0" smtClean="0"/>
              <a:t>科研成果发表要求：</a:t>
            </a:r>
            <a:endParaRPr lang="en-US" altLang="zh-CN" sz="2000" dirty="0" smtClean="0"/>
          </a:p>
          <a:p>
            <a:pPr algn="just">
              <a:lnSpc>
                <a:spcPct val="120000"/>
              </a:lnSpc>
            </a:pPr>
            <a:r>
              <a:rPr lang="en-US" altLang="zh-CN" sz="2000" dirty="0" smtClean="0"/>
              <a:t>a.</a:t>
            </a:r>
            <a:r>
              <a:rPr lang="zh-CN" altLang="en-US" sz="2000" dirty="0" smtClean="0"/>
              <a:t>论文是与申请学位专业相关的学术论文；</a:t>
            </a:r>
            <a:endParaRPr lang="en-US" altLang="zh-CN" sz="2000" dirty="0" smtClean="0"/>
          </a:p>
          <a:p>
            <a:pPr algn="just">
              <a:lnSpc>
                <a:spcPct val="120000"/>
              </a:lnSpc>
            </a:pPr>
            <a:r>
              <a:rPr lang="en-US" altLang="zh-CN" sz="2000" dirty="0" smtClean="0"/>
              <a:t>b.</a:t>
            </a:r>
            <a:r>
              <a:rPr lang="zh-CN" altLang="en-US" sz="2000" dirty="0" smtClean="0"/>
              <a:t>学术论文在与专业相关的公开刊物上发表（有公开期刊号的刊物）；</a:t>
            </a:r>
            <a:endParaRPr lang="en-US" altLang="zh-CN" sz="2000" dirty="0" smtClean="0"/>
          </a:p>
          <a:p>
            <a:pPr algn="just">
              <a:lnSpc>
                <a:spcPct val="120000"/>
              </a:lnSpc>
            </a:pPr>
            <a:r>
              <a:rPr lang="en-US" altLang="zh-CN" sz="2000" dirty="0" smtClean="0"/>
              <a:t>c.</a:t>
            </a:r>
            <a:r>
              <a:rPr lang="zh-CN" altLang="en-US" sz="2000" dirty="0" smtClean="0"/>
              <a:t>论文发表人需为第一撰写人，发表人单位为“中国人民大学信息学院”；</a:t>
            </a:r>
            <a:endParaRPr lang="en-US" altLang="zh-CN" sz="2000" dirty="0" smtClean="0"/>
          </a:p>
          <a:p>
            <a:pPr algn="just">
              <a:lnSpc>
                <a:spcPct val="120000"/>
              </a:lnSpc>
            </a:pPr>
            <a:r>
              <a:rPr lang="en-US" altLang="zh-CN" sz="2000" dirty="0" smtClean="0"/>
              <a:t>d.</a:t>
            </a:r>
            <a:r>
              <a:rPr lang="zh-CN" altLang="en-US" sz="2000" dirty="0" smtClean="0"/>
              <a:t>学术论文的字数不少于</a:t>
            </a:r>
            <a:r>
              <a:rPr lang="en-US" altLang="zh-CN" sz="2000" dirty="0" smtClean="0"/>
              <a:t>5000</a:t>
            </a:r>
            <a:r>
              <a:rPr lang="zh-CN" altLang="en-US" sz="2000" dirty="0" smtClean="0"/>
              <a:t>字。</a:t>
            </a:r>
            <a:endParaRPr lang="en-US" altLang="zh-CN" sz="2000" dirty="0" smtClean="0"/>
          </a:p>
          <a:p>
            <a:pPr marL="0" indent="0" algn="just">
              <a:lnSpc>
                <a:spcPct val="120000"/>
              </a:lnSpc>
              <a:buFont typeface="Arial" panose="020B0604020202020204" pitchFamily="34" charset="0"/>
              <a:buNone/>
            </a:pPr>
            <a:endParaRPr lang="zh-CN" altLang="en-US" sz="2000" dirty="0"/>
          </a:p>
        </p:txBody>
      </p:sp>
      <p:pic>
        <p:nvPicPr>
          <p:cNvPr id="6" name="图片 5"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申请答辩</a:t>
            </a:r>
            <a:endParaRPr lang="zh-CN" altLang="en-US" dirty="0"/>
          </a:p>
        </p:txBody>
      </p:sp>
      <p:sp>
        <p:nvSpPr>
          <p:cNvPr id="3" name="内容占位符 2"/>
          <p:cNvSpPr>
            <a:spLocks noGrp="1"/>
          </p:cNvSpPr>
          <p:nvPr>
            <p:ph idx="1"/>
          </p:nvPr>
        </p:nvSpPr>
        <p:spPr/>
        <p:txBody>
          <a:bodyPr/>
          <a:lstStyle/>
          <a:p>
            <a:r>
              <a:rPr lang="en-US" altLang="zh-CN" sz="2000" dirty="0" smtClean="0"/>
              <a:t>1.</a:t>
            </a:r>
            <a:r>
              <a:rPr lang="zh-CN" altLang="zh-CN" sz="2000" dirty="0" smtClean="0"/>
              <a:t>学生</a:t>
            </a:r>
            <a:r>
              <a:rPr lang="zh-CN" altLang="zh-CN" sz="2000" dirty="0"/>
              <a:t>应当在通过全部考试之日起</a:t>
            </a:r>
            <a:r>
              <a:rPr lang="zh-CN" altLang="zh-CN" sz="2000" dirty="0" smtClean="0"/>
              <a:t>一年半</a:t>
            </a:r>
            <a:r>
              <a:rPr lang="zh-CN" altLang="en-US" sz="2000" dirty="0"/>
              <a:t>（三个学期）</a:t>
            </a:r>
            <a:r>
              <a:rPr lang="zh-CN" altLang="zh-CN" sz="2000" dirty="0" smtClean="0"/>
              <a:t>之内完成</a:t>
            </a:r>
            <a:r>
              <a:rPr lang="zh-CN" altLang="zh-CN" sz="2000" dirty="0"/>
              <a:t>论文答辩</a:t>
            </a:r>
            <a:r>
              <a:rPr lang="zh-CN" altLang="zh-CN" sz="2000" dirty="0" smtClean="0"/>
              <a:t>。</a:t>
            </a:r>
            <a:endParaRPr lang="en-US" altLang="zh-CN" sz="2000" dirty="0" smtClean="0"/>
          </a:p>
          <a:p>
            <a:r>
              <a:rPr lang="en-US" altLang="zh-CN" sz="2000" dirty="0"/>
              <a:t>2</a:t>
            </a:r>
            <a:r>
              <a:rPr lang="zh-CN" altLang="zh-CN" sz="2000" dirty="0"/>
              <a:t>、学院每年在</a:t>
            </a:r>
            <a:r>
              <a:rPr lang="en-US" altLang="zh-CN" sz="2000" dirty="0"/>
              <a:t>5</a:t>
            </a:r>
            <a:r>
              <a:rPr lang="zh-CN" altLang="zh-CN" sz="2000" dirty="0"/>
              <a:t>月份和</a:t>
            </a:r>
            <a:r>
              <a:rPr lang="en-US" altLang="zh-CN" sz="2000" dirty="0"/>
              <a:t>11</a:t>
            </a:r>
            <a:r>
              <a:rPr lang="zh-CN" altLang="zh-CN" sz="2000" dirty="0"/>
              <a:t>月份各安排一次论文答辩。同等学力办公室每学期开学第一个月（每年</a:t>
            </a:r>
            <a:r>
              <a:rPr lang="en-US" altLang="zh-CN" sz="2000" dirty="0"/>
              <a:t>2</a:t>
            </a:r>
            <a:r>
              <a:rPr lang="zh-CN" altLang="zh-CN" sz="2000" dirty="0"/>
              <a:t>月份和</a:t>
            </a:r>
            <a:r>
              <a:rPr lang="en-US" altLang="zh-CN" sz="2000" dirty="0"/>
              <a:t>9</a:t>
            </a:r>
            <a:r>
              <a:rPr lang="zh-CN" altLang="zh-CN" sz="2000" dirty="0"/>
              <a:t>月份）接受学生的答辩申请，学生申请参加答辩应符合如下条件：</a:t>
            </a:r>
            <a:br>
              <a:rPr lang="en-US" altLang="zh-CN" sz="2000" dirty="0"/>
            </a:br>
            <a:r>
              <a:rPr lang="en-US" altLang="zh-CN" sz="2000" dirty="0"/>
              <a:t>   </a:t>
            </a:r>
            <a:r>
              <a:rPr lang="zh-CN" altLang="zh-CN" sz="2000" dirty="0"/>
              <a:t>（</a:t>
            </a:r>
            <a:r>
              <a:rPr lang="en-US" altLang="zh-CN" sz="2000" dirty="0"/>
              <a:t>1</a:t>
            </a:r>
            <a:r>
              <a:rPr lang="zh-CN" altLang="zh-CN" sz="2000" dirty="0"/>
              <a:t>）已通过全部考试；</a:t>
            </a:r>
            <a:br>
              <a:rPr lang="en-US" altLang="zh-CN" sz="2000" dirty="0"/>
            </a:br>
            <a:r>
              <a:rPr lang="en-US" altLang="zh-CN" sz="2000" dirty="0"/>
              <a:t>   </a:t>
            </a:r>
            <a:r>
              <a:rPr lang="zh-CN" altLang="zh-CN" sz="2000" dirty="0"/>
              <a:t>（</a:t>
            </a:r>
            <a:r>
              <a:rPr lang="en-US" altLang="zh-CN" sz="2000" dirty="0"/>
              <a:t>2</a:t>
            </a:r>
            <a:r>
              <a:rPr lang="zh-CN" altLang="zh-CN" sz="2000" dirty="0"/>
              <a:t>）科研成果已经发表；</a:t>
            </a:r>
            <a:br>
              <a:rPr lang="en-US" altLang="zh-CN" sz="2000" dirty="0"/>
            </a:br>
            <a:r>
              <a:rPr lang="en-US" altLang="zh-CN" sz="2000" dirty="0"/>
              <a:t>   </a:t>
            </a:r>
            <a:r>
              <a:rPr lang="zh-CN" altLang="zh-CN" sz="2000" dirty="0"/>
              <a:t>（</a:t>
            </a:r>
            <a:r>
              <a:rPr lang="en-US" altLang="zh-CN" sz="2000" dirty="0"/>
              <a:t>3</a:t>
            </a:r>
            <a:r>
              <a:rPr lang="zh-CN" altLang="zh-CN" sz="2000" dirty="0"/>
              <a:t>）论文指导老师已同意定稿。</a:t>
            </a:r>
            <a:endParaRPr lang="zh-CN" altLang="zh-CN" sz="2000" dirty="0"/>
          </a:p>
          <a:p>
            <a:r>
              <a:rPr lang="en-US" altLang="zh-CN" sz="2000" dirty="0"/>
              <a:t>3</a:t>
            </a:r>
            <a:r>
              <a:rPr lang="zh-CN" altLang="zh-CN" sz="2000" dirty="0"/>
              <a:t>、交纳论文答辩费</a:t>
            </a:r>
            <a:r>
              <a:rPr lang="en-US" altLang="zh-CN" sz="2000" dirty="0"/>
              <a:t>6500</a:t>
            </a:r>
            <a:r>
              <a:rPr lang="zh-CN" altLang="zh-CN" sz="2000" dirty="0"/>
              <a:t>元</a:t>
            </a:r>
            <a:r>
              <a:rPr lang="zh-CN" altLang="zh-CN" sz="2000" dirty="0" smtClean="0"/>
              <a:t>。</a:t>
            </a:r>
            <a:endParaRPr lang="en-US" altLang="zh-CN" sz="2000" dirty="0" smtClean="0"/>
          </a:p>
          <a:p>
            <a:r>
              <a:rPr lang="en-US" altLang="zh-CN" sz="2000" dirty="0"/>
              <a:t>4</a:t>
            </a:r>
            <a:r>
              <a:rPr lang="zh-CN" altLang="zh-CN" sz="2000" dirty="0"/>
              <a:t>、提交答辩材料</a:t>
            </a:r>
            <a:endParaRPr lang="zh-CN" altLang="zh-CN" sz="2000" dirty="0"/>
          </a:p>
          <a:p>
            <a:r>
              <a:rPr lang="zh-CN" altLang="zh-CN" sz="2000" dirty="0"/>
              <a:t>学生应当在学院规定的日期内完成论文答辩准备工作，并向学院同等学力办公室提交如下材料：</a:t>
            </a:r>
            <a:endParaRPr lang="zh-CN" altLang="zh-CN" sz="2000" dirty="0"/>
          </a:p>
          <a:p>
            <a:r>
              <a:rPr lang="zh-CN" altLang="zh-CN" sz="2000" dirty="0"/>
              <a:t>（</a:t>
            </a:r>
            <a:r>
              <a:rPr lang="en-US" altLang="zh-CN" sz="2000" dirty="0"/>
              <a:t>1</a:t>
            </a:r>
            <a:r>
              <a:rPr lang="zh-CN" altLang="zh-CN" sz="2000" dirty="0"/>
              <a:t>）科研成果原件、复印件、《科研成果一览表》；</a:t>
            </a:r>
            <a:endParaRPr lang="zh-CN" altLang="zh-CN" sz="2000" dirty="0"/>
          </a:p>
          <a:p>
            <a:r>
              <a:rPr lang="zh-CN" altLang="zh-CN" sz="2000" dirty="0"/>
              <a:t>（</a:t>
            </a:r>
            <a:r>
              <a:rPr lang="en-US" altLang="zh-CN" sz="2000" dirty="0"/>
              <a:t>2</a:t>
            </a:r>
            <a:r>
              <a:rPr lang="zh-CN" altLang="zh-CN" sz="2000" dirty="0"/>
              <a:t>）经过本人签字和导师签字的《中国人民大学同等学力人员申请硕士学位论文答辩申请书》；</a:t>
            </a:r>
            <a:endParaRPr lang="zh-CN" altLang="zh-CN" sz="2000" dirty="0"/>
          </a:p>
          <a:p>
            <a:endParaRPr lang="zh-CN" altLang="zh-CN" dirty="0"/>
          </a:p>
          <a:p>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颁发硕士学位证书</a:t>
            </a:r>
            <a:endParaRPr lang="zh-CN" altLang="en-US" dirty="0"/>
          </a:p>
        </p:txBody>
      </p:sp>
      <p:sp>
        <p:nvSpPr>
          <p:cNvPr id="3" name="内容占位符 2"/>
          <p:cNvSpPr>
            <a:spLocks noGrp="1"/>
          </p:cNvSpPr>
          <p:nvPr>
            <p:ph idx="1"/>
          </p:nvPr>
        </p:nvSpPr>
        <p:spPr/>
        <p:txBody>
          <a:bodyPr/>
          <a:lstStyle/>
          <a:p>
            <a:r>
              <a:rPr lang="zh-CN" altLang="en-US" dirty="0" smtClean="0"/>
              <a:t>在答辩通过的那个学期期末颁发硕士学位证书</a:t>
            </a:r>
            <a:endParaRPr lang="en-US" altLang="zh-CN" dirty="0" smtClean="0"/>
          </a:p>
          <a:p>
            <a:r>
              <a:rPr lang="zh-CN" altLang="en-US" dirty="0"/>
              <a:t>管理科学与</a:t>
            </a:r>
            <a:r>
              <a:rPr lang="zh-CN" altLang="en-US" dirty="0" smtClean="0"/>
              <a:t>工程专业颁发管理学硕士学位证书</a:t>
            </a:r>
            <a:endParaRPr lang="en-US" altLang="zh-CN" dirty="0" smtClean="0"/>
          </a:p>
          <a:p>
            <a:r>
              <a:rPr lang="zh-CN" altLang="en-US" dirty="0" smtClean="0"/>
              <a:t>计算机应用技术专业颁发工学硕士学位证书</a:t>
            </a:r>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hq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1867535" y="2024380"/>
            <a:ext cx="8219440" cy="2081530"/>
          </a:xfrm>
        </p:spPr>
        <p:txBody>
          <a:bodyPr/>
          <a:lstStyle/>
          <a:p>
            <a:r>
              <a:rPr lang="en-US" altLang="zh-CN" dirty="0" smtClean="0">
                <a:effectLst>
                  <a:glow rad="228600">
                    <a:schemeClr val="accent2">
                      <a:satMod val="175000"/>
                      <a:alpha val="40000"/>
                    </a:schemeClr>
                  </a:glow>
                </a:effectLst>
              </a:rPr>
              <a:t>The End</a:t>
            </a:r>
            <a:endParaRPr lang="en-US" altLang="zh-CN" dirty="0">
              <a:effectLst>
                <a:glow rad="228600">
                  <a:schemeClr val="accent2">
                    <a:satMod val="175000"/>
                    <a:alpha val="40000"/>
                  </a:schemeClr>
                </a:glow>
              </a:effectLst>
            </a:endParaRPr>
          </a:p>
        </p:txBody>
      </p:sp>
      <p:sp>
        <p:nvSpPr>
          <p:cNvPr id="5" name="内容占位符 4"/>
          <p:cNvSpPr>
            <a:spLocks noGrp="1"/>
          </p:cNvSpPr>
          <p:nvPr>
            <p:ph sz="quarter" idx="13"/>
          </p:nvPr>
        </p:nvSpPr>
        <p:spPr/>
        <p:txBody>
          <a:bodyPr/>
          <a:lstStyle/>
          <a:p>
            <a:r>
              <a:rPr lang="en-US" altLang="zh-CN" b="1" dirty="0">
                <a:latin typeface="+mn-lt"/>
              </a:rPr>
              <a:t>      </a:t>
            </a:r>
            <a:endParaRPr lang="en-US" altLang="zh-CN" b="1" dirty="0">
              <a:latin typeface="+mn-lt"/>
            </a:endParaRPr>
          </a:p>
        </p:txBody>
      </p:sp>
      <p:sp>
        <p:nvSpPr>
          <p:cNvPr id="7" name="内容占位符 6"/>
          <p:cNvSpPr>
            <a:spLocks noGrp="1"/>
          </p:cNvSpPr>
          <p:nvPr>
            <p:ph sz="quarter" idx="14"/>
          </p:nvPr>
        </p:nvSpPr>
        <p:spPr>
          <a:xfrm>
            <a:off x="8004175" y="4193540"/>
            <a:ext cx="233680" cy="210185"/>
          </a:xfrm>
        </p:spPr>
        <p:txBody>
          <a:bodyPr/>
          <a:lstStyle/>
          <a:p>
            <a:r>
              <a:rPr lang="en-US" altLang="zh-CN" dirty="0"/>
              <a:t>                                   </a:t>
            </a:r>
            <a:endParaRPr lang="en-US" altLang="zh-CN" dirty="0"/>
          </a:p>
        </p:txBody>
      </p:sp>
      <p:sp>
        <p:nvSpPr>
          <p:cNvPr id="2" name="日期占位符 1"/>
          <p:cNvSpPr>
            <a:spLocks noGrp="1"/>
          </p:cNvSpPr>
          <p:nvPr>
            <p:ph type="dt" sz="half" idx="10"/>
          </p:nvPr>
        </p:nvSpPr>
        <p:spPr/>
        <p:txBody>
          <a:bodyPr/>
          <a:lstStyle/>
          <a:p>
            <a:fld id="{78038124-A63D-4117-B7EA-FAFA6733139D}" type="datetime1">
              <a:rPr lang="zh-CN" altLang="en-US"/>
            </a:fld>
            <a:endParaRPr lang="zh-CN" altLang="en-US" sz="1800">
              <a:solidFill>
                <a:schemeClr val="tx1"/>
              </a:solidFill>
            </a:endParaRPr>
          </a:p>
        </p:txBody>
      </p:sp>
      <p:pic>
        <p:nvPicPr>
          <p:cNvPr id="6" name="图片 5"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3"/>
    </p:custData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申请硕士学位人员培养</a:t>
            </a:r>
            <a:r>
              <a:rPr lang="zh-CN" altLang="zh-CN" dirty="0" smtClean="0"/>
              <a:t>流程</a:t>
            </a:r>
            <a:r>
              <a:rPr lang="en-US" altLang="zh-CN" sz="900" dirty="0" smtClean="0"/>
              <a:t>(p13)</a:t>
            </a:r>
            <a:endParaRPr lang="zh-CN" altLang="en-US" sz="900"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95156" y="1376397"/>
            <a:ext cx="4977244" cy="5238218"/>
          </a:xfrm>
        </p:spPr>
      </p:pic>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pic>
        <p:nvPicPr>
          <p:cNvPr id="6" name="图片 5"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4383" y="3480955"/>
            <a:ext cx="5101936" cy="1163781"/>
          </a:xfrm>
        </p:spPr>
        <p:txBody>
          <a:bodyPr/>
          <a:lstStyle/>
          <a:p>
            <a:r>
              <a:rPr lang="zh-CN" altLang="en-US" sz="5400" dirty="0" smtClean="0"/>
              <a:t>考试资格卡</a:t>
            </a:r>
            <a:endParaRPr lang="zh-CN" altLang="en-US" sz="5400" dirty="0"/>
          </a:p>
        </p:txBody>
      </p:sp>
      <p:sp>
        <p:nvSpPr>
          <p:cNvPr id="3" name="日期占位符 2"/>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sp>
        <p:nvSpPr>
          <p:cNvPr id="4" name="矩形 3"/>
          <p:cNvSpPr/>
          <p:nvPr/>
        </p:nvSpPr>
        <p:spPr>
          <a:xfrm>
            <a:off x="2117538" y="2992815"/>
            <a:ext cx="1314784" cy="1569660"/>
          </a:xfrm>
          <a:prstGeom prst="rect">
            <a:avLst/>
          </a:prstGeom>
        </p:spPr>
        <p:txBody>
          <a:bodyPr wrap="none">
            <a:spAutoFit/>
          </a:bodyPr>
          <a:lstStyle/>
          <a:p>
            <a:r>
              <a:rPr lang="en-US" altLang="zh-CN" sz="9600" b="1" dirty="0" smtClean="0">
                <a:solidFill>
                  <a:srgbClr val="B63339"/>
                </a:solidFill>
                <a:latin typeface="Impact" panose="020B0806030902050204" pitchFamily="34" charset="0"/>
                <a:sym typeface="Impact" panose="020B0806030902050204" pitchFamily="34" charset="0"/>
              </a:rPr>
              <a:t>01</a:t>
            </a:r>
            <a:endParaRPr lang="zh-CN" altLang="en-US" sz="9600" b="1" dirty="0">
              <a:solidFill>
                <a:srgbClr val="B63339"/>
              </a:solidFill>
              <a:latin typeface="Impact" panose="020B0806030902050204" pitchFamily="34" charset="0"/>
              <a:sym typeface="Impact" panose="020B0806030902050204" pitchFamily="34" charset="0"/>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办理课程考试资格卡</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zh-CN" dirty="0"/>
              <a:t>申请硕士学位首先要办理课程考试资格卡。课程考试资格卡是同等学力人员参加学位课程考试及国家同等学力申请硕士学位考试的资格认定凭证。欲参加国家统一水平考试和学校题库考试以及学院非题库考试，必须先办理考试资格卡。</a:t>
            </a:r>
            <a:endParaRPr lang="zh-CN" altLang="zh-CN" dirty="0"/>
          </a:p>
          <a:p>
            <a:r>
              <a:rPr lang="en-US" altLang="zh-CN" dirty="0" smtClean="0"/>
              <a:t>2.</a:t>
            </a:r>
            <a:r>
              <a:rPr lang="zh-CN" altLang="zh-CN" dirty="0"/>
              <a:t>符合申请硕士学位</a:t>
            </a:r>
            <a:r>
              <a:rPr lang="zh-CN" altLang="zh-CN" dirty="0" smtClean="0"/>
              <a:t>条件</a:t>
            </a:r>
            <a:r>
              <a:rPr lang="zh-CN" altLang="en-US" dirty="0" smtClean="0"/>
              <a:t>（即学士学位满三年或硕士学位满一年）</a:t>
            </a:r>
            <a:r>
              <a:rPr lang="zh-CN" altLang="zh-CN" dirty="0" smtClean="0"/>
              <a:t>同学</a:t>
            </a:r>
            <a:r>
              <a:rPr lang="zh-CN" altLang="zh-CN" dirty="0"/>
              <a:t>可申请资格卡，由研究生院审核学生材料和申请资格后，对符合条件者办理资格卡</a:t>
            </a:r>
            <a:r>
              <a:rPr lang="zh-CN" altLang="zh-CN" dirty="0" smtClean="0"/>
              <a:t>。</a:t>
            </a:r>
            <a:endParaRPr lang="en-US" altLang="zh-CN" dirty="0" smtClean="0"/>
          </a:p>
          <a:p>
            <a:r>
              <a:rPr lang="en-US" altLang="zh-CN" dirty="0" smtClean="0"/>
              <a:t>3.</a:t>
            </a:r>
            <a:r>
              <a:rPr lang="zh-CN" altLang="en-US" dirty="0" smtClean="0"/>
              <a:t>资格卡有效期：四年（例：</a:t>
            </a:r>
            <a:r>
              <a:rPr lang="en-US" altLang="zh-CN" dirty="0" smtClean="0"/>
              <a:t>19.6</a:t>
            </a:r>
            <a:r>
              <a:rPr lang="zh-CN" altLang="en-US" dirty="0" smtClean="0"/>
              <a:t>月份办理，资格卡从</a:t>
            </a:r>
            <a:r>
              <a:rPr lang="en-US" altLang="zh-CN" dirty="0" smtClean="0"/>
              <a:t>19.9</a:t>
            </a:r>
            <a:r>
              <a:rPr lang="zh-CN" altLang="en-US" dirty="0" smtClean="0"/>
              <a:t>月起</a:t>
            </a:r>
            <a:r>
              <a:rPr lang="en-US" altLang="zh-CN" dirty="0" smtClean="0"/>
              <a:t>—23.9</a:t>
            </a:r>
            <a:r>
              <a:rPr lang="zh-CN" altLang="en-US" dirty="0" smtClean="0"/>
              <a:t>月止）</a:t>
            </a:r>
            <a:endParaRPr lang="en-US" altLang="zh-CN" dirty="0" smtClean="0"/>
          </a:p>
          <a:p>
            <a:r>
              <a:rPr lang="en-US" altLang="zh-CN" dirty="0" smtClean="0"/>
              <a:t>4.</a:t>
            </a:r>
            <a:r>
              <a:rPr lang="zh-CN" altLang="en-US" dirty="0" smtClean="0"/>
              <a:t>办理时间：每年</a:t>
            </a:r>
            <a:r>
              <a:rPr lang="en-US" altLang="zh-CN" dirty="0" smtClean="0"/>
              <a:t>6/11</a:t>
            </a:r>
            <a:r>
              <a:rPr lang="zh-CN" altLang="en-US" dirty="0" smtClean="0"/>
              <a:t>月办理（具体时间以官网上通知为准）</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altLang="zh-CN" sz="2000" dirty="0"/>
              <a:t>1</a:t>
            </a:r>
            <a:r>
              <a:rPr lang="zh-CN" altLang="en-US" sz="2000" dirty="0"/>
              <a:t>、本科毕业证书和学士学位证书（</a:t>
            </a:r>
            <a:r>
              <a:rPr lang="en-US" altLang="zh-CN" sz="2000" dirty="0" smtClean="0"/>
              <a:t>2016</a:t>
            </a:r>
            <a:r>
              <a:rPr lang="zh-CN" altLang="en-US" sz="2000" dirty="0" smtClean="0"/>
              <a:t>年</a:t>
            </a:r>
            <a:r>
              <a:rPr lang="en-US" altLang="zh-CN" sz="2000" dirty="0" smtClean="0"/>
              <a:t>9</a:t>
            </a:r>
            <a:r>
              <a:rPr lang="zh-CN" altLang="en-US" sz="2000" dirty="0" smtClean="0"/>
              <a:t>月</a:t>
            </a:r>
            <a:r>
              <a:rPr lang="zh-CN" altLang="en-US" sz="2000" dirty="0"/>
              <a:t>前获得）的</a:t>
            </a:r>
            <a:r>
              <a:rPr lang="zh-CN" altLang="en-US" sz="2000" b="1" dirty="0"/>
              <a:t>原件及复印件</a:t>
            </a:r>
            <a:r>
              <a:rPr lang="zh-CN" altLang="en-US" sz="2000" dirty="0"/>
              <a:t> ；</a:t>
            </a:r>
            <a:endParaRPr lang="zh-CN" altLang="en-US" sz="2000" dirty="0"/>
          </a:p>
          <a:p>
            <a:r>
              <a:rPr lang="en-US" altLang="zh-CN" sz="2000" dirty="0"/>
              <a:t>2</a:t>
            </a:r>
            <a:r>
              <a:rPr lang="zh-CN" altLang="en-US" sz="2000" dirty="0"/>
              <a:t>、用黑色签字笔手工填写的</a:t>
            </a:r>
            <a:r>
              <a:rPr lang="en-US" altLang="zh-CN" sz="2000" dirty="0"/>
              <a:t>《</a:t>
            </a:r>
            <a:r>
              <a:rPr lang="zh-CN" altLang="en-US" sz="2000" dirty="0"/>
              <a:t>申请硕士学位资格登记表</a:t>
            </a:r>
            <a:r>
              <a:rPr lang="en-US" altLang="zh-CN" sz="2000" dirty="0"/>
              <a:t>》</a:t>
            </a:r>
            <a:r>
              <a:rPr lang="zh-CN" altLang="en-US" sz="2000" dirty="0" smtClean="0"/>
              <a:t>（通知时会发）</a:t>
            </a:r>
            <a:endParaRPr lang="zh-CN" altLang="en-US" sz="2000" dirty="0"/>
          </a:p>
          <a:p>
            <a:r>
              <a:rPr lang="zh-CN" altLang="en-US" sz="2000" dirty="0"/>
              <a:t>① 表格须粘贴照片</a:t>
            </a:r>
            <a:r>
              <a:rPr lang="en-US" altLang="zh-CN" sz="2000" dirty="0"/>
              <a:t>(</a:t>
            </a:r>
            <a:r>
              <a:rPr lang="zh-CN" altLang="en-US" sz="2000" dirty="0"/>
              <a:t>白底，免冠）（务必和发送邮箱的电子版是同一版）</a:t>
            </a:r>
            <a:endParaRPr lang="zh-CN" altLang="en-US" sz="2000" dirty="0"/>
          </a:p>
          <a:p>
            <a:r>
              <a:rPr lang="zh-CN" altLang="en-US" sz="2000" dirty="0"/>
              <a:t>② “对申请人政治思想、工作表现、科研能力、业务水平的评语”须按内容填写，内容填写</a:t>
            </a:r>
            <a:r>
              <a:rPr lang="zh-CN" altLang="en-US" sz="2000" b="1" dirty="0"/>
              <a:t>至少四行</a:t>
            </a:r>
            <a:r>
              <a:rPr lang="zh-CN" altLang="en-US" sz="2000" dirty="0"/>
              <a:t>文字</a:t>
            </a:r>
            <a:r>
              <a:rPr lang="zh-CN" altLang="en-US" sz="2000" dirty="0" smtClean="0"/>
              <a:t>评语</a:t>
            </a:r>
            <a:endParaRPr lang="en-US" altLang="zh-CN" sz="2000" dirty="0" smtClean="0"/>
          </a:p>
          <a:p>
            <a:r>
              <a:rPr lang="zh-CN" altLang="en-US" sz="2000" dirty="0" smtClean="0"/>
              <a:t>，</a:t>
            </a:r>
            <a:r>
              <a:rPr lang="zh-CN" altLang="en-US" sz="2000" dirty="0"/>
              <a:t>单位负责人签名，加盖公章；</a:t>
            </a:r>
            <a:endParaRPr lang="zh-CN" altLang="en-US" sz="2000" dirty="0"/>
          </a:p>
          <a:p>
            <a:r>
              <a:rPr lang="zh-CN" altLang="en-US" sz="2000" dirty="0"/>
              <a:t>③“系所意见、方案号、编号”由学院填写</a:t>
            </a:r>
            <a:endParaRPr lang="zh-CN" altLang="en-US" sz="2000" dirty="0"/>
          </a:p>
          <a:p>
            <a:r>
              <a:rPr lang="zh-CN" altLang="en-US" sz="2000" dirty="0"/>
              <a:t> </a:t>
            </a:r>
            <a:r>
              <a:rPr lang="en-US" altLang="zh-CN" sz="2000" b="1" dirty="0" smtClean="0"/>
              <a:t>3</a:t>
            </a:r>
            <a:r>
              <a:rPr lang="zh-CN" altLang="en-US" sz="2000" b="1" dirty="0"/>
              <a:t>、</a:t>
            </a:r>
            <a:r>
              <a:rPr lang="zh-CN" altLang="en-US" sz="2000" b="1" u="sng" dirty="0"/>
              <a:t>将同版电子照片</a:t>
            </a:r>
            <a:r>
              <a:rPr lang="zh-CN" altLang="en-US" sz="2000" b="1" u="sng" dirty="0" smtClean="0"/>
              <a:t>于</a:t>
            </a:r>
            <a:r>
              <a:rPr lang="en-US" altLang="zh-CN" sz="2000" b="1" u="sng" dirty="0" smtClean="0"/>
              <a:t>xx</a:t>
            </a:r>
            <a:r>
              <a:rPr lang="zh-CN" altLang="en-US" sz="2000" b="1" u="sng" dirty="0"/>
              <a:t>前</a:t>
            </a:r>
            <a:r>
              <a:rPr lang="zh-CN" altLang="en-US" sz="2000" b="1" u="sng" dirty="0" smtClean="0"/>
              <a:t>发</a:t>
            </a:r>
            <a:r>
              <a:rPr lang="zh-CN" altLang="en-US" sz="2000" b="1" u="sng" dirty="0"/>
              <a:t>至</a:t>
            </a:r>
            <a:r>
              <a:rPr lang="en-US" altLang="zh-CN" sz="2000" b="1" u="sng" dirty="0">
                <a:hlinkClick r:id="rId1"/>
              </a:rPr>
              <a:t>ly252671575@163.com</a:t>
            </a:r>
            <a:r>
              <a:rPr lang="zh-CN" altLang="en-US" sz="2000" b="1" dirty="0"/>
              <a:t> </a:t>
            </a:r>
            <a:r>
              <a:rPr lang="en-US" altLang="zh-CN" sz="2000" b="1" dirty="0"/>
              <a:t>,</a:t>
            </a:r>
            <a:r>
              <a:rPr lang="zh-CN" altLang="en-US" sz="2000" b="1" dirty="0"/>
              <a:t>电子照片命名为“申请人注册号”</a:t>
            </a:r>
            <a:r>
              <a:rPr lang="zh-CN" altLang="en-US" sz="2000" b="1" dirty="0" smtClean="0"/>
              <a:t>（通知发），</a:t>
            </a:r>
            <a:r>
              <a:rPr lang="zh-CN" altLang="en-US" sz="2000" b="1" dirty="0"/>
              <a:t>请</a:t>
            </a:r>
            <a:r>
              <a:rPr lang="zh-CN" altLang="en-US" sz="2000" b="1" dirty="0" smtClean="0"/>
              <a:t>自行</a:t>
            </a:r>
            <a:endParaRPr lang="en-US" altLang="zh-CN" sz="2000" b="1" dirty="0" smtClean="0"/>
          </a:p>
          <a:p>
            <a:r>
              <a:rPr lang="zh-CN" altLang="en-US" sz="2000" b="1" dirty="0" smtClean="0"/>
              <a:t>调整</a:t>
            </a:r>
            <a:r>
              <a:rPr lang="zh-CN" altLang="en-US" sz="2000" b="1" dirty="0"/>
              <a:t>尺寸和格式。所发邮件必须实名，在邮件中留自己名字，以便核对姓名和注册号！</a:t>
            </a:r>
            <a:endParaRPr lang="zh-CN" altLang="en-US" sz="2000" dirty="0"/>
          </a:p>
          <a:p>
            <a:r>
              <a:rPr lang="zh-CN" altLang="en-US" sz="2000" dirty="0"/>
              <a:t>①照片名为本人注册号</a:t>
            </a:r>
            <a:r>
              <a:rPr lang="en-US" altLang="zh-CN" sz="2000" dirty="0"/>
              <a:t>+</a:t>
            </a:r>
            <a:r>
              <a:rPr lang="zh-CN" altLang="en-US" sz="2000" dirty="0"/>
              <a:t>姓名，照片文件的格式必须是</a:t>
            </a:r>
            <a:r>
              <a:rPr lang="en-US" altLang="zh-CN" sz="2000" dirty="0"/>
              <a:t>JPG</a:t>
            </a:r>
            <a:r>
              <a:rPr lang="zh-CN" altLang="en-US" sz="2000" dirty="0"/>
              <a:t>；</a:t>
            </a:r>
            <a:endParaRPr lang="zh-CN" altLang="en-US" sz="2000" dirty="0"/>
          </a:p>
          <a:p>
            <a:r>
              <a:rPr lang="zh-CN" altLang="en-US" sz="2000" dirty="0"/>
              <a:t>②照片清晰，</a:t>
            </a:r>
            <a:r>
              <a:rPr lang="zh-CN" altLang="en-US" sz="2000" b="1" dirty="0"/>
              <a:t>尺寸大小</a:t>
            </a:r>
            <a:r>
              <a:rPr lang="en-US" altLang="zh-CN" sz="2000" b="1" dirty="0"/>
              <a:t>180*240</a:t>
            </a:r>
            <a:r>
              <a:rPr lang="zh-CN" altLang="en-US" sz="2000" dirty="0"/>
              <a:t>，</a:t>
            </a:r>
            <a:r>
              <a:rPr lang="zh-CN" altLang="en-US" sz="2000" b="1" u="sng" dirty="0"/>
              <a:t>文件大小不超过</a:t>
            </a:r>
            <a:r>
              <a:rPr lang="en-US" altLang="zh-CN" sz="2000" b="1" u="sng" dirty="0"/>
              <a:t>20k</a:t>
            </a:r>
            <a:r>
              <a:rPr lang="zh-CN" altLang="en-US" sz="2000" b="1" u="sng" dirty="0"/>
              <a:t>，不要超过</a:t>
            </a:r>
            <a:r>
              <a:rPr lang="en-US" altLang="zh-CN" sz="2000" b="1" u="sng" dirty="0"/>
              <a:t>20k,</a:t>
            </a:r>
            <a:r>
              <a:rPr lang="zh-CN" altLang="en-US" sz="2000" b="1" u="sng" dirty="0"/>
              <a:t>不要超过</a:t>
            </a:r>
            <a:r>
              <a:rPr lang="en-US" altLang="zh-CN" sz="2000" b="1" u="sng" dirty="0"/>
              <a:t>20K,</a:t>
            </a:r>
            <a:r>
              <a:rPr lang="zh-CN" altLang="en-US" sz="2000" b="1" dirty="0"/>
              <a:t>不合格照片将无法办理资格卡！</a:t>
            </a:r>
            <a:endParaRPr lang="zh-CN" altLang="en-US" sz="2000" dirty="0"/>
          </a:p>
          <a:p>
            <a:r>
              <a:rPr lang="zh-CN" altLang="en-US" sz="2000" dirty="0"/>
              <a:t>③白底，免冠；</a:t>
            </a:r>
            <a:endParaRPr lang="zh-CN" altLang="en-US" sz="2000" dirty="0"/>
          </a:p>
          <a:p>
            <a:r>
              <a:rPr lang="zh-CN" altLang="en-US" sz="2000" dirty="0"/>
              <a:t>④电子照片应与</a:t>
            </a:r>
            <a:r>
              <a:rPr lang="en-US" altLang="zh-CN" sz="2000" dirty="0"/>
              <a:t>《</a:t>
            </a:r>
            <a:r>
              <a:rPr lang="zh-CN" altLang="en-US" sz="2000" dirty="0"/>
              <a:t>中国人民大学接受同等学力人员申请学位课程考试登记表</a:t>
            </a:r>
            <a:r>
              <a:rPr lang="en-US" altLang="zh-CN" sz="2000" dirty="0"/>
              <a:t>》</a:t>
            </a:r>
            <a:r>
              <a:rPr lang="zh-CN" altLang="en-US" sz="2000" dirty="0"/>
              <a:t>上的照片一致。</a:t>
            </a:r>
            <a:endParaRPr lang="zh-CN" altLang="en-US" sz="2000" dirty="0"/>
          </a:p>
          <a:p>
            <a:r>
              <a:rPr lang="en-US" altLang="zh-CN" sz="2000" dirty="0"/>
              <a:t>4</a:t>
            </a:r>
            <a:r>
              <a:rPr lang="zh-CN" altLang="en-US" sz="2000" dirty="0"/>
              <a:t>、交申请人签名的“科研成果承诺书”</a:t>
            </a:r>
            <a:r>
              <a:rPr lang="zh-CN" altLang="en-US" sz="2000" dirty="0" smtClean="0"/>
              <a:t>（通知时发）</a:t>
            </a:r>
            <a:endParaRPr lang="zh-CN" altLang="en-US" sz="2000" dirty="0"/>
          </a:p>
          <a:p>
            <a:r>
              <a:rPr lang="en-US" altLang="zh-CN" sz="2000" dirty="0"/>
              <a:t>5</a:t>
            </a:r>
            <a:r>
              <a:rPr lang="zh-CN" altLang="en-US" sz="2000" dirty="0"/>
              <a:t>、请自备档案袋装好上述材料，并在封面标注清楚本人姓名和专业，保护好各自的学历学位证原件。为了更好</a:t>
            </a:r>
            <a:r>
              <a:rPr lang="zh-CN" altLang="en-US" sz="2000" dirty="0" smtClean="0"/>
              <a:t>的</a:t>
            </a:r>
            <a:endParaRPr lang="en-US" altLang="zh-CN" sz="2000" dirty="0" smtClean="0"/>
          </a:p>
          <a:p>
            <a:r>
              <a:rPr lang="zh-CN" altLang="en-US" sz="2000" dirty="0" smtClean="0"/>
              <a:t>保存</a:t>
            </a:r>
            <a:r>
              <a:rPr lang="zh-CN" altLang="en-US" sz="2000" dirty="0"/>
              <a:t>各位的证书，请不要将证书外壳带来学校。</a:t>
            </a:r>
            <a:endParaRPr lang="zh-CN" altLang="en-US" sz="2000" dirty="0"/>
          </a:p>
          <a:p>
            <a:pPr marL="0" indent="0" algn="just">
              <a:buNone/>
            </a:pPr>
            <a:endParaRPr lang="zh-CN" altLang="en-US" sz="2000" dirty="0"/>
          </a:p>
        </p:txBody>
      </p:sp>
      <p:sp>
        <p:nvSpPr>
          <p:cNvPr id="4" name="日期占位符 3"/>
          <p:cNvSpPr>
            <a:spLocks noGrp="1"/>
          </p:cNvSpPr>
          <p:nvPr>
            <p:ph type="dt" sz="half" idx="10"/>
          </p:nvPr>
        </p:nvSpPr>
        <p:spPr/>
        <p:txBody>
          <a:bodyPr/>
          <a:lstStyle/>
          <a:p>
            <a:fld id="{78038124-A63D-4117-B7EA-FAFA6733139D}" type="datetime1">
              <a:rPr lang="zh-CN" altLang="en-US"/>
            </a:fld>
            <a:endParaRPr lang="zh-CN" altLang="en-US" sz="1800">
              <a:solidFill>
                <a:schemeClr val="tx1"/>
              </a:solidFill>
            </a:endParaRPr>
          </a:p>
        </p:txBody>
      </p:sp>
      <p:sp>
        <p:nvSpPr>
          <p:cNvPr id="5" name="标题 4"/>
          <p:cNvSpPr>
            <a:spLocks noGrp="1"/>
          </p:cNvSpPr>
          <p:nvPr>
            <p:ph type="title"/>
          </p:nvPr>
        </p:nvSpPr>
        <p:spPr/>
        <p:txBody>
          <a:bodyPr/>
          <a:lstStyle/>
          <a:p>
            <a:r>
              <a:rPr lang="zh-CN" altLang="en-US" dirty="0" smtClean="0"/>
              <a:t>办理考试资格卡手续</a:t>
            </a:r>
            <a:endParaRPr lang="zh-CN" altLang="en-US" dirty="0"/>
          </a:p>
        </p:txBody>
      </p:sp>
      <p:pic>
        <p:nvPicPr>
          <p:cNvPr id="6" name="图片 5" descr="人大logo横.png"/>
          <p:cNvPicPr>
            <a:picLocks noChangeAspect="1"/>
          </p:cNvPicPr>
          <p:nvPr/>
        </p:nvPicPr>
        <p:blipFill>
          <a:blip r:embed="rId2"/>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3"/>
    </p:custDataLst>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缴纳考试费和申请费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zh-CN" dirty="0"/>
              <a:t>缴费时间</a:t>
            </a:r>
            <a:r>
              <a:rPr lang="zh-CN" altLang="zh-CN" dirty="0" smtClean="0"/>
              <a:t>：</a:t>
            </a:r>
            <a:r>
              <a:rPr lang="zh-CN" altLang="zh-CN" dirty="0"/>
              <a:t>资格卡申请审核通过</a:t>
            </a:r>
            <a:r>
              <a:rPr lang="zh-CN" altLang="zh-CN" dirty="0" smtClean="0"/>
              <a:t>后</a:t>
            </a:r>
            <a:r>
              <a:rPr lang="zh-CN" altLang="en-US" dirty="0" smtClean="0"/>
              <a:t>，一般为每年</a:t>
            </a:r>
            <a:r>
              <a:rPr lang="zh-CN" altLang="zh-CN" dirty="0" smtClean="0"/>
              <a:t>三月</a:t>
            </a:r>
            <a:r>
              <a:rPr lang="zh-CN" altLang="zh-CN" dirty="0"/>
              <a:t>中旬和九月中旬（具体查看学校网站及</a:t>
            </a:r>
            <a:r>
              <a:rPr lang="en-US" altLang="zh-CN" dirty="0"/>
              <a:t>info.ruc.edu.cn</a:t>
            </a:r>
            <a:r>
              <a:rPr lang="zh-CN" altLang="zh-CN" dirty="0"/>
              <a:t>学院网站通知</a:t>
            </a:r>
            <a:r>
              <a:rPr lang="zh-CN" altLang="zh-CN" dirty="0" smtClean="0"/>
              <a:t>）</a:t>
            </a:r>
            <a:endParaRPr lang="en-US" altLang="zh-CN" dirty="0" smtClean="0"/>
          </a:p>
          <a:p>
            <a:r>
              <a:rPr lang="en-US" altLang="zh-CN" dirty="0" smtClean="0"/>
              <a:t>2.</a:t>
            </a:r>
            <a:r>
              <a:rPr lang="zh-CN" altLang="en-US" dirty="0" smtClean="0"/>
              <a:t>缴纳明细：</a:t>
            </a:r>
            <a:r>
              <a:rPr lang="zh-CN" altLang="zh-CN" dirty="0"/>
              <a:t>管理科学与工程专业：课程科目数</a:t>
            </a:r>
            <a:r>
              <a:rPr lang="en-US" altLang="zh-CN" dirty="0" smtClean="0"/>
              <a:t>17*250</a:t>
            </a:r>
            <a:r>
              <a:rPr lang="zh-CN" altLang="zh-CN" dirty="0"/>
              <a:t>元</a:t>
            </a:r>
            <a:r>
              <a:rPr lang="en-US" altLang="zh-CN" dirty="0"/>
              <a:t>/</a:t>
            </a:r>
            <a:r>
              <a:rPr lang="zh-CN" altLang="zh-CN" dirty="0"/>
              <a:t>科；</a:t>
            </a:r>
            <a:endParaRPr lang="zh-CN" altLang="zh-CN" dirty="0"/>
          </a:p>
          <a:p>
            <a:r>
              <a:rPr lang="en-US" altLang="zh-CN" dirty="0" smtClean="0"/>
              <a:t>                     </a:t>
            </a:r>
            <a:r>
              <a:rPr lang="zh-CN" altLang="zh-CN" dirty="0" smtClean="0"/>
              <a:t>计算机应用</a:t>
            </a:r>
            <a:r>
              <a:rPr lang="zh-CN" altLang="zh-CN" dirty="0"/>
              <a:t>技术专业：课程科目数</a:t>
            </a:r>
            <a:r>
              <a:rPr lang="en-US" altLang="zh-CN" dirty="0" smtClean="0"/>
              <a:t>16*250</a:t>
            </a:r>
            <a:r>
              <a:rPr lang="zh-CN" altLang="zh-CN" dirty="0"/>
              <a:t>元</a:t>
            </a:r>
            <a:r>
              <a:rPr lang="en-US" altLang="zh-CN" dirty="0"/>
              <a:t>/</a:t>
            </a:r>
            <a:r>
              <a:rPr lang="zh-CN" altLang="zh-CN" dirty="0"/>
              <a:t>科；</a:t>
            </a:r>
            <a:endParaRPr lang="zh-CN" altLang="zh-CN" dirty="0"/>
          </a:p>
          <a:p>
            <a:r>
              <a:rPr lang="en-US" altLang="zh-CN" dirty="0" smtClean="0"/>
              <a:t>                     </a:t>
            </a:r>
            <a:r>
              <a:rPr lang="zh-CN" altLang="zh-CN" dirty="0" smtClean="0"/>
              <a:t>考试</a:t>
            </a:r>
            <a:r>
              <a:rPr lang="zh-CN" altLang="zh-CN" dirty="0"/>
              <a:t>资格卡申请费：</a:t>
            </a:r>
            <a:r>
              <a:rPr lang="en-US" altLang="zh-CN" dirty="0"/>
              <a:t>200</a:t>
            </a:r>
            <a:r>
              <a:rPr lang="zh-CN" altLang="zh-CN" dirty="0"/>
              <a:t>元</a:t>
            </a:r>
            <a:r>
              <a:rPr lang="zh-CN" altLang="zh-CN" dirty="0" smtClean="0"/>
              <a:t>；</a:t>
            </a:r>
            <a:endParaRPr lang="en-US" altLang="zh-CN" dirty="0" smtClean="0"/>
          </a:p>
          <a:p>
            <a:r>
              <a:rPr lang="en-US" altLang="zh-CN" dirty="0" smtClean="0"/>
              <a:t>3.</a:t>
            </a:r>
            <a:r>
              <a:rPr lang="zh-CN" altLang="zh-CN" dirty="0"/>
              <a:t>考试未通过者，在下次考试前先缴纳未合格科目的考试费用才能继续进行考试；补考每科：</a:t>
            </a:r>
            <a:r>
              <a:rPr lang="en-US" altLang="zh-CN" dirty="0"/>
              <a:t>250</a:t>
            </a:r>
            <a:r>
              <a:rPr lang="zh-CN" altLang="zh-CN" dirty="0" smtClean="0"/>
              <a:t>元</a:t>
            </a:r>
            <a:r>
              <a:rPr lang="zh-CN" altLang="en-US" dirty="0" smtClean="0"/>
              <a:t>（注：缺考后，下次同样需要补交本门科目的费用）</a:t>
            </a:r>
            <a:endParaRPr lang="zh-CN" altLang="zh-CN" dirty="0"/>
          </a:p>
          <a:p>
            <a:endParaRPr lang="zh-CN" altLang="en-US" dirty="0"/>
          </a:p>
        </p:txBody>
      </p:sp>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28"/>
          <p:cNvSpPr>
            <a:spLocks noChangeArrowheads="1"/>
          </p:cNvSpPr>
          <p:nvPr/>
        </p:nvSpPr>
        <p:spPr bwMode="auto">
          <a:xfrm>
            <a:off x="1971675" y="2668588"/>
            <a:ext cx="2004695"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B63339"/>
                </a:solidFill>
                <a:latin typeface="Impact" panose="020B0806030902050204" pitchFamily="34" charset="0"/>
                <a:sym typeface="Impact" panose="020B0806030902050204" pitchFamily="34" charset="0"/>
              </a:rPr>
              <a:t>02</a:t>
            </a:r>
            <a:endParaRPr lang="zh-CN" altLang="en-US" sz="13800" b="1" dirty="0">
              <a:solidFill>
                <a:srgbClr val="B63339"/>
              </a:solidFill>
              <a:latin typeface="Impact" panose="020B0806030902050204" pitchFamily="34" charset="0"/>
              <a:sym typeface="Impact" panose="020B0806030902050204" pitchFamily="34" charset="0"/>
            </a:endParaRPr>
          </a:p>
        </p:txBody>
      </p:sp>
      <p:sp>
        <p:nvSpPr>
          <p:cNvPr id="2" name="标题 1"/>
          <p:cNvSpPr>
            <a:spLocks noGrp="1"/>
          </p:cNvSpPr>
          <p:nvPr>
            <p:ph type="title"/>
          </p:nvPr>
        </p:nvSpPr>
        <p:spPr>
          <a:xfrm>
            <a:off x="7161212" y="3619500"/>
            <a:ext cx="3600451" cy="942975"/>
          </a:xfrm>
        </p:spPr>
        <p:txBody>
          <a:bodyPr/>
          <a:lstStyle/>
          <a:p>
            <a:r>
              <a:rPr lang="zh-CN" altLang="en-US" dirty="0" smtClean="0"/>
              <a:t>题库考试</a:t>
            </a:r>
            <a:endParaRPr lang="zh-CN" altLang="en-US" dirty="0"/>
          </a:p>
        </p:txBody>
      </p:sp>
      <p:sp>
        <p:nvSpPr>
          <p:cNvPr id="3" name="日期占位符 2"/>
          <p:cNvSpPr>
            <a:spLocks noGrp="1"/>
          </p:cNvSpPr>
          <p:nvPr>
            <p:ph type="dt" sz="half" idx="10"/>
          </p:nvPr>
        </p:nvSpPr>
        <p:spPr/>
        <p:txBody>
          <a:bodyPr/>
          <a:lstStyle/>
          <a:p>
            <a:fld id="{78038124-A63D-4117-B7EA-FAFA6733139D}" type="datetime1">
              <a:rPr lang="zh-CN" altLang="en-US"/>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2"/>
    </p:custDataLst>
  </p:cSld>
  <p:clrMapOvr>
    <a:masterClrMapping/>
  </p:clrMapOvr>
  <p:transition>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申请题库考试</a:t>
            </a:r>
            <a:r>
              <a:rPr lang="zh-CN" altLang="en-US" sz="1200" dirty="0" smtClean="0"/>
              <a:t>（</a:t>
            </a:r>
            <a:r>
              <a:rPr lang="en-US" altLang="zh-CN" sz="1200" dirty="0" smtClean="0"/>
              <a:t>p11</a:t>
            </a:r>
            <a:r>
              <a:rPr lang="zh-CN" altLang="en-US" sz="1200" dirty="0" smtClean="0"/>
              <a:t>）</a:t>
            </a:r>
            <a:endParaRPr lang="zh-CN" altLang="en-US" sz="1200" dirty="0"/>
          </a:p>
        </p:txBody>
      </p:sp>
      <p:sp>
        <p:nvSpPr>
          <p:cNvPr id="3" name="内容占位符 2"/>
          <p:cNvSpPr>
            <a:spLocks noGrp="1"/>
          </p:cNvSpPr>
          <p:nvPr>
            <p:ph idx="1"/>
          </p:nvPr>
        </p:nvSpPr>
        <p:spPr/>
        <p:txBody>
          <a:bodyPr/>
          <a:lstStyle/>
          <a:p>
            <a:r>
              <a:rPr lang="en-US" altLang="zh-CN" sz="2000" dirty="0"/>
              <a:t>1</a:t>
            </a:r>
            <a:r>
              <a:rPr lang="zh-CN" altLang="zh-CN" sz="2000" dirty="0"/>
              <a:t>、题库考试：在培养方案中有四门题库课，这四门课是由学校研究生院组织考试、评卷、登分的闭卷考试，试卷是从既有题库中抽取，故称为“题库考试”。</a:t>
            </a:r>
            <a:endParaRPr lang="zh-CN" altLang="zh-CN" sz="2000" dirty="0"/>
          </a:p>
          <a:p>
            <a:r>
              <a:rPr lang="en-US" altLang="zh-CN" sz="2000" dirty="0"/>
              <a:t>2</a:t>
            </a:r>
            <a:r>
              <a:rPr lang="zh-CN" altLang="zh-CN" sz="2000" dirty="0"/>
              <a:t>、题库考试时间：每年两次，通常为每年的三月报名，四月考试；和每年的九月报名，十月考试。</a:t>
            </a:r>
            <a:endParaRPr lang="zh-CN" altLang="zh-CN" sz="2000" dirty="0"/>
          </a:p>
          <a:p>
            <a:r>
              <a:rPr lang="en-US" altLang="zh-CN" sz="2000" dirty="0"/>
              <a:t>3</a:t>
            </a:r>
            <a:r>
              <a:rPr lang="zh-CN" altLang="zh-CN" sz="2000" dirty="0" smtClean="0"/>
              <a:t>、</a:t>
            </a:r>
            <a:r>
              <a:rPr lang="zh-CN" altLang="zh-CN" sz="2000" dirty="0"/>
              <a:t>报名方式：</a:t>
            </a:r>
            <a:r>
              <a:rPr lang="zh-CN" altLang="en-US" sz="2000" dirty="0" smtClean="0"/>
              <a:t>申请</a:t>
            </a:r>
            <a:r>
              <a:rPr lang="zh-CN" altLang="en-US" sz="2000" dirty="0"/>
              <a:t>参加题库考试的持证学员，可根据身份证号和姓名在</a:t>
            </a:r>
            <a:r>
              <a:rPr lang="zh-CN" altLang="en-US" sz="2000" dirty="0" smtClean="0"/>
              <a:t>网</a:t>
            </a:r>
            <a:r>
              <a:rPr lang="zh-CN" altLang="en-US" sz="2000" dirty="0"/>
              <a:t>上</a:t>
            </a:r>
            <a:r>
              <a:rPr lang="en-US" altLang="zh-CN" sz="2000" dirty="0" smtClean="0"/>
              <a:t>(http</a:t>
            </a:r>
            <a:r>
              <a:rPr lang="en-US" altLang="zh-CN" sz="2000" dirty="0"/>
              <a:t>://grs.ruc.edu.cn</a:t>
            </a:r>
            <a:r>
              <a:rPr lang="zh-CN" altLang="en-US" sz="2000" dirty="0"/>
              <a:t>中国人民大学研究生院</a:t>
            </a:r>
            <a:r>
              <a:rPr lang="en-US" altLang="zh-CN" sz="2000" dirty="0"/>
              <a:t>--</a:t>
            </a:r>
            <a:r>
              <a:rPr lang="zh-CN" altLang="en-US" sz="2000" dirty="0"/>
              <a:t>同等学力）申请题库课程考试</a:t>
            </a:r>
            <a:r>
              <a:rPr lang="zh-CN" altLang="en-US" sz="2000" dirty="0" smtClean="0"/>
              <a:t>；</a:t>
            </a:r>
            <a:r>
              <a:rPr lang="zh-CN" altLang="zh-CN" sz="2000" dirty="0"/>
              <a:t> （注：可根据自己的时间及复习情况，选择所报科目。）</a:t>
            </a:r>
            <a:r>
              <a:rPr lang="zh-CN" altLang="en-US" sz="2000" dirty="0" smtClean="0"/>
              <a:t> </a:t>
            </a:r>
            <a:endParaRPr lang="en-US" altLang="zh-CN" sz="2000" dirty="0" smtClean="0"/>
          </a:p>
          <a:p>
            <a:r>
              <a:rPr lang="en-US" altLang="zh-CN" sz="2000" dirty="0" smtClean="0"/>
              <a:t>4</a:t>
            </a:r>
            <a:r>
              <a:rPr lang="zh-CN" altLang="zh-CN" sz="2000" dirty="0" smtClean="0"/>
              <a:t>、</a:t>
            </a:r>
            <a:r>
              <a:rPr lang="zh-CN" altLang="zh-CN" sz="2000" dirty="0"/>
              <a:t>考试时限：从提出办理考试资格卡申请，并通过研究生院审核后算起，四年有效，有效期内不通过者可申请重考</a:t>
            </a:r>
            <a:r>
              <a:rPr lang="zh-CN" altLang="zh-CN" sz="2000" dirty="0" smtClean="0"/>
              <a:t>。</a:t>
            </a:r>
            <a:endParaRPr lang="zh-CN" altLang="zh-CN" sz="2000" dirty="0"/>
          </a:p>
          <a:p>
            <a:r>
              <a:rPr lang="en-US" altLang="zh-CN" sz="2000" dirty="0" smtClean="0"/>
              <a:t>5</a:t>
            </a:r>
            <a:r>
              <a:rPr lang="zh-CN" altLang="zh-CN" sz="2000" dirty="0" smtClean="0"/>
              <a:t>、</a:t>
            </a:r>
            <a:r>
              <a:rPr lang="zh-CN" altLang="zh-CN" sz="2000" dirty="0"/>
              <a:t>参加研究生院统一组织的课程考试，要从研究生院网站下载《课程考试通知单》，事先了解考试的具体安排，保证按时参加考试；检查考试必带的证件（《课程考试资格卡》</a:t>
            </a:r>
            <a:r>
              <a:rPr lang="en-US" altLang="zh-CN" sz="2000" dirty="0"/>
              <a:t>+</a:t>
            </a:r>
            <a:r>
              <a:rPr lang="zh-CN" altLang="zh-CN" sz="2000" dirty="0"/>
              <a:t>有效期内的身份证等）是否齐全；考试应提前做好考前准备，认真遵守考场规则。</a:t>
            </a:r>
            <a:endParaRPr lang="zh-CN" altLang="zh-CN" sz="2000" dirty="0"/>
          </a:p>
          <a:p>
            <a:endParaRPr lang="zh-CN" altLang="en-US" sz="2000" dirty="0"/>
          </a:p>
        </p:txBody>
      </p:sp>
      <p:sp>
        <p:nvSpPr>
          <p:cNvPr id="4" name="日期占位符 3"/>
          <p:cNvSpPr>
            <a:spLocks noGrp="1"/>
          </p:cNvSpPr>
          <p:nvPr>
            <p:ph type="dt" sz="half" idx="10"/>
          </p:nvPr>
        </p:nvSpPr>
        <p:spPr/>
        <p:txBody>
          <a:bodyPr/>
          <a:lstStyle/>
          <a:p>
            <a:fld id="{78038124-A63D-4117-B7EA-FAFA6733139D}" type="datetime1">
              <a:rPr lang="zh-CN" altLang="en-US" smtClean="0"/>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28"/>
          <p:cNvSpPr>
            <a:spLocks noChangeArrowheads="1"/>
          </p:cNvSpPr>
          <p:nvPr/>
        </p:nvSpPr>
        <p:spPr bwMode="auto">
          <a:xfrm>
            <a:off x="1971675" y="2668588"/>
            <a:ext cx="2054860"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800" b="1" dirty="0">
                <a:solidFill>
                  <a:srgbClr val="B63339"/>
                </a:solidFill>
                <a:latin typeface="Impact" panose="020B0806030902050204" pitchFamily="34" charset="0"/>
                <a:sym typeface="Impact" panose="020B0806030902050204" pitchFamily="34" charset="0"/>
              </a:rPr>
              <a:t>03</a:t>
            </a:r>
            <a:endParaRPr lang="zh-CN" altLang="en-US" sz="13800" b="1" dirty="0">
              <a:solidFill>
                <a:srgbClr val="B63339"/>
              </a:solidFill>
              <a:latin typeface="Impact" panose="020B0806030902050204" pitchFamily="34" charset="0"/>
              <a:sym typeface="Impact" panose="020B0806030902050204" pitchFamily="34" charset="0"/>
            </a:endParaRPr>
          </a:p>
        </p:txBody>
      </p:sp>
      <p:sp>
        <p:nvSpPr>
          <p:cNvPr id="2" name="标题 1"/>
          <p:cNvSpPr>
            <a:spLocks noGrp="1"/>
          </p:cNvSpPr>
          <p:nvPr>
            <p:ph type="title"/>
          </p:nvPr>
        </p:nvSpPr>
        <p:spPr>
          <a:xfrm>
            <a:off x="7161212" y="3619500"/>
            <a:ext cx="3600451" cy="942975"/>
          </a:xfrm>
        </p:spPr>
        <p:txBody>
          <a:bodyPr/>
          <a:lstStyle/>
          <a:p>
            <a:r>
              <a:rPr lang="zh-CN" altLang="en-US" dirty="0" smtClean="0"/>
              <a:t>国考</a:t>
            </a:r>
            <a:endParaRPr lang="zh-CN" altLang="en-US" dirty="0"/>
          </a:p>
        </p:txBody>
      </p:sp>
      <p:sp>
        <p:nvSpPr>
          <p:cNvPr id="3" name="日期占位符 2"/>
          <p:cNvSpPr>
            <a:spLocks noGrp="1"/>
          </p:cNvSpPr>
          <p:nvPr>
            <p:ph type="dt" sz="half" idx="10"/>
          </p:nvPr>
        </p:nvSpPr>
        <p:spPr/>
        <p:txBody>
          <a:bodyPr/>
          <a:lstStyle/>
          <a:p>
            <a:fld id="{78038124-A63D-4117-B7EA-FAFA6733139D}" type="datetime1">
              <a:rPr lang="zh-CN" altLang="en-US"/>
            </a:fld>
            <a:endParaRPr lang="zh-CN" altLang="en-US" sz="1800">
              <a:solidFill>
                <a:schemeClr val="tx1"/>
              </a:solidFill>
            </a:endParaRPr>
          </a:p>
        </p:txBody>
      </p:sp>
      <p:pic>
        <p:nvPicPr>
          <p:cNvPr id="5" name="图片 4" descr="人大logo横.png"/>
          <p:cNvPicPr>
            <a:picLocks noChangeAspect="1"/>
          </p:cNvPicPr>
          <p:nvPr/>
        </p:nvPicPr>
        <p:blipFill>
          <a:blip r:embed="rId1"/>
          <a:stretch>
            <a:fillRect/>
          </a:stretch>
        </p:blipFill>
        <p:spPr>
          <a:xfrm>
            <a:off x="0" y="22225"/>
            <a:ext cx="2153201" cy="562193"/>
          </a:xfrm>
          <a:prstGeom prst="rect">
            <a:avLst/>
          </a:prstGeom>
          <a:effectLst>
            <a:outerShdw blurRad="50800" dist="38100" dir="18900000" algn="bl" rotWithShape="0">
              <a:prstClr val="black">
                <a:alpha val="26000"/>
              </a:prstClr>
            </a:outerShdw>
          </a:effectLst>
        </p:spPr>
      </p:pic>
    </p:spTree>
    <p:custDataLst>
      <p:tags r:id="rId2"/>
    </p:custDataLst>
  </p:cSld>
  <p:clrMapOvr>
    <a:masterClrMapping/>
  </p:clrMapOvr>
  <p:transition>
    <p:cover/>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49"/>
</p:tagLst>
</file>

<file path=ppt/tags/tag2.xml><?xml version="1.0" encoding="utf-8"?>
<p:tagLst xmlns:p="http://schemas.openxmlformats.org/presentationml/2006/main">
  <p:tag name="KSO_WM_TAG_VERSION" val="1.0"/>
  <p:tag name="KSO_WM_TEMPLATE_CATEGORY" val="basetag"/>
  <p:tag name="KSO_WM_TEMPLATE_INDEX" val="20163649"/>
</p:tagLst>
</file>

<file path=ppt/tags/tag3.xml><?xml version="1.0" encoding="utf-8"?>
<p:tagLst xmlns:p="http://schemas.openxmlformats.org/presentationml/2006/main">
  <p:tag name="KSO_WM_TEMPLATE_CATEGORY" val="basetag"/>
  <p:tag name="KSO_WM_TEMPLATE_INDEX" val="20163649"/>
  <p:tag name="KSO_WM_TAG_VERSION" val="1.0"/>
  <p:tag name="KSO_WM_TEMPLATE_THUMBS_INDEX" val="1、2、5、6、7、10、12、18、19、23、26、28、33、34"/>
  <p:tag name="KSO_WM_BEAUTIFY_FLAG" val="#wm#"/>
</p:tagLst>
</file>

<file path=ppt/tags/tag4.xml><?xml version="1.0" encoding="utf-8"?>
<p:tagLst xmlns:p="http://schemas.openxmlformats.org/presentationml/2006/main">
  <p:tag name="KSO_WM_TEMPLATE_CATEGORY" val="basetag"/>
  <p:tag name="KSO_WM_TEMPLATE_INDEX" val="20163649"/>
  <p:tag name="KSO_WM_TAG_VERSION" val="1.0"/>
  <p:tag name="KSO_WM_SLIDE_ID" val="basetag20163649_2"/>
  <p:tag name="KSO_WM_SLIDE_INDEX" val="2"/>
  <p:tag name="KSO_WM_SLIDE_ITEM_CNT" val="0"/>
  <p:tag name="KSO_WM_SLIDE_TYPE" val="text"/>
  <p:tag name="KSO_WM_BEAUTIFY_FLAG" val="#wm#"/>
</p:tagLst>
</file>

<file path=ppt/tags/tag5.xml><?xml version="1.0" encoding="utf-8"?>
<p:tagLst xmlns:p="http://schemas.openxmlformats.org/presentationml/2006/main">
  <p:tag name="KSO_WM_TEMPLATE_CATEGORY" val="basetag"/>
  <p:tag name="KSO_WM_TEMPLATE_INDEX" val="20163649"/>
  <p:tag name="KSO_WM_TAG_VERSION" val="1.0"/>
  <p:tag name="KSO_WM_SLIDE_ID" val="basetag20163649_7"/>
  <p:tag name="KSO_WM_SLIDE_INDEX" val="7"/>
  <p:tag name="KSO_WM_SLIDE_ITEM_CNT" val="0"/>
  <p:tag name="KSO_WM_SLIDE_TYPE" val="sectionTitle"/>
  <p:tag name="KSO_WM_BEAUTIFY_FLAG" val="#wm#"/>
</p:tagLst>
</file>

<file path=ppt/tags/tag6.xml><?xml version="1.0" encoding="utf-8"?>
<p:tagLst xmlns:p="http://schemas.openxmlformats.org/presentationml/2006/main">
  <p:tag name="KSO_WM_TEMPLATE_CATEGORY" val="basetag"/>
  <p:tag name="KSO_WM_TEMPLATE_INDEX" val="20163649"/>
  <p:tag name="KSO_WM_TAG_VERSION" val="1.0"/>
  <p:tag name="KSO_WM_SLIDE_ID" val="basetag20163649_7"/>
  <p:tag name="KSO_WM_SLIDE_INDEX" val="7"/>
  <p:tag name="KSO_WM_SLIDE_ITEM_CNT" val="0"/>
  <p:tag name="KSO_WM_SLIDE_TYPE" val="sectionTitle"/>
  <p:tag name="KSO_WM_BEAUTIFY_FLAG" val="#wm#"/>
</p:tagLst>
</file>

<file path=ppt/tags/tag7.xml><?xml version="1.0" encoding="utf-8"?>
<p:tagLst xmlns:p="http://schemas.openxmlformats.org/presentationml/2006/main">
  <p:tag name="KSO_WM_TEMPLATE_CATEGORY" val="basetag"/>
  <p:tag name="KSO_WM_TEMPLATE_INDEX" val="20163649"/>
  <p:tag name="KSO_WM_TAG_VERSION" val="1.0"/>
  <p:tag name="KSO_WM_SLIDE_ID" val="basetag20163649_2"/>
  <p:tag name="KSO_WM_SLIDE_INDEX" val="2"/>
  <p:tag name="KSO_WM_SLIDE_ITEM_CNT" val="0"/>
  <p:tag name="KSO_WM_SLIDE_TYPE" val="text"/>
  <p:tag name="KSO_WM_BEAUTIFY_FLAG" val="#wm#"/>
</p:tagLst>
</file>

<file path=ppt/tags/tag8.xml><?xml version="1.0" encoding="utf-8"?>
<p:tagLst xmlns:p="http://schemas.openxmlformats.org/presentationml/2006/main">
  <p:tag name="KSO_WM_TEMPLATE_CATEGORY" val="basetag"/>
  <p:tag name="KSO_WM_TEMPLATE_INDEX" val="20163649"/>
  <p:tag name="KSO_WM_TAG_VERSION" val="1.0"/>
  <p:tag name="KSO_WM_SLIDE_ID" val="basetag20163649_34"/>
  <p:tag name="KSO_WM_SLIDE_INDEX" val="34"/>
  <p:tag name="KSO_WM_SLIDE_ITEM_CNT" val="0"/>
  <p:tag name="KSO_WM_SLIDE_TYPE" val="endPage"/>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2898</Words>
  <Application>WPS 演示</Application>
  <PresentationFormat>宽屏</PresentationFormat>
  <Paragraphs>161</Paragraphs>
  <Slides>16</Slides>
  <Notes>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Arial</vt:lpstr>
      <vt:lpstr>宋体</vt:lpstr>
      <vt:lpstr>Wingdings</vt:lpstr>
      <vt:lpstr>Calibri Light</vt:lpstr>
      <vt:lpstr>Calibri</vt:lpstr>
      <vt:lpstr>Impact</vt:lpstr>
      <vt:lpstr>方正姚体</vt:lpstr>
      <vt:lpstr>Aharoni</vt:lpstr>
      <vt:lpstr>Gulim</vt:lpstr>
      <vt:lpstr>华文新魏</vt:lpstr>
      <vt:lpstr>华文中宋</vt:lpstr>
      <vt:lpstr>微软雅黑</vt:lpstr>
      <vt:lpstr>Arial Unicode MS</vt:lpstr>
      <vt:lpstr>黑体</vt:lpstr>
      <vt:lpstr>Yu Gothic UI Semibold</vt:lpstr>
      <vt:lpstr>Malgun Gothic</vt:lpstr>
      <vt:lpstr>Office 主题</vt:lpstr>
      <vt:lpstr>1_Office 主题</vt:lpstr>
      <vt:lpstr>PowerPoint 演示文稿</vt:lpstr>
      <vt:lpstr>申请硕士学位人员培养流程(p13)</vt:lpstr>
      <vt:lpstr>考试资格卡</vt:lpstr>
      <vt:lpstr>办理课程考试资格卡</vt:lpstr>
      <vt:lpstr>办理考试资格卡手续</vt:lpstr>
      <vt:lpstr>缴纳考试费和申请费</vt:lpstr>
      <vt:lpstr>题库考试</vt:lpstr>
      <vt:lpstr>申请题库考试（p11）</vt:lpstr>
      <vt:lpstr>国考</vt:lpstr>
      <vt:lpstr>申请国家考试</vt:lpstr>
      <vt:lpstr>                                                           </vt:lpstr>
      <vt:lpstr>论文写作及答辩</vt:lpstr>
      <vt:lpstr>PowerPoint 演示文稿</vt:lpstr>
      <vt:lpstr>申请答辩</vt:lpstr>
      <vt:lpstr>颁发硕士学位证书</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cp:revision>
  <dcterms:created xsi:type="dcterms:W3CDTF">2018-05-11T01:54:00Z</dcterms:created>
  <dcterms:modified xsi:type="dcterms:W3CDTF">2019-04-14T04:41:15Z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