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7" r:id="rId10"/>
    <p:sldId id="269" r:id="rId11"/>
    <p:sldId id="265" r:id="rId12"/>
    <p:sldId id="268" r:id="rId13"/>
    <p:sldId id="263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1A14-73A3-4226-A728-BA9F07675A2F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fr-FR" sz="4000" b="1" kern="1200" cap="all" dirty="0">
                <a:solidFill>
                  <a:srgbClr val="005DA2"/>
                </a:solidFill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855-36A0-485E-992A-1A61FE18034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fr-FR" sz="2800" b="1" kern="1200" cap="all" dirty="0">
                <a:solidFill>
                  <a:schemeClr val="tx1"/>
                </a:solidFill>
                <a:latin typeface="Franklin Gothic Demi Cond" panose="020B0706030402020204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68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1A14-73A3-4226-A728-BA9F07675A2F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9096" cy="1143000"/>
          </a:xfrm>
        </p:spPr>
        <p:txBody>
          <a:bodyPr/>
          <a:lstStyle>
            <a:lvl1pPr algn="l">
              <a:defRPr>
                <a:solidFill>
                  <a:srgbClr val="005DA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855-36A0-485E-992A-1A61FE18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65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Demi Cond" panose="020B07060304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1A14-73A3-4226-A728-BA9F07675A2F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855-36A0-485E-992A-1A61FE1803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llipse 6"/>
          <p:cNvSpPr/>
          <p:nvPr userDrawn="1"/>
        </p:nvSpPr>
        <p:spPr>
          <a:xfrm>
            <a:off x="6588224" y="479715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7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DA2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1A14-73A3-4226-A728-BA9F07675A2F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855-36A0-485E-992A-1A61FE18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2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A14-73A3-4226-A728-BA9F07675A2F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855-36A0-485E-992A-1A61FE18034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C:\Users\justine.roche\Desktop\Pages de PRESENTATIONMDM_SHORT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663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0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decinsdumonde.org/fr/actualites/run-health-2016/2016/05/13/courir-na-jamais-ete-aussi-bon-pour-la-san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c7_gKzG6Q" TargetMode="External"/><Relationship Id="rId2" Type="http://schemas.openxmlformats.org/officeDocument/2006/relationships/hyperlink" Target="https://www.youtube.com/watch?v=mObDGkJnzT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_PoGaGIDs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752600"/>
          </a:xfrm>
        </p:spPr>
        <p:txBody>
          <a:bodyPr/>
          <a:lstStyle/>
          <a:p>
            <a:r>
              <a:rPr lang="fr-FR" dirty="0" smtClean="0"/>
              <a:t>DEFI DE MEDECINS DU MONDE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HACKATHON : </a:t>
            </a:r>
            <a:br>
              <a:rPr lang="fr-FR" dirty="0" smtClean="0"/>
            </a:br>
            <a:r>
              <a:rPr lang="fr-FR" dirty="0" smtClean="0"/>
              <a:t>Gaming, LE FUTUR DU DON en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3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 smtClean="0"/>
          </a:p>
          <a:p>
            <a:r>
              <a:rPr lang="fr-FR" sz="1800" dirty="0" smtClean="0"/>
              <a:t>On ne sait pas à quoi sert concrètement le don : </a:t>
            </a:r>
          </a:p>
          <a:p>
            <a:endParaRPr lang="fr-FR" sz="1800" dirty="0" smtClean="0"/>
          </a:p>
          <a:p>
            <a:r>
              <a:rPr lang="fr-FR" sz="1800" dirty="0" smtClean="0"/>
              <a:t>Manque de sentiment d’appartenance : </a:t>
            </a:r>
          </a:p>
          <a:p>
            <a:endParaRPr lang="fr-FR" sz="1800" dirty="0"/>
          </a:p>
          <a:p>
            <a:r>
              <a:rPr lang="fr-FR" sz="1800" dirty="0" smtClean="0"/>
              <a:t>Besoin de connaissance sur le public du jeu : 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Freins actuels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59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1800" dirty="0" smtClean="0"/>
              <a:t>Jeu dans lequel on se met dans la peau d’un personnage pour prendre conscience des problématiques qu’ils rencontrent &gt; manière ludique de découvrir chaque axe d’actions de </a:t>
            </a:r>
            <a:r>
              <a:rPr lang="fr-FR" sz="1800" dirty="0" err="1" smtClean="0"/>
              <a:t>MdM</a:t>
            </a:r>
            <a:r>
              <a:rPr lang="fr-FR" sz="1800" dirty="0" smtClean="0"/>
              <a:t> + Déclencher de l’empathie et de la militance &gt; donc le don</a:t>
            </a:r>
          </a:p>
          <a:p>
            <a:endParaRPr lang="fr-FR" sz="1800" dirty="0"/>
          </a:p>
          <a:p>
            <a:r>
              <a:rPr lang="fr-FR" sz="1800" dirty="0" smtClean="0"/>
              <a:t>On peut prévoir 5 profils au commencement mais on creuse le profil de SEKOU.</a:t>
            </a:r>
          </a:p>
          <a:p>
            <a:endParaRPr lang="fr-FR" sz="1800" dirty="0"/>
          </a:p>
          <a:p>
            <a:r>
              <a:rPr lang="fr-FR" sz="1800" dirty="0" smtClean="0"/>
              <a:t>La personne fait des choix en tant que « </a:t>
            </a:r>
            <a:r>
              <a:rPr lang="fr-FR" sz="1800" dirty="0" err="1" smtClean="0"/>
              <a:t>Sekou</a:t>
            </a:r>
            <a:r>
              <a:rPr lang="fr-FR" sz="1800" dirty="0" smtClean="0"/>
              <a:t> » et rencontre des difficultés que le don peut lever</a:t>
            </a:r>
          </a:p>
          <a:p>
            <a:endParaRPr lang="fr-FR" sz="1800" dirty="0" smtClean="0"/>
          </a:p>
          <a:p>
            <a:r>
              <a:rPr lang="fr-FR" sz="1800" dirty="0" smtClean="0"/>
              <a:t>A l’issue du parcours, on révèle à la personne que </a:t>
            </a:r>
            <a:r>
              <a:rPr lang="fr-FR" sz="1800" dirty="0" err="1" smtClean="0"/>
              <a:t>Sekou</a:t>
            </a:r>
            <a:r>
              <a:rPr lang="fr-FR" sz="1800" dirty="0" smtClean="0"/>
              <a:t> n’est pas juste un personnage mais qu’il existe vraiment &gt; témoignage vidéo et qu’il a besoin d’aide comme les autres mineurs &gt; don</a:t>
            </a:r>
          </a:p>
          <a:p>
            <a:endParaRPr lang="fr-FR" sz="1800" dirty="0" smtClean="0"/>
          </a:p>
          <a:p>
            <a:r>
              <a:rPr lang="fr-FR" sz="1800" dirty="0" smtClean="0"/>
              <a:t>Intégration dans la communauté « soutiens aux enfants isolés » </a:t>
            </a:r>
          </a:p>
          <a:p>
            <a:endParaRPr lang="fr-FR" sz="1800" dirty="0" smtClean="0"/>
          </a:p>
          <a:p>
            <a:r>
              <a:rPr lang="fr-FR" sz="1800" dirty="0" smtClean="0"/>
              <a:t>Besoin de collecter de la connaissance sur les utilisateurs (quels profils sont les plus utilisés, à quel moment ils s’arrêtent de le jeu, quel argument les pousse au don) </a:t>
            </a:r>
          </a:p>
          <a:p>
            <a:endParaRPr lang="fr-FR" sz="1800" dirty="0" smtClean="0"/>
          </a:p>
          <a:p>
            <a:r>
              <a:rPr lang="fr-FR" sz="1800" dirty="0" smtClean="0"/>
              <a:t>Les infos de jeu ne remonteront pas sur leur fiche dans notre base, si on veut les retoucher ultérieurement, il faut donc qu’on fasse le nécessaire pour les </a:t>
            </a:r>
            <a:r>
              <a:rPr lang="fr-FR" sz="1800" dirty="0" err="1" smtClean="0"/>
              <a:t>tracker</a:t>
            </a:r>
            <a:r>
              <a:rPr lang="fr-FR" sz="1800" dirty="0" smtClean="0"/>
              <a:t> et pouvoir revenir vers eux (PWA ?)</a:t>
            </a:r>
          </a:p>
          <a:p>
            <a:endParaRPr lang="fr-FR" dirty="0" smtClean="0"/>
          </a:p>
          <a:p>
            <a:r>
              <a:rPr lang="fr-FR" sz="1800" dirty="0"/>
              <a:t>Attention à l’accessibilité </a:t>
            </a:r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du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19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1800" dirty="0" smtClean="0"/>
              <a:t>Jeu dans lequel on se met dans la peau d’un personnage pour prendre conscience des problématiques qu’ils rencontrent &gt; manière ludique de découvrir chaque axe d’actions de </a:t>
            </a:r>
            <a:r>
              <a:rPr lang="fr-FR" sz="1800" dirty="0" err="1" smtClean="0"/>
              <a:t>MdM</a:t>
            </a:r>
            <a:r>
              <a:rPr lang="fr-FR" sz="1800" dirty="0" smtClean="0"/>
              <a:t> + Déclencher de l’empathie et de la militance &gt; donc le don</a:t>
            </a:r>
          </a:p>
          <a:p>
            <a:endParaRPr lang="fr-FR" sz="1800" dirty="0"/>
          </a:p>
          <a:p>
            <a:r>
              <a:rPr lang="fr-FR" sz="1800" dirty="0" smtClean="0"/>
              <a:t>On peut prévoir 5 profils au commencement mais on creuse le profil de SEKOU.</a:t>
            </a:r>
          </a:p>
          <a:p>
            <a:endParaRPr lang="fr-FR" sz="1800" dirty="0"/>
          </a:p>
          <a:p>
            <a:r>
              <a:rPr lang="fr-FR" sz="1800" dirty="0" smtClean="0"/>
              <a:t>La personne fait des choix en tant que « </a:t>
            </a:r>
            <a:r>
              <a:rPr lang="fr-FR" sz="1800" dirty="0" err="1" smtClean="0"/>
              <a:t>Sekou</a:t>
            </a:r>
            <a:r>
              <a:rPr lang="fr-FR" sz="1800" dirty="0" smtClean="0"/>
              <a:t> » et rencontre des difficultés que le don peut lever</a:t>
            </a:r>
          </a:p>
          <a:p>
            <a:endParaRPr lang="fr-FR" sz="1800" dirty="0" smtClean="0"/>
          </a:p>
          <a:p>
            <a:r>
              <a:rPr lang="fr-FR" sz="1800" dirty="0" smtClean="0"/>
              <a:t>A l’issue du parcours, on révèle à la personne que </a:t>
            </a:r>
            <a:r>
              <a:rPr lang="fr-FR" sz="1800" dirty="0" err="1" smtClean="0"/>
              <a:t>Sekou</a:t>
            </a:r>
            <a:r>
              <a:rPr lang="fr-FR" sz="1800" dirty="0" smtClean="0"/>
              <a:t> n’est pas juste un personnage mais qu’il existe vraiment &gt; témoignage vidéo et qu’il a besoin d’aide comme les autres mineurs &gt; don</a:t>
            </a:r>
          </a:p>
          <a:p>
            <a:endParaRPr lang="fr-FR" sz="1800" dirty="0" smtClean="0"/>
          </a:p>
          <a:p>
            <a:r>
              <a:rPr lang="fr-FR" sz="1800" dirty="0" smtClean="0"/>
              <a:t>Intégration dans la communauté « soutiens aux enfants isolés » </a:t>
            </a:r>
          </a:p>
          <a:p>
            <a:endParaRPr lang="fr-FR" sz="1800" dirty="0" smtClean="0"/>
          </a:p>
          <a:p>
            <a:r>
              <a:rPr lang="fr-FR" sz="1800" dirty="0" smtClean="0"/>
              <a:t>Besoin de collecter de la connaissance sur les utilisateurs (quels profils sont les plus utilisés, à quel moment ils s’arrêtent de le jeu, quel argument les pousse au don) </a:t>
            </a:r>
          </a:p>
          <a:p>
            <a:endParaRPr lang="fr-FR" sz="1800" dirty="0" smtClean="0"/>
          </a:p>
          <a:p>
            <a:r>
              <a:rPr lang="fr-FR" sz="1800" dirty="0" smtClean="0"/>
              <a:t>Les infos de jeu ne remonteront pas sur leur fiche dans notre base, si on veut les retoucher ultérieurement, il faut donc qu’on fasse le nécessaire pour les </a:t>
            </a:r>
            <a:r>
              <a:rPr lang="fr-FR" sz="1800" dirty="0" err="1" smtClean="0"/>
              <a:t>tracker</a:t>
            </a:r>
            <a:r>
              <a:rPr lang="fr-FR" sz="1800" dirty="0" smtClean="0"/>
              <a:t> et pouvoir revenir vers eux (PWA ?)</a:t>
            </a:r>
          </a:p>
          <a:p>
            <a:endParaRPr lang="fr-FR" dirty="0" smtClean="0"/>
          </a:p>
          <a:p>
            <a:r>
              <a:rPr lang="fr-FR" sz="1800" dirty="0"/>
              <a:t>Attention à l’accessibilité </a:t>
            </a:r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 du jeu au défi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30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Promotion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82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115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b="1" dirty="0" smtClean="0">
              <a:latin typeface="+mj-lt"/>
            </a:endParaRPr>
          </a:p>
          <a:p>
            <a:pPr marL="0" indent="0">
              <a:buNone/>
            </a:pPr>
            <a:r>
              <a:rPr lang="fr-FR" sz="1900" b="1" dirty="0" smtClean="0">
                <a:latin typeface="+mj-lt"/>
              </a:rPr>
              <a:t>QUI SOMMES-NOUS ?</a:t>
            </a:r>
          </a:p>
          <a:p>
            <a:pPr marL="0" indent="0">
              <a:buNone/>
            </a:pPr>
            <a:endParaRPr lang="fr-FR" sz="1600" dirty="0" smtClean="0">
              <a:latin typeface="+mj-lt"/>
            </a:endParaRPr>
          </a:p>
          <a:p>
            <a:r>
              <a:rPr lang="fr-FR" sz="1600" dirty="0" smtClean="0">
                <a:latin typeface="+mj-lt"/>
              </a:rPr>
              <a:t>Présent </a:t>
            </a:r>
            <a:r>
              <a:rPr lang="fr-FR" sz="1600" b="1" dirty="0">
                <a:latin typeface="+mj-lt"/>
              </a:rPr>
              <a:t>en France et dans </a:t>
            </a:r>
            <a:r>
              <a:rPr lang="fr-FR" sz="1600" b="1" dirty="0" smtClean="0">
                <a:latin typeface="+mj-lt"/>
              </a:rPr>
              <a:t>45 </a:t>
            </a:r>
            <a:r>
              <a:rPr lang="fr-FR" sz="1600" b="1" dirty="0">
                <a:latin typeface="+mj-lt"/>
              </a:rPr>
              <a:t>pays</a:t>
            </a:r>
            <a:r>
              <a:rPr lang="fr-FR" sz="1600" dirty="0">
                <a:latin typeface="+mj-lt"/>
              </a:rPr>
              <a:t>, Médecins du </a:t>
            </a:r>
            <a:r>
              <a:rPr lang="fr-FR" sz="1600" dirty="0" smtClean="0">
                <a:latin typeface="+mj-lt"/>
              </a:rPr>
              <a:t>Monde France </a:t>
            </a:r>
            <a:r>
              <a:rPr lang="fr-FR" sz="1600" dirty="0">
                <a:latin typeface="+mj-lt"/>
              </a:rPr>
              <a:t>est un </a:t>
            </a:r>
            <a:r>
              <a:rPr lang="fr-FR" sz="1600" dirty="0" smtClean="0">
                <a:latin typeface="+mj-lt"/>
              </a:rPr>
              <a:t>mouvement indépendant </a:t>
            </a:r>
            <a:r>
              <a:rPr lang="fr-FR" sz="1600" dirty="0">
                <a:latin typeface="+mj-lt"/>
              </a:rPr>
              <a:t>de </a:t>
            </a:r>
            <a:r>
              <a:rPr lang="fr-FR" sz="1600" b="1" dirty="0">
                <a:latin typeface="+mj-lt"/>
              </a:rPr>
              <a:t>militants actifs qui soignent, témoignent et accompagnent le changement social.</a:t>
            </a:r>
            <a:r>
              <a:rPr lang="fr-FR" sz="1600" dirty="0">
                <a:latin typeface="+mj-lt"/>
              </a:rPr>
              <a:t> À partir de nos </a:t>
            </a:r>
            <a:r>
              <a:rPr lang="fr-FR" sz="1600" b="1" dirty="0" smtClean="0">
                <a:latin typeface="+mj-lt"/>
              </a:rPr>
              <a:t>128 </a:t>
            </a:r>
            <a:r>
              <a:rPr lang="fr-FR" sz="1600" b="1" dirty="0">
                <a:latin typeface="+mj-lt"/>
              </a:rPr>
              <a:t>programmes médicaux innovants</a:t>
            </a:r>
            <a:r>
              <a:rPr lang="fr-FR" sz="1600" dirty="0">
                <a:latin typeface="+mj-lt"/>
              </a:rPr>
              <a:t> et d’un </a:t>
            </a:r>
            <a:r>
              <a:rPr lang="fr-FR" sz="1600" b="1" dirty="0">
                <a:latin typeface="+mj-lt"/>
              </a:rPr>
              <a:t>plaidoyer</a:t>
            </a:r>
            <a:r>
              <a:rPr lang="fr-FR" sz="1600" dirty="0">
                <a:latin typeface="+mj-lt"/>
              </a:rPr>
              <a:t> basé sur des faits, nous mettons les personnes exclues et leurs communautés en capacité d’accéder à la santé tout en se battant pour un accès universel aux soins.</a:t>
            </a:r>
            <a:r>
              <a:rPr lang="fr-FR" sz="1600" dirty="0" smtClean="0">
                <a:latin typeface="+mj-lt"/>
              </a:rPr>
              <a:t>​</a:t>
            </a:r>
          </a:p>
          <a:p>
            <a:pPr marL="357188" indent="0">
              <a:buNone/>
            </a:pPr>
            <a:endParaRPr lang="fr-FR" sz="1200" dirty="0" smtClean="0">
              <a:latin typeface="+mj-lt"/>
            </a:endParaRPr>
          </a:p>
          <a:p>
            <a:pPr marL="357188" indent="0">
              <a:buNone/>
            </a:pPr>
            <a:r>
              <a:rPr lang="fr-FR" sz="1600" dirty="0" smtClean="0">
                <a:latin typeface="+mj-lt"/>
              </a:rPr>
              <a:t>Médecins du Monde intervient auprès des populations les plus vulnérables : </a:t>
            </a:r>
          </a:p>
          <a:p>
            <a:pPr marL="642938" indent="-285750">
              <a:buFontTx/>
              <a:buChar char="-"/>
            </a:pPr>
            <a:r>
              <a:rPr lang="fr-FR" sz="1600" dirty="0" smtClean="0">
                <a:latin typeface="+mj-lt"/>
              </a:rPr>
              <a:t>Les victimes de crises et de conflits</a:t>
            </a:r>
          </a:p>
          <a:p>
            <a:pPr marL="642938" indent="-285750">
              <a:buFontTx/>
              <a:buChar char="-"/>
            </a:pPr>
            <a:r>
              <a:rPr lang="fr-FR" sz="1600" dirty="0" smtClean="0">
                <a:latin typeface="+mj-lt"/>
              </a:rPr>
              <a:t>Les </a:t>
            </a:r>
            <a:r>
              <a:rPr lang="fr-FR" sz="1600" dirty="0">
                <a:latin typeface="+mj-lt"/>
              </a:rPr>
              <a:t>femmes et les enfants</a:t>
            </a:r>
          </a:p>
          <a:p>
            <a:pPr marL="642938" indent="-285750">
              <a:buFontTx/>
              <a:buChar char="-"/>
            </a:pPr>
            <a:r>
              <a:rPr lang="fr-FR" sz="1600" dirty="0">
                <a:latin typeface="+mj-lt"/>
              </a:rPr>
              <a:t>Les migrants et les déplacés</a:t>
            </a:r>
          </a:p>
          <a:p>
            <a:pPr marL="642938" indent="-285750">
              <a:buFontTx/>
              <a:buChar char="-"/>
            </a:pPr>
            <a:r>
              <a:rPr lang="fr-FR" sz="1600" dirty="0">
                <a:latin typeface="+mj-lt"/>
              </a:rPr>
              <a:t>Les personnes exclues des structures de </a:t>
            </a:r>
            <a:r>
              <a:rPr lang="fr-FR" sz="1600" dirty="0" smtClean="0">
                <a:latin typeface="+mj-lt"/>
              </a:rPr>
              <a:t>santé</a:t>
            </a:r>
          </a:p>
          <a:p>
            <a:pPr marL="642938" indent="-285750">
              <a:buFontTx/>
              <a:buChar char="-"/>
            </a:pPr>
            <a:r>
              <a:rPr lang="fr-FR" sz="1600" dirty="0" smtClean="0">
                <a:latin typeface="+mj-lt"/>
              </a:rPr>
              <a:t>Les personnes ayant des conduites à risque (contamination VIH/Hépatites)</a:t>
            </a:r>
            <a:endParaRPr lang="fr-FR" sz="1600" dirty="0">
              <a:latin typeface="+mj-lt"/>
            </a:endParaRPr>
          </a:p>
          <a:p>
            <a:pPr marL="0" indent="0">
              <a:buNone/>
            </a:pPr>
            <a:endParaRPr lang="fr-FR" sz="1600" dirty="0" smtClean="0">
              <a:latin typeface="+mj-lt"/>
            </a:endParaRPr>
          </a:p>
          <a:p>
            <a:r>
              <a:rPr lang="fr-FR" sz="1600" dirty="0" smtClean="0">
                <a:latin typeface="+mj-lt"/>
              </a:rPr>
              <a:t>Médecins du Monde dispose d’un budget de 95,9 millions d’euros dont </a:t>
            </a:r>
            <a:r>
              <a:rPr lang="fr-FR" sz="1600" b="1" dirty="0" smtClean="0">
                <a:latin typeface="+mj-lt"/>
              </a:rPr>
              <a:t>49% proviennent de la générosité du public</a:t>
            </a:r>
            <a:r>
              <a:rPr lang="fr-FR" sz="1600" dirty="0" smtClean="0">
                <a:latin typeface="+mj-lt"/>
              </a:rPr>
              <a:t>, garante de notre indépendance d’action.</a:t>
            </a:r>
          </a:p>
          <a:p>
            <a:endParaRPr lang="fr-FR" sz="1600" dirty="0">
              <a:latin typeface="+mj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b="1" dirty="0" smtClean="0">
                <a:latin typeface="+mj-lt"/>
              </a:rPr>
              <a:t>LA COLLECTE AUPRES DU GRAND PUBLIC </a:t>
            </a:r>
          </a:p>
          <a:p>
            <a:pPr marL="0" indent="0">
              <a:buNone/>
            </a:pPr>
            <a:endParaRPr lang="fr-FR" sz="1900" dirty="0" smtClean="0">
              <a:latin typeface="+mj-lt"/>
            </a:endParaRPr>
          </a:p>
          <a:p>
            <a:r>
              <a:rPr lang="fr-FR" sz="1600" dirty="0" smtClean="0">
                <a:latin typeface="+mj-lt"/>
              </a:rPr>
              <a:t>En </a:t>
            </a:r>
            <a:r>
              <a:rPr lang="fr-FR" sz="1600" dirty="0">
                <a:latin typeface="+mj-lt"/>
              </a:rPr>
              <a:t>2016, le nombre de foyer fiscal ayant déclaré </a:t>
            </a:r>
            <a:r>
              <a:rPr lang="fr-FR" sz="1600" b="1" dirty="0">
                <a:latin typeface="+mj-lt"/>
              </a:rPr>
              <a:t>un don a diminué de plus de 4 %</a:t>
            </a:r>
            <a:r>
              <a:rPr lang="fr-FR" sz="1600" dirty="0">
                <a:latin typeface="+mj-lt"/>
              </a:rPr>
              <a:t>, tandis que le </a:t>
            </a:r>
            <a:r>
              <a:rPr lang="fr-FR" sz="1600" b="1" dirty="0">
                <a:latin typeface="+mj-lt"/>
              </a:rPr>
              <a:t>montant global des dons a stagné pour la première fois </a:t>
            </a:r>
            <a:r>
              <a:rPr lang="fr-FR" sz="1600" dirty="0">
                <a:latin typeface="+mj-lt"/>
              </a:rPr>
              <a:t>depuis plusieurs années*.</a:t>
            </a:r>
          </a:p>
          <a:p>
            <a:endParaRPr lang="fr-FR" sz="1600" dirty="0">
              <a:latin typeface="+mj-lt"/>
            </a:endParaRPr>
          </a:p>
          <a:p>
            <a:r>
              <a:rPr lang="fr-FR" sz="1600" dirty="0">
                <a:latin typeface="+mj-lt"/>
              </a:rPr>
              <a:t>Cette tendance se confirme sur la base de donateurs de Médecins du Monde, </a:t>
            </a:r>
            <a:r>
              <a:rPr lang="fr-FR" sz="1600" dirty="0" smtClean="0">
                <a:latin typeface="+mj-lt"/>
              </a:rPr>
              <a:t>il est indispensable de tout faire pour</a:t>
            </a:r>
            <a:r>
              <a:rPr lang="fr-FR" sz="1600" b="1" dirty="0" smtClean="0">
                <a:latin typeface="+mj-lt"/>
              </a:rPr>
              <a:t> </a:t>
            </a:r>
            <a:r>
              <a:rPr lang="fr-FR" sz="1600" b="1" dirty="0">
                <a:latin typeface="+mj-lt"/>
              </a:rPr>
              <a:t>convaincre de nouveaux donateurs </a:t>
            </a:r>
            <a:r>
              <a:rPr lang="fr-FR" sz="1600" b="1" dirty="0" smtClean="0">
                <a:latin typeface="+mj-lt"/>
              </a:rPr>
              <a:t>et </a:t>
            </a:r>
            <a:r>
              <a:rPr lang="fr-FR" sz="1600" b="1" dirty="0">
                <a:latin typeface="+mj-lt"/>
              </a:rPr>
              <a:t>fidéliser les donateurs existants.</a:t>
            </a:r>
          </a:p>
          <a:p>
            <a:endParaRPr lang="fr-FR" sz="1600" dirty="0">
              <a:latin typeface="+mj-lt"/>
            </a:endParaRPr>
          </a:p>
          <a:p>
            <a:r>
              <a:rPr lang="fr-FR" sz="1600" dirty="0" smtClean="0">
                <a:latin typeface="+mj-lt"/>
              </a:rPr>
              <a:t>Pour cela, nous devons </a:t>
            </a:r>
            <a:r>
              <a:rPr lang="fr-FR" sz="1600" b="1" dirty="0" smtClean="0">
                <a:latin typeface="+mj-lt"/>
              </a:rPr>
              <a:t>engager </a:t>
            </a:r>
            <a:r>
              <a:rPr lang="fr-FR" sz="1600" b="1" dirty="0">
                <a:latin typeface="+mj-lt"/>
              </a:rPr>
              <a:t>plus intensément les sympathisants et les donateurs </a:t>
            </a:r>
            <a:r>
              <a:rPr lang="fr-FR" sz="1600" dirty="0" smtClean="0">
                <a:latin typeface="+mj-lt"/>
              </a:rPr>
              <a:t>dans </a:t>
            </a:r>
            <a:r>
              <a:rPr lang="fr-FR" sz="1600" dirty="0">
                <a:latin typeface="+mj-lt"/>
              </a:rPr>
              <a:t>la communauté Médecins du Monde </a:t>
            </a:r>
            <a:r>
              <a:rPr lang="fr-FR" sz="1600" dirty="0" smtClean="0">
                <a:latin typeface="+mj-lt"/>
              </a:rPr>
              <a:t>afin de générer </a:t>
            </a:r>
            <a:r>
              <a:rPr lang="fr-FR" sz="1600" dirty="0">
                <a:latin typeface="+mj-lt"/>
              </a:rPr>
              <a:t>des dons et ainsi </a:t>
            </a:r>
            <a:r>
              <a:rPr lang="fr-FR" sz="1600" dirty="0" smtClean="0">
                <a:latin typeface="+mj-lt"/>
              </a:rPr>
              <a:t>d’assurer </a:t>
            </a:r>
            <a:r>
              <a:rPr lang="fr-FR" sz="1600" dirty="0">
                <a:latin typeface="+mj-lt"/>
              </a:rPr>
              <a:t>la pérennité de notre organisation.</a:t>
            </a:r>
          </a:p>
          <a:p>
            <a:pPr marL="0" indent="0">
              <a:buNone/>
            </a:pPr>
            <a:endParaRPr lang="fr-FR" sz="1400" dirty="0">
              <a:latin typeface="+mj-lt"/>
            </a:endParaRPr>
          </a:p>
          <a:p>
            <a:pPr marL="0" indent="0">
              <a:buNone/>
            </a:pPr>
            <a:endParaRPr lang="fr-FR" sz="1400" dirty="0">
              <a:latin typeface="+mj-lt"/>
            </a:endParaRPr>
          </a:p>
          <a:p>
            <a:pPr marL="0" indent="0">
              <a:buNone/>
            </a:pPr>
            <a:r>
              <a:rPr lang="fr-FR" sz="1400" dirty="0">
                <a:latin typeface="+mj-lt"/>
              </a:rPr>
              <a:t>* Chiffres issus du 22ème baromètre de la générosité</a:t>
            </a:r>
          </a:p>
          <a:p>
            <a:pPr marL="0" indent="0">
              <a:buNone/>
            </a:pPr>
            <a:endParaRPr lang="fr-FR" sz="14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65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74315" y="1268760"/>
            <a:ext cx="8229600" cy="5357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latin typeface="+mj-lt"/>
              </a:rPr>
              <a:t>Les donateurs et les sympathisants (prospects) </a:t>
            </a:r>
            <a:r>
              <a:rPr lang="fr-FR" sz="1600" dirty="0" smtClean="0">
                <a:latin typeface="+mj-lt"/>
              </a:rPr>
              <a:t>pour lesquels nous </a:t>
            </a:r>
            <a:r>
              <a:rPr lang="fr-FR" sz="1600" dirty="0">
                <a:latin typeface="+mj-lt"/>
              </a:rPr>
              <a:t>disposons de l’adresse email, reçoivent nos appels à dons et notre newsletter chaque mois.  </a:t>
            </a:r>
          </a:p>
          <a:p>
            <a:pPr marL="0" indent="0">
              <a:buNone/>
            </a:pPr>
            <a:endParaRPr lang="fr-FR" sz="1000" b="1" dirty="0" smtClean="0">
              <a:latin typeface="+mj-lt"/>
            </a:endParaRPr>
          </a:p>
          <a:p>
            <a:pPr marL="0" indent="0">
              <a:buNone/>
            </a:pPr>
            <a:r>
              <a:rPr lang="fr-FR" sz="1600" b="1" dirty="0" smtClean="0">
                <a:latin typeface="+mj-lt"/>
              </a:rPr>
              <a:t>Lorsqu’ils </a:t>
            </a:r>
            <a:r>
              <a:rPr lang="fr-FR" sz="1600" b="1" dirty="0">
                <a:latin typeface="+mj-lt"/>
              </a:rPr>
              <a:t>sont nouveaux, ils sont intégrés dans des cycles d’accueil par email : </a:t>
            </a:r>
          </a:p>
          <a:p>
            <a:pPr marL="0" indent="0">
              <a:buNone/>
            </a:pPr>
            <a:endParaRPr lang="fr-FR" sz="800" dirty="0">
              <a:latin typeface="+mj-lt"/>
            </a:endParaRPr>
          </a:p>
          <a:p>
            <a:pPr marL="0" indent="0">
              <a:buNone/>
            </a:pPr>
            <a:r>
              <a:rPr lang="fr-FR" sz="1400" b="1" dirty="0" smtClean="0">
                <a:latin typeface="+mj-lt"/>
              </a:rPr>
              <a:t>Pour </a:t>
            </a:r>
            <a:r>
              <a:rPr lang="fr-FR" sz="1400" b="1" dirty="0">
                <a:latin typeface="+mj-lt"/>
              </a:rPr>
              <a:t>les </a:t>
            </a:r>
            <a:r>
              <a:rPr lang="fr-FR" sz="1400" b="1" dirty="0" smtClean="0">
                <a:latin typeface="+mj-lt"/>
              </a:rPr>
              <a:t>nouveaux sympathisants </a:t>
            </a:r>
            <a:r>
              <a:rPr lang="fr-FR" sz="1400" b="1" dirty="0">
                <a:latin typeface="+mj-lt"/>
              </a:rPr>
              <a:t>: 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de bienvenue – J+1 après l’inscription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« à la découverte de nos communautés », avec intégration d’un 1er appel à don – J+7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d’appel à don </a:t>
            </a:r>
            <a:r>
              <a:rPr lang="fr-FR" sz="1400" dirty="0" smtClean="0">
                <a:latin typeface="+mj-lt"/>
              </a:rPr>
              <a:t>ponctuel </a:t>
            </a:r>
            <a:r>
              <a:rPr lang="fr-FR" sz="1400" dirty="0">
                <a:latin typeface="+mj-lt"/>
              </a:rPr>
              <a:t>– J+15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appel à don </a:t>
            </a:r>
            <a:r>
              <a:rPr lang="fr-FR" sz="1400" dirty="0" smtClean="0">
                <a:latin typeface="+mj-lt"/>
              </a:rPr>
              <a:t>régulier – </a:t>
            </a:r>
            <a:r>
              <a:rPr lang="fr-FR" sz="1400" dirty="0">
                <a:latin typeface="+mj-lt"/>
              </a:rPr>
              <a:t>J+30 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« Message anniversaire de l’inscription » – J+365</a:t>
            </a:r>
          </a:p>
          <a:p>
            <a:pPr marL="0" indent="0">
              <a:buNone/>
            </a:pPr>
            <a:endParaRPr lang="fr-FR" sz="800" dirty="0" smtClean="0">
              <a:latin typeface="+mj-lt"/>
            </a:endParaRPr>
          </a:p>
          <a:p>
            <a:pPr marL="0" indent="0">
              <a:buNone/>
            </a:pPr>
            <a:r>
              <a:rPr lang="fr-FR" sz="1400" b="1" dirty="0" smtClean="0">
                <a:latin typeface="+mj-lt"/>
              </a:rPr>
              <a:t>Pour les nouveaux donateurs : </a:t>
            </a:r>
            <a:endParaRPr lang="fr-FR" sz="1400" b="1" dirty="0">
              <a:latin typeface="+mj-lt"/>
            </a:endParaRP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de bienvenue dans la communauté + Espace Donateur –  J+2 après 1er don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appel à don régulier  – J+90</a:t>
            </a:r>
          </a:p>
          <a:p>
            <a:r>
              <a:rPr lang="fr-FR" sz="1400" dirty="0" smtClean="0">
                <a:latin typeface="+mj-lt"/>
              </a:rPr>
              <a:t>Email </a:t>
            </a:r>
            <a:r>
              <a:rPr lang="fr-FR" sz="1400" dirty="0">
                <a:latin typeface="+mj-lt"/>
              </a:rPr>
              <a:t>anniversaire du 1er don – J+365</a:t>
            </a:r>
          </a:p>
          <a:p>
            <a:pPr marL="0" indent="0">
              <a:buNone/>
            </a:pPr>
            <a:endParaRPr lang="fr-FR" sz="1000" dirty="0" smtClean="0">
              <a:latin typeface="+mj-lt"/>
            </a:endParaRPr>
          </a:p>
          <a:p>
            <a:pPr marL="0" indent="0">
              <a:buNone/>
            </a:pPr>
            <a:r>
              <a:rPr lang="fr-FR" sz="1600" b="1" dirty="0" smtClean="0">
                <a:latin typeface="+mj-lt"/>
              </a:rPr>
              <a:t>Ces cycles actifs depuis 2016 posent 2 problématiques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b="0" dirty="0" smtClean="0">
                <a:solidFill>
                  <a:srgbClr val="005DA2"/>
                </a:solidFill>
                <a:latin typeface="+mj-lt"/>
              </a:rPr>
              <a:t>Ils ne nous apportent aucune connaissance pour mener des actions de collecte adaptées à nos cibles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600" b="0" dirty="0" smtClean="0">
                <a:solidFill>
                  <a:srgbClr val="005DA2"/>
                </a:solidFill>
                <a:latin typeface="+mj-lt"/>
              </a:rPr>
              <a:t>Ils ne génèrent aucun don de la part des sympathisants et aucun 2</a:t>
            </a:r>
            <a:r>
              <a:rPr lang="fr-FR" sz="1600" b="0" baseline="30000" dirty="0" smtClean="0">
                <a:solidFill>
                  <a:srgbClr val="005DA2"/>
                </a:solidFill>
                <a:latin typeface="+mj-lt"/>
              </a:rPr>
              <a:t>ème</a:t>
            </a:r>
            <a:r>
              <a:rPr lang="fr-FR" sz="1600" b="0" dirty="0" smtClean="0">
                <a:solidFill>
                  <a:srgbClr val="005DA2"/>
                </a:solidFill>
                <a:latin typeface="+mj-lt"/>
              </a:rPr>
              <a:t> don pour les nouveaux donateurs</a:t>
            </a:r>
          </a:p>
          <a:p>
            <a:pPr marL="0" indent="0">
              <a:buNone/>
            </a:pPr>
            <a:endParaRPr lang="fr-FR" sz="1600" dirty="0" smtClean="0">
              <a:latin typeface="+mj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Cycles d’engagement actuels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04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>
                <a:latin typeface="+mj-lt"/>
              </a:rPr>
              <a:t>Nous recherchons </a:t>
            </a:r>
            <a:r>
              <a:rPr lang="fr-FR" sz="1600" b="1" dirty="0" smtClean="0">
                <a:latin typeface="+mj-lt"/>
              </a:rPr>
              <a:t>une solution permettant d’engager de façon ludique </a:t>
            </a:r>
            <a:r>
              <a:rPr lang="fr-FR" sz="1600" dirty="0" smtClean="0">
                <a:latin typeface="+mj-lt"/>
              </a:rPr>
              <a:t>les sympathisants et les nouveaux donateurs dans le cadre du cycle d’accueil. </a:t>
            </a:r>
          </a:p>
          <a:p>
            <a:endParaRPr lang="fr-FR" sz="1600" dirty="0">
              <a:latin typeface="+mj-lt"/>
            </a:endParaRPr>
          </a:p>
          <a:p>
            <a:r>
              <a:rPr lang="fr-FR" sz="1600" dirty="0" smtClean="0">
                <a:latin typeface="+mj-lt"/>
              </a:rPr>
              <a:t>La solution </a:t>
            </a:r>
            <a:r>
              <a:rPr lang="fr-FR" sz="1600" dirty="0">
                <a:latin typeface="+mj-lt"/>
              </a:rPr>
              <a:t>proposée sera communiquée aux sympathisants ainsi qu’aux nouveaux donateurs (sauf s’ils étaient au préalable sympathisants) par email dans </a:t>
            </a:r>
            <a:r>
              <a:rPr lang="fr-FR" sz="1600" dirty="0" smtClean="0">
                <a:latin typeface="+mj-lt"/>
              </a:rPr>
              <a:t>un </a:t>
            </a:r>
            <a:r>
              <a:rPr lang="fr-FR" sz="1600" dirty="0">
                <a:latin typeface="+mj-lt"/>
              </a:rPr>
              <a:t>cycle </a:t>
            </a:r>
            <a:r>
              <a:rPr lang="fr-FR" sz="1600" dirty="0" smtClean="0">
                <a:latin typeface="+mj-lt"/>
              </a:rPr>
              <a:t>d’accueil redéfini.</a:t>
            </a:r>
          </a:p>
          <a:p>
            <a:endParaRPr lang="fr-FR" sz="1600" dirty="0">
              <a:latin typeface="+mj-lt"/>
            </a:endParaRPr>
          </a:p>
          <a:p>
            <a:r>
              <a:rPr lang="fr-FR" sz="1600" b="1" dirty="0" smtClean="0">
                <a:latin typeface="+mj-lt"/>
              </a:rPr>
              <a:t>La solution innovante proposée </a:t>
            </a:r>
            <a:r>
              <a:rPr lang="fr-FR" sz="1600" b="1" dirty="0">
                <a:latin typeface="+mj-lt"/>
              </a:rPr>
              <a:t>doit permettre à la personne :</a:t>
            </a:r>
          </a:p>
          <a:p>
            <a:pPr lvl="1"/>
            <a:r>
              <a:rPr lang="fr-FR" sz="1600" b="0" dirty="0">
                <a:latin typeface="+mj-lt"/>
              </a:rPr>
              <a:t>De découvrir </a:t>
            </a:r>
            <a:r>
              <a:rPr lang="fr-FR" sz="1600" b="0" dirty="0" smtClean="0">
                <a:latin typeface="+mj-lt"/>
              </a:rPr>
              <a:t>à travers le jeu, le panel d’actions et de combats </a:t>
            </a:r>
            <a:r>
              <a:rPr lang="fr-FR" sz="1600" b="0" dirty="0">
                <a:latin typeface="+mj-lt"/>
              </a:rPr>
              <a:t>de Médecins du Monde</a:t>
            </a:r>
          </a:p>
          <a:p>
            <a:pPr lvl="1"/>
            <a:r>
              <a:rPr lang="fr-FR" sz="1600" b="0" dirty="0">
                <a:latin typeface="+mj-lt"/>
              </a:rPr>
              <a:t>De renforcer son sentiment d’appartenance à la communauté </a:t>
            </a:r>
            <a:r>
              <a:rPr lang="fr-FR" sz="1600" b="0" dirty="0" smtClean="0">
                <a:latin typeface="+mj-lt"/>
              </a:rPr>
              <a:t>Médecins du Monde </a:t>
            </a:r>
          </a:p>
          <a:p>
            <a:pPr marL="714375" lvl="1" indent="0">
              <a:buNone/>
            </a:pPr>
            <a:r>
              <a:rPr lang="fr-FR" sz="1600" b="0" dirty="0" smtClean="0">
                <a:latin typeface="+mj-lt"/>
              </a:rPr>
              <a:t>(il </a:t>
            </a:r>
            <a:r>
              <a:rPr lang="fr-FR" sz="1600" b="0" dirty="0">
                <a:latin typeface="+mj-lt"/>
              </a:rPr>
              <a:t>doit sentir qu’il « </a:t>
            </a:r>
            <a:r>
              <a:rPr lang="fr-FR" sz="1600" b="0" dirty="0" smtClean="0">
                <a:latin typeface="+mj-lt"/>
              </a:rPr>
              <a:t>matche</a:t>
            </a:r>
            <a:r>
              <a:rPr lang="fr-FR" sz="1600" b="0" dirty="0">
                <a:latin typeface="+mj-lt"/>
              </a:rPr>
              <a:t> » avec </a:t>
            </a:r>
            <a:r>
              <a:rPr lang="fr-FR" sz="1600" b="0" dirty="0" smtClean="0">
                <a:latin typeface="+mj-lt"/>
              </a:rPr>
              <a:t>nos valeurs, à la manière d’applications de matching professionnel, amoureux, etc. ) </a:t>
            </a:r>
          </a:p>
          <a:p>
            <a:pPr lvl="1"/>
            <a:r>
              <a:rPr lang="fr-FR" sz="1600" b="0" dirty="0" smtClean="0">
                <a:latin typeface="+mj-lt"/>
              </a:rPr>
              <a:t>Et par conséquent, de s’impliquer davantage en faisant un don </a:t>
            </a:r>
            <a:endParaRPr lang="fr-FR" sz="1600" b="0" dirty="0">
              <a:latin typeface="+mj-lt"/>
            </a:endParaRPr>
          </a:p>
          <a:p>
            <a:pPr lvl="1"/>
            <a:endParaRPr lang="fr-FR" sz="1600" b="0" dirty="0">
              <a:latin typeface="+mj-lt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fr-FR" sz="1600" b="0" dirty="0" smtClean="0">
                <a:latin typeface="+mj-lt"/>
              </a:rPr>
              <a:t>Notre souhait est de développer cette solution et de la communiquer dès 2018.</a:t>
            </a:r>
            <a:endParaRPr lang="fr-FR" sz="1600" b="0" dirty="0">
              <a:latin typeface="+mj-lt"/>
            </a:endParaRPr>
          </a:p>
          <a:p>
            <a:pPr marL="28575" lvl="1" indent="-28575"/>
            <a:endParaRPr lang="fr-FR" sz="1600" b="0" dirty="0">
              <a:latin typeface="+mj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 proposé au hackathon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1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r>
              <a:rPr lang="fr-FR" sz="1600" b="1" dirty="0">
                <a:latin typeface="+mj-lt"/>
              </a:rPr>
              <a:t>Course connectée Run for Health :</a:t>
            </a:r>
          </a:p>
          <a:p>
            <a:pPr marL="400050" lvl="1" indent="0">
              <a:buNone/>
            </a:pPr>
            <a:r>
              <a:rPr lang="fr-FR" sz="1600" b="0" dirty="0">
                <a:latin typeface="+mj-lt"/>
                <a:hlinkClick r:id="rId2"/>
              </a:rPr>
              <a:t>http://www.medecinsdumonde.org/fr/actualites/run-health-2016/2016/05/13/courir-na-jamais-ete-aussi-bon-pour-la-sante</a:t>
            </a:r>
            <a:r>
              <a:rPr lang="fr-FR" sz="1600" b="0" dirty="0">
                <a:latin typeface="+mj-lt"/>
              </a:rPr>
              <a:t> </a:t>
            </a:r>
            <a:endParaRPr lang="fr-FR" sz="1600" b="0" dirty="0" smtClean="0">
              <a:latin typeface="+mj-lt"/>
            </a:endParaRPr>
          </a:p>
          <a:p>
            <a:pPr marL="400050" lvl="1" indent="0">
              <a:buNone/>
            </a:pPr>
            <a:endParaRPr lang="fr-FR" sz="1600" b="0" dirty="0">
              <a:latin typeface="+mj-lt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+mj-lt"/>
              </a:rPr>
              <a:t>Difficultés rencontrées : </a:t>
            </a:r>
          </a:p>
          <a:p>
            <a:pPr lvl="1"/>
            <a:r>
              <a:rPr lang="fr-FR" sz="1600" b="0" dirty="0">
                <a:latin typeface="+mj-lt"/>
              </a:rPr>
              <a:t>Le message « la santé pour tous » est plus difficile à communiquer qu’un message </a:t>
            </a:r>
            <a:r>
              <a:rPr lang="fr-FR" sz="1600" b="0" dirty="0" smtClean="0">
                <a:latin typeface="+mj-lt"/>
              </a:rPr>
              <a:t>concret du type « 10 € = 10 enfants vaccinés »</a:t>
            </a:r>
            <a:endParaRPr lang="fr-FR" sz="1600" b="0" dirty="0">
              <a:latin typeface="+mj-lt"/>
            </a:endParaRPr>
          </a:p>
          <a:p>
            <a:pPr lvl="1"/>
            <a:r>
              <a:rPr lang="fr-FR" sz="1600" b="0" dirty="0">
                <a:latin typeface="+mj-lt"/>
              </a:rPr>
              <a:t>Le concept doit être approfondi pour offrir une expérience plus commune et immersive </a:t>
            </a:r>
          </a:p>
          <a:p>
            <a:pPr lvl="1"/>
            <a:r>
              <a:rPr lang="fr-FR" sz="1600" b="0" dirty="0" smtClean="0">
                <a:latin typeface="+mj-lt"/>
              </a:rPr>
              <a:t>La base </a:t>
            </a:r>
            <a:r>
              <a:rPr lang="fr-FR" sz="1600" b="0" dirty="0">
                <a:latin typeface="+mj-lt"/>
              </a:rPr>
              <a:t>MdM (donateurs + sympathisants) très peu </a:t>
            </a:r>
            <a:r>
              <a:rPr lang="fr-FR" sz="1600" b="0" dirty="0" smtClean="0">
                <a:latin typeface="+mj-lt"/>
              </a:rPr>
              <a:t>réactive sur cette innovation</a:t>
            </a:r>
            <a:endParaRPr lang="fr-FR" sz="1600" b="0" dirty="0">
              <a:latin typeface="+mj-lt"/>
            </a:endParaRPr>
          </a:p>
          <a:p>
            <a:endParaRPr lang="fr-FR" dirty="0"/>
          </a:p>
          <a:p>
            <a:pPr marL="400050" lvl="1" indent="0">
              <a:buNone/>
            </a:pPr>
            <a:endParaRPr lang="fr-FR" sz="1600" b="0" dirty="0" smtClean="0">
              <a:latin typeface="+mj-lt"/>
            </a:endParaRPr>
          </a:p>
          <a:p>
            <a:pPr marL="0" indent="0">
              <a:buNone/>
            </a:pPr>
            <a:endParaRPr lang="fr-FR" b="0" dirty="0" smtClean="0">
              <a:latin typeface="+mj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Retour d’expérience sur projet innovant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4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600" dirty="0" smtClean="0">
                <a:latin typeface="+mj-lt"/>
              </a:rPr>
              <a:t>Dépliant Soigner &amp; Témoigner</a:t>
            </a:r>
          </a:p>
          <a:p>
            <a:r>
              <a:rPr lang="fr-FR" sz="1600" dirty="0" smtClean="0">
                <a:latin typeface="+mj-lt"/>
              </a:rPr>
              <a:t>Plan stratégique </a:t>
            </a:r>
          </a:p>
          <a:p>
            <a:r>
              <a:rPr lang="fr-FR" sz="1600" dirty="0" smtClean="0">
                <a:latin typeface="+mj-lt"/>
              </a:rPr>
              <a:t>Rapport moral de Médecins du Monde </a:t>
            </a:r>
          </a:p>
          <a:p>
            <a:r>
              <a:rPr lang="fr-FR" sz="1600" dirty="0" smtClean="0">
                <a:latin typeface="+mj-lt"/>
              </a:rPr>
              <a:t>Rapport financier de Médecins du Monde</a:t>
            </a:r>
          </a:p>
          <a:p>
            <a:r>
              <a:rPr lang="fr-FR" sz="1600" dirty="0" smtClean="0">
                <a:latin typeface="+mj-lt"/>
              </a:rPr>
              <a:t>Rapport de l’observatoire d’accès aux soins en France</a:t>
            </a:r>
          </a:p>
          <a:p>
            <a:r>
              <a:rPr lang="fr-FR" sz="1600" dirty="0" smtClean="0">
                <a:latin typeface="+mj-lt"/>
              </a:rPr>
              <a:t>Plaidoyer France 2017</a:t>
            </a:r>
          </a:p>
          <a:p>
            <a:r>
              <a:rPr lang="fr-FR" sz="1600" dirty="0" smtClean="0">
                <a:latin typeface="+mj-lt"/>
              </a:rPr>
              <a:t>JDD </a:t>
            </a:r>
          </a:p>
          <a:p>
            <a:r>
              <a:rPr lang="fr-FR" sz="1600" dirty="0" smtClean="0">
                <a:latin typeface="+mj-lt"/>
              </a:rPr>
              <a:t>Migration droit et santé </a:t>
            </a:r>
          </a:p>
          <a:p>
            <a:r>
              <a:rPr lang="fr-FR" sz="1600" dirty="0" smtClean="0">
                <a:latin typeface="+mj-lt"/>
              </a:rPr>
              <a:t>Santé sexuelle et reproductive</a:t>
            </a:r>
          </a:p>
          <a:p>
            <a:r>
              <a:rPr lang="fr-FR" sz="1600" dirty="0" smtClean="0">
                <a:latin typeface="+mj-lt"/>
              </a:rPr>
              <a:t>Santé mentale et soutien psychosocial</a:t>
            </a:r>
          </a:p>
          <a:p>
            <a:r>
              <a:rPr lang="fr-FR" sz="1600" dirty="0" smtClean="0">
                <a:latin typeface="+mj-lt"/>
              </a:rPr>
              <a:t>Derniers snapshots Urgence</a:t>
            </a:r>
          </a:p>
          <a:p>
            <a:r>
              <a:rPr lang="fr-FR" sz="1600" dirty="0">
                <a:latin typeface="+mj-lt"/>
              </a:rPr>
              <a:t>Référentiel pour les dispositifs d'éducation aux risques liés à </a:t>
            </a:r>
            <a:r>
              <a:rPr lang="fr-FR" sz="1600" dirty="0" smtClean="0">
                <a:latin typeface="+mj-lt"/>
              </a:rPr>
              <a:t>l'injection</a:t>
            </a:r>
          </a:p>
          <a:p>
            <a:r>
              <a:rPr lang="fr-FR" sz="1600" dirty="0" smtClean="0">
                <a:latin typeface="+mj-lt"/>
              </a:rPr>
              <a:t>Santé </a:t>
            </a:r>
            <a:r>
              <a:rPr lang="fr-FR" sz="1600" dirty="0">
                <a:latin typeface="+mj-lt"/>
              </a:rPr>
              <a:t>et droits des travailleuses/</a:t>
            </a:r>
            <a:r>
              <a:rPr lang="fr-FR" sz="1600" dirty="0" err="1">
                <a:latin typeface="+mj-lt"/>
              </a:rPr>
              <a:t>eurs</a:t>
            </a:r>
            <a:r>
              <a:rPr lang="fr-FR" sz="1600" dirty="0">
                <a:latin typeface="+mj-lt"/>
              </a:rPr>
              <a:t> du sexe </a:t>
            </a:r>
            <a:endParaRPr lang="fr-FR" sz="1600" dirty="0" smtClean="0">
              <a:latin typeface="+mj-lt"/>
            </a:endParaRPr>
          </a:p>
          <a:p>
            <a:endParaRPr lang="fr-FR" sz="1600" dirty="0" smtClean="0">
              <a:latin typeface="+mj-lt"/>
            </a:endParaRPr>
          </a:p>
          <a:p>
            <a:pPr marL="0" indent="0">
              <a:buNone/>
            </a:pPr>
            <a:endParaRPr lang="fr-FR" sz="1600" dirty="0">
              <a:latin typeface="+mj-lt"/>
            </a:endParaRPr>
          </a:p>
          <a:p>
            <a:r>
              <a:rPr lang="fr-FR" sz="1600" dirty="0">
                <a:latin typeface="+mj-lt"/>
              </a:rPr>
              <a:t>Vidéo institutionnelle : </a:t>
            </a:r>
            <a:r>
              <a:rPr lang="fr-FR" sz="1600" dirty="0">
                <a:latin typeface="+mj-lt"/>
                <a:hlinkClick r:id="rId2"/>
              </a:rPr>
              <a:t>https://</a:t>
            </a:r>
            <a:r>
              <a:rPr lang="fr-FR" sz="1600" dirty="0" smtClean="0">
                <a:latin typeface="+mj-lt"/>
                <a:hlinkClick r:id="rId2"/>
              </a:rPr>
              <a:t>www.youtube.com/watch?v=mObDGkJnzTg</a:t>
            </a:r>
            <a:r>
              <a:rPr lang="fr-FR" sz="1600" dirty="0" smtClean="0">
                <a:latin typeface="+mj-lt"/>
              </a:rPr>
              <a:t> </a:t>
            </a:r>
          </a:p>
          <a:p>
            <a:r>
              <a:rPr lang="fr-FR" sz="1600" dirty="0">
                <a:latin typeface="+mj-lt"/>
              </a:rPr>
              <a:t>Vidéo Françoise : </a:t>
            </a:r>
            <a:r>
              <a:rPr lang="fr-FR" sz="1600" dirty="0">
                <a:latin typeface="+mj-lt"/>
                <a:hlinkClick r:id="rId3"/>
              </a:rPr>
              <a:t>https://</a:t>
            </a:r>
            <a:r>
              <a:rPr lang="fr-FR" sz="1600" dirty="0" smtClean="0">
                <a:latin typeface="+mj-lt"/>
                <a:hlinkClick r:id="rId3"/>
              </a:rPr>
              <a:t>www.youtube.com/watch?v=kJc7_gKzG6Q</a:t>
            </a:r>
            <a:r>
              <a:rPr lang="fr-FR" sz="1600" dirty="0" smtClean="0">
                <a:latin typeface="+mj-lt"/>
              </a:rPr>
              <a:t> </a:t>
            </a:r>
          </a:p>
          <a:p>
            <a:r>
              <a:rPr lang="fr-FR" sz="1600" dirty="0" smtClean="0">
                <a:latin typeface="+mj-lt"/>
              </a:rPr>
              <a:t>Vidéo Run for </a:t>
            </a:r>
            <a:r>
              <a:rPr lang="fr-FR" sz="1600" dirty="0" err="1" smtClean="0">
                <a:latin typeface="+mj-lt"/>
              </a:rPr>
              <a:t>health</a:t>
            </a:r>
            <a:r>
              <a:rPr lang="fr-FR" sz="1600" dirty="0">
                <a:latin typeface="+mj-lt"/>
              </a:rPr>
              <a:t> : </a:t>
            </a:r>
            <a:r>
              <a:rPr lang="fr-FR" sz="1600" dirty="0">
                <a:latin typeface="+mj-lt"/>
                <a:hlinkClick r:id="rId4"/>
              </a:rPr>
              <a:t>https://</a:t>
            </a:r>
            <a:r>
              <a:rPr lang="fr-FR" sz="1600" dirty="0" smtClean="0">
                <a:latin typeface="+mj-lt"/>
                <a:hlinkClick r:id="rId4"/>
              </a:rPr>
              <a:t>www.youtube.com/watch?v=G_PoGaGIDss</a:t>
            </a:r>
            <a:r>
              <a:rPr lang="fr-FR" sz="1600" dirty="0" smtClean="0">
                <a:latin typeface="+mj-lt"/>
              </a:rPr>
              <a:t> </a:t>
            </a:r>
            <a:endParaRPr lang="fr-FR" sz="1600" dirty="0">
              <a:latin typeface="+mj-lt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0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JEU </a:t>
            </a:r>
            <a:br>
              <a:rPr lang="fr-FR" dirty="0" smtClean="0"/>
            </a:br>
            <a:r>
              <a:rPr lang="fr-FR" dirty="0" smtClean="0"/>
              <a:t>MEDECINS DU MONDE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8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Game → Play → Flow → Motivation → Engagement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sz="1900" dirty="0">
                <a:latin typeface="+mj-lt"/>
              </a:rPr>
              <a:t>Plaisir de jouer</a:t>
            </a:r>
          </a:p>
          <a:p>
            <a:endParaRPr lang="fr-FR" sz="1900" dirty="0">
              <a:latin typeface="+mj-lt"/>
            </a:endParaRPr>
          </a:p>
          <a:p>
            <a:r>
              <a:rPr lang="fr-FR" sz="1900" dirty="0">
                <a:latin typeface="+mj-lt"/>
              </a:rPr>
              <a:t>Emotions </a:t>
            </a:r>
          </a:p>
          <a:p>
            <a:endParaRPr lang="fr-FR" sz="1900" dirty="0">
              <a:latin typeface="+mj-lt"/>
            </a:endParaRPr>
          </a:p>
          <a:p>
            <a:r>
              <a:rPr lang="fr-FR" sz="1900" dirty="0">
                <a:latin typeface="+mj-lt"/>
              </a:rPr>
              <a:t>Apprentissage et engagement</a:t>
            </a:r>
          </a:p>
          <a:p>
            <a:endParaRPr lang="fr-FR" sz="1900" dirty="0">
              <a:latin typeface="+mj-lt"/>
            </a:endParaRPr>
          </a:p>
          <a:p>
            <a:r>
              <a:rPr lang="fr-FR" sz="1900" dirty="0">
                <a:latin typeface="+mj-lt"/>
              </a:rPr>
              <a:t>Flow : </a:t>
            </a:r>
            <a:r>
              <a:rPr lang="fr-FR" sz="1900" dirty="0" smtClean="0">
                <a:latin typeface="+mj-lt"/>
              </a:rPr>
              <a:t>état </a:t>
            </a:r>
            <a:r>
              <a:rPr lang="fr-FR" sz="1900" dirty="0">
                <a:latin typeface="+mj-lt"/>
              </a:rPr>
              <a:t>mental atteint par une personne lorsqu'elle est complètement immergée dans ce qu'elle fait</a:t>
            </a:r>
          </a:p>
          <a:p>
            <a:endParaRPr lang="fr-FR" sz="1900" dirty="0">
              <a:latin typeface="+mj-lt"/>
            </a:endParaRPr>
          </a:p>
          <a:p>
            <a:r>
              <a:rPr lang="fr-FR" sz="1900" dirty="0">
                <a:latin typeface="+mj-lt"/>
              </a:rPr>
              <a:t>Incitation au don </a:t>
            </a:r>
          </a:p>
          <a:p>
            <a:endParaRPr lang="fr-FR" sz="1900" dirty="0">
              <a:latin typeface="+mj-lt"/>
            </a:endParaRPr>
          </a:p>
          <a:p>
            <a:r>
              <a:rPr lang="fr-FR" sz="1900" dirty="0">
                <a:latin typeface="+mj-lt"/>
              </a:rPr>
              <a:t>Récompenses </a:t>
            </a:r>
          </a:p>
          <a:p>
            <a:endParaRPr lang="fr-FR" sz="1900" dirty="0">
              <a:latin typeface="+mj-lt"/>
            </a:endParaRPr>
          </a:p>
          <a:p>
            <a:r>
              <a:rPr lang="fr-FR" sz="1900" dirty="0">
                <a:latin typeface="+mj-lt"/>
              </a:rPr>
              <a:t>UI / 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 global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967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646</Words>
  <Application>Microsoft Office PowerPoint</Application>
  <PresentationFormat>Affichage à l'écran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Demi Cond</vt:lpstr>
      <vt:lpstr>Wingdings</vt:lpstr>
      <vt:lpstr>Thème Office</vt:lpstr>
      <vt:lpstr>HACKATHON :  Gaming, LE FUTUR DU DON en ligne</vt:lpstr>
      <vt:lpstr>Contexte</vt:lpstr>
      <vt:lpstr>Contexte</vt:lpstr>
      <vt:lpstr>Cycles d’engagement actuels</vt:lpstr>
      <vt:lpstr>Défi proposé au hackathon</vt:lpstr>
      <vt:lpstr>Retour d’expérience sur projet innovant</vt:lpstr>
      <vt:lpstr>Ressources</vt:lpstr>
      <vt:lpstr>PROJET DE JEU  MEDECINS DU MONDE</vt:lpstr>
      <vt:lpstr>Concept global</vt:lpstr>
      <vt:lpstr>Freins actuels </vt:lpstr>
      <vt:lpstr>Concept du jeu</vt:lpstr>
      <vt:lpstr>Réponse du jeu au défi</vt:lpstr>
      <vt:lpstr>Promotion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Médecins du Monde</dc:title>
  <dc:creator>Justine Roche</dc:creator>
  <cp:lastModifiedBy>Admin</cp:lastModifiedBy>
  <cp:revision>31</cp:revision>
  <cp:lastPrinted>2018-03-08T11:04:47Z</cp:lastPrinted>
  <dcterms:created xsi:type="dcterms:W3CDTF">2015-03-12T13:36:59Z</dcterms:created>
  <dcterms:modified xsi:type="dcterms:W3CDTF">2018-03-11T09:47:57Z</dcterms:modified>
</cp:coreProperties>
</file>