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9"/>
  </p:notesMasterIdLst>
  <p:handoutMasterIdLst>
    <p:handoutMasterId r:id="rId10"/>
  </p:handoutMasterIdLst>
  <p:sldIdLst>
    <p:sldId id="284" r:id="rId4"/>
    <p:sldId id="618" r:id="rId5"/>
    <p:sldId id="690" r:id="rId6"/>
    <p:sldId id="688" r:id="rId7"/>
    <p:sldId id="691" r:id="rId8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7EEF8"/>
    <a:srgbClr val="006600"/>
    <a:srgbClr val="E6E4E3"/>
    <a:srgbClr val="4978C1"/>
    <a:srgbClr val="99FF99"/>
    <a:srgbClr val="BAF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1" autoAdjust="0"/>
    <p:restoredTop sz="94636"/>
  </p:normalViewPr>
  <p:slideViewPr>
    <p:cSldViewPr showGuides="1">
      <p:cViewPr varScale="1">
        <p:scale>
          <a:sx n="86" d="100"/>
          <a:sy n="86" d="100"/>
        </p:scale>
        <p:origin x="2394" y="84"/>
      </p:cViewPr>
      <p:guideLst>
        <p:guide orient="horz" pos="2341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F60E50-E977-4703-9CF9-26B16EB46A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81ED93-5709-4605-A622-A198C8D5C29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2787D2-DF1C-4BFB-9B81-3F03CD4C3ED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89A28D-C584-49F1-9853-754E85AD2AE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73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86188" y="6381750"/>
            <a:ext cx="931863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/>
            </a:lvl1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963032-7F61-419C-8B83-C365E2D21EA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/>
          <p:nvPr userDrawn="1"/>
        </p:nvSpPr>
        <p:spPr>
          <a:xfrm>
            <a:off x="539750" y="714375"/>
            <a:ext cx="7993063" cy="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" name="Line 5"/>
          <p:cNvSpPr/>
          <p:nvPr userDrawn="1"/>
        </p:nvSpPr>
        <p:spPr>
          <a:xfrm>
            <a:off x="539750" y="6308725"/>
            <a:ext cx="7200900" cy="73025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3077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4800" y="5857875"/>
            <a:ext cx="1004888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00108"/>
            <a:ext cx="8540750" cy="5286412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3810"/>
            <a:ext cx="8540750" cy="619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algn="l">
              <a:defRPr sz="3000" b="1" baseline="0">
                <a:solidFill>
                  <a:srgbClr val="00660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4405630" y="6465888"/>
            <a:ext cx="35921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School of  Computer Science and Engineering</a:t>
            </a:r>
            <a:endParaRPr kumimoji="0" lang="zh-CN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14433" y="6453188"/>
            <a:ext cx="931863" cy="333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2621915" y="6172200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73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47403" y="6308725"/>
            <a:ext cx="931863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963032-7F61-419C-8B83-C365E2D21EA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/>
          <p:nvPr userDrawn="1"/>
        </p:nvSpPr>
        <p:spPr>
          <a:xfrm>
            <a:off x="539750" y="714375"/>
            <a:ext cx="7993063" cy="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" name="Line 5"/>
          <p:cNvSpPr/>
          <p:nvPr userDrawn="1"/>
        </p:nvSpPr>
        <p:spPr>
          <a:xfrm>
            <a:off x="539750" y="6308725"/>
            <a:ext cx="7200900" cy="73025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4405630" y="6465888"/>
            <a:ext cx="35921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School of  Computer Science and Engineering</a:t>
            </a:r>
            <a:endParaRPr kumimoji="0" lang="zh-CN" altLang="en-US" sz="1400" b="1" i="1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7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4800" y="5857875"/>
            <a:ext cx="1004888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00108"/>
            <a:ext cx="8540750" cy="5286412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3810"/>
            <a:ext cx="8540750" cy="6191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algn="l">
              <a:defRPr sz="3000" b="1" baseline="0">
                <a:solidFill>
                  <a:srgbClr val="00660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3670" y="6172200"/>
            <a:ext cx="2895600" cy="47625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14433" y="6453188"/>
            <a:ext cx="931863" cy="3333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3810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752600"/>
            <a:ext cx="8540750" cy="427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FC77C5-824B-4F32-B4B7-45F91792B5E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3810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752600"/>
            <a:ext cx="8540750" cy="427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FC77C5-824B-4F32-B4B7-45F91792B5E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7" t="28889" r="8919" b="5694"/>
          <a:stretch>
            <a:fillRect/>
          </a:stretch>
        </p:blipFill>
        <p:spPr bwMode="auto">
          <a:xfrm>
            <a:off x="607939" y="908720"/>
            <a:ext cx="7848674" cy="525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147" name="Rectangle 2"/>
          <p:cNvSpPr>
            <a:spLocks noGrp="1" noRot="1"/>
          </p:cNvSpPr>
          <p:nvPr>
            <p:ph type="ctrTitle"/>
          </p:nvPr>
        </p:nvSpPr>
        <p:spPr>
          <a:xfrm>
            <a:off x="684213" y="1412875"/>
            <a:ext cx="7772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z="4800" dirty="0">
                <a:latin typeface="Times New Roman" panose="02020603050405020304" pitchFamily="18" charset="0"/>
                <a:ea typeface="楷体_GB2312" panose="02010609030101010101" pitchFamily="49" charset="-122"/>
                <a:cs typeface="+mj-cs"/>
              </a:rPr>
              <a:t>期中</a:t>
            </a:r>
            <a:r>
              <a:rPr lang="zh-CN" altLang="en-US" sz="4800" dirty="0">
                <a:latin typeface="Times New Roman" panose="02020603050405020304" pitchFamily="18" charset="0"/>
                <a:ea typeface="楷体_GB2312" panose="02010609030101010101" pitchFamily="49" charset="-122"/>
                <a:cs typeface="+mj-cs"/>
              </a:rPr>
              <a:t>测验</a:t>
            </a:r>
            <a:endParaRPr lang="zh-CN" altLang="en-US" sz="4800" dirty="0">
              <a:latin typeface="Times New Roman" panose="02020603050405020304" pitchFamily="18" charset="0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6148" name="Rectangle 3"/>
          <p:cNvSpPr>
            <a:spLocks noGrp="1" noRot="1"/>
          </p:cNvSpPr>
          <p:nvPr>
            <p:ph type="subTitle" idx="1"/>
          </p:nvPr>
        </p:nvSpPr>
        <p:spPr>
          <a:xfrm>
            <a:off x="860426" y="3579883"/>
            <a:ext cx="7715250" cy="187964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SzTx/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骆伟祺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buSzTx/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中山大学计算机学院</a:t>
            </a:r>
            <a:endParaRPr lang="en-US" altLang="zh-CN" sz="2800" dirty="0"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SzTx/>
            </a:pP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Email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：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luoweiqi@mail.sysu.edu.cn</a:t>
            </a:r>
            <a:endParaRPr lang="en-US" altLang="zh-CN" sz="2400" u="sng" dirty="0"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6149" name="Line 5"/>
          <p:cNvSpPr/>
          <p:nvPr/>
        </p:nvSpPr>
        <p:spPr>
          <a:xfrm>
            <a:off x="611188" y="6308725"/>
            <a:ext cx="7921625" cy="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0" name="Line 5"/>
          <p:cNvSpPr/>
          <p:nvPr/>
        </p:nvSpPr>
        <p:spPr>
          <a:xfrm>
            <a:off x="539750" y="714375"/>
            <a:ext cx="7993063" cy="0"/>
          </a:xfrm>
          <a:prstGeom prst="line">
            <a:avLst/>
          </a:prstGeom>
          <a:ln w="1905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963032-7F61-419C-8B83-C365E2D21EA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8"/>
          <p:cNvSpPr>
            <a:spLocks noGrp="1"/>
          </p:cNvSpPr>
          <p:nvPr>
            <p:ph type="title"/>
          </p:nvPr>
        </p:nvSpPr>
        <p:spPr>
          <a:xfrm>
            <a:off x="301625" y="23813"/>
            <a:ext cx="8540750" cy="6191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期中测验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" r:id="rId1" imgW="114300" imgH="215900" progId="Equation.KSEE3">
                  <p:embed/>
                </p:oleObj>
              </mc:Choice>
              <mc:Fallback>
                <p:oleObj name="" r:id="rId1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39750" y="764540"/>
                <a:ext cx="8136706" cy="52622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1.</a:t>
                </a:r>
                <a:r>
                  <a:rPr lang="zh-CN" altLang="en-US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25</a:t>
                </a:r>
                <a:r>
                  <a:rPr lang="zh-CN" altLang="en-US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分）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  已知</a:t>
                </a:r>
                <a:r>
                  <a:rPr lang="en-US" altLang="zh-CN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H(u,v)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是频域上的一个理想高通滤波器，试用它设计一个理想低通滤波器和一个高频增强滤波器，给出相应的表达式，并分别简单说明用它们来处理图像会产生什么效果。</a:t>
                </a:r>
                <a:endParaRPr lang="zh-CN" altLang="en-US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参考答案：</a:t>
                </a:r>
                <a:r>
                  <a:rPr lang="en-US" altLang="zh-CN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1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）理想低通滤波器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u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v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H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u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v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r>
                  <a:rPr lang="zh-CN" altLang="en-US" sz="1600" b="1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6</a:t>
                </a:r>
                <a:r>
                  <a:rPr lang="zh-CN" altLang="en-US" sz="1600" b="1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分）</a:t>
                </a:r>
                <a:endParaRPr lang="en-US" altLang="zh-CN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理想低通滤波器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u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v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通过保留图像中的低频分量，去除高频分量，从而实现图像的平滑和模糊效果。具体来说，低频分量通常包含图像的整体轮廓和缓慢变化的区域，而高频分量包含细节、边缘和噪声。应用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u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v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后，图像中的细节和边缘被弱化，图像显得更加平滑，但可能会失去一些锐利度。</a:t>
                </a:r>
                <a:r>
                  <a:rPr lang="zh-CN" altLang="en-US" sz="1600" b="1" dirty="0"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（</a:t>
                </a:r>
                <a:r>
                  <a:rPr lang="en-US" altLang="zh-CN" sz="1600" b="1" dirty="0"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6</a:t>
                </a:r>
                <a:r>
                  <a:rPr lang="zh-CN" altLang="en-US" sz="1600" b="1" dirty="0"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分）</a:t>
                </a:r>
                <a:endParaRPr lang="en-US" altLang="zh-CN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2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）高频增强滤波器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E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u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v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k</m:t>
                    </m:r>
                    <m:r>
                      <a:rPr lang="en-US" altLang="zh-CN" sz="1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H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u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v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其中</a:t>
                </a:r>
                <a:r>
                  <a:rPr lang="en-US" altLang="zh-CN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k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为增强系数（通常为正数，用于控制增强的程度）。</a:t>
                </a:r>
                <a:r>
                  <a:rPr lang="zh-CN" altLang="en-US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6</a:t>
                </a:r>
                <a:r>
                  <a:rPr lang="zh-CN" altLang="en-US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分）</a:t>
                </a:r>
                <a:endParaRPr lang="zh-CN" altLang="en-US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高频增强滤波器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E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u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v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通过增强图像中的高频分量，突出细节和边缘，使图像看起来更加清晰和锐利。具体操作是将高频分量按比例</a:t>
                </a:r>
                <a:r>
                  <a:rPr lang="en-US" altLang="zh-CN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k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放大，再与原始图像相加，从而增强细节部分。然而，过度增强可能会导致噪声被放大，图像出现不自然的锐利感或伪影。</a:t>
                </a:r>
                <a:r>
                  <a:rPr lang="zh-CN" altLang="en-US" sz="1600" b="1" dirty="0"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（</a:t>
                </a:r>
                <a:r>
                  <a:rPr lang="en-US" altLang="zh-CN" sz="1600" b="1" dirty="0"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7</a:t>
                </a:r>
                <a:r>
                  <a:rPr lang="zh-CN" altLang="en-US" sz="1600" b="1" dirty="0"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分）</a:t>
                </a:r>
                <a:endParaRPr lang="zh-CN" altLang="en-US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764540"/>
                <a:ext cx="8136706" cy="5262245"/>
              </a:xfrm>
              <a:prstGeom prst="rect">
                <a:avLst/>
              </a:prstGeom>
              <a:blipFill rotWithShape="1">
                <a:blip r:embed="rId3"/>
                <a:stretch>
                  <a:fillRect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8"/>
          <p:cNvSpPr>
            <a:spLocks noGrp="1"/>
          </p:cNvSpPr>
          <p:nvPr>
            <p:ph type="title"/>
          </p:nvPr>
        </p:nvSpPr>
        <p:spPr>
          <a:xfrm>
            <a:off x="301625" y="23813"/>
            <a:ext cx="8540750" cy="6191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期中测验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" r:id="rId1" imgW="114300" imgH="215900" progId="Equation.KSEE3">
                  <p:embed/>
                </p:oleObj>
              </mc:Choice>
              <mc:Fallback>
                <p:oleObj name="" r:id="rId1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764540"/>
            <a:ext cx="8136706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25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试解释均值滤波和中值滤波的基本原理，并分析两者在处理椒盐噪声时的优劣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参考答案：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均值滤波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是一种线性滤波器，其基本原理是将图像中每个像素点的值替换为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其邻域内所有像素值的平均值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。这个过程可以看作是低通滤波，它能够平滑图像并减少噪声，但同时也可能导致图像细节的丢失，尤其是在图像边缘和纹理区域。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中值滤波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是一种非线性滤波器，其核心思想是将每个像素点的值替换为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其邻域内像素值的中位数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。这种方法对于去除椒盐噪声特别有效，因为它能够抵抗孤立的噪声点，而不会像均值滤波那样受到极端值的影响。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）均值滤波：对于椒盐噪声，均值滤波的效果通常较差。椒盐噪声会在图像中随机产生一些像素值非常高或非常低的点，这些点会对邻域内的平均值产生很大影响，导致滤波后的图像模糊，细节丢失中值滤波：相比之下，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中值滤波在处理椒盐噪声时表现更好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。由于中值滤波使用的是邻域内像素值的中位数，它不受极端值的影响，因此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能够有效去除椒盐噪声，同时保持图像边缘和细节的清晰度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。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（比较优劣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8"/>
          <p:cNvSpPr>
            <a:spLocks noGrp="1"/>
          </p:cNvSpPr>
          <p:nvPr>
            <p:ph type="title"/>
          </p:nvPr>
        </p:nvSpPr>
        <p:spPr>
          <a:xfrm>
            <a:off x="301625" y="23813"/>
            <a:ext cx="8540750" cy="6191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期中测验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" r:id="rId1" imgW="114300" imgH="215900" progId="Equation.KSEE3">
                  <p:embed/>
                </p:oleObj>
              </mc:Choice>
              <mc:Fallback>
                <p:oleObj name="" r:id="rId1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39750" y="764540"/>
                <a:ext cx="8136706" cy="64312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3.</a:t>
                </a:r>
                <a:r>
                  <a:rPr lang="zh-CN" altLang="en-US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25</a:t>
                </a:r>
                <a:r>
                  <a:rPr lang="zh-CN" altLang="en-US" sz="1600" b="1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分）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试推导卷积定理</a:t>
                </a:r>
                <a:r>
                  <a:rPr lang="en-US" altLang="zh-CN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以一维傅里叶变换为例</a:t>
                </a:r>
                <a:r>
                  <a:rPr lang="en-US" altLang="zh-CN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)</a:t>
                </a: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，并说明其意义。</a:t>
                </a:r>
                <a:endParaRPr lang="zh-CN" altLang="en-US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charset="-122"/>
                    <a:sym typeface="+mn-ea"/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ℱ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{</m:t>
                    </m:r>
                    <m:r>
                      <a:rPr lang="en-US" altLang="zh-CN" sz="1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t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)∗</m:t>
                    </m:r>
                    <m:r>
                      <a:rPr lang="en-US" altLang="zh-CN" sz="16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𝑔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t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)}=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s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G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s</m:t>
                    </m:r>
                    <m:r>
                      <a:rPr lang="en-US" altLang="zh-CN" sz="16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证明：</a:t>
                </a:r>
                <a:endParaRPr lang="zh-CN" altLang="en-US" sz="16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ℱ</m:t>
                      </m:r>
                      <m: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{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t</m:t>
                      </m:r>
                      <m: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)∗</m:t>
                      </m:r>
                      <m:r>
                        <a:rPr lang="en-US" altLang="zh-CN" sz="1800" i="1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𝑔</m:t>
                      </m:r>
                      <m: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t</m:t>
                      </m:r>
                      <m: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)}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−∞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+∞</m:t>
                        </m:r>
                      </m:sup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𝑔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𝑠𝑡</m:t>
                        </m:r>
                      </m:sup>
                    </m:sSup>
                    <m:r>
                      <a:rPr lang="en-US" altLang="zh-CN" sz="18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𝑑𝑡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𝑓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𝑢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𝑔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𝑢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𝑑𝑢</m:t>
                          </m:r>
                          <m:sSup>
                            <m:sSup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𝑗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altLang="zh-CN" sz="1800" i="1" dirty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𝑓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𝑢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𝑔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𝑢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𝑗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𝑠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𝑢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𝑗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  <m:r>
                                <a:rPr lang="en-US" altLang="zh-CN" sz="1800" i="1" dirty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  <a:sym typeface="+mn-ea"/>
                                </a:rPr>
                                <m:t>𝑠𝑢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1800" dirty="0">
                          <a:solidFill>
                            <a:schemeClr val="tx1"/>
                          </a:solidFill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  <a:sym typeface="+mn-ea"/>
                        </a:rPr>
                        <m:t>dtdu</m:t>
                      </m:r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−∞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+∞</m:t>
                        </m:r>
                      </m:sup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𝑔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𝜋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(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𝑣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altLang="zh-CN" sz="18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dv</m:t>
                    </m:r>
                    <m:nary>
                      <m:naryPr>
                        <m:limLoc m:val="subSup"/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−∞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+∞</m:t>
                        </m:r>
                      </m:sup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𝑢</m:t>
                        </m:r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𝑗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𝜋</m:t>
                            </m:r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uFillTx/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  <a:sym typeface="+mn-ea"/>
                              </a:rPr>
                              <m:t>𝑠𝑢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altLang="zh-CN" sz="18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du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en-US" altLang="zh-CN" sz="18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(</a:t>
                </a:r>
                <a:r>
                  <a:rPr lang="zh-CN" altLang="en-US" sz="18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𝑣</m:t>
                    </m:r>
                    <m:r>
                      <a:rPr lang="en-US" altLang="zh-CN" sz="1800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  <a:sym typeface="+mn-ea"/>
                      </a:rPr>
                      <m:t>𝑢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)</a:t>
                </a:r>
                <a:endParaRPr lang="en-US" altLang="zh-CN" sz="18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=F(s)G(s)</a:t>
                </a:r>
                <a:endParaRPr lang="en-US" altLang="zh-CN" sz="1800" dirty="0">
                  <a:solidFill>
                    <a:schemeClr val="tx1"/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600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764540"/>
                <a:ext cx="8136706" cy="6431280"/>
              </a:xfrm>
              <a:prstGeom prst="rect">
                <a:avLst/>
              </a:prstGeom>
              <a:blipFill rotWithShape="1">
                <a:blip r:embed="rId3"/>
                <a:stretch>
                  <a:fillRect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156325" y="2924810"/>
            <a:ext cx="24396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傅里叶变换定义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6215" y="3644900"/>
            <a:ext cx="24396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卷积定义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0605" y="5229225"/>
            <a:ext cx="13474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换元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4070" y="4580890"/>
            <a:ext cx="9156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035" y="5661025"/>
            <a:ext cx="15125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交换律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8"/>
          <p:cNvSpPr>
            <a:spLocks noGrp="1"/>
          </p:cNvSpPr>
          <p:nvPr>
            <p:ph type="title"/>
          </p:nvPr>
        </p:nvSpPr>
        <p:spPr>
          <a:xfrm>
            <a:off x="301625" y="23813"/>
            <a:ext cx="8540750" cy="6191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期中测验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" r:id="rId1" imgW="114300" imgH="215900" progId="Equation.KSEE3">
                  <p:embed/>
                </p:oleObj>
              </mc:Choice>
              <mc:Fallback>
                <p:oleObj name="" r:id="rId1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764540"/>
            <a:ext cx="60566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25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分）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有一幅在灰色背景下的黑白足球图片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直方图如下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见右</a:t>
            </a:r>
            <a:r>
              <a:rPr lang="zh-CN" altLang="en-US" sz="1600" dirty="0"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图</a:t>
            </a:r>
            <a:r>
              <a:rPr lang="en-US" altLang="zh-CN" sz="1600" dirty="0"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):[0,520,920,532,500,40,5910,24040,6050,80,20,80,952,960,420,0]</a:t>
            </a:r>
            <a:r>
              <a:rPr lang="zh-CN" altLang="en-US" sz="1600" dirty="0"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如果足球的直径为</a:t>
            </a:r>
            <a:r>
              <a:rPr lang="en-US" altLang="zh-CN" sz="1600" dirty="0"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240mm</a:t>
            </a:r>
            <a:r>
              <a:rPr lang="zh-CN" altLang="en-US" sz="1600" dirty="0"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，试估算该图像像素间距大约为多少</a:t>
            </a:r>
            <a:r>
              <a:rPr lang="en-US" altLang="zh-CN" sz="1600" dirty="0"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?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764540"/>
            <a:ext cx="1807210" cy="1417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05" y="2204720"/>
            <a:ext cx="77997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参考答案：从直方图的分布可以看出，属于黑色的像素频次是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:[0,520,920,532,500,(40)]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，属于白色的像素频次是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:[(80),20,80,952,960,420,0]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因此可以估算属于黑白足球区域的像素数目为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: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0+520+920+532+500+20+80+952+960+420+0=4904.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因为具体数字与像素划分有关，因此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4904~5024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都算对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(15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像素间距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1600" i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l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= 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实际距离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像素数量，则相邻像素间的面积为</a:t>
            </a:r>
            <a:r>
              <a:rPr lang="en-US" altLang="zh-CN" sz="1600" i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l</a:t>
            </a:r>
            <a:r>
              <a:rPr lang="en-US" altLang="zh-CN" sz="1600" i="1" baseline="30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600" dirty="0"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可得如下等式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(5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: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结果算到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3.00~3.04 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都算对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(5 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分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uFillTx/>
              <a:latin typeface="Times New Roman" panose="02020603050405020304" pitchFamily="18" charset="0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3491548" y="4436745"/>
          <a:ext cx="196977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904365" imgH="1303020" progId="Equation.DSMT4">
                  <p:embed/>
                </p:oleObj>
              </mc:Choice>
              <mc:Fallback>
                <p:oleObj name="" r:id="rId4" imgW="1904365" imgH="130302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1548" y="4436745"/>
                        <a:ext cx="196977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Dg5Yzc4M2RjODNjNDdmNDgzZmQ2ZDdiMWU2ZmRiOWYifQ=="/>
</p:tagLst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2"/>
          </a:solidFill>
          <a:round/>
        </a:ln>
      </a:spPr>
      <a:bodyPr/>
      <a:lstStyle>
        <a:defPPr>
          <a:defRPr/>
        </a:defPPr>
      </a:lstStyle>
    </a:sp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2"/>
          </a:solidFill>
          <a:round/>
        </a:ln>
      </a:spPr>
      <a:bodyPr/>
      <a:lstStyle>
        <a:defPPr>
          <a:defRPr/>
        </a:defPPr>
      </a:lstStyle>
    </a:sp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CDESIGNC</Template>
  <TotalTime>0</TotalTime>
  <Words>1692</Words>
  <Application>WPS 演示</Application>
  <PresentationFormat>全屏显示(4:3)</PresentationFormat>
  <Paragraphs>76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楷体_GB2312</vt:lpstr>
      <vt:lpstr>新宋体</vt:lpstr>
      <vt:lpstr>微软雅黑</vt:lpstr>
      <vt:lpstr>Cambria Math</vt:lpstr>
      <vt:lpstr>Arial Unicode MS</vt:lpstr>
      <vt:lpstr>Calibri</vt:lpstr>
      <vt:lpstr>万里长城</vt:lpstr>
      <vt:lpstr>1_万里长城</vt:lpstr>
      <vt:lpstr>Equation.KSEE3</vt:lpstr>
      <vt:lpstr>Equation.KSEE3</vt:lpstr>
      <vt:lpstr>Equation.KSEE3</vt:lpstr>
      <vt:lpstr>Equation.KSEE3</vt:lpstr>
      <vt:lpstr>Equation.DSMT4</vt:lpstr>
      <vt:lpstr>期中测验</vt:lpstr>
      <vt:lpstr>期中测验</vt:lpstr>
      <vt:lpstr>期中测验</vt:lpstr>
      <vt:lpstr>期中测验</vt:lpstr>
      <vt:lpstr>期中测验</vt:lpstr>
    </vt:vector>
  </TitlesOfParts>
  <Company>SYSU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HFJ</dc:creator>
  <cp:lastModifiedBy>Yuanhang Huang</cp:lastModifiedBy>
  <cp:revision>3191</cp:revision>
  <dcterms:created xsi:type="dcterms:W3CDTF">2006-02-09T12:25:00Z</dcterms:created>
  <dcterms:modified xsi:type="dcterms:W3CDTF">2024-12-26T03:46:34Z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41E8EBFBA47640C6918A5A0FD9FEEB1E_12</vt:lpwstr>
  </property>
  <property fmtid="{D5CDD505-2E9C-101B-9397-08002B2CF9AE}" pid="3" name="KSOProductBuildVer">
    <vt:lpwstr>2052-12.1.0.19302</vt:lpwstr>
  </property>
</Properties>
</file>