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56" r:id="rId5"/>
    <p:sldId id="257" r:id="rId6"/>
    <p:sldId id="258" r:id="rId8"/>
    <p:sldId id="275" r:id="rId9"/>
    <p:sldId id="259" r:id="rId10"/>
    <p:sldId id="283" r:id="rId11"/>
    <p:sldId id="276" r:id="rId12"/>
    <p:sldId id="278" r:id="rId13"/>
    <p:sldId id="279" r:id="rId14"/>
    <p:sldId id="280" r:id="rId15"/>
    <p:sldId id="281" r:id="rId16"/>
    <p:sldId id="282" r:id="rId17"/>
    <p:sldId id="284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2C1955-7B54-414E-ABD1-D98E9385D519}">
          <p14:sldIdLst>
            <p14:sldId id="256"/>
          </p14:sldIdLst>
        </p14:section>
        <p14:section name="背景 - 2.00" id="{A69A37F7-C79B-46B3-8575-6249E2D5F1AF}">
          <p14:sldIdLst>
            <p14:sldId id="257"/>
            <p14:sldId id="275"/>
            <p14:sldId id="258"/>
          </p14:sldIdLst>
        </p14:section>
        <p14:section name="架构 - 1.00 ~ 1.30" id="{F2976A61-7ED4-42A8-9204-18EDE88BA80A}">
          <p14:sldIdLst>
            <p14:sldId id="259"/>
          </p14:sldIdLst>
        </p14:section>
        <p14:section name="技术方案 - 3.30 ~ 4.00" id="{604FD7CF-173B-4137-89E7-7E56385C802E}">
          <p14:sldIdLst>
            <p14:sldId id="283"/>
            <p14:sldId id="276"/>
            <p14:sldId id="278"/>
            <p14:sldId id="279"/>
            <p14:sldId id="280"/>
            <p14:sldId id="281"/>
            <p14:sldId id="282"/>
            <p14:sldId id="284"/>
          </p14:sldIdLst>
        </p14:section>
        <p14:section name="完成情况 - 0.30" id="{9557F851-AA36-4142-9E8F-9B59FB796951}">
          <p14:sldIdLst>
            <p14:sldId id="261"/>
          </p14:sldIdLst>
        </p14:section>
        <p14:section name="问题、解决方案 - 0.30" id="{9D8406D8-6D50-462F-9B38-A77ED4020934}">
          <p14:sldIdLst>
            <p14:sldId id="262"/>
          </p14:sldIdLst>
        </p14:section>
        <p14:section name="下一步 - 0.30" id="{12EEB5CC-28D7-4960-BCE4-5099F36CBB8F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98"/>
    <a:srgbClr val="F12F15"/>
    <a:srgbClr val="BF4807"/>
    <a:srgbClr val="D00000"/>
    <a:srgbClr val="C60000"/>
    <a:srgbClr val="C4B7D7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>
        <p:scale>
          <a:sx n="75" d="100"/>
          <a:sy n="75" d="100"/>
        </p:scale>
        <p:origin x="46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文件操作包括open、close、read、write、seek等操作，目录操作</a:t>
            </a:r>
            <a:r>
              <a:rPr lang="zh-CN" altLang="en-US"/>
              <a:t>包括opendir、readdir、rename等操作。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目录信息建立内存映射的过程和普通文件类似，也是在扫描</a:t>
            </a:r>
            <a:r>
              <a:rPr lang="en-US" altLang="zh-CN"/>
              <a:t>flash</a:t>
            </a:r>
            <a:r>
              <a:rPr lang="zh-CN" altLang="en-US"/>
              <a:t>的过程中建立物理层结构，在打开目录文件时再建立逻辑层记录和</a:t>
            </a:r>
            <a:r>
              <a:rPr lang="zh-CN" altLang="en-US"/>
              <a:t>哈希表。</a:t>
            </a:r>
            <a:endParaRPr lang="zh-CN" altLang="en-US"/>
          </a:p>
          <a:p>
            <a:r>
              <a:rPr lang="zh-CN" altLang="en-US"/>
              <a:t>而区别在于，目录文件只有一个逻辑层记录和一个数据块，用于保存目录属性。而其他的数据均为目录项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</a:t>
            </a:r>
            <a:endParaRPr lang="zh-CN" altLang="en-US"/>
          </a:p>
          <a:p>
            <a:r>
              <a:rPr lang="en-US" altLang="zh-CN"/>
              <a:t>1.JFFS2</a:t>
            </a:r>
            <a:r>
              <a:rPr lang="zh-CN" altLang="en-US"/>
              <a:t>数据以数据实体形式保存在</a:t>
            </a:r>
            <a:r>
              <a:rPr lang="en-US" altLang="zh-CN"/>
              <a:t>flash</a:t>
            </a:r>
            <a:r>
              <a:rPr lang="zh-CN" altLang="en-US"/>
              <a:t>上，与</a:t>
            </a:r>
            <a:r>
              <a:rPr lang="en-US" altLang="zh-CN"/>
              <a:t>LFS</a:t>
            </a:r>
            <a:r>
              <a:rPr lang="zh-CN" altLang="en-US"/>
              <a:t>相比，它并不需要更新位图等数据维护表。掉电重启之后只需再扫描</a:t>
            </a:r>
            <a:r>
              <a:rPr lang="en-US" altLang="zh-CN"/>
              <a:t>flash</a:t>
            </a:r>
            <a:r>
              <a:rPr lang="zh-CN" altLang="en-US"/>
              <a:t>获得数据实体，比较数据的版本号，即可重新建立</a:t>
            </a:r>
            <a:r>
              <a:rPr lang="zh-CN" altLang="en-US"/>
              <a:t>整个文件</a:t>
            </a:r>
            <a:r>
              <a:rPr lang="zh-CN" altLang="en-US"/>
              <a:t>系统。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每个有效的数据实体在内存都有与之对应的结构体，能方便索引和快速访问数据</a:t>
            </a:r>
            <a:r>
              <a:rPr lang="zh-CN" altLang="en-US"/>
              <a:t>内容。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也就是前面所说的在</a:t>
            </a:r>
            <a:r>
              <a:rPr lang="en-US" altLang="zh-CN"/>
              <a:t>flash</a:t>
            </a:r>
            <a:r>
              <a:rPr lang="zh-CN" altLang="en-US"/>
              <a:t>后端追加写入新数据的更新，将擦写次数平摊到</a:t>
            </a:r>
            <a:r>
              <a:rPr lang="en-US" altLang="zh-CN"/>
              <a:t>flash</a:t>
            </a:r>
            <a:r>
              <a:rPr lang="zh-CN" altLang="en-US"/>
              <a:t>的各个块</a:t>
            </a:r>
            <a:r>
              <a:rPr lang="zh-CN" altLang="en-US"/>
              <a:t>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基础</a:t>
            </a:r>
            <a:r>
              <a:rPr lang="en-US" altLang="zh-CN"/>
              <a:t>IO</a:t>
            </a:r>
            <a:r>
              <a:rPr lang="zh-CN" altLang="en-US"/>
              <a:t>包括文件</a:t>
            </a:r>
            <a:r>
              <a:rPr lang="en-US" altLang="zh-CN"/>
              <a:t> open,read,write</a:t>
            </a:r>
            <a:r>
              <a:rPr lang="zh-CN" altLang="en-US"/>
              <a:t>和目录读写等</a:t>
            </a:r>
            <a:r>
              <a:rPr lang="zh-CN" altLang="en-US"/>
              <a:t>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1.NOR的特点是芯片内执行</a:t>
            </a:r>
            <a:r>
              <a:rPr lang="zh-CN" altLang="en-US"/>
              <a:t>，</a:t>
            </a:r>
            <a:r>
              <a:rPr lang="en-US" altLang="zh-CN"/>
              <a:t>这样应用程序可以直接在flash闪存内运行，不必再把代码读到系统RAM中</a:t>
            </a:r>
            <a:endParaRPr lang="en-US" altLang="zh-CN"/>
          </a:p>
          <a:p>
            <a:r>
              <a:rPr lang="en-US" altLang="zh-CN"/>
              <a:t>2.</a:t>
            </a:r>
            <a:endParaRPr lang="en-US" altLang="zh-CN"/>
          </a:p>
          <a:p>
            <a:r>
              <a:rPr lang="en-US" altLang="zh-CN"/>
              <a:t>3.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>
                <a:sym typeface="+mn-ea"/>
              </a:rPr>
              <a:t>norflash</a:t>
            </a:r>
            <a:r>
              <a:rPr lang="zh-CN" altLang="en-US" dirty="0">
                <a:sym typeface="+mn-ea"/>
              </a:rPr>
              <a:t>文件系统的数据更新类似写日记，即只在</a:t>
            </a:r>
            <a:r>
              <a:rPr lang="en-US" altLang="zh-CN" dirty="0">
                <a:sym typeface="+mn-ea"/>
              </a:rPr>
              <a:t>flash</a:t>
            </a:r>
            <a:r>
              <a:rPr lang="zh-CN" altLang="en-US" dirty="0">
                <a:sym typeface="+mn-ea"/>
              </a:rPr>
              <a:t>末端添加新数据，不在数据原来的</a:t>
            </a:r>
            <a:r>
              <a:rPr lang="zh-CN" altLang="en-US" dirty="0">
                <a:sym typeface="+mn-ea"/>
              </a:rPr>
              <a:t>位置修改。采用这种处理方式的文件系统称为日志文件系统，比如</a:t>
            </a:r>
            <a:r>
              <a:rPr lang="en-US" altLang="zh-CN" dirty="0">
                <a:sym typeface="+mn-ea"/>
              </a:rPr>
              <a:t>JFFS2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LFS</a:t>
            </a:r>
            <a:r>
              <a:rPr lang="zh-CN" altLang="en-US" dirty="0">
                <a:sym typeface="+mn-ea"/>
              </a:rPr>
              <a:t>文件系统。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1.LFS</a:t>
            </a:r>
            <a:r>
              <a:rPr lang="zh-CN" altLang="en-US"/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位图信息也保存在介质上，导致保存位图信息的区域擦写频繁，仍不能有效做到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写平衡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中每一个数据实体都有一个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magic number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我们的项目架构是一种分层</a:t>
            </a:r>
            <a:r>
              <a:rPr lang="zh-CN" altLang="en-US"/>
              <a:t>的体系结构模式。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最上面这一层是</a:t>
            </a:r>
            <a:r>
              <a:rPr lang="en-US" altLang="zh-CN"/>
              <a:t>HoitFS</a:t>
            </a:r>
            <a:r>
              <a:rPr lang="zh-CN" altLang="en-US"/>
              <a:t>接口层。接口层需要为</a:t>
            </a:r>
            <a:r>
              <a:rPr lang="en-US" altLang="zh-CN"/>
              <a:t>SylixOS</a:t>
            </a:r>
            <a:r>
              <a:rPr lang="zh-CN" altLang="en-US"/>
              <a:t>提供操作文件的</a:t>
            </a:r>
            <a:r>
              <a:rPr lang="en-US" altLang="zh-CN"/>
              <a:t>API</a:t>
            </a:r>
            <a:r>
              <a:rPr lang="zh-CN" altLang="en-US"/>
              <a:t>，以及文件系统挂载和卸载等函数</a:t>
            </a:r>
            <a:r>
              <a:rPr lang="zh-CN" altLang="en-US"/>
              <a:t>接口。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第二层是</a:t>
            </a:r>
            <a:r>
              <a:rPr lang="en-US" altLang="zh-CN"/>
              <a:t>HoitFS</a:t>
            </a:r>
            <a:r>
              <a:rPr lang="zh-CN" altLang="en-US"/>
              <a:t>逻辑层，这部分基于下面两个管理层来实现文件和目录的基本</a:t>
            </a:r>
            <a:r>
              <a:rPr lang="en-US" altLang="zh-CN"/>
              <a:t>IO</a:t>
            </a:r>
            <a:r>
              <a:rPr lang="zh-CN" altLang="en-US"/>
              <a:t>操作，还有建立软硬链接等其他</a:t>
            </a:r>
            <a:r>
              <a:rPr lang="zh-CN" altLang="en-US"/>
              <a:t>操作。</a:t>
            </a:r>
            <a:endParaRPr lang="zh-CN" altLang="en-US"/>
          </a:p>
          <a:p>
            <a:r>
              <a:rPr lang="zh-CN" altLang="en-US"/>
              <a:t>接下来是</a:t>
            </a:r>
            <a:r>
              <a:rPr lang="en-US" altLang="zh-CN"/>
              <a:t> full dnode</a:t>
            </a:r>
            <a:r>
              <a:rPr lang="zh-CN" altLang="en-US"/>
              <a:t>管理层和</a:t>
            </a:r>
            <a:r>
              <a:rPr lang="en-US" altLang="zh-CN"/>
              <a:t>fragtree</a:t>
            </a:r>
            <a:r>
              <a:rPr lang="zh-CN" altLang="en-US"/>
              <a:t>管理</a:t>
            </a:r>
            <a:r>
              <a:rPr lang="zh-CN" altLang="en-US"/>
              <a:t>层</a:t>
            </a:r>
            <a:endParaRPr lang="zh-CN" altLang="en-US"/>
          </a:p>
          <a:p>
            <a:r>
              <a:rPr lang="en-US" altLang="zh-CN"/>
              <a:t>    3.Full Dnode </a:t>
            </a:r>
            <a:r>
              <a:rPr lang="zh-CN" altLang="en-US">
                <a:sym typeface="+mn-ea"/>
              </a:rPr>
              <a:t>管理</a:t>
            </a:r>
            <a:r>
              <a:rPr lang="zh-CN" altLang="en-US"/>
              <a:t>层</a:t>
            </a:r>
            <a:r>
              <a:rPr lang="zh-CN" altLang="en-US"/>
              <a:t>主要负责管理</a:t>
            </a:r>
            <a:r>
              <a:rPr lang="en-US" altLang="zh-CN"/>
              <a:t>HoitFS</a:t>
            </a:r>
            <a:r>
              <a:rPr lang="zh-CN" altLang="en-US"/>
              <a:t>的目录信息。这一模块我们采用了哈希结构，以便能快速索引到目录项等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en-US" altLang="zh-CN"/>
              <a:t>    4.FragTree </a:t>
            </a:r>
            <a:r>
              <a:rPr lang="zh-CN" altLang="en-US"/>
              <a:t>管理成负责管理</a:t>
            </a:r>
            <a:r>
              <a:rPr lang="en-US" altLang="zh-CN"/>
              <a:t>HoitFs</a:t>
            </a:r>
            <a:r>
              <a:rPr lang="zh-CN" altLang="en-US"/>
              <a:t>的文件数据。我们利用红黑树组织文件的数据实体，实现更高效的文件</a:t>
            </a:r>
            <a:r>
              <a:rPr lang="en-US" altLang="zh-CN"/>
              <a:t>IO</a:t>
            </a:r>
            <a:r>
              <a:rPr lang="zh-CN" altLang="en-US"/>
              <a:t>操作。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下面这一次是</a:t>
            </a:r>
            <a:r>
              <a:rPr lang="en-US" altLang="zh-CN"/>
              <a:t> </a:t>
            </a:r>
            <a:r>
              <a:rPr lang="zh-CN" altLang="en-US"/>
              <a:t>日志层，或掉电保护层。主要实现文件系统访问掉电安全功能。目前我们小组还没有明确的掉电安全实现手段，所以这一块暂时是</a:t>
            </a:r>
            <a:r>
              <a:rPr lang="zh-CN" altLang="en-US"/>
              <a:t>虚的。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最后一层则是</a:t>
            </a:r>
            <a:r>
              <a:rPr lang="en-US" altLang="zh-CN"/>
              <a:t>Nor Flash</a:t>
            </a:r>
            <a:r>
              <a:rPr lang="zh-CN" altLang="en-US"/>
              <a:t>的驱动层，主要提供操作下层硬件的</a:t>
            </a:r>
            <a:r>
              <a:rPr lang="zh-CN" altLang="en-US"/>
              <a:t>接口。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首先，普通文件的内容以数据实体的形式散布在</a:t>
            </a:r>
            <a:r>
              <a:rPr lang="en-US" altLang="zh-CN"/>
              <a:t>flash</a:t>
            </a:r>
            <a:r>
              <a:rPr lang="zh-CN" altLang="en-US"/>
              <a:t>介质上，也就是一个个</a:t>
            </a:r>
            <a:r>
              <a:rPr lang="zh-CN" altLang="en-US"/>
              <a:t>数据块。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在开机之后，</a:t>
            </a:r>
            <a:r>
              <a:rPr lang="en-US" altLang="zh-CN"/>
              <a:t>HoitFS</a:t>
            </a:r>
            <a:r>
              <a:rPr lang="zh-CN" altLang="en-US"/>
              <a:t>会扫描整个</a:t>
            </a:r>
            <a:r>
              <a:rPr lang="en-US" altLang="zh-CN"/>
              <a:t>flash</a:t>
            </a:r>
            <a:r>
              <a:rPr lang="zh-CN" altLang="en-US"/>
              <a:t>设备，识别设备上所有数据块，每扫描到一个数据块便在内存建立相应的物理层记录。这些记录保存在链表中，链表头由</a:t>
            </a:r>
            <a:r>
              <a:rPr lang="en-US" altLang="zh-CN"/>
              <a:t>inode cache</a:t>
            </a:r>
            <a:r>
              <a:rPr lang="zh-CN" altLang="en-US"/>
              <a:t>维护。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当系统尝试打开一个文件时，</a:t>
            </a:r>
            <a:r>
              <a:rPr lang="en-US" altLang="zh-CN"/>
              <a:t>HoitFS</a:t>
            </a:r>
            <a:r>
              <a:rPr lang="zh-CN" altLang="en-US"/>
              <a:t>根据该文件的物理层记录创建相应的逻辑层</a:t>
            </a:r>
            <a:r>
              <a:rPr lang="zh-CN" altLang="en-US"/>
              <a:t>记录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然后构建红黑树来保存保存新建的逻辑层</a:t>
            </a:r>
            <a:r>
              <a:rPr lang="zh-CN" altLang="en-US"/>
              <a:t>记录。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F3D9-3D51-421B-8060-161D8C50E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B03F-79FB-4EA1-B222-89394AA0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中期答辩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0605" y="4443095"/>
            <a:ext cx="505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潘延麒</a:t>
            </a:r>
            <a:r>
              <a:rPr lang="en-US" altLang="zh-CN" sz="2400"/>
              <a:t>    </a:t>
            </a:r>
            <a:r>
              <a:rPr lang="zh-CN" altLang="en-US" sz="2400"/>
              <a:t>胡智胜</a:t>
            </a:r>
            <a:r>
              <a:rPr lang="en-US" altLang="zh-CN" sz="2400"/>
              <a:t>    </a:t>
            </a:r>
            <a:r>
              <a:rPr lang="zh-CN" altLang="en-US" sz="2400"/>
              <a:t>张楠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4957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0464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4" idx="0"/>
          </p:cNvCxnSpPr>
          <p:nvPr/>
        </p:nvCxnSpPr>
        <p:spPr>
          <a:xfrm flipV="1">
            <a:off x="3768572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</p:cNvCxnSpPr>
          <p:nvPr/>
        </p:nvCxnSpPr>
        <p:spPr>
          <a:xfrm flipV="1">
            <a:off x="6064300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</p:cNvCxnSpPr>
          <p:nvPr/>
        </p:nvCxnSpPr>
        <p:spPr>
          <a:xfrm flipH="1" flipV="1">
            <a:off x="8347228" y="4245265"/>
            <a:ext cx="12579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4404" y="3629613"/>
            <a:ext cx="1038686" cy="914419"/>
          </a:xfrm>
          <a:prstGeom prst="rect">
            <a:avLst/>
          </a:prstGeom>
          <a:solidFill>
            <a:srgbClr val="F12F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 cache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49231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44610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40466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/>
          <p:cNvCxnSpPr>
            <a:stCxn id="19" idx="3"/>
            <a:endCxn id="24" idx="1"/>
          </p:cNvCxnSpPr>
          <p:nvPr/>
        </p:nvCxnSpPr>
        <p:spPr>
          <a:xfrm>
            <a:off x="2453005" y="4086860"/>
            <a:ext cx="796290" cy="31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  <a:endCxn id="26" idx="1"/>
          </p:cNvCxnSpPr>
          <p:nvPr/>
        </p:nvCxnSpPr>
        <p:spPr>
          <a:xfrm>
            <a:off x="6583929" y="4086824"/>
            <a:ext cx="1256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5" idx="1"/>
          </p:cNvCxnSpPr>
          <p:nvPr/>
        </p:nvCxnSpPr>
        <p:spPr>
          <a:xfrm>
            <a:off x="4287915" y="4086824"/>
            <a:ext cx="1256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394719" y="2509868"/>
            <a:ext cx="1038686" cy="9144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9229" y="2815902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38609" y="2809552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27886" y="2809071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24" idx="0"/>
            <a:endCxn id="21" idx="2"/>
          </p:cNvCxnSpPr>
          <p:nvPr/>
        </p:nvCxnSpPr>
        <p:spPr>
          <a:xfrm flipV="1">
            <a:off x="3768725" y="3132455"/>
            <a:ext cx="0" cy="79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0"/>
          </p:cNvCxnSpPr>
          <p:nvPr/>
        </p:nvCxnSpPr>
        <p:spPr>
          <a:xfrm flipH="1" flipV="1">
            <a:off x="8350885" y="3129915"/>
            <a:ext cx="8890" cy="79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2" idx="2"/>
          </p:cNvCxnSpPr>
          <p:nvPr/>
        </p:nvCxnSpPr>
        <p:spPr>
          <a:xfrm flipH="1" flipV="1">
            <a:off x="6057900" y="3126105"/>
            <a:ext cx="6350" cy="80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pitchFamily="18" charset="0"/>
              </a:rPr>
              <a:t>文件数据</a:t>
            </a:r>
            <a:r>
              <a:rPr lang="zh-CN" altLang="en-US" sz="2400">
                <a:latin typeface="Times New Roman" panose="02020603050405020304" pitchFamily="18" charset="0"/>
                <a:sym typeface="+mn-ea"/>
              </a:rPr>
              <a:t>建立</a:t>
            </a:r>
            <a:r>
              <a:rPr lang="zh-CN" altLang="en-US" sz="2400">
                <a:latin typeface="Times New Roman" panose="02020603050405020304" pitchFamily="18" charset="0"/>
              </a:rPr>
              <a:t>内存映射过程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4957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0464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4" idx="0"/>
          </p:cNvCxnSpPr>
          <p:nvPr/>
        </p:nvCxnSpPr>
        <p:spPr>
          <a:xfrm flipV="1">
            <a:off x="3768572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</p:cNvCxnSpPr>
          <p:nvPr/>
        </p:nvCxnSpPr>
        <p:spPr>
          <a:xfrm flipV="1">
            <a:off x="6064300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</p:cNvCxnSpPr>
          <p:nvPr/>
        </p:nvCxnSpPr>
        <p:spPr>
          <a:xfrm flipH="1" flipV="1">
            <a:off x="8347228" y="4245265"/>
            <a:ext cx="12579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4404" y="3631518"/>
            <a:ext cx="1038686" cy="914419"/>
          </a:xfrm>
          <a:prstGeom prst="rect">
            <a:avLst/>
          </a:prstGeom>
          <a:solidFill>
            <a:srgbClr val="F12F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 cache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49231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44610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40466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/>
          <p:cNvCxnSpPr>
            <a:stCxn id="19" idx="3"/>
            <a:endCxn id="24" idx="1"/>
          </p:cNvCxnSpPr>
          <p:nvPr/>
        </p:nvCxnSpPr>
        <p:spPr>
          <a:xfrm flipV="1">
            <a:off x="2453005" y="4086860"/>
            <a:ext cx="796290" cy="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  <a:endCxn id="26" idx="1"/>
          </p:cNvCxnSpPr>
          <p:nvPr/>
        </p:nvCxnSpPr>
        <p:spPr>
          <a:xfrm>
            <a:off x="6583929" y="4086824"/>
            <a:ext cx="1256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5" idx="1"/>
          </p:cNvCxnSpPr>
          <p:nvPr/>
        </p:nvCxnSpPr>
        <p:spPr>
          <a:xfrm>
            <a:off x="4287915" y="4086824"/>
            <a:ext cx="1256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14404" y="1782471"/>
            <a:ext cx="1038686" cy="9144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21218" y="2823642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67161" y="2081516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41476" y="2810405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24" idx="0"/>
          </p:cNvCxnSpPr>
          <p:nvPr/>
        </p:nvCxnSpPr>
        <p:spPr>
          <a:xfrm flipV="1">
            <a:off x="3768573" y="3346879"/>
            <a:ext cx="0" cy="58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0"/>
          </p:cNvCxnSpPr>
          <p:nvPr/>
        </p:nvCxnSpPr>
        <p:spPr>
          <a:xfrm flipV="1">
            <a:off x="8359808" y="3346879"/>
            <a:ext cx="0" cy="58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1" idx="0"/>
          </p:cNvCxnSpPr>
          <p:nvPr/>
        </p:nvCxnSpPr>
        <p:spPr>
          <a:xfrm flipH="1">
            <a:off x="4540560" y="2398397"/>
            <a:ext cx="1445943" cy="425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064300" y="3346879"/>
            <a:ext cx="0" cy="58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2" idx="2"/>
            <a:endCxn id="23" idx="0"/>
          </p:cNvCxnSpPr>
          <p:nvPr/>
        </p:nvCxnSpPr>
        <p:spPr>
          <a:xfrm>
            <a:off x="5986503" y="2398397"/>
            <a:ext cx="1574315" cy="41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3444536" y="1855433"/>
            <a:ext cx="5291085" cy="149144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20" idx="3"/>
            <a:endCxn id="22" idx="1"/>
          </p:cNvCxnSpPr>
          <p:nvPr/>
        </p:nvCxnSpPr>
        <p:spPr>
          <a:xfrm>
            <a:off x="2453090" y="2239681"/>
            <a:ext cx="3014345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506733" y="1321600"/>
            <a:ext cx="117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红黑树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pitchFamily="18" charset="0"/>
              </a:rPr>
              <a:t>文件数据</a:t>
            </a:r>
            <a:r>
              <a:rPr lang="zh-CN" altLang="en-US" sz="2400">
                <a:latin typeface="Times New Roman" panose="02020603050405020304" pitchFamily="18" charset="0"/>
                <a:sym typeface="+mn-ea"/>
              </a:rPr>
              <a:t>建立</a:t>
            </a:r>
            <a:r>
              <a:rPr lang="zh-CN" altLang="en-US" sz="2400">
                <a:latin typeface="Times New Roman" panose="02020603050405020304" pitchFamily="18" charset="0"/>
              </a:rPr>
              <a:t>内存映射过程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84607" y="4891596"/>
            <a:ext cx="1387874" cy="4172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目录项数据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8829" y="4891596"/>
            <a:ext cx="1387874" cy="4172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目录项数据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49231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9202" y="3941716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40466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6497886" y="4086822"/>
            <a:ext cx="1342390" cy="1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>
            <a:off x="4287915" y="4086824"/>
            <a:ext cx="1170940" cy="1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0"/>
            <a:endCxn id="15" idx="2"/>
          </p:cNvCxnSpPr>
          <p:nvPr/>
        </p:nvCxnSpPr>
        <p:spPr>
          <a:xfrm flipV="1">
            <a:off x="5978544" y="4258501"/>
            <a:ext cx="0" cy="63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0"/>
            <a:endCxn id="16" idx="2"/>
          </p:cNvCxnSpPr>
          <p:nvPr/>
        </p:nvCxnSpPr>
        <p:spPr>
          <a:xfrm flipH="1" flipV="1">
            <a:off x="8359808" y="4245264"/>
            <a:ext cx="2958" cy="646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14404" y="2494628"/>
            <a:ext cx="1038686" cy="9144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9229" y="3015401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40466" y="2574435"/>
            <a:ext cx="1038684" cy="316881"/>
          </a:xfrm>
          <a:prstGeom prst="rect">
            <a:avLst/>
          </a:prstGeom>
          <a:solidFill>
            <a:srgbClr val="F6BE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DIRENT1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58542" y="2574435"/>
            <a:ext cx="1038684" cy="316881"/>
          </a:xfrm>
          <a:prstGeom prst="rect">
            <a:avLst/>
          </a:prstGeom>
          <a:solidFill>
            <a:srgbClr val="F6BE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DIRENT2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14" idx="0"/>
            <a:endCxn id="21" idx="2"/>
          </p:cNvCxnSpPr>
          <p:nvPr/>
        </p:nvCxnSpPr>
        <p:spPr>
          <a:xfrm flipH="1" flipV="1">
            <a:off x="3768571" y="3332282"/>
            <a:ext cx="2" cy="596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0"/>
            <a:endCxn id="22" idx="2"/>
          </p:cNvCxnSpPr>
          <p:nvPr/>
        </p:nvCxnSpPr>
        <p:spPr>
          <a:xfrm flipV="1">
            <a:off x="5978544" y="2891426"/>
            <a:ext cx="2381250" cy="105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0"/>
            <a:endCxn id="23" idx="2"/>
          </p:cNvCxnSpPr>
          <p:nvPr/>
        </p:nvCxnSpPr>
        <p:spPr>
          <a:xfrm flipH="1" flipV="1">
            <a:off x="5777884" y="2891316"/>
            <a:ext cx="2581924" cy="1037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7840466" y="1750511"/>
            <a:ext cx="1038684" cy="4972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文件名：“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Z”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哈希值：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258542" y="1750511"/>
            <a:ext cx="1038684" cy="4972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文件名：“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Y”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哈希值：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22" idx="0"/>
            <a:endCxn id="2" idx="2"/>
          </p:cNvCxnSpPr>
          <p:nvPr/>
        </p:nvCxnSpPr>
        <p:spPr>
          <a:xfrm flipV="1">
            <a:off x="8359808" y="2247766"/>
            <a:ext cx="0" cy="32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0"/>
            <a:endCxn id="28" idx="2"/>
          </p:cNvCxnSpPr>
          <p:nvPr/>
        </p:nvCxnSpPr>
        <p:spPr>
          <a:xfrm flipV="1">
            <a:off x="5777884" y="2247766"/>
            <a:ext cx="0" cy="32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3" idx="1"/>
          </p:cNvCxnSpPr>
          <p:nvPr/>
        </p:nvCxnSpPr>
        <p:spPr>
          <a:xfrm flipV="1">
            <a:off x="2388235" y="2733040"/>
            <a:ext cx="2870200" cy="1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3" idx="3"/>
            <a:endCxn id="22" idx="1"/>
          </p:cNvCxnSpPr>
          <p:nvPr/>
        </p:nvCxnSpPr>
        <p:spPr>
          <a:xfrm>
            <a:off x="6297226" y="2732876"/>
            <a:ext cx="1543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4971495" y="1651252"/>
            <a:ext cx="4208016" cy="153141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3768572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439670" y="3171190"/>
            <a:ext cx="809625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14404" y="3631518"/>
            <a:ext cx="1038686" cy="914419"/>
          </a:xfrm>
          <a:prstGeom prst="rect">
            <a:avLst/>
          </a:prstGeom>
          <a:solidFill>
            <a:srgbClr val="F12F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inode cache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29" idx="3"/>
            <a:endCxn id="14" idx="1"/>
          </p:cNvCxnSpPr>
          <p:nvPr/>
        </p:nvCxnSpPr>
        <p:spPr>
          <a:xfrm flipV="1">
            <a:off x="2453005" y="4086860"/>
            <a:ext cx="796290" cy="1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pitchFamily="18" charset="0"/>
                <a:sym typeface="+mn-ea"/>
              </a:rPr>
              <a:t>目录信息建立</a:t>
            </a:r>
            <a:r>
              <a:rPr lang="zh-CN" altLang="en-US" sz="2400">
                <a:latin typeface="Times New Roman" panose="02020603050405020304" pitchFamily="18" charset="0"/>
              </a:rPr>
              <a:t>内存映射过程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66535" y="114236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优劣分析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相比，更新不涉及位图更新，具有一定的掉电保护功能；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拥有大量内存结构，能够加速数据访问；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架构，实现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擦写平衡；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构建文件系统需要扫描整个设备，大容量设备构建过程过慢；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文件系统维护结构体过多，内存占用太大；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掉电保护能力有限；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完成情况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日，已完成：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Mini2440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平台熟悉，完成设备烧写和驱动程序的编写；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并调用自制模拟驱动程序，掌握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上文件系统的运作过程；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操作系统的接口函数；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 FragTree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树管理模块；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现有问题及解决方案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问题：如何实现可靠的掉电安全？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解决方案：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+mj-lt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上单独开辟一个区域作为记录文件系统操作的日志区。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每进行一次写操作，便添加一条记录。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每条记录占用空间很小，节省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同样使用追加写形式更新记录，减少日志区擦除次数。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8735" y="4617720"/>
            <a:ext cx="1954530" cy="2159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block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18735" y="4617720"/>
            <a:ext cx="1955165" cy="3067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1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8735" y="4924425"/>
            <a:ext cx="1955165" cy="3067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2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5231130"/>
            <a:ext cx="8890" cy="54546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下一步计划与时间节点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91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4.11 ~ 4.18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、写平衡优化；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4.18 ~ 4.25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掉电平衡，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设计； （**里程碑**）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4.25 ~ 5.02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：阅读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，阅读更多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设计，获取创新设计灵感；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5.02 ~ 5.09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：针对寻找的文献，改进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，诞生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5.09 ~ 5.16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：评估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的特性；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谢谢观看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项目背景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760" y="1691005"/>
            <a:ext cx="10515600" cy="146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我们要干什么？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在SylixOS系统上实现一个能够运行在NorFlash上的文件系统，实现文件系统基本功能，更进一步需考虑各方面细节优化。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3005455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预期目标：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891790" y="3844290"/>
            <a:ext cx="6479540" cy="2887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实现简单的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文件读写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实现NorFlash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写平衡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软、硬链接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实现文件系统访问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掉电安全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项目背景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的特点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73760" y="1463675"/>
            <a:ext cx="10515600" cy="2172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与块设备磁盘相比：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支持程序可以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直接在FLASH片内执行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只能将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，而不能将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的区块有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擦写次数的限制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（大约十万次），寿命更低。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3637280"/>
            <a:ext cx="10515600" cy="296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norfla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140" y="3636645"/>
            <a:ext cx="2964180" cy="2964180"/>
          </a:xfrm>
          <a:prstGeom prst="rect">
            <a:avLst/>
          </a:prstGeom>
        </p:spPr>
      </p:pic>
      <p:pic>
        <p:nvPicPr>
          <p:cNvPr id="10" name="图片 9" descr="di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0" y="3644265"/>
            <a:ext cx="4213332" cy="296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项目背景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常用文件系统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73760" y="1463675"/>
            <a:ext cx="10515600" cy="4916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常用文件系统在更新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上的数据时，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大多采用异地更新方法。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endParaRPr lang="zh-CN" altLang="en-US" sz="23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利用位图保存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介质上的数据分布信息，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位图信息也保存在介质上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在开机时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扫描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介质，找到所有数据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实体。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60000"/>
              </a:lnSpc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在内存中通过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建立结构体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来建立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上数据实体到内存的映射。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2" indent="-457200">
              <a:lnSpc>
                <a:spcPct val="160000"/>
              </a:lnSpc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在内存中通过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来管理映射在内存的结构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AutoNum type="circleNumDbPlain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3637280"/>
            <a:ext cx="10515600" cy="296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28" y="1534857"/>
            <a:ext cx="6905943" cy="4933888"/>
          </a:xfrm>
          <a:prstGeom prst="rect">
            <a:avLst/>
          </a:prstGeom>
          <a:solidFill>
            <a:srgbClr val="D00000"/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73760" y="1866265"/>
            <a:ext cx="10515600" cy="4351338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HoitFS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JFFS2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架构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428750" lvl="2" indent="-51435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扫描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介质。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428750" lvl="2" indent="-514350">
              <a:lnSpc>
                <a:spcPct val="130000"/>
              </a:lnSpc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建立数据实体的内存映射。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428750" lvl="2" indent="-514350">
              <a:lnSpc>
                <a:spcPct val="130000"/>
              </a:lnSpc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哈希表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FragTree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管理数据实体。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驱动程序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Mini2440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开发板的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驱动程序。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实现模拟驱动程序，除了能够在虚拟机上模拟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读写特性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记录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擦写次数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，还可以模拟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介质上的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坏块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产生。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73760" y="1473835"/>
            <a:ext cx="10515600" cy="4906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265" y="1473835"/>
            <a:ext cx="591947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4957" y="4892231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0464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文件数据</a:t>
            </a:r>
            <a:r>
              <a:rPr lang="zh-CN" altLang="en-US" sz="2400">
                <a:sym typeface="+mn-ea"/>
              </a:rPr>
              <a:t>建立</a:t>
            </a:r>
            <a:r>
              <a:rPr lang="zh-CN" altLang="en-US" sz="2400"/>
              <a:t>内存映射过程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29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8070" y="4891596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70" y="5308828"/>
            <a:ext cx="1054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4957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0464" y="4891596"/>
            <a:ext cx="1038686" cy="41723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4" idx="0"/>
          </p:cNvCxnSpPr>
          <p:nvPr/>
        </p:nvCxnSpPr>
        <p:spPr>
          <a:xfrm flipV="1">
            <a:off x="3768572" y="4245265"/>
            <a:ext cx="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</p:cNvCxnSpPr>
          <p:nvPr/>
        </p:nvCxnSpPr>
        <p:spPr>
          <a:xfrm flipV="1">
            <a:off x="6064300" y="4245265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</p:cNvCxnSpPr>
          <p:nvPr/>
        </p:nvCxnSpPr>
        <p:spPr>
          <a:xfrm flipH="1" flipV="1">
            <a:off x="8347228" y="4245265"/>
            <a:ext cx="12579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14404" y="3620088"/>
            <a:ext cx="1038686" cy="914419"/>
          </a:xfrm>
          <a:prstGeom prst="rect">
            <a:avLst/>
          </a:prstGeom>
          <a:solidFill>
            <a:srgbClr val="F12F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 cache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49231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44610" y="3929018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40466" y="3928383"/>
            <a:ext cx="1038684" cy="316881"/>
          </a:xfrm>
          <a:prstGeom prst="rect">
            <a:avLst/>
          </a:prstGeom>
          <a:solidFill>
            <a:srgbClr val="C4B7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物理层记录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/>
          <p:cNvCxnSpPr>
            <a:stCxn id="19" idx="3"/>
            <a:endCxn id="24" idx="1"/>
          </p:cNvCxnSpPr>
          <p:nvPr/>
        </p:nvCxnSpPr>
        <p:spPr>
          <a:xfrm>
            <a:off x="2453005" y="4077335"/>
            <a:ext cx="796290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  <a:endCxn id="26" idx="1"/>
          </p:cNvCxnSpPr>
          <p:nvPr/>
        </p:nvCxnSpPr>
        <p:spPr>
          <a:xfrm flipV="1">
            <a:off x="6583929" y="4086824"/>
            <a:ext cx="1256665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5" idx="1"/>
          </p:cNvCxnSpPr>
          <p:nvPr/>
        </p:nvCxnSpPr>
        <p:spPr>
          <a:xfrm>
            <a:off x="4287915" y="4086824"/>
            <a:ext cx="125666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7562" y="491554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技术方案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768572" y="4245900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27"/>
          <p:cNvCxnSpPr/>
          <p:nvPr/>
        </p:nvCxnSpPr>
        <p:spPr>
          <a:xfrm flipV="1">
            <a:off x="2453005" y="4087495"/>
            <a:ext cx="796290" cy="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87915" y="4087459"/>
            <a:ext cx="1256665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75760" y="617791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pitchFamily="18" charset="0"/>
              </a:rPr>
              <a:t>文件数据</a:t>
            </a:r>
            <a:r>
              <a:rPr lang="zh-CN" altLang="en-US" sz="2400">
                <a:latin typeface="Times New Roman" panose="02020603050405020304" pitchFamily="18" charset="0"/>
                <a:sym typeface="+mn-ea"/>
              </a:rPr>
              <a:t>建立</a:t>
            </a:r>
            <a:r>
              <a:rPr lang="zh-CN" altLang="en-US" sz="2400">
                <a:latin typeface="Times New Roman" panose="02020603050405020304" pitchFamily="18" charset="0"/>
              </a:rPr>
              <a:t>内存映射过程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>宽屏</PresentationFormat>
  <Paragraphs>251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Times New Roman</vt:lpstr>
      <vt:lpstr>等线 Light</vt:lpstr>
      <vt:lpstr>Arial Unicode MS</vt:lpstr>
      <vt:lpstr>等线</vt:lpstr>
      <vt:lpstr>Calibri</vt:lpstr>
      <vt:lpstr>Office 主题​​</vt:lpstr>
      <vt:lpstr>自定义设计方案</vt:lpstr>
      <vt:lpstr>1_Office 主题​​</vt:lpstr>
      <vt:lpstr>HoitFS中期答辩</vt:lpstr>
      <vt:lpstr>一. 项目背景</vt:lpstr>
      <vt:lpstr>一. 项目背景 — Nor Flash 的特点</vt:lpstr>
      <vt:lpstr>一. 项目背景 — Nor Flash 常用文件系统</vt:lpstr>
      <vt:lpstr>二. 系统架构</vt:lpstr>
      <vt:lpstr>三. 技术方案</vt:lpstr>
      <vt:lpstr>三. 技术方案 — 大体架构</vt:lpstr>
      <vt:lpstr>PowerPoint 演示文稿</vt:lpstr>
      <vt:lpstr>PowerPoint 演示文稿</vt:lpstr>
      <vt:lpstr>三. 技术方案</vt:lpstr>
      <vt:lpstr>三. 技术方案</vt:lpstr>
      <vt:lpstr>三. 技术方案</vt:lpstr>
      <vt:lpstr>JFFS2优劣分析</vt:lpstr>
      <vt:lpstr>四. 完成情况</vt:lpstr>
      <vt:lpstr>五. 现有问题及解决方案</vt:lpstr>
      <vt:lpstr>六. 下一步计划与时间节点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HoitFS中期答辩</dc:title>
  <dc:creator>胡 智胜</dc:creator>
  <cp:lastModifiedBy>特仑猪</cp:lastModifiedBy>
  <cp:revision>156</cp:revision>
  <dcterms:created xsi:type="dcterms:W3CDTF">2021-04-15T12:39:00Z</dcterms:created>
  <dcterms:modified xsi:type="dcterms:W3CDTF">2021-04-16T10:27:26Z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1E7805CD1A9C4F7994B10C0DB1E54A44</vt:lpwstr>
  </property>
  <property fmtid="{D5CDD505-2E9C-101B-9397-08002B2CF9AE}" pid="3" name="KSOProductBuildVer">
    <vt:lpwstr>2052-11.1.0.10463</vt:lpwstr>
  </property>
</Properties>
</file>