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58" r:id="rId8"/>
    <p:sldId id="267" r:id="rId9"/>
    <p:sldId id="273" r:id="rId10"/>
    <p:sldId id="257" r:id="rId11"/>
    <p:sldId id="260" r:id="rId12"/>
    <p:sldId id="259" r:id="rId13"/>
    <p:sldId id="261" r:id="rId14"/>
    <p:sldId id="262" r:id="rId15"/>
    <p:sldId id="263" r:id="rId16"/>
    <p:sldId id="264" r:id="rId17"/>
    <p:sldId id="265" r:id="rId18"/>
    <p:sldId id="275" r:id="rId19"/>
    <p:sldId id="276" r:id="rId20"/>
    <p:sldId id="277" r:id="rId21"/>
    <p:sldId id="278" r:id="rId22"/>
    <p:sldId id="279" r:id="rId23"/>
    <p:sldId id="280" r:id="rId24"/>
    <p:sldId id="281"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60"/>
  </p:normalViewPr>
  <p:slideViewPr>
    <p:cSldViewPr snapToGrid="0">
      <p:cViewPr varScale="1">
        <p:scale>
          <a:sx n="79" d="100"/>
          <a:sy n="79" d="100"/>
        </p:scale>
        <p:origin x="11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A80FD-2562-41C0-B18A-92342573AB2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51AE60-138D-4E4E-9D6F-A4FB98B76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61FCAC-59FA-4DCF-9D75-CB82B6026D02}"/>
              </a:ext>
            </a:extLst>
          </p:cNvPr>
          <p:cNvSpPr>
            <a:spLocks noGrp="1"/>
          </p:cNvSpPr>
          <p:nvPr>
            <p:ph type="dt" sz="half" idx="10"/>
          </p:nvPr>
        </p:nvSpPr>
        <p:spPr/>
        <p:txBody>
          <a:bodyPr/>
          <a:lstStyle/>
          <a:p>
            <a:fld id="{DE3748C9-FDCC-4CCA-8A41-2DFD8EDD4B78}" type="datetimeFigureOut">
              <a:rPr lang="zh-CN" altLang="en-US" smtClean="0"/>
              <a:t>2021-03-16</a:t>
            </a:fld>
            <a:endParaRPr lang="zh-CN" altLang="en-US"/>
          </a:p>
        </p:txBody>
      </p:sp>
      <p:sp>
        <p:nvSpPr>
          <p:cNvPr id="5" name="页脚占位符 4">
            <a:extLst>
              <a:ext uri="{FF2B5EF4-FFF2-40B4-BE49-F238E27FC236}">
                <a16:creationId xmlns:a16="http://schemas.microsoft.com/office/drawing/2014/main" id="{B38EF901-6216-4A15-B047-945540799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D882E6-8DE8-4416-A7F3-AA40A25FE81F}"/>
              </a:ext>
            </a:extLst>
          </p:cNvPr>
          <p:cNvSpPr>
            <a:spLocks noGrp="1"/>
          </p:cNvSpPr>
          <p:nvPr>
            <p:ph type="sldNum" sz="quarter" idx="12"/>
          </p:nvPr>
        </p:nvSpPr>
        <p:spPr/>
        <p:txBody>
          <a:bodyPr/>
          <a:lstStyle/>
          <a:p>
            <a:fld id="{9C256002-DC87-45B4-8033-2BD0936BBFBE}" type="slidenum">
              <a:rPr lang="zh-CN" altLang="en-US" smtClean="0"/>
              <a:t>‹#›</a:t>
            </a:fld>
            <a:endParaRPr lang="zh-CN" altLang="en-US"/>
          </a:p>
        </p:txBody>
      </p:sp>
    </p:spTree>
    <p:extLst>
      <p:ext uri="{BB962C8B-B14F-4D97-AF65-F5344CB8AC3E}">
        <p14:creationId xmlns:p14="http://schemas.microsoft.com/office/powerpoint/2010/main" val="18751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3E606-AAFF-41A1-84EE-A2B9CC7A3D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C7AEFB-2D54-4E1C-A31C-C8AF5815724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805F16-4323-438C-819F-1E4EAD635A8D}"/>
              </a:ext>
            </a:extLst>
          </p:cNvPr>
          <p:cNvSpPr>
            <a:spLocks noGrp="1"/>
          </p:cNvSpPr>
          <p:nvPr>
            <p:ph type="dt" sz="half" idx="10"/>
          </p:nvPr>
        </p:nvSpPr>
        <p:spPr/>
        <p:txBody>
          <a:bodyPr/>
          <a:lstStyle/>
          <a:p>
            <a:fld id="{DE3748C9-FDCC-4CCA-8A41-2DFD8EDD4B78}" type="datetimeFigureOut">
              <a:rPr lang="zh-CN" altLang="en-US" smtClean="0"/>
              <a:t>2021-03-16</a:t>
            </a:fld>
            <a:endParaRPr lang="zh-CN" altLang="en-US"/>
          </a:p>
        </p:txBody>
      </p:sp>
      <p:sp>
        <p:nvSpPr>
          <p:cNvPr id="5" name="页脚占位符 4">
            <a:extLst>
              <a:ext uri="{FF2B5EF4-FFF2-40B4-BE49-F238E27FC236}">
                <a16:creationId xmlns:a16="http://schemas.microsoft.com/office/drawing/2014/main" id="{DE9FA352-117A-4F60-BB35-B5ED7FF345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AB21C9-F38E-4B93-B876-5A7640504611}"/>
              </a:ext>
            </a:extLst>
          </p:cNvPr>
          <p:cNvSpPr>
            <a:spLocks noGrp="1"/>
          </p:cNvSpPr>
          <p:nvPr>
            <p:ph type="sldNum" sz="quarter" idx="12"/>
          </p:nvPr>
        </p:nvSpPr>
        <p:spPr/>
        <p:txBody>
          <a:bodyPr/>
          <a:lstStyle/>
          <a:p>
            <a:fld id="{9C256002-DC87-45B4-8033-2BD0936BBFBE}" type="slidenum">
              <a:rPr lang="zh-CN" altLang="en-US" smtClean="0"/>
              <a:t>‹#›</a:t>
            </a:fld>
            <a:endParaRPr lang="zh-CN" altLang="en-US"/>
          </a:p>
        </p:txBody>
      </p:sp>
    </p:spTree>
    <p:extLst>
      <p:ext uri="{BB962C8B-B14F-4D97-AF65-F5344CB8AC3E}">
        <p14:creationId xmlns:p14="http://schemas.microsoft.com/office/powerpoint/2010/main" val="105637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CDDC92-A714-4CD5-9758-507BA6E075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FB652CF-3A61-4212-BC4B-5C26F80788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9013FA-637A-4DC5-AEDB-4FD69975EF5D}"/>
              </a:ext>
            </a:extLst>
          </p:cNvPr>
          <p:cNvSpPr>
            <a:spLocks noGrp="1"/>
          </p:cNvSpPr>
          <p:nvPr>
            <p:ph type="dt" sz="half" idx="10"/>
          </p:nvPr>
        </p:nvSpPr>
        <p:spPr/>
        <p:txBody>
          <a:bodyPr/>
          <a:lstStyle/>
          <a:p>
            <a:fld id="{DE3748C9-FDCC-4CCA-8A41-2DFD8EDD4B78}" type="datetimeFigureOut">
              <a:rPr lang="zh-CN" altLang="en-US" smtClean="0"/>
              <a:t>2021-03-16</a:t>
            </a:fld>
            <a:endParaRPr lang="zh-CN" altLang="en-US"/>
          </a:p>
        </p:txBody>
      </p:sp>
      <p:sp>
        <p:nvSpPr>
          <p:cNvPr id="5" name="页脚占位符 4">
            <a:extLst>
              <a:ext uri="{FF2B5EF4-FFF2-40B4-BE49-F238E27FC236}">
                <a16:creationId xmlns:a16="http://schemas.microsoft.com/office/drawing/2014/main" id="{7969192E-8063-4E99-A29D-414BE22A22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1DF48B-0C1E-4F3E-80B1-81EED5688FC3}"/>
              </a:ext>
            </a:extLst>
          </p:cNvPr>
          <p:cNvSpPr>
            <a:spLocks noGrp="1"/>
          </p:cNvSpPr>
          <p:nvPr>
            <p:ph type="sldNum" sz="quarter" idx="12"/>
          </p:nvPr>
        </p:nvSpPr>
        <p:spPr/>
        <p:txBody>
          <a:bodyPr/>
          <a:lstStyle/>
          <a:p>
            <a:fld id="{9C256002-DC87-45B4-8033-2BD0936BBFBE}" type="slidenum">
              <a:rPr lang="zh-CN" altLang="en-US" smtClean="0"/>
              <a:t>‹#›</a:t>
            </a:fld>
            <a:endParaRPr lang="zh-CN" altLang="en-US"/>
          </a:p>
        </p:txBody>
      </p:sp>
    </p:spTree>
    <p:extLst>
      <p:ext uri="{BB962C8B-B14F-4D97-AF65-F5344CB8AC3E}">
        <p14:creationId xmlns:p14="http://schemas.microsoft.com/office/powerpoint/2010/main" val="94877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39F52E-D3C2-4ABC-BCAB-EB810FE113B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FAAE40-4226-4C1A-8631-BBF0418E3A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CD7A35-C5CF-4731-B031-C0DA22FD7572}"/>
              </a:ext>
            </a:extLst>
          </p:cNvPr>
          <p:cNvSpPr>
            <a:spLocks noGrp="1"/>
          </p:cNvSpPr>
          <p:nvPr>
            <p:ph type="dt" sz="half" idx="10"/>
          </p:nvPr>
        </p:nvSpPr>
        <p:spPr/>
        <p:txBody>
          <a:bodyPr/>
          <a:lstStyle/>
          <a:p>
            <a:fld id="{DE3748C9-FDCC-4CCA-8A41-2DFD8EDD4B78}" type="datetimeFigureOut">
              <a:rPr lang="zh-CN" altLang="en-US" smtClean="0"/>
              <a:t>2021-03-16</a:t>
            </a:fld>
            <a:endParaRPr lang="zh-CN" altLang="en-US"/>
          </a:p>
        </p:txBody>
      </p:sp>
      <p:sp>
        <p:nvSpPr>
          <p:cNvPr id="5" name="页脚占位符 4">
            <a:extLst>
              <a:ext uri="{FF2B5EF4-FFF2-40B4-BE49-F238E27FC236}">
                <a16:creationId xmlns:a16="http://schemas.microsoft.com/office/drawing/2014/main" id="{3EB35E3A-A0FA-4ADF-AD91-597DFEAA7A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F27584-A029-4B90-A702-FD10C9BCF36E}"/>
              </a:ext>
            </a:extLst>
          </p:cNvPr>
          <p:cNvSpPr>
            <a:spLocks noGrp="1"/>
          </p:cNvSpPr>
          <p:nvPr>
            <p:ph type="sldNum" sz="quarter" idx="12"/>
          </p:nvPr>
        </p:nvSpPr>
        <p:spPr/>
        <p:txBody>
          <a:bodyPr/>
          <a:lstStyle/>
          <a:p>
            <a:fld id="{9C256002-DC87-45B4-8033-2BD0936BBFBE}" type="slidenum">
              <a:rPr lang="zh-CN" altLang="en-US" smtClean="0"/>
              <a:t>‹#›</a:t>
            </a:fld>
            <a:endParaRPr lang="zh-CN" altLang="en-US"/>
          </a:p>
        </p:txBody>
      </p:sp>
    </p:spTree>
    <p:extLst>
      <p:ext uri="{BB962C8B-B14F-4D97-AF65-F5344CB8AC3E}">
        <p14:creationId xmlns:p14="http://schemas.microsoft.com/office/powerpoint/2010/main" val="190065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AC6B0-30A5-4860-9C7E-834AF06F34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D77A622-50C8-482F-8F68-2B6AD2563E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CB75D54-3F49-4C5E-9B07-1681392E3FE1}"/>
              </a:ext>
            </a:extLst>
          </p:cNvPr>
          <p:cNvSpPr>
            <a:spLocks noGrp="1"/>
          </p:cNvSpPr>
          <p:nvPr>
            <p:ph type="dt" sz="half" idx="10"/>
          </p:nvPr>
        </p:nvSpPr>
        <p:spPr/>
        <p:txBody>
          <a:bodyPr/>
          <a:lstStyle/>
          <a:p>
            <a:fld id="{DE3748C9-FDCC-4CCA-8A41-2DFD8EDD4B78}" type="datetimeFigureOut">
              <a:rPr lang="zh-CN" altLang="en-US" smtClean="0"/>
              <a:t>2021-03-16</a:t>
            </a:fld>
            <a:endParaRPr lang="zh-CN" altLang="en-US"/>
          </a:p>
        </p:txBody>
      </p:sp>
      <p:sp>
        <p:nvSpPr>
          <p:cNvPr id="5" name="页脚占位符 4">
            <a:extLst>
              <a:ext uri="{FF2B5EF4-FFF2-40B4-BE49-F238E27FC236}">
                <a16:creationId xmlns:a16="http://schemas.microsoft.com/office/drawing/2014/main" id="{DE2D1F57-995A-4CE4-B316-EBCB0D0E1A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8389CD-4B80-496E-BCD1-79862FE7C154}"/>
              </a:ext>
            </a:extLst>
          </p:cNvPr>
          <p:cNvSpPr>
            <a:spLocks noGrp="1"/>
          </p:cNvSpPr>
          <p:nvPr>
            <p:ph type="sldNum" sz="quarter" idx="12"/>
          </p:nvPr>
        </p:nvSpPr>
        <p:spPr/>
        <p:txBody>
          <a:bodyPr/>
          <a:lstStyle/>
          <a:p>
            <a:fld id="{9C256002-DC87-45B4-8033-2BD0936BBFBE}" type="slidenum">
              <a:rPr lang="zh-CN" altLang="en-US" smtClean="0"/>
              <a:t>‹#›</a:t>
            </a:fld>
            <a:endParaRPr lang="zh-CN" altLang="en-US"/>
          </a:p>
        </p:txBody>
      </p:sp>
    </p:spTree>
    <p:extLst>
      <p:ext uri="{BB962C8B-B14F-4D97-AF65-F5344CB8AC3E}">
        <p14:creationId xmlns:p14="http://schemas.microsoft.com/office/powerpoint/2010/main" val="766963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A59AE-0336-4E0A-9B1F-E7791A7A00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BBC136-E5BD-4A7E-B3E1-260C5B24CD9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5921FF-8525-4D4C-B819-D53B2A26B88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8D4329A-6741-41A9-9C55-CCBE9909FC16}"/>
              </a:ext>
            </a:extLst>
          </p:cNvPr>
          <p:cNvSpPr>
            <a:spLocks noGrp="1"/>
          </p:cNvSpPr>
          <p:nvPr>
            <p:ph type="dt" sz="half" idx="10"/>
          </p:nvPr>
        </p:nvSpPr>
        <p:spPr/>
        <p:txBody>
          <a:bodyPr/>
          <a:lstStyle/>
          <a:p>
            <a:fld id="{DE3748C9-FDCC-4CCA-8A41-2DFD8EDD4B78}" type="datetimeFigureOut">
              <a:rPr lang="zh-CN" altLang="en-US" smtClean="0"/>
              <a:t>2021-03-16</a:t>
            </a:fld>
            <a:endParaRPr lang="zh-CN" altLang="en-US"/>
          </a:p>
        </p:txBody>
      </p:sp>
      <p:sp>
        <p:nvSpPr>
          <p:cNvPr id="6" name="页脚占位符 5">
            <a:extLst>
              <a:ext uri="{FF2B5EF4-FFF2-40B4-BE49-F238E27FC236}">
                <a16:creationId xmlns:a16="http://schemas.microsoft.com/office/drawing/2014/main" id="{E83FA3D3-3CA7-4DBF-A5FE-D1D9441883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BB747B-C82F-402F-8D26-C1D094583DE4}"/>
              </a:ext>
            </a:extLst>
          </p:cNvPr>
          <p:cNvSpPr>
            <a:spLocks noGrp="1"/>
          </p:cNvSpPr>
          <p:nvPr>
            <p:ph type="sldNum" sz="quarter" idx="12"/>
          </p:nvPr>
        </p:nvSpPr>
        <p:spPr/>
        <p:txBody>
          <a:bodyPr/>
          <a:lstStyle/>
          <a:p>
            <a:fld id="{9C256002-DC87-45B4-8033-2BD0936BBFBE}" type="slidenum">
              <a:rPr lang="zh-CN" altLang="en-US" smtClean="0"/>
              <a:t>‹#›</a:t>
            </a:fld>
            <a:endParaRPr lang="zh-CN" altLang="en-US"/>
          </a:p>
        </p:txBody>
      </p:sp>
    </p:spTree>
    <p:extLst>
      <p:ext uri="{BB962C8B-B14F-4D97-AF65-F5344CB8AC3E}">
        <p14:creationId xmlns:p14="http://schemas.microsoft.com/office/powerpoint/2010/main" val="311456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1DB16-B5F8-434D-B57F-AF470D13B69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162455-8AA0-438B-AD70-C60C985F6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58C0152-946E-48F2-AAC7-30FC8AF9AB9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88AD66-B8D4-46F5-8100-B03C5F28E8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F5AD7E1-B651-464A-B052-1227E826DC9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5B02031-855D-4CAA-9DAF-7BC736264BEE}"/>
              </a:ext>
            </a:extLst>
          </p:cNvPr>
          <p:cNvSpPr>
            <a:spLocks noGrp="1"/>
          </p:cNvSpPr>
          <p:nvPr>
            <p:ph type="dt" sz="half" idx="10"/>
          </p:nvPr>
        </p:nvSpPr>
        <p:spPr/>
        <p:txBody>
          <a:bodyPr/>
          <a:lstStyle/>
          <a:p>
            <a:fld id="{DE3748C9-FDCC-4CCA-8A41-2DFD8EDD4B78}" type="datetimeFigureOut">
              <a:rPr lang="zh-CN" altLang="en-US" smtClean="0"/>
              <a:t>2021-03-16</a:t>
            </a:fld>
            <a:endParaRPr lang="zh-CN" altLang="en-US"/>
          </a:p>
        </p:txBody>
      </p:sp>
      <p:sp>
        <p:nvSpPr>
          <p:cNvPr id="8" name="页脚占位符 7">
            <a:extLst>
              <a:ext uri="{FF2B5EF4-FFF2-40B4-BE49-F238E27FC236}">
                <a16:creationId xmlns:a16="http://schemas.microsoft.com/office/drawing/2014/main" id="{6F952DD7-7C36-4378-AC2B-23579E0F6C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7392A4A-CA76-4B60-85E8-380FF3D2B887}"/>
              </a:ext>
            </a:extLst>
          </p:cNvPr>
          <p:cNvSpPr>
            <a:spLocks noGrp="1"/>
          </p:cNvSpPr>
          <p:nvPr>
            <p:ph type="sldNum" sz="quarter" idx="12"/>
          </p:nvPr>
        </p:nvSpPr>
        <p:spPr/>
        <p:txBody>
          <a:bodyPr/>
          <a:lstStyle/>
          <a:p>
            <a:fld id="{9C256002-DC87-45B4-8033-2BD0936BBFBE}" type="slidenum">
              <a:rPr lang="zh-CN" altLang="en-US" smtClean="0"/>
              <a:t>‹#›</a:t>
            </a:fld>
            <a:endParaRPr lang="zh-CN" altLang="en-US"/>
          </a:p>
        </p:txBody>
      </p:sp>
    </p:spTree>
    <p:extLst>
      <p:ext uri="{BB962C8B-B14F-4D97-AF65-F5344CB8AC3E}">
        <p14:creationId xmlns:p14="http://schemas.microsoft.com/office/powerpoint/2010/main" val="265476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DB963-0E31-4D22-8DF1-8FA450D610A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3E629E-9EF5-40B6-BF24-E560A477E18A}"/>
              </a:ext>
            </a:extLst>
          </p:cNvPr>
          <p:cNvSpPr>
            <a:spLocks noGrp="1"/>
          </p:cNvSpPr>
          <p:nvPr>
            <p:ph type="dt" sz="half" idx="10"/>
          </p:nvPr>
        </p:nvSpPr>
        <p:spPr/>
        <p:txBody>
          <a:bodyPr/>
          <a:lstStyle/>
          <a:p>
            <a:fld id="{DE3748C9-FDCC-4CCA-8A41-2DFD8EDD4B78}" type="datetimeFigureOut">
              <a:rPr lang="zh-CN" altLang="en-US" smtClean="0"/>
              <a:t>2021-03-16</a:t>
            </a:fld>
            <a:endParaRPr lang="zh-CN" altLang="en-US"/>
          </a:p>
        </p:txBody>
      </p:sp>
      <p:sp>
        <p:nvSpPr>
          <p:cNvPr id="4" name="页脚占位符 3">
            <a:extLst>
              <a:ext uri="{FF2B5EF4-FFF2-40B4-BE49-F238E27FC236}">
                <a16:creationId xmlns:a16="http://schemas.microsoft.com/office/drawing/2014/main" id="{B95CAFC9-FB0C-4CA5-BD9C-D691530F610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967B7A-F8F7-4B91-9C4D-ECC89A51F2F9}"/>
              </a:ext>
            </a:extLst>
          </p:cNvPr>
          <p:cNvSpPr>
            <a:spLocks noGrp="1"/>
          </p:cNvSpPr>
          <p:nvPr>
            <p:ph type="sldNum" sz="quarter" idx="12"/>
          </p:nvPr>
        </p:nvSpPr>
        <p:spPr/>
        <p:txBody>
          <a:bodyPr/>
          <a:lstStyle/>
          <a:p>
            <a:fld id="{9C256002-DC87-45B4-8033-2BD0936BBFBE}" type="slidenum">
              <a:rPr lang="zh-CN" altLang="en-US" smtClean="0"/>
              <a:t>‹#›</a:t>
            </a:fld>
            <a:endParaRPr lang="zh-CN" altLang="en-US"/>
          </a:p>
        </p:txBody>
      </p:sp>
    </p:spTree>
    <p:extLst>
      <p:ext uri="{BB962C8B-B14F-4D97-AF65-F5344CB8AC3E}">
        <p14:creationId xmlns:p14="http://schemas.microsoft.com/office/powerpoint/2010/main" val="33161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3C0EC4-3715-45E0-9053-070FB46BD195}"/>
              </a:ext>
            </a:extLst>
          </p:cNvPr>
          <p:cNvSpPr>
            <a:spLocks noGrp="1"/>
          </p:cNvSpPr>
          <p:nvPr>
            <p:ph type="dt" sz="half" idx="10"/>
          </p:nvPr>
        </p:nvSpPr>
        <p:spPr/>
        <p:txBody>
          <a:bodyPr/>
          <a:lstStyle/>
          <a:p>
            <a:fld id="{DE3748C9-FDCC-4CCA-8A41-2DFD8EDD4B78}" type="datetimeFigureOut">
              <a:rPr lang="zh-CN" altLang="en-US" smtClean="0"/>
              <a:t>2021-03-16</a:t>
            </a:fld>
            <a:endParaRPr lang="zh-CN" altLang="en-US"/>
          </a:p>
        </p:txBody>
      </p:sp>
      <p:sp>
        <p:nvSpPr>
          <p:cNvPr id="3" name="页脚占位符 2">
            <a:extLst>
              <a:ext uri="{FF2B5EF4-FFF2-40B4-BE49-F238E27FC236}">
                <a16:creationId xmlns:a16="http://schemas.microsoft.com/office/drawing/2014/main" id="{4F81C323-B219-4ACB-A727-341568A7E6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67C08D-E2D6-4D40-867B-CC47EC3770BB}"/>
              </a:ext>
            </a:extLst>
          </p:cNvPr>
          <p:cNvSpPr>
            <a:spLocks noGrp="1"/>
          </p:cNvSpPr>
          <p:nvPr>
            <p:ph type="sldNum" sz="quarter" idx="12"/>
          </p:nvPr>
        </p:nvSpPr>
        <p:spPr/>
        <p:txBody>
          <a:bodyPr/>
          <a:lstStyle/>
          <a:p>
            <a:fld id="{9C256002-DC87-45B4-8033-2BD0936BBFBE}" type="slidenum">
              <a:rPr lang="zh-CN" altLang="en-US" smtClean="0"/>
              <a:t>‹#›</a:t>
            </a:fld>
            <a:endParaRPr lang="zh-CN" altLang="en-US"/>
          </a:p>
        </p:txBody>
      </p:sp>
    </p:spTree>
    <p:extLst>
      <p:ext uri="{BB962C8B-B14F-4D97-AF65-F5344CB8AC3E}">
        <p14:creationId xmlns:p14="http://schemas.microsoft.com/office/powerpoint/2010/main" val="407247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CF8B8-C280-4D45-BD92-A1DCFA83DA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1810C7-8F07-44EF-AB42-CB372C8F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983D2E0-1AF1-4910-8941-E097DF709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FA12A0-50B2-4A0E-B41E-BE2E554A6DF5}"/>
              </a:ext>
            </a:extLst>
          </p:cNvPr>
          <p:cNvSpPr>
            <a:spLocks noGrp="1"/>
          </p:cNvSpPr>
          <p:nvPr>
            <p:ph type="dt" sz="half" idx="10"/>
          </p:nvPr>
        </p:nvSpPr>
        <p:spPr/>
        <p:txBody>
          <a:bodyPr/>
          <a:lstStyle/>
          <a:p>
            <a:fld id="{DE3748C9-FDCC-4CCA-8A41-2DFD8EDD4B78}" type="datetimeFigureOut">
              <a:rPr lang="zh-CN" altLang="en-US" smtClean="0"/>
              <a:t>2021-03-16</a:t>
            </a:fld>
            <a:endParaRPr lang="zh-CN" altLang="en-US"/>
          </a:p>
        </p:txBody>
      </p:sp>
      <p:sp>
        <p:nvSpPr>
          <p:cNvPr id="6" name="页脚占位符 5">
            <a:extLst>
              <a:ext uri="{FF2B5EF4-FFF2-40B4-BE49-F238E27FC236}">
                <a16:creationId xmlns:a16="http://schemas.microsoft.com/office/drawing/2014/main" id="{DE92C6AC-169A-4AA2-B580-EF8ED2D519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7192BD-BECB-425E-86CA-4F9A94392851}"/>
              </a:ext>
            </a:extLst>
          </p:cNvPr>
          <p:cNvSpPr>
            <a:spLocks noGrp="1"/>
          </p:cNvSpPr>
          <p:nvPr>
            <p:ph type="sldNum" sz="quarter" idx="12"/>
          </p:nvPr>
        </p:nvSpPr>
        <p:spPr/>
        <p:txBody>
          <a:bodyPr/>
          <a:lstStyle/>
          <a:p>
            <a:fld id="{9C256002-DC87-45B4-8033-2BD0936BBFBE}" type="slidenum">
              <a:rPr lang="zh-CN" altLang="en-US" smtClean="0"/>
              <a:t>‹#›</a:t>
            </a:fld>
            <a:endParaRPr lang="zh-CN" altLang="en-US"/>
          </a:p>
        </p:txBody>
      </p:sp>
    </p:spTree>
    <p:extLst>
      <p:ext uri="{BB962C8B-B14F-4D97-AF65-F5344CB8AC3E}">
        <p14:creationId xmlns:p14="http://schemas.microsoft.com/office/powerpoint/2010/main" val="361861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6FA48-D5A3-42E6-9234-869BD3F1CE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791212-D08D-4468-9D71-CFB3B40BC6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78D9D7-13D8-41F4-AAE2-6F8987057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E5E784-D1EA-485C-BAB4-98699B7889AD}"/>
              </a:ext>
            </a:extLst>
          </p:cNvPr>
          <p:cNvSpPr>
            <a:spLocks noGrp="1"/>
          </p:cNvSpPr>
          <p:nvPr>
            <p:ph type="dt" sz="half" idx="10"/>
          </p:nvPr>
        </p:nvSpPr>
        <p:spPr/>
        <p:txBody>
          <a:bodyPr/>
          <a:lstStyle/>
          <a:p>
            <a:fld id="{DE3748C9-FDCC-4CCA-8A41-2DFD8EDD4B78}" type="datetimeFigureOut">
              <a:rPr lang="zh-CN" altLang="en-US" smtClean="0"/>
              <a:t>2021-03-16</a:t>
            </a:fld>
            <a:endParaRPr lang="zh-CN" altLang="en-US"/>
          </a:p>
        </p:txBody>
      </p:sp>
      <p:sp>
        <p:nvSpPr>
          <p:cNvPr id="6" name="页脚占位符 5">
            <a:extLst>
              <a:ext uri="{FF2B5EF4-FFF2-40B4-BE49-F238E27FC236}">
                <a16:creationId xmlns:a16="http://schemas.microsoft.com/office/drawing/2014/main" id="{6D70638A-88EF-400A-ACFE-32D297F9EB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52F0AA-4239-48FC-BA02-4EF91D7A8A9A}"/>
              </a:ext>
            </a:extLst>
          </p:cNvPr>
          <p:cNvSpPr>
            <a:spLocks noGrp="1"/>
          </p:cNvSpPr>
          <p:nvPr>
            <p:ph type="sldNum" sz="quarter" idx="12"/>
          </p:nvPr>
        </p:nvSpPr>
        <p:spPr/>
        <p:txBody>
          <a:bodyPr/>
          <a:lstStyle/>
          <a:p>
            <a:fld id="{9C256002-DC87-45B4-8033-2BD0936BBFBE}" type="slidenum">
              <a:rPr lang="zh-CN" altLang="en-US" smtClean="0"/>
              <a:t>‹#›</a:t>
            </a:fld>
            <a:endParaRPr lang="zh-CN" altLang="en-US"/>
          </a:p>
        </p:txBody>
      </p:sp>
    </p:spTree>
    <p:extLst>
      <p:ext uri="{BB962C8B-B14F-4D97-AF65-F5344CB8AC3E}">
        <p14:creationId xmlns:p14="http://schemas.microsoft.com/office/powerpoint/2010/main" val="393518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F9BEF8D-98B0-4AC8-BA4C-BF69DAEAA1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B3FB88C-C3E4-4050-BDE2-2FC498AB3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B53679-CAE4-4A36-91F6-45A8C91B6C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748C9-FDCC-4CCA-8A41-2DFD8EDD4B78}" type="datetimeFigureOut">
              <a:rPr lang="zh-CN" altLang="en-US" smtClean="0"/>
              <a:t>2021-03-16</a:t>
            </a:fld>
            <a:endParaRPr lang="zh-CN" altLang="en-US"/>
          </a:p>
        </p:txBody>
      </p:sp>
      <p:sp>
        <p:nvSpPr>
          <p:cNvPr id="5" name="页脚占位符 4">
            <a:extLst>
              <a:ext uri="{FF2B5EF4-FFF2-40B4-BE49-F238E27FC236}">
                <a16:creationId xmlns:a16="http://schemas.microsoft.com/office/drawing/2014/main" id="{192CB667-7CC1-4CA9-A5D4-6D7E445D9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F6386C1-6AC7-44CE-BCD3-26F6746E1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56002-DC87-45B4-8033-2BD0936BBFBE}" type="slidenum">
              <a:rPr lang="zh-CN" altLang="en-US" smtClean="0"/>
              <a:t>‹#›</a:t>
            </a:fld>
            <a:endParaRPr lang="zh-CN" altLang="en-US"/>
          </a:p>
        </p:txBody>
      </p:sp>
    </p:spTree>
    <p:extLst>
      <p:ext uri="{BB962C8B-B14F-4D97-AF65-F5344CB8AC3E}">
        <p14:creationId xmlns:p14="http://schemas.microsoft.com/office/powerpoint/2010/main" val="1285872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05CBF87-6CB7-4DDC-8184-3C6D6ED4A8F3}"/>
              </a:ext>
            </a:extLst>
          </p:cNvPr>
          <p:cNvSpPr txBox="1"/>
          <p:nvPr/>
        </p:nvSpPr>
        <p:spPr>
          <a:xfrm>
            <a:off x="3920971" y="2721114"/>
            <a:ext cx="4350058" cy="707886"/>
          </a:xfrm>
          <a:prstGeom prst="rect">
            <a:avLst/>
          </a:prstGeom>
          <a:noFill/>
        </p:spPr>
        <p:txBody>
          <a:bodyPr wrap="square" rtlCol="0">
            <a:spAutoFit/>
          </a:bodyPr>
          <a:lstStyle/>
          <a:p>
            <a:r>
              <a:rPr lang="en-US" altLang="zh-CN" sz="4000" dirty="0" err="1">
                <a:latin typeface="Times New Roman" panose="02020603050405020304" pitchFamily="18" charset="0"/>
                <a:cs typeface="Times New Roman" panose="02020603050405020304" pitchFamily="18" charset="0"/>
              </a:rPr>
              <a:t>HoitFS</a:t>
            </a:r>
            <a:r>
              <a:rPr lang="en-US" altLang="zh-CN" sz="4000" dirty="0">
                <a:latin typeface="Times New Roman" panose="02020603050405020304" pitchFamily="18" charset="0"/>
                <a:cs typeface="Times New Roman" panose="02020603050405020304" pitchFamily="18" charset="0"/>
              </a:rPr>
              <a:t> </a:t>
            </a:r>
            <a:r>
              <a:rPr lang="zh-CN" altLang="en-US" sz="4000" dirty="0">
                <a:latin typeface="Times New Roman" panose="02020603050405020304" pitchFamily="18" charset="0"/>
                <a:cs typeface="Times New Roman" panose="02020603050405020304" pitchFamily="18" charset="0"/>
              </a:rPr>
              <a:t>文件系统 </a:t>
            </a:r>
            <a:endParaRPr lang="en-US" altLang="zh-CN" sz="40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4D4AC80D-961B-4D8A-B1E6-891C8F0C336B}"/>
              </a:ext>
            </a:extLst>
          </p:cNvPr>
          <p:cNvSpPr txBox="1"/>
          <p:nvPr/>
        </p:nvSpPr>
        <p:spPr>
          <a:xfrm>
            <a:off x="6096000" y="3429000"/>
            <a:ext cx="2867486"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备选设计</a:t>
            </a:r>
            <a:r>
              <a:rPr lang="en-US" altLang="zh-CN" dirty="0">
                <a:latin typeface="Times New Roman" panose="02020603050405020304" pitchFamily="18" charset="0"/>
                <a:cs typeface="Times New Roman" panose="02020603050405020304" pitchFamily="18" charset="0"/>
              </a:rPr>
              <a:t> by HZS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721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9F779F5-7FCF-4046-B7AE-1B5224A8F662}"/>
              </a:ext>
            </a:extLst>
          </p:cNvPr>
          <p:cNvSpPr/>
          <p:nvPr/>
        </p:nvSpPr>
        <p:spPr>
          <a:xfrm>
            <a:off x="3249229"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sp>
        <p:nvSpPr>
          <p:cNvPr id="5" name="文本框 4">
            <a:extLst>
              <a:ext uri="{FF2B5EF4-FFF2-40B4-BE49-F238E27FC236}">
                <a16:creationId xmlns:a16="http://schemas.microsoft.com/office/drawing/2014/main" id="{65F902E5-E13A-4A9A-A907-E309FF9006C8}"/>
              </a:ext>
            </a:extLst>
          </p:cNvPr>
          <p:cNvSpPr txBox="1"/>
          <p:nvPr/>
        </p:nvSpPr>
        <p:spPr>
          <a:xfrm>
            <a:off x="1518081" y="843379"/>
            <a:ext cx="8558075" cy="646331"/>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文件的数据块分布在</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的各个地方，挂载时通过内存中的链表将它们串起来，其中链表的每个元素记录了这一数据体在</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设备的（位置，长度）</a:t>
            </a:r>
          </a:p>
        </p:txBody>
      </p:sp>
      <p:cxnSp>
        <p:nvCxnSpPr>
          <p:cNvPr id="7" name="直接连接符 6">
            <a:extLst>
              <a:ext uri="{FF2B5EF4-FFF2-40B4-BE49-F238E27FC236}">
                <a16:creationId xmlns:a16="http://schemas.microsoft.com/office/drawing/2014/main" id="{6954A95C-7281-45A1-9FF4-C6A39AC099AD}"/>
              </a:ext>
            </a:extLst>
          </p:cNvPr>
          <p:cNvCxnSpPr/>
          <p:nvPr/>
        </p:nvCxnSpPr>
        <p:spPr>
          <a:xfrm>
            <a:off x="648070" y="4891596"/>
            <a:ext cx="10546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644A86B-195D-4B2C-84C4-690F5B3F6999}"/>
              </a:ext>
            </a:extLst>
          </p:cNvPr>
          <p:cNvCxnSpPr/>
          <p:nvPr/>
        </p:nvCxnSpPr>
        <p:spPr>
          <a:xfrm>
            <a:off x="648070" y="5308828"/>
            <a:ext cx="105466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C74478EB-0218-43AE-809F-EC442ACB5382}"/>
              </a:ext>
            </a:extLst>
          </p:cNvPr>
          <p:cNvSpPr/>
          <p:nvPr/>
        </p:nvSpPr>
        <p:spPr>
          <a:xfrm>
            <a:off x="5083947"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sp>
        <p:nvSpPr>
          <p:cNvPr id="12" name="矩形 11">
            <a:extLst>
              <a:ext uri="{FF2B5EF4-FFF2-40B4-BE49-F238E27FC236}">
                <a16:creationId xmlns:a16="http://schemas.microsoft.com/office/drawing/2014/main" id="{99E2EAA5-7513-46BD-95C3-26356366EB14}"/>
              </a:ext>
            </a:extLst>
          </p:cNvPr>
          <p:cNvSpPr/>
          <p:nvPr/>
        </p:nvSpPr>
        <p:spPr>
          <a:xfrm>
            <a:off x="7840464"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cxnSp>
        <p:nvCxnSpPr>
          <p:cNvPr id="14" name="直接箭头连接符 13">
            <a:extLst>
              <a:ext uri="{FF2B5EF4-FFF2-40B4-BE49-F238E27FC236}">
                <a16:creationId xmlns:a16="http://schemas.microsoft.com/office/drawing/2014/main" id="{EF3EDDB9-669A-4029-9F56-16A5C13864E8}"/>
              </a:ext>
            </a:extLst>
          </p:cNvPr>
          <p:cNvCxnSpPr>
            <a:cxnSpLocks/>
            <a:stCxn id="4" idx="0"/>
          </p:cNvCxnSpPr>
          <p:nvPr/>
        </p:nvCxnSpPr>
        <p:spPr>
          <a:xfrm flipV="1">
            <a:off x="3768572" y="4245265"/>
            <a:ext cx="0"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363A9B0-B184-439C-B514-2F66FAD855BE}"/>
              </a:ext>
            </a:extLst>
          </p:cNvPr>
          <p:cNvCxnSpPr>
            <a:cxnSpLocks/>
            <a:stCxn id="11" idx="0"/>
          </p:cNvCxnSpPr>
          <p:nvPr/>
        </p:nvCxnSpPr>
        <p:spPr>
          <a:xfrm flipV="1">
            <a:off x="5603290" y="4245265"/>
            <a:ext cx="0"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C394510-F00F-42CC-AB69-E213D6FB4335}"/>
              </a:ext>
            </a:extLst>
          </p:cNvPr>
          <p:cNvCxnSpPr>
            <a:cxnSpLocks/>
            <a:stCxn id="12" idx="0"/>
          </p:cNvCxnSpPr>
          <p:nvPr/>
        </p:nvCxnSpPr>
        <p:spPr>
          <a:xfrm flipH="1" flipV="1">
            <a:off x="8347228" y="4245265"/>
            <a:ext cx="12579"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C6AFEED-1C80-476F-9327-5F5953E79B1D}"/>
              </a:ext>
            </a:extLst>
          </p:cNvPr>
          <p:cNvSpPr/>
          <p:nvPr/>
        </p:nvSpPr>
        <p:spPr>
          <a:xfrm>
            <a:off x="1870969" y="3629613"/>
            <a:ext cx="1038686" cy="91441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 cache</a:t>
            </a:r>
            <a:endParaRPr lang="zh-CN" altLang="en-US"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2B461258-E7DC-408D-ADB5-E3E0770176C9}"/>
              </a:ext>
            </a:extLst>
          </p:cNvPr>
          <p:cNvSpPr/>
          <p:nvPr/>
        </p:nvSpPr>
        <p:spPr>
          <a:xfrm>
            <a:off x="3249231"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25" name="矩形 24">
            <a:extLst>
              <a:ext uri="{FF2B5EF4-FFF2-40B4-BE49-F238E27FC236}">
                <a16:creationId xmlns:a16="http://schemas.microsoft.com/office/drawing/2014/main" id="{E2CADCB0-65D7-41AD-BD92-FA327AB0F7DF}"/>
              </a:ext>
            </a:extLst>
          </p:cNvPr>
          <p:cNvSpPr/>
          <p:nvPr/>
        </p:nvSpPr>
        <p:spPr>
          <a:xfrm>
            <a:off x="5103920"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26" name="矩形 25">
            <a:extLst>
              <a:ext uri="{FF2B5EF4-FFF2-40B4-BE49-F238E27FC236}">
                <a16:creationId xmlns:a16="http://schemas.microsoft.com/office/drawing/2014/main" id="{40E4AC62-B2E0-4028-AE0E-B5995F3A22B5}"/>
              </a:ext>
            </a:extLst>
          </p:cNvPr>
          <p:cNvSpPr/>
          <p:nvPr/>
        </p:nvSpPr>
        <p:spPr>
          <a:xfrm>
            <a:off x="7840466"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cxnSp>
        <p:nvCxnSpPr>
          <p:cNvPr id="28" name="连接符: 肘形 27">
            <a:extLst>
              <a:ext uri="{FF2B5EF4-FFF2-40B4-BE49-F238E27FC236}">
                <a16:creationId xmlns:a16="http://schemas.microsoft.com/office/drawing/2014/main" id="{47342E54-95B7-42F1-BE6D-EDF102B7D9A4}"/>
              </a:ext>
            </a:extLst>
          </p:cNvPr>
          <p:cNvCxnSpPr>
            <a:stCxn id="19" idx="3"/>
            <a:endCxn id="24" idx="1"/>
          </p:cNvCxnSpPr>
          <p:nvPr/>
        </p:nvCxnSpPr>
        <p:spPr>
          <a:xfrm>
            <a:off x="2909655" y="4086823"/>
            <a:ext cx="33957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35677442-8A55-4A60-85CD-19413F62D747}"/>
              </a:ext>
            </a:extLst>
          </p:cNvPr>
          <p:cNvCxnSpPr>
            <a:stCxn id="25" idx="3"/>
            <a:endCxn id="26" idx="1"/>
          </p:cNvCxnSpPr>
          <p:nvPr/>
        </p:nvCxnSpPr>
        <p:spPr>
          <a:xfrm>
            <a:off x="6142604" y="4086824"/>
            <a:ext cx="1697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9B1EAC13-88E6-41F5-BBCA-9D7F2FD8BDF9}"/>
              </a:ext>
            </a:extLst>
          </p:cNvPr>
          <p:cNvCxnSpPr>
            <a:stCxn id="24" idx="3"/>
            <a:endCxn id="25" idx="1"/>
          </p:cNvCxnSpPr>
          <p:nvPr/>
        </p:nvCxnSpPr>
        <p:spPr>
          <a:xfrm>
            <a:off x="4287915" y="4086824"/>
            <a:ext cx="816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标题 1">
            <a:extLst>
              <a:ext uri="{FF2B5EF4-FFF2-40B4-BE49-F238E27FC236}">
                <a16:creationId xmlns:a16="http://schemas.microsoft.com/office/drawing/2014/main" id="{9E2A4846-4BBE-49EF-8329-ABD4A0BC2A02}"/>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二</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文件结构</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普通文件</a:t>
            </a:r>
          </a:p>
        </p:txBody>
      </p:sp>
      <p:sp>
        <p:nvSpPr>
          <p:cNvPr id="48" name="文本框 47">
            <a:extLst>
              <a:ext uri="{FF2B5EF4-FFF2-40B4-BE49-F238E27FC236}">
                <a16:creationId xmlns:a16="http://schemas.microsoft.com/office/drawing/2014/main" id="{B8288475-2076-48C6-BE94-7ED537614F5E}"/>
              </a:ext>
            </a:extLst>
          </p:cNvPr>
          <p:cNvSpPr txBox="1"/>
          <p:nvPr/>
        </p:nvSpPr>
        <p:spPr>
          <a:xfrm>
            <a:off x="757562" y="4915546"/>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spTree>
    <p:extLst>
      <p:ext uri="{BB962C8B-B14F-4D97-AF65-F5344CB8AC3E}">
        <p14:creationId xmlns:p14="http://schemas.microsoft.com/office/powerpoint/2010/main" val="32924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9F779F5-7FCF-4046-B7AE-1B5224A8F662}"/>
              </a:ext>
            </a:extLst>
          </p:cNvPr>
          <p:cNvSpPr/>
          <p:nvPr/>
        </p:nvSpPr>
        <p:spPr>
          <a:xfrm>
            <a:off x="3249229"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sp>
        <p:nvSpPr>
          <p:cNvPr id="5" name="文本框 4">
            <a:extLst>
              <a:ext uri="{FF2B5EF4-FFF2-40B4-BE49-F238E27FC236}">
                <a16:creationId xmlns:a16="http://schemas.microsoft.com/office/drawing/2014/main" id="{65F902E5-E13A-4A9A-A907-E309FF9006C8}"/>
              </a:ext>
            </a:extLst>
          </p:cNvPr>
          <p:cNvSpPr txBox="1"/>
          <p:nvPr/>
        </p:nvSpPr>
        <p:spPr>
          <a:xfrm>
            <a:off x="1518081" y="843379"/>
            <a:ext cx="8558075" cy="92333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打开文件时，再遍历所有物理层记录，从中提取出文件的逻辑层记录，再通过某种方便进行文件读取的数据结构将这些逻辑层记录组织起来。逻辑层记录就是记录的该数据在文件中的（位置，长度）</a:t>
            </a:r>
          </a:p>
        </p:txBody>
      </p:sp>
      <p:cxnSp>
        <p:nvCxnSpPr>
          <p:cNvPr id="7" name="直接连接符 6">
            <a:extLst>
              <a:ext uri="{FF2B5EF4-FFF2-40B4-BE49-F238E27FC236}">
                <a16:creationId xmlns:a16="http://schemas.microsoft.com/office/drawing/2014/main" id="{6954A95C-7281-45A1-9FF4-C6A39AC099AD}"/>
              </a:ext>
            </a:extLst>
          </p:cNvPr>
          <p:cNvCxnSpPr/>
          <p:nvPr/>
        </p:nvCxnSpPr>
        <p:spPr>
          <a:xfrm>
            <a:off x="648070" y="4891596"/>
            <a:ext cx="10546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644A86B-195D-4B2C-84C4-690F5B3F6999}"/>
              </a:ext>
            </a:extLst>
          </p:cNvPr>
          <p:cNvCxnSpPr/>
          <p:nvPr/>
        </p:nvCxnSpPr>
        <p:spPr>
          <a:xfrm>
            <a:off x="648070" y="5308828"/>
            <a:ext cx="105466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C74478EB-0218-43AE-809F-EC442ACB5382}"/>
              </a:ext>
            </a:extLst>
          </p:cNvPr>
          <p:cNvSpPr/>
          <p:nvPr/>
        </p:nvSpPr>
        <p:spPr>
          <a:xfrm>
            <a:off x="5083947"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sp>
        <p:nvSpPr>
          <p:cNvPr id="12" name="矩形 11">
            <a:extLst>
              <a:ext uri="{FF2B5EF4-FFF2-40B4-BE49-F238E27FC236}">
                <a16:creationId xmlns:a16="http://schemas.microsoft.com/office/drawing/2014/main" id="{99E2EAA5-7513-46BD-95C3-26356366EB14}"/>
              </a:ext>
            </a:extLst>
          </p:cNvPr>
          <p:cNvSpPr/>
          <p:nvPr/>
        </p:nvSpPr>
        <p:spPr>
          <a:xfrm>
            <a:off x="7840464"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cxnSp>
        <p:nvCxnSpPr>
          <p:cNvPr id="14" name="直接箭头连接符 13">
            <a:extLst>
              <a:ext uri="{FF2B5EF4-FFF2-40B4-BE49-F238E27FC236}">
                <a16:creationId xmlns:a16="http://schemas.microsoft.com/office/drawing/2014/main" id="{EF3EDDB9-669A-4029-9F56-16A5C13864E8}"/>
              </a:ext>
            </a:extLst>
          </p:cNvPr>
          <p:cNvCxnSpPr>
            <a:cxnSpLocks/>
            <a:stCxn id="4" idx="0"/>
          </p:cNvCxnSpPr>
          <p:nvPr/>
        </p:nvCxnSpPr>
        <p:spPr>
          <a:xfrm flipV="1">
            <a:off x="3768572" y="4245265"/>
            <a:ext cx="0"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363A9B0-B184-439C-B514-2F66FAD855BE}"/>
              </a:ext>
            </a:extLst>
          </p:cNvPr>
          <p:cNvCxnSpPr>
            <a:cxnSpLocks/>
            <a:stCxn id="11" idx="0"/>
          </p:cNvCxnSpPr>
          <p:nvPr/>
        </p:nvCxnSpPr>
        <p:spPr>
          <a:xfrm flipV="1">
            <a:off x="5603290" y="4245265"/>
            <a:ext cx="0"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C394510-F00F-42CC-AB69-E213D6FB4335}"/>
              </a:ext>
            </a:extLst>
          </p:cNvPr>
          <p:cNvCxnSpPr>
            <a:cxnSpLocks/>
            <a:stCxn id="12" idx="0"/>
          </p:cNvCxnSpPr>
          <p:nvPr/>
        </p:nvCxnSpPr>
        <p:spPr>
          <a:xfrm flipH="1" flipV="1">
            <a:off x="8347228" y="4245265"/>
            <a:ext cx="12579"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C6AFEED-1C80-476F-9327-5F5953E79B1D}"/>
              </a:ext>
            </a:extLst>
          </p:cNvPr>
          <p:cNvSpPr/>
          <p:nvPr/>
        </p:nvSpPr>
        <p:spPr>
          <a:xfrm>
            <a:off x="1870969" y="3629613"/>
            <a:ext cx="1038686" cy="91441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 cache</a:t>
            </a:r>
            <a:endParaRPr lang="zh-CN" altLang="en-US"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2B461258-E7DC-408D-ADB5-E3E0770176C9}"/>
              </a:ext>
            </a:extLst>
          </p:cNvPr>
          <p:cNvSpPr/>
          <p:nvPr/>
        </p:nvSpPr>
        <p:spPr>
          <a:xfrm>
            <a:off x="3249231"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25" name="矩形 24">
            <a:extLst>
              <a:ext uri="{FF2B5EF4-FFF2-40B4-BE49-F238E27FC236}">
                <a16:creationId xmlns:a16="http://schemas.microsoft.com/office/drawing/2014/main" id="{E2CADCB0-65D7-41AD-BD92-FA327AB0F7DF}"/>
              </a:ext>
            </a:extLst>
          </p:cNvPr>
          <p:cNvSpPr/>
          <p:nvPr/>
        </p:nvSpPr>
        <p:spPr>
          <a:xfrm>
            <a:off x="5103920"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26" name="矩形 25">
            <a:extLst>
              <a:ext uri="{FF2B5EF4-FFF2-40B4-BE49-F238E27FC236}">
                <a16:creationId xmlns:a16="http://schemas.microsoft.com/office/drawing/2014/main" id="{40E4AC62-B2E0-4028-AE0E-B5995F3A22B5}"/>
              </a:ext>
            </a:extLst>
          </p:cNvPr>
          <p:cNvSpPr/>
          <p:nvPr/>
        </p:nvSpPr>
        <p:spPr>
          <a:xfrm>
            <a:off x="7840466"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cxnSp>
        <p:nvCxnSpPr>
          <p:cNvPr id="28" name="连接符: 肘形 27">
            <a:extLst>
              <a:ext uri="{FF2B5EF4-FFF2-40B4-BE49-F238E27FC236}">
                <a16:creationId xmlns:a16="http://schemas.microsoft.com/office/drawing/2014/main" id="{47342E54-95B7-42F1-BE6D-EDF102B7D9A4}"/>
              </a:ext>
            </a:extLst>
          </p:cNvPr>
          <p:cNvCxnSpPr>
            <a:stCxn id="19" idx="3"/>
            <a:endCxn id="24" idx="1"/>
          </p:cNvCxnSpPr>
          <p:nvPr/>
        </p:nvCxnSpPr>
        <p:spPr>
          <a:xfrm>
            <a:off x="2909655" y="4086823"/>
            <a:ext cx="33957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35677442-8A55-4A60-85CD-19413F62D747}"/>
              </a:ext>
            </a:extLst>
          </p:cNvPr>
          <p:cNvCxnSpPr>
            <a:stCxn id="25" idx="3"/>
            <a:endCxn id="26" idx="1"/>
          </p:cNvCxnSpPr>
          <p:nvPr/>
        </p:nvCxnSpPr>
        <p:spPr>
          <a:xfrm>
            <a:off x="6142604" y="4086824"/>
            <a:ext cx="1697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9B1EAC13-88E6-41F5-BBCA-9D7F2FD8BDF9}"/>
              </a:ext>
            </a:extLst>
          </p:cNvPr>
          <p:cNvCxnSpPr>
            <a:stCxn id="24" idx="3"/>
            <a:endCxn id="25" idx="1"/>
          </p:cNvCxnSpPr>
          <p:nvPr/>
        </p:nvCxnSpPr>
        <p:spPr>
          <a:xfrm>
            <a:off x="4287915" y="4086824"/>
            <a:ext cx="816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60AF6838-04EC-4B61-85E0-2F1A6D1975F1}"/>
              </a:ext>
            </a:extLst>
          </p:cNvPr>
          <p:cNvSpPr/>
          <p:nvPr/>
        </p:nvSpPr>
        <p:spPr>
          <a:xfrm>
            <a:off x="1870969" y="2485738"/>
            <a:ext cx="1038686" cy="91441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a:t>
            </a: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1DEE90B-50FD-475B-936A-26AD2BB89279}"/>
              </a:ext>
            </a:extLst>
          </p:cNvPr>
          <p:cNvSpPr/>
          <p:nvPr/>
        </p:nvSpPr>
        <p:spPr>
          <a:xfrm>
            <a:off x="3249229" y="3014657"/>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sp>
        <p:nvSpPr>
          <p:cNvPr id="22" name="矩形 21">
            <a:extLst>
              <a:ext uri="{FF2B5EF4-FFF2-40B4-BE49-F238E27FC236}">
                <a16:creationId xmlns:a16="http://schemas.microsoft.com/office/drawing/2014/main" id="{AFF4EF37-DE6A-4094-BDF2-46A52562D3F4}"/>
              </a:ext>
            </a:extLst>
          </p:cNvPr>
          <p:cNvSpPr/>
          <p:nvPr/>
        </p:nvSpPr>
        <p:spPr>
          <a:xfrm>
            <a:off x="5083949" y="3014657"/>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sp>
        <p:nvSpPr>
          <p:cNvPr id="23" name="矩形 22">
            <a:extLst>
              <a:ext uri="{FF2B5EF4-FFF2-40B4-BE49-F238E27FC236}">
                <a16:creationId xmlns:a16="http://schemas.microsoft.com/office/drawing/2014/main" id="{B38B8D2F-E5E1-4D91-91A3-E49DE4413F1F}"/>
              </a:ext>
            </a:extLst>
          </p:cNvPr>
          <p:cNvSpPr/>
          <p:nvPr/>
        </p:nvSpPr>
        <p:spPr>
          <a:xfrm>
            <a:off x="7827886" y="3012271"/>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cxnSp>
        <p:nvCxnSpPr>
          <p:cNvPr id="27" name="直接箭头连接符 26">
            <a:extLst>
              <a:ext uri="{FF2B5EF4-FFF2-40B4-BE49-F238E27FC236}">
                <a16:creationId xmlns:a16="http://schemas.microsoft.com/office/drawing/2014/main" id="{C8FBAF22-E37D-470D-AE85-CDED2F576C0E}"/>
              </a:ext>
            </a:extLst>
          </p:cNvPr>
          <p:cNvCxnSpPr>
            <a:cxnSpLocks/>
            <a:stCxn id="24" idx="0"/>
          </p:cNvCxnSpPr>
          <p:nvPr/>
        </p:nvCxnSpPr>
        <p:spPr>
          <a:xfrm flipV="1">
            <a:off x="3768573" y="3346879"/>
            <a:ext cx="0" cy="58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708169F0-8B2F-4B90-8D0E-C9DE8B13475C}"/>
              </a:ext>
            </a:extLst>
          </p:cNvPr>
          <p:cNvCxnSpPr>
            <a:cxnSpLocks/>
            <a:stCxn id="26" idx="0"/>
          </p:cNvCxnSpPr>
          <p:nvPr/>
        </p:nvCxnSpPr>
        <p:spPr>
          <a:xfrm flipV="1">
            <a:off x="8359808" y="3346879"/>
            <a:ext cx="0" cy="58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2A73818-9129-4524-9F58-281C3CDFC73D}"/>
              </a:ext>
            </a:extLst>
          </p:cNvPr>
          <p:cNvCxnSpPr>
            <a:cxnSpLocks/>
          </p:cNvCxnSpPr>
          <p:nvPr/>
        </p:nvCxnSpPr>
        <p:spPr>
          <a:xfrm flipV="1">
            <a:off x="5603290" y="3346879"/>
            <a:ext cx="0" cy="581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标题 1">
            <a:extLst>
              <a:ext uri="{FF2B5EF4-FFF2-40B4-BE49-F238E27FC236}">
                <a16:creationId xmlns:a16="http://schemas.microsoft.com/office/drawing/2014/main" id="{683364C7-4CBF-49ED-A4F3-F31D2C6F6BE4}"/>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二</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文件结构</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普通文件</a:t>
            </a:r>
          </a:p>
        </p:txBody>
      </p:sp>
      <p:sp>
        <p:nvSpPr>
          <p:cNvPr id="35" name="文本框 34">
            <a:extLst>
              <a:ext uri="{FF2B5EF4-FFF2-40B4-BE49-F238E27FC236}">
                <a16:creationId xmlns:a16="http://schemas.microsoft.com/office/drawing/2014/main" id="{3BF72D35-D72D-4D19-9B1D-87B06D868B2A}"/>
              </a:ext>
            </a:extLst>
          </p:cNvPr>
          <p:cNvSpPr txBox="1"/>
          <p:nvPr/>
        </p:nvSpPr>
        <p:spPr>
          <a:xfrm>
            <a:off x="757562" y="4915546"/>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spTree>
    <p:extLst>
      <p:ext uri="{BB962C8B-B14F-4D97-AF65-F5344CB8AC3E}">
        <p14:creationId xmlns:p14="http://schemas.microsoft.com/office/powerpoint/2010/main" val="700098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CD297-4231-47FC-9CD4-A8497B6E8DAE}"/>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二</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文件结构</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普通文件</a:t>
            </a:r>
          </a:p>
        </p:txBody>
      </p:sp>
      <p:sp>
        <p:nvSpPr>
          <p:cNvPr id="4" name="矩形 3">
            <a:extLst>
              <a:ext uri="{FF2B5EF4-FFF2-40B4-BE49-F238E27FC236}">
                <a16:creationId xmlns:a16="http://schemas.microsoft.com/office/drawing/2014/main" id="{69F779F5-7FCF-4046-B7AE-1B5224A8F662}"/>
              </a:ext>
            </a:extLst>
          </p:cNvPr>
          <p:cNvSpPr/>
          <p:nvPr/>
        </p:nvSpPr>
        <p:spPr>
          <a:xfrm>
            <a:off x="3249229"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sp>
        <p:nvSpPr>
          <p:cNvPr id="5" name="文本框 4">
            <a:extLst>
              <a:ext uri="{FF2B5EF4-FFF2-40B4-BE49-F238E27FC236}">
                <a16:creationId xmlns:a16="http://schemas.microsoft.com/office/drawing/2014/main" id="{65F902E5-E13A-4A9A-A907-E309FF9006C8}"/>
              </a:ext>
            </a:extLst>
          </p:cNvPr>
          <p:cNvSpPr txBox="1"/>
          <p:nvPr/>
        </p:nvSpPr>
        <p:spPr>
          <a:xfrm>
            <a:off x="1518081" y="843379"/>
            <a:ext cx="8558075" cy="92333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打开文件时，再遍历所有物理层记录，从中提取出文件的逻辑层记录，再通过某种方便进行文件读取的数据结构将这些逻辑层记录组织起来。逻辑层记录就是记录的该数据在文件中的（位置，长度）</a:t>
            </a:r>
          </a:p>
        </p:txBody>
      </p:sp>
      <p:cxnSp>
        <p:nvCxnSpPr>
          <p:cNvPr id="7" name="直接连接符 6">
            <a:extLst>
              <a:ext uri="{FF2B5EF4-FFF2-40B4-BE49-F238E27FC236}">
                <a16:creationId xmlns:a16="http://schemas.microsoft.com/office/drawing/2014/main" id="{6954A95C-7281-45A1-9FF4-C6A39AC099AD}"/>
              </a:ext>
            </a:extLst>
          </p:cNvPr>
          <p:cNvCxnSpPr/>
          <p:nvPr/>
        </p:nvCxnSpPr>
        <p:spPr>
          <a:xfrm>
            <a:off x="648070" y="4891596"/>
            <a:ext cx="10546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644A86B-195D-4B2C-84C4-690F5B3F6999}"/>
              </a:ext>
            </a:extLst>
          </p:cNvPr>
          <p:cNvCxnSpPr/>
          <p:nvPr/>
        </p:nvCxnSpPr>
        <p:spPr>
          <a:xfrm>
            <a:off x="648070" y="5308828"/>
            <a:ext cx="105466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C74478EB-0218-43AE-809F-EC442ACB5382}"/>
              </a:ext>
            </a:extLst>
          </p:cNvPr>
          <p:cNvSpPr/>
          <p:nvPr/>
        </p:nvSpPr>
        <p:spPr>
          <a:xfrm>
            <a:off x="5083947"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sp>
        <p:nvSpPr>
          <p:cNvPr id="12" name="矩形 11">
            <a:extLst>
              <a:ext uri="{FF2B5EF4-FFF2-40B4-BE49-F238E27FC236}">
                <a16:creationId xmlns:a16="http://schemas.microsoft.com/office/drawing/2014/main" id="{99E2EAA5-7513-46BD-95C3-26356366EB14}"/>
              </a:ext>
            </a:extLst>
          </p:cNvPr>
          <p:cNvSpPr/>
          <p:nvPr/>
        </p:nvSpPr>
        <p:spPr>
          <a:xfrm>
            <a:off x="7840464"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cxnSp>
        <p:nvCxnSpPr>
          <p:cNvPr id="14" name="直接箭头连接符 13">
            <a:extLst>
              <a:ext uri="{FF2B5EF4-FFF2-40B4-BE49-F238E27FC236}">
                <a16:creationId xmlns:a16="http://schemas.microsoft.com/office/drawing/2014/main" id="{EF3EDDB9-669A-4029-9F56-16A5C13864E8}"/>
              </a:ext>
            </a:extLst>
          </p:cNvPr>
          <p:cNvCxnSpPr>
            <a:cxnSpLocks/>
            <a:stCxn id="4" idx="0"/>
          </p:cNvCxnSpPr>
          <p:nvPr/>
        </p:nvCxnSpPr>
        <p:spPr>
          <a:xfrm flipV="1">
            <a:off x="3768572" y="4245265"/>
            <a:ext cx="0"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363A9B0-B184-439C-B514-2F66FAD855BE}"/>
              </a:ext>
            </a:extLst>
          </p:cNvPr>
          <p:cNvCxnSpPr>
            <a:cxnSpLocks/>
            <a:stCxn id="11" idx="0"/>
          </p:cNvCxnSpPr>
          <p:nvPr/>
        </p:nvCxnSpPr>
        <p:spPr>
          <a:xfrm flipV="1">
            <a:off x="5603290" y="4245265"/>
            <a:ext cx="0"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C394510-F00F-42CC-AB69-E213D6FB4335}"/>
              </a:ext>
            </a:extLst>
          </p:cNvPr>
          <p:cNvCxnSpPr>
            <a:cxnSpLocks/>
            <a:stCxn id="12" idx="0"/>
          </p:cNvCxnSpPr>
          <p:nvPr/>
        </p:nvCxnSpPr>
        <p:spPr>
          <a:xfrm flipH="1" flipV="1">
            <a:off x="8347228" y="4245265"/>
            <a:ext cx="12579"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C6AFEED-1C80-476F-9327-5F5953E79B1D}"/>
              </a:ext>
            </a:extLst>
          </p:cNvPr>
          <p:cNvSpPr/>
          <p:nvPr/>
        </p:nvSpPr>
        <p:spPr>
          <a:xfrm>
            <a:off x="1870969" y="3629613"/>
            <a:ext cx="1038686" cy="91441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 cache</a:t>
            </a:r>
            <a:endParaRPr lang="zh-CN" altLang="en-US"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2B461258-E7DC-408D-ADB5-E3E0770176C9}"/>
              </a:ext>
            </a:extLst>
          </p:cNvPr>
          <p:cNvSpPr/>
          <p:nvPr/>
        </p:nvSpPr>
        <p:spPr>
          <a:xfrm>
            <a:off x="3249231"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25" name="矩形 24">
            <a:extLst>
              <a:ext uri="{FF2B5EF4-FFF2-40B4-BE49-F238E27FC236}">
                <a16:creationId xmlns:a16="http://schemas.microsoft.com/office/drawing/2014/main" id="{E2CADCB0-65D7-41AD-BD92-FA327AB0F7DF}"/>
              </a:ext>
            </a:extLst>
          </p:cNvPr>
          <p:cNvSpPr/>
          <p:nvPr/>
        </p:nvSpPr>
        <p:spPr>
          <a:xfrm>
            <a:off x="5103920"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26" name="矩形 25">
            <a:extLst>
              <a:ext uri="{FF2B5EF4-FFF2-40B4-BE49-F238E27FC236}">
                <a16:creationId xmlns:a16="http://schemas.microsoft.com/office/drawing/2014/main" id="{40E4AC62-B2E0-4028-AE0E-B5995F3A22B5}"/>
              </a:ext>
            </a:extLst>
          </p:cNvPr>
          <p:cNvSpPr/>
          <p:nvPr/>
        </p:nvSpPr>
        <p:spPr>
          <a:xfrm>
            <a:off x="7840466"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cxnSp>
        <p:nvCxnSpPr>
          <p:cNvPr id="28" name="连接符: 肘形 27">
            <a:extLst>
              <a:ext uri="{FF2B5EF4-FFF2-40B4-BE49-F238E27FC236}">
                <a16:creationId xmlns:a16="http://schemas.microsoft.com/office/drawing/2014/main" id="{47342E54-95B7-42F1-BE6D-EDF102B7D9A4}"/>
              </a:ext>
            </a:extLst>
          </p:cNvPr>
          <p:cNvCxnSpPr>
            <a:stCxn id="19" idx="3"/>
            <a:endCxn id="24" idx="1"/>
          </p:cNvCxnSpPr>
          <p:nvPr/>
        </p:nvCxnSpPr>
        <p:spPr>
          <a:xfrm>
            <a:off x="2909655" y="4086823"/>
            <a:ext cx="33957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35677442-8A55-4A60-85CD-19413F62D747}"/>
              </a:ext>
            </a:extLst>
          </p:cNvPr>
          <p:cNvCxnSpPr>
            <a:stCxn id="25" idx="3"/>
            <a:endCxn id="26" idx="1"/>
          </p:cNvCxnSpPr>
          <p:nvPr/>
        </p:nvCxnSpPr>
        <p:spPr>
          <a:xfrm>
            <a:off x="6142604" y="4086824"/>
            <a:ext cx="1697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9B1EAC13-88E6-41F5-BBCA-9D7F2FD8BDF9}"/>
              </a:ext>
            </a:extLst>
          </p:cNvPr>
          <p:cNvCxnSpPr>
            <a:stCxn id="24" idx="3"/>
            <a:endCxn id="25" idx="1"/>
          </p:cNvCxnSpPr>
          <p:nvPr/>
        </p:nvCxnSpPr>
        <p:spPr>
          <a:xfrm>
            <a:off x="4287915" y="4086824"/>
            <a:ext cx="816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60AF6838-04EC-4B61-85E0-2F1A6D1975F1}"/>
              </a:ext>
            </a:extLst>
          </p:cNvPr>
          <p:cNvSpPr/>
          <p:nvPr/>
        </p:nvSpPr>
        <p:spPr>
          <a:xfrm>
            <a:off x="1870969" y="1783741"/>
            <a:ext cx="1038686" cy="91441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a:t>
            </a: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C1DEE90B-50FD-475B-936A-26AD2BB89279}"/>
              </a:ext>
            </a:extLst>
          </p:cNvPr>
          <p:cNvSpPr/>
          <p:nvPr/>
        </p:nvSpPr>
        <p:spPr>
          <a:xfrm>
            <a:off x="4021218" y="2823642"/>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sp>
        <p:nvSpPr>
          <p:cNvPr id="22" name="矩形 21">
            <a:extLst>
              <a:ext uri="{FF2B5EF4-FFF2-40B4-BE49-F238E27FC236}">
                <a16:creationId xmlns:a16="http://schemas.microsoft.com/office/drawing/2014/main" id="{AFF4EF37-DE6A-4094-BDF2-46A52562D3F4}"/>
              </a:ext>
            </a:extLst>
          </p:cNvPr>
          <p:cNvSpPr/>
          <p:nvPr/>
        </p:nvSpPr>
        <p:spPr>
          <a:xfrm>
            <a:off x="5467161" y="2081516"/>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sp>
        <p:nvSpPr>
          <p:cNvPr id="23" name="矩形 22">
            <a:extLst>
              <a:ext uri="{FF2B5EF4-FFF2-40B4-BE49-F238E27FC236}">
                <a16:creationId xmlns:a16="http://schemas.microsoft.com/office/drawing/2014/main" id="{B38B8D2F-E5E1-4D91-91A3-E49DE4413F1F}"/>
              </a:ext>
            </a:extLst>
          </p:cNvPr>
          <p:cNvSpPr/>
          <p:nvPr/>
        </p:nvSpPr>
        <p:spPr>
          <a:xfrm>
            <a:off x="7041476" y="2810405"/>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cxnSp>
        <p:nvCxnSpPr>
          <p:cNvPr id="27" name="直接箭头连接符 26">
            <a:extLst>
              <a:ext uri="{FF2B5EF4-FFF2-40B4-BE49-F238E27FC236}">
                <a16:creationId xmlns:a16="http://schemas.microsoft.com/office/drawing/2014/main" id="{C8FBAF22-E37D-470D-AE85-CDED2F576C0E}"/>
              </a:ext>
            </a:extLst>
          </p:cNvPr>
          <p:cNvCxnSpPr>
            <a:cxnSpLocks/>
            <a:stCxn id="24" idx="0"/>
          </p:cNvCxnSpPr>
          <p:nvPr/>
        </p:nvCxnSpPr>
        <p:spPr>
          <a:xfrm flipV="1">
            <a:off x="3768573" y="3346879"/>
            <a:ext cx="0" cy="58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708169F0-8B2F-4B90-8D0E-C9DE8B13475C}"/>
              </a:ext>
            </a:extLst>
          </p:cNvPr>
          <p:cNvCxnSpPr>
            <a:cxnSpLocks/>
            <a:stCxn id="26" idx="0"/>
          </p:cNvCxnSpPr>
          <p:nvPr/>
        </p:nvCxnSpPr>
        <p:spPr>
          <a:xfrm flipV="1">
            <a:off x="8359808" y="3346879"/>
            <a:ext cx="0" cy="58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DAECC38E-9C9B-4AE8-B62F-2DBDA3E8411B}"/>
              </a:ext>
            </a:extLst>
          </p:cNvPr>
          <p:cNvCxnSpPr>
            <a:cxnSpLocks/>
            <a:stCxn id="22" idx="2"/>
            <a:endCxn id="21" idx="0"/>
          </p:cNvCxnSpPr>
          <p:nvPr/>
        </p:nvCxnSpPr>
        <p:spPr>
          <a:xfrm flipH="1">
            <a:off x="4540560" y="2398397"/>
            <a:ext cx="1445943" cy="425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2A73818-9129-4524-9F58-281C3CDFC73D}"/>
              </a:ext>
            </a:extLst>
          </p:cNvPr>
          <p:cNvCxnSpPr>
            <a:cxnSpLocks/>
          </p:cNvCxnSpPr>
          <p:nvPr/>
        </p:nvCxnSpPr>
        <p:spPr>
          <a:xfrm flipV="1">
            <a:off x="5603290" y="3346879"/>
            <a:ext cx="0" cy="581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0A0334A0-5A9C-4677-8028-A449016250AB}"/>
              </a:ext>
            </a:extLst>
          </p:cNvPr>
          <p:cNvCxnSpPr>
            <a:stCxn id="22" idx="2"/>
            <a:endCxn id="23" idx="0"/>
          </p:cNvCxnSpPr>
          <p:nvPr/>
        </p:nvCxnSpPr>
        <p:spPr>
          <a:xfrm>
            <a:off x="5986503" y="2398397"/>
            <a:ext cx="1574315" cy="41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圆角 49">
            <a:extLst>
              <a:ext uri="{FF2B5EF4-FFF2-40B4-BE49-F238E27FC236}">
                <a16:creationId xmlns:a16="http://schemas.microsoft.com/office/drawing/2014/main" id="{04403AE4-57C2-43BB-960E-1B8CF7B7C926}"/>
              </a:ext>
            </a:extLst>
          </p:cNvPr>
          <p:cNvSpPr/>
          <p:nvPr/>
        </p:nvSpPr>
        <p:spPr>
          <a:xfrm>
            <a:off x="3444536" y="1855433"/>
            <a:ext cx="5291085" cy="149144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55" name="直接箭头连接符 54">
            <a:extLst>
              <a:ext uri="{FF2B5EF4-FFF2-40B4-BE49-F238E27FC236}">
                <a16:creationId xmlns:a16="http://schemas.microsoft.com/office/drawing/2014/main" id="{59F9A06C-25DF-4C27-A13C-40F50FF37F16}"/>
              </a:ext>
            </a:extLst>
          </p:cNvPr>
          <p:cNvCxnSpPr>
            <a:stCxn id="20" idx="3"/>
            <a:endCxn id="22" idx="1"/>
          </p:cNvCxnSpPr>
          <p:nvPr/>
        </p:nvCxnSpPr>
        <p:spPr>
          <a:xfrm flipV="1">
            <a:off x="2909655" y="2239957"/>
            <a:ext cx="2557506" cy="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A588EEEE-5300-410E-A164-B01C33A4A15F}"/>
              </a:ext>
            </a:extLst>
          </p:cNvPr>
          <p:cNvSpPr txBox="1"/>
          <p:nvPr/>
        </p:nvSpPr>
        <p:spPr>
          <a:xfrm>
            <a:off x="7234568" y="2008035"/>
            <a:ext cx="1179246"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红黑树</a:t>
            </a:r>
          </a:p>
        </p:txBody>
      </p:sp>
      <p:sp>
        <p:nvSpPr>
          <p:cNvPr id="61" name="文本框 60">
            <a:extLst>
              <a:ext uri="{FF2B5EF4-FFF2-40B4-BE49-F238E27FC236}">
                <a16:creationId xmlns:a16="http://schemas.microsoft.com/office/drawing/2014/main" id="{59F4BEBA-1E61-407A-BFA0-DAD8B32AEE6C}"/>
              </a:ext>
            </a:extLst>
          </p:cNvPr>
          <p:cNvSpPr txBox="1"/>
          <p:nvPr/>
        </p:nvSpPr>
        <p:spPr>
          <a:xfrm>
            <a:off x="757562" y="4915546"/>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spTree>
    <p:extLst>
      <p:ext uri="{BB962C8B-B14F-4D97-AF65-F5344CB8AC3E}">
        <p14:creationId xmlns:p14="http://schemas.microsoft.com/office/powerpoint/2010/main" val="3013487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2194857-CC4B-401D-8D18-28A78970669A}"/>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二</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文件结构</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目录文件</a:t>
            </a:r>
          </a:p>
        </p:txBody>
      </p:sp>
      <p:sp>
        <p:nvSpPr>
          <p:cNvPr id="5" name="文本框 4">
            <a:extLst>
              <a:ext uri="{FF2B5EF4-FFF2-40B4-BE49-F238E27FC236}">
                <a16:creationId xmlns:a16="http://schemas.microsoft.com/office/drawing/2014/main" id="{6604D99E-48CA-4B5C-8277-16F622D6AB29}"/>
              </a:ext>
            </a:extLst>
          </p:cNvPr>
          <p:cNvSpPr txBox="1"/>
          <p:nvPr/>
        </p:nvSpPr>
        <p:spPr>
          <a:xfrm>
            <a:off x="1518081" y="843379"/>
            <a:ext cx="8558075" cy="1477328"/>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在本文件系统中，</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设备中的数据块的类型有两种，一种是记录文件的普通数据的数据块，另一种就是目录文件特有的目录项数据，而目录文件就是由一个数据块及其诸多目录项数据组成。</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目录项数据和数据块的物理层记录相同，都是记录的在</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设备上的（位置，长度）</a:t>
            </a:r>
          </a:p>
        </p:txBody>
      </p:sp>
      <p:sp>
        <p:nvSpPr>
          <p:cNvPr id="6" name="矩形 5">
            <a:extLst>
              <a:ext uri="{FF2B5EF4-FFF2-40B4-BE49-F238E27FC236}">
                <a16:creationId xmlns:a16="http://schemas.microsoft.com/office/drawing/2014/main" id="{EEAF0225-79E2-48E8-A65C-909343F23CDE}"/>
              </a:ext>
            </a:extLst>
          </p:cNvPr>
          <p:cNvSpPr/>
          <p:nvPr/>
        </p:nvSpPr>
        <p:spPr>
          <a:xfrm>
            <a:off x="3249229"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cxnSp>
        <p:nvCxnSpPr>
          <p:cNvPr id="7" name="直接连接符 6">
            <a:extLst>
              <a:ext uri="{FF2B5EF4-FFF2-40B4-BE49-F238E27FC236}">
                <a16:creationId xmlns:a16="http://schemas.microsoft.com/office/drawing/2014/main" id="{E7917F51-63BB-46A2-B7EF-34A882822018}"/>
              </a:ext>
            </a:extLst>
          </p:cNvPr>
          <p:cNvCxnSpPr/>
          <p:nvPr/>
        </p:nvCxnSpPr>
        <p:spPr>
          <a:xfrm>
            <a:off x="648070" y="4891596"/>
            <a:ext cx="10546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D2682F3-3E38-475F-9E14-7231F3F796BF}"/>
              </a:ext>
            </a:extLst>
          </p:cNvPr>
          <p:cNvCxnSpPr/>
          <p:nvPr/>
        </p:nvCxnSpPr>
        <p:spPr>
          <a:xfrm>
            <a:off x="648070" y="5308828"/>
            <a:ext cx="105466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9EEC05A5-3DFA-43E2-A539-803EB502DE16}"/>
              </a:ext>
            </a:extLst>
          </p:cNvPr>
          <p:cNvSpPr/>
          <p:nvPr/>
        </p:nvSpPr>
        <p:spPr>
          <a:xfrm>
            <a:off x="5083947" y="4891596"/>
            <a:ext cx="1387874" cy="4172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目录项数据</a:t>
            </a:r>
          </a:p>
        </p:txBody>
      </p:sp>
      <p:sp>
        <p:nvSpPr>
          <p:cNvPr id="11" name="文本框 10">
            <a:extLst>
              <a:ext uri="{FF2B5EF4-FFF2-40B4-BE49-F238E27FC236}">
                <a16:creationId xmlns:a16="http://schemas.microsoft.com/office/drawing/2014/main" id="{83B03B04-ABE6-475C-8121-95F29899EDF4}"/>
              </a:ext>
            </a:extLst>
          </p:cNvPr>
          <p:cNvSpPr txBox="1"/>
          <p:nvPr/>
        </p:nvSpPr>
        <p:spPr>
          <a:xfrm>
            <a:off x="757562" y="4915546"/>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sp>
        <p:nvSpPr>
          <p:cNvPr id="12" name="矩形 11">
            <a:extLst>
              <a:ext uri="{FF2B5EF4-FFF2-40B4-BE49-F238E27FC236}">
                <a16:creationId xmlns:a16="http://schemas.microsoft.com/office/drawing/2014/main" id="{4109B85B-B5A3-4E5C-BCE7-62EF45773006}"/>
              </a:ext>
            </a:extLst>
          </p:cNvPr>
          <p:cNvSpPr/>
          <p:nvPr/>
        </p:nvSpPr>
        <p:spPr>
          <a:xfrm>
            <a:off x="7668829" y="4891596"/>
            <a:ext cx="1387874" cy="4172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目录项数据</a:t>
            </a:r>
          </a:p>
        </p:txBody>
      </p:sp>
      <p:sp>
        <p:nvSpPr>
          <p:cNvPr id="13" name="矩形 12">
            <a:extLst>
              <a:ext uri="{FF2B5EF4-FFF2-40B4-BE49-F238E27FC236}">
                <a16:creationId xmlns:a16="http://schemas.microsoft.com/office/drawing/2014/main" id="{6879937D-B784-4412-B1A8-BA9312F96B7C}"/>
              </a:ext>
            </a:extLst>
          </p:cNvPr>
          <p:cNvSpPr/>
          <p:nvPr/>
        </p:nvSpPr>
        <p:spPr>
          <a:xfrm>
            <a:off x="1870969" y="3629613"/>
            <a:ext cx="1038686" cy="91441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 cache</a:t>
            </a: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0FD71A2C-89A7-4DDD-899B-2D7DC22C802F}"/>
              </a:ext>
            </a:extLst>
          </p:cNvPr>
          <p:cNvSpPr/>
          <p:nvPr/>
        </p:nvSpPr>
        <p:spPr>
          <a:xfrm>
            <a:off x="3249231"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15" name="矩形 14">
            <a:extLst>
              <a:ext uri="{FF2B5EF4-FFF2-40B4-BE49-F238E27FC236}">
                <a16:creationId xmlns:a16="http://schemas.microsoft.com/office/drawing/2014/main" id="{7617ED62-A2E7-4AD7-8E90-F3C7E2CC194D}"/>
              </a:ext>
            </a:extLst>
          </p:cNvPr>
          <p:cNvSpPr/>
          <p:nvPr/>
        </p:nvSpPr>
        <p:spPr>
          <a:xfrm>
            <a:off x="5258542" y="3928381"/>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16" name="矩形 15">
            <a:extLst>
              <a:ext uri="{FF2B5EF4-FFF2-40B4-BE49-F238E27FC236}">
                <a16:creationId xmlns:a16="http://schemas.microsoft.com/office/drawing/2014/main" id="{AF596715-1EBD-4F1A-AFA7-BE7EFAE646FF}"/>
              </a:ext>
            </a:extLst>
          </p:cNvPr>
          <p:cNvSpPr/>
          <p:nvPr/>
        </p:nvSpPr>
        <p:spPr>
          <a:xfrm>
            <a:off x="7840466"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cxnSp>
        <p:nvCxnSpPr>
          <p:cNvPr id="17" name="连接符: 肘形 16">
            <a:extLst>
              <a:ext uri="{FF2B5EF4-FFF2-40B4-BE49-F238E27FC236}">
                <a16:creationId xmlns:a16="http://schemas.microsoft.com/office/drawing/2014/main" id="{C64FF2E9-A728-49E5-AFB3-7B43ED3D4E86}"/>
              </a:ext>
            </a:extLst>
          </p:cNvPr>
          <p:cNvCxnSpPr>
            <a:stCxn id="13" idx="3"/>
            <a:endCxn id="14" idx="1"/>
          </p:cNvCxnSpPr>
          <p:nvPr/>
        </p:nvCxnSpPr>
        <p:spPr>
          <a:xfrm>
            <a:off x="2909655" y="4086823"/>
            <a:ext cx="33957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1771A7A-FB72-4680-B04E-CE2A86F06535}"/>
              </a:ext>
            </a:extLst>
          </p:cNvPr>
          <p:cNvCxnSpPr>
            <a:stCxn id="15" idx="3"/>
            <a:endCxn id="16" idx="1"/>
          </p:cNvCxnSpPr>
          <p:nvPr/>
        </p:nvCxnSpPr>
        <p:spPr>
          <a:xfrm>
            <a:off x="6297226" y="4086822"/>
            <a:ext cx="154324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E19D33D-2EB0-442A-AF81-3C1DDEE5F820}"/>
              </a:ext>
            </a:extLst>
          </p:cNvPr>
          <p:cNvCxnSpPr>
            <a:stCxn id="14" idx="3"/>
            <a:endCxn id="15" idx="1"/>
          </p:cNvCxnSpPr>
          <p:nvPr/>
        </p:nvCxnSpPr>
        <p:spPr>
          <a:xfrm flipV="1">
            <a:off x="4287915" y="4086822"/>
            <a:ext cx="9706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1EB0B39-0AB6-4185-A500-258137FBF99D}"/>
              </a:ext>
            </a:extLst>
          </p:cNvPr>
          <p:cNvCxnSpPr>
            <a:cxnSpLocks/>
          </p:cNvCxnSpPr>
          <p:nvPr/>
        </p:nvCxnSpPr>
        <p:spPr>
          <a:xfrm flipV="1">
            <a:off x="3768572" y="4245265"/>
            <a:ext cx="0"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90F26D4-2492-4DC6-BFB0-DB97AD5D3F9D}"/>
              </a:ext>
            </a:extLst>
          </p:cNvPr>
          <p:cNvCxnSpPr>
            <a:cxnSpLocks/>
            <a:stCxn id="9" idx="0"/>
            <a:endCxn id="15" idx="2"/>
          </p:cNvCxnSpPr>
          <p:nvPr/>
        </p:nvCxnSpPr>
        <p:spPr>
          <a:xfrm flipV="1">
            <a:off x="5777884" y="4245262"/>
            <a:ext cx="0" cy="646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301CF034-FB1A-4DA0-B2F7-9A9F75747E9F}"/>
              </a:ext>
            </a:extLst>
          </p:cNvPr>
          <p:cNvCxnSpPr>
            <a:stCxn id="12" idx="0"/>
            <a:endCxn id="16" idx="2"/>
          </p:cNvCxnSpPr>
          <p:nvPr/>
        </p:nvCxnSpPr>
        <p:spPr>
          <a:xfrm flipH="1" flipV="1">
            <a:off x="8359808" y="4245264"/>
            <a:ext cx="2958" cy="64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99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2194857-CC4B-401D-8D18-28A78970669A}"/>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二</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文件结构</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目录文件</a:t>
            </a:r>
          </a:p>
        </p:txBody>
      </p:sp>
      <p:sp>
        <p:nvSpPr>
          <p:cNvPr id="5" name="文本框 4">
            <a:extLst>
              <a:ext uri="{FF2B5EF4-FFF2-40B4-BE49-F238E27FC236}">
                <a16:creationId xmlns:a16="http://schemas.microsoft.com/office/drawing/2014/main" id="{6604D99E-48CA-4B5C-8277-16F622D6AB29}"/>
              </a:ext>
            </a:extLst>
          </p:cNvPr>
          <p:cNvSpPr txBox="1"/>
          <p:nvPr/>
        </p:nvSpPr>
        <p:spPr>
          <a:xfrm>
            <a:off x="1518081" y="843379"/>
            <a:ext cx="8558075" cy="646331"/>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不同的是，目录项数据生成的逻辑层记录将与普通的数据块不同，目录项对应的逻辑层记录我们称为</a:t>
            </a:r>
            <a:r>
              <a:rPr lang="en-US" altLang="zh-CN" dirty="0">
                <a:latin typeface="Times New Roman" panose="02020603050405020304" pitchFamily="18" charset="0"/>
                <a:cs typeface="Times New Roman" panose="02020603050405020304" pitchFamily="18" charset="0"/>
              </a:rPr>
              <a:t>DIRENT</a:t>
            </a:r>
            <a:r>
              <a:rPr lang="zh-CN" altLang="en-US" dirty="0">
                <a:latin typeface="Times New Roman" panose="02020603050405020304" pitchFamily="18" charset="0"/>
                <a:cs typeface="Times New Roman" panose="02020603050405020304" pitchFamily="18" charset="0"/>
              </a:rPr>
              <a:t>的结构体。</a:t>
            </a:r>
          </a:p>
        </p:txBody>
      </p:sp>
      <p:sp>
        <p:nvSpPr>
          <p:cNvPr id="6" name="矩形 5">
            <a:extLst>
              <a:ext uri="{FF2B5EF4-FFF2-40B4-BE49-F238E27FC236}">
                <a16:creationId xmlns:a16="http://schemas.microsoft.com/office/drawing/2014/main" id="{EEAF0225-79E2-48E8-A65C-909343F23CDE}"/>
              </a:ext>
            </a:extLst>
          </p:cNvPr>
          <p:cNvSpPr/>
          <p:nvPr/>
        </p:nvSpPr>
        <p:spPr>
          <a:xfrm>
            <a:off x="3249229"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cxnSp>
        <p:nvCxnSpPr>
          <p:cNvPr id="7" name="直接连接符 6">
            <a:extLst>
              <a:ext uri="{FF2B5EF4-FFF2-40B4-BE49-F238E27FC236}">
                <a16:creationId xmlns:a16="http://schemas.microsoft.com/office/drawing/2014/main" id="{E7917F51-63BB-46A2-B7EF-34A882822018}"/>
              </a:ext>
            </a:extLst>
          </p:cNvPr>
          <p:cNvCxnSpPr/>
          <p:nvPr/>
        </p:nvCxnSpPr>
        <p:spPr>
          <a:xfrm>
            <a:off x="648070" y="4891596"/>
            <a:ext cx="10546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D2682F3-3E38-475F-9E14-7231F3F796BF}"/>
              </a:ext>
            </a:extLst>
          </p:cNvPr>
          <p:cNvCxnSpPr/>
          <p:nvPr/>
        </p:nvCxnSpPr>
        <p:spPr>
          <a:xfrm>
            <a:off x="648070" y="5308828"/>
            <a:ext cx="105466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9EEC05A5-3DFA-43E2-A539-803EB502DE16}"/>
              </a:ext>
            </a:extLst>
          </p:cNvPr>
          <p:cNvSpPr/>
          <p:nvPr/>
        </p:nvSpPr>
        <p:spPr>
          <a:xfrm>
            <a:off x="5083947" y="4891596"/>
            <a:ext cx="1387874" cy="4172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目录项数据</a:t>
            </a:r>
          </a:p>
        </p:txBody>
      </p:sp>
      <p:sp>
        <p:nvSpPr>
          <p:cNvPr id="11" name="文本框 10">
            <a:extLst>
              <a:ext uri="{FF2B5EF4-FFF2-40B4-BE49-F238E27FC236}">
                <a16:creationId xmlns:a16="http://schemas.microsoft.com/office/drawing/2014/main" id="{83B03B04-ABE6-475C-8121-95F29899EDF4}"/>
              </a:ext>
            </a:extLst>
          </p:cNvPr>
          <p:cNvSpPr txBox="1"/>
          <p:nvPr/>
        </p:nvSpPr>
        <p:spPr>
          <a:xfrm>
            <a:off x="757562" y="4915546"/>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sp>
        <p:nvSpPr>
          <p:cNvPr id="12" name="矩形 11">
            <a:extLst>
              <a:ext uri="{FF2B5EF4-FFF2-40B4-BE49-F238E27FC236}">
                <a16:creationId xmlns:a16="http://schemas.microsoft.com/office/drawing/2014/main" id="{4109B85B-B5A3-4E5C-BCE7-62EF45773006}"/>
              </a:ext>
            </a:extLst>
          </p:cNvPr>
          <p:cNvSpPr/>
          <p:nvPr/>
        </p:nvSpPr>
        <p:spPr>
          <a:xfrm>
            <a:off x="7668829" y="4891596"/>
            <a:ext cx="1387874" cy="4172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目录项数据</a:t>
            </a:r>
          </a:p>
        </p:txBody>
      </p:sp>
      <p:sp>
        <p:nvSpPr>
          <p:cNvPr id="13" name="矩形 12">
            <a:extLst>
              <a:ext uri="{FF2B5EF4-FFF2-40B4-BE49-F238E27FC236}">
                <a16:creationId xmlns:a16="http://schemas.microsoft.com/office/drawing/2014/main" id="{6879937D-B784-4412-B1A8-BA9312F96B7C}"/>
              </a:ext>
            </a:extLst>
          </p:cNvPr>
          <p:cNvSpPr/>
          <p:nvPr/>
        </p:nvSpPr>
        <p:spPr>
          <a:xfrm>
            <a:off x="1870969" y="3629613"/>
            <a:ext cx="1038686" cy="91441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 cache</a:t>
            </a: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0FD71A2C-89A7-4DDD-899B-2D7DC22C802F}"/>
              </a:ext>
            </a:extLst>
          </p:cNvPr>
          <p:cNvSpPr/>
          <p:nvPr/>
        </p:nvSpPr>
        <p:spPr>
          <a:xfrm>
            <a:off x="3249231"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15" name="矩形 14">
            <a:extLst>
              <a:ext uri="{FF2B5EF4-FFF2-40B4-BE49-F238E27FC236}">
                <a16:creationId xmlns:a16="http://schemas.microsoft.com/office/drawing/2014/main" id="{7617ED62-A2E7-4AD7-8E90-F3C7E2CC194D}"/>
              </a:ext>
            </a:extLst>
          </p:cNvPr>
          <p:cNvSpPr/>
          <p:nvPr/>
        </p:nvSpPr>
        <p:spPr>
          <a:xfrm>
            <a:off x="5258542" y="3928381"/>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16" name="矩形 15">
            <a:extLst>
              <a:ext uri="{FF2B5EF4-FFF2-40B4-BE49-F238E27FC236}">
                <a16:creationId xmlns:a16="http://schemas.microsoft.com/office/drawing/2014/main" id="{AF596715-1EBD-4F1A-AFA7-BE7EFAE646FF}"/>
              </a:ext>
            </a:extLst>
          </p:cNvPr>
          <p:cNvSpPr/>
          <p:nvPr/>
        </p:nvSpPr>
        <p:spPr>
          <a:xfrm>
            <a:off x="7840466"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cxnSp>
        <p:nvCxnSpPr>
          <p:cNvPr id="17" name="连接符: 肘形 16">
            <a:extLst>
              <a:ext uri="{FF2B5EF4-FFF2-40B4-BE49-F238E27FC236}">
                <a16:creationId xmlns:a16="http://schemas.microsoft.com/office/drawing/2014/main" id="{C64FF2E9-A728-49E5-AFB3-7B43ED3D4E86}"/>
              </a:ext>
            </a:extLst>
          </p:cNvPr>
          <p:cNvCxnSpPr>
            <a:stCxn id="13" idx="3"/>
            <a:endCxn id="14" idx="1"/>
          </p:cNvCxnSpPr>
          <p:nvPr/>
        </p:nvCxnSpPr>
        <p:spPr>
          <a:xfrm>
            <a:off x="2909655" y="4086823"/>
            <a:ext cx="33957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1771A7A-FB72-4680-B04E-CE2A86F06535}"/>
              </a:ext>
            </a:extLst>
          </p:cNvPr>
          <p:cNvCxnSpPr>
            <a:stCxn id="15" idx="3"/>
            <a:endCxn id="16" idx="1"/>
          </p:cNvCxnSpPr>
          <p:nvPr/>
        </p:nvCxnSpPr>
        <p:spPr>
          <a:xfrm>
            <a:off x="6297226" y="4086822"/>
            <a:ext cx="154324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E19D33D-2EB0-442A-AF81-3C1DDEE5F820}"/>
              </a:ext>
            </a:extLst>
          </p:cNvPr>
          <p:cNvCxnSpPr>
            <a:stCxn id="14" idx="3"/>
            <a:endCxn id="15" idx="1"/>
          </p:cNvCxnSpPr>
          <p:nvPr/>
        </p:nvCxnSpPr>
        <p:spPr>
          <a:xfrm flipV="1">
            <a:off x="4287915" y="4086822"/>
            <a:ext cx="9706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1EB0B39-0AB6-4185-A500-258137FBF99D}"/>
              </a:ext>
            </a:extLst>
          </p:cNvPr>
          <p:cNvCxnSpPr>
            <a:cxnSpLocks/>
          </p:cNvCxnSpPr>
          <p:nvPr/>
        </p:nvCxnSpPr>
        <p:spPr>
          <a:xfrm flipV="1">
            <a:off x="3768572" y="4245265"/>
            <a:ext cx="0"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90F26D4-2492-4DC6-BFB0-DB97AD5D3F9D}"/>
              </a:ext>
            </a:extLst>
          </p:cNvPr>
          <p:cNvCxnSpPr>
            <a:cxnSpLocks/>
            <a:stCxn id="9" idx="0"/>
            <a:endCxn id="15" idx="2"/>
          </p:cNvCxnSpPr>
          <p:nvPr/>
        </p:nvCxnSpPr>
        <p:spPr>
          <a:xfrm flipV="1">
            <a:off x="5777884" y="4245262"/>
            <a:ext cx="0" cy="646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301CF034-FB1A-4DA0-B2F7-9A9F75747E9F}"/>
              </a:ext>
            </a:extLst>
          </p:cNvPr>
          <p:cNvCxnSpPr>
            <a:stCxn id="12" idx="0"/>
            <a:endCxn id="16" idx="2"/>
          </p:cNvCxnSpPr>
          <p:nvPr/>
        </p:nvCxnSpPr>
        <p:spPr>
          <a:xfrm flipH="1" flipV="1">
            <a:off x="8359808" y="4245264"/>
            <a:ext cx="2958" cy="64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DBD3845-7601-4E27-94F8-141D27055EAB}"/>
              </a:ext>
            </a:extLst>
          </p:cNvPr>
          <p:cNvSpPr/>
          <p:nvPr/>
        </p:nvSpPr>
        <p:spPr>
          <a:xfrm>
            <a:off x="1870969" y="2485738"/>
            <a:ext cx="1038686" cy="91441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a:t>
            </a: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A623E825-79E0-490A-BE53-7F10E350BE42}"/>
              </a:ext>
            </a:extLst>
          </p:cNvPr>
          <p:cNvSpPr/>
          <p:nvPr/>
        </p:nvSpPr>
        <p:spPr>
          <a:xfrm>
            <a:off x="3249229" y="3014657"/>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sp>
        <p:nvSpPr>
          <p:cNvPr id="22" name="矩形 21">
            <a:extLst>
              <a:ext uri="{FF2B5EF4-FFF2-40B4-BE49-F238E27FC236}">
                <a16:creationId xmlns:a16="http://schemas.microsoft.com/office/drawing/2014/main" id="{1F27B2F0-CF37-4E85-BA76-42C0AF297046}"/>
              </a:ext>
            </a:extLst>
          </p:cNvPr>
          <p:cNvSpPr/>
          <p:nvPr/>
        </p:nvSpPr>
        <p:spPr>
          <a:xfrm>
            <a:off x="5258542" y="3012271"/>
            <a:ext cx="1038684"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DIRENT1</a:t>
            </a:r>
            <a:endParaRPr lang="zh-CN" altLang="en-US" sz="12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37189732-015F-4760-B689-07074356B2F5}"/>
              </a:ext>
            </a:extLst>
          </p:cNvPr>
          <p:cNvSpPr/>
          <p:nvPr/>
        </p:nvSpPr>
        <p:spPr>
          <a:xfrm>
            <a:off x="7827886" y="3012271"/>
            <a:ext cx="1038684"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DIRENT2</a:t>
            </a:r>
            <a:endParaRPr lang="zh-CN" altLang="en-US" sz="1200" dirty="0">
              <a:latin typeface="Times New Roman" panose="02020603050405020304" pitchFamily="18" charset="0"/>
              <a:cs typeface="Times New Roman" panose="02020603050405020304" pitchFamily="18" charset="0"/>
            </a:endParaRPr>
          </a:p>
        </p:txBody>
      </p:sp>
      <p:cxnSp>
        <p:nvCxnSpPr>
          <p:cNvPr id="3" name="直接箭头连接符 2">
            <a:extLst>
              <a:ext uri="{FF2B5EF4-FFF2-40B4-BE49-F238E27FC236}">
                <a16:creationId xmlns:a16="http://schemas.microsoft.com/office/drawing/2014/main" id="{74B3A17D-4E4D-4F19-871B-3F36C54B8390}"/>
              </a:ext>
            </a:extLst>
          </p:cNvPr>
          <p:cNvCxnSpPr>
            <a:stCxn id="14" idx="0"/>
            <a:endCxn id="21" idx="2"/>
          </p:cNvCxnSpPr>
          <p:nvPr/>
        </p:nvCxnSpPr>
        <p:spPr>
          <a:xfrm flipH="1" flipV="1">
            <a:off x="3768571" y="3331538"/>
            <a:ext cx="2" cy="59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C905369-AC82-4AD7-AD6D-00CB0C43650C}"/>
              </a:ext>
            </a:extLst>
          </p:cNvPr>
          <p:cNvCxnSpPr>
            <a:stCxn id="15" idx="0"/>
            <a:endCxn id="22" idx="2"/>
          </p:cNvCxnSpPr>
          <p:nvPr/>
        </p:nvCxnSpPr>
        <p:spPr>
          <a:xfrm flipV="1">
            <a:off x="5777884" y="3329152"/>
            <a:ext cx="0" cy="59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708BB11-CAE4-4CC1-A85E-70E15D33F7E2}"/>
              </a:ext>
            </a:extLst>
          </p:cNvPr>
          <p:cNvCxnSpPr>
            <a:stCxn id="16" idx="0"/>
            <a:endCxn id="23" idx="2"/>
          </p:cNvCxnSpPr>
          <p:nvPr/>
        </p:nvCxnSpPr>
        <p:spPr>
          <a:xfrm flipH="1" flipV="1">
            <a:off x="8347228" y="3329152"/>
            <a:ext cx="12580" cy="59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646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2194857-CC4B-401D-8D18-28A78970669A}"/>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二</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文件结构</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目录文件</a:t>
            </a:r>
          </a:p>
        </p:txBody>
      </p:sp>
      <p:sp>
        <p:nvSpPr>
          <p:cNvPr id="5" name="文本框 4">
            <a:extLst>
              <a:ext uri="{FF2B5EF4-FFF2-40B4-BE49-F238E27FC236}">
                <a16:creationId xmlns:a16="http://schemas.microsoft.com/office/drawing/2014/main" id="{6604D99E-48CA-4B5C-8277-16F622D6AB29}"/>
              </a:ext>
            </a:extLst>
          </p:cNvPr>
          <p:cNvSpPr txBox="1"/>
          <p:nvPr/>
        </p:nvSpPr>
        <p:spPr>
          <a:xfrm>
            <a:off x="1518081" y="843379"/>
            <a:ext cx="8558075" cy="1200329"/>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之后目录文件的</a:t>
            </a:r>
            <a:r>
              <a:rPr lang="en-US" altLang="zh-CN" dirty="0">
                <a:latin typeface="Times New Roman" panose="02020603050405020304" pitchFamily="18" charset="0"/>
                <a:cs typeface="Times New Roman" panose="02020603050405020304" pitchFamily="18" charset="0"/>
              </a:rPr>
              <a:t>DIRENT</a:t>
            </a:r>
            <a:r>
              <a:rPr lang="zh-CN" altLang="en-US" dirty="0">
                <a:latin typeface="Times New Roman" panose="02020603050405020304" pitchFamily="18" charset="0"/>
                <a:cs typeface="Times New Roman" panose="02020603050405020304" pitchFamily="18" charset="0"/>
              </a:rPr>
              <a:t>会按照目录项中存储的文件名的哈希值按照降序组成有序链表。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而目录文件唯一的数据块不再组织成树状结构，直接由</a:t>
            </a:r>
            <a:r>
              <a:rPr lang="en-US" altLang="zh-CN" dirty="0">
                <a:latin typeface="Times New Roman" panose="02020603050405020304" pitchFamily="18" charset="0"/>
                <a:cs typeface="Times New Roman" panose="02020603050405020304" pitchFamily="18" charset="0"/>
              </a:rPr>
              <a:t>inode</a:t>
            </a:r>
            <a:r>
              <a:rPr lang="zh-CN" altLang="en-US" dirty="0">
                <a:latin typeface="Times New Roman" panose="02020603050405020304" pitchFamily="18" charset="0"/>
                <a:cs typeface="Times New Roman" panose="02020603050405020304" pitchFamily="18" charset="0"/>
              </a:rPr>
              <a:t>中的</a:t>
            </a:r>
            <a:r>
              <a:rPr lang="en-US" altLang="zh-CN" dirty="0">
                <a:latin typeface="Times New Roman" panose="02020603050405020304" pitchFamily="18" charset="0"/>
                <a:cs typeface="Times New Roman" panose="02020603050405020304" pitchFamily="18" charset="0"/>
              </a:rPr>
              <a:t>metadata</a:t>
            </a:r>
            <a:r>
              <a:rPr lang="zh-CN" altLang="en-US" dirty="0">
                <a:latin typeface="Times New Roman" panose="02020603050405020304" pitchFamily="18" charset="0"/>
                <a:cs typeface="Times New Roman" panose="02020603050405020304" pitchFamily="18" charset="0"/>
              </a:rPr>
              <a:t>指针直接指向。</a:t>
            </a:r>
          </a:p>
        </p:txBody>
      </p:sp>
      <p:sp>
        <p:nvSpPr>
          <p:cNvPr id="6" name="矩形 5">
            <a:extLst>
              <a:ext uri="{FF2B5EF4-FFF2-40B4-BE49-F238E27FC236}">
                <a16:creationId xmlns:a16="http://schemas.microsoft.com/office/drawing/2014/main" id="{EEAF0225-79E2-48E8-A65C-909343F23CDE}"/>
              </a:ext>
            </a:extLst>
          </p:cNvPr>
          <p:cNvSpPr/>
          <p:nvPr/>
        </p:nvSpPr>
        <p:spPr>
          <a:xfrm>
            <a:off x="3249229"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cxnSp>
        <p:nvCxnSpPr>
          <p:cNvPr id="7" name="直接连接符 6">
            <a:extLst>
              <a:ext uri="{FF2B5EF4-FFF2-40B4-BE49-F238E27FC236}">
                <a16:creationId xmlns:a16="http://schemas.microsoft.com/office/drawing/2014/main" id="{E7917F51-63BB-46A2-B7EF-34A882822018}"/>
              </a:ext>
            </a:extLst>
          </p:cNvPr>
          <p:cNvCxnSpPr/>
          <p:nvPr/>
        </p:nvCxnSpPr>
        <p:spPr>
          <a:xfrm>
            <a:off x="648070" y="4891596"/>
            <a:ext cx="10546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D2682F3-3E38-475F-9E14-7231F3F796BF}"/>
              </a:ext>
            </a:extLst>
          </p:cNvPr>
          <p:cNvCxnSpPr/>
          <p:nvPr/>
        </p:nvCxnSpPr>
        <p:spPr>
          <a:xfrm>
            <a:off x="648070" y="5308828"/>
            <a:ext cx="105466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9EEC05A5-3DFA-43E2-A539-803EB502DE16}"/>
              </a:ext>
            </a:extLst>
          </p:cNvPr>
          <p:cNvSpPr/>
          <p:nvPr/>
        </p:nvSpPr>
        <p:spPr>
          <a:xfrm>
            <a:off x="5083947" y="4891596"/>
            <a:ext cx="1387874" cy="4172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目录项数据</a:t>
            </a:r>
          </a:p>
        </p:txBody>
      </p:sp>
      <p:sp>
        <p:nvSpPr>
          <p:cNvPr id="11" name="文本框 10">
            <a:extLst>
              <a:ext uri="{FF2B5EF4-FFF2-40B4-BE49-F238E27FC236}">
                <a16:creationId xmlns:a16="http://schemas.microsoft.com/office/drawing/2014/main" id="{83B03B04-ABE6-475C-8121-95F29899EDF4}"/>
              </a:ext>
            </a:extLst>
          </p:cNvPr>
          <p:cNvSpPr txBox="1"/>
          <p:nvPr/>
        </p:nvSpPr>
        <p:spPr>
          <a:xfrm>
            <a:off x="757562" y="4915546"/>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sp>
        <p:nvSpPr>
          <p:cNvPr id="12" name="矩形 11">
            <a:extLst>
              <a:ext uri="{FF2B5EF4-FFF2-40B4-BE49-F238E27FC236}">
                <a16:creationId xmlns:a16="http://schemas.microsoft.com/office/drawing/2014/main" id="{4109B85B-B5A3-4E5C-BCE7-62EF45773006}"/>
              </a:ext>
            </a:extLst>
          </p:cNvPr>
          <p:cNvSpPr/>
          <p:nvPr/>
        </p:nvSpPr>
        <p:spPr>
          <a:xfrm>
            <a:off x="7668829" y="4891596"/>
            <a:ext cx="1387874" cy="4172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目录项数据</a:t>
            </a:r>
          </a:p>
        </p:txBody>
      </p:sp>
      <p:sp>
        <p:nvSpPr>
          <p:cNvPr id="13" name="矩形 12">
            <a:extLst>
              <a:ext uri="{FF2B5EF4-FFF2-40B4-BE49-F238E27FC236}">
                <a16:creationId xmlns:a16="http://schemas.microsoft.com/office/drawing/2014/main" id="{6879937D-B784-4412-B1A8-BA9312F96B7C}"/>
              </a:ext>
            </a:extLst>
          </p:cNvPr>
          <p:cNvSpPr/>
          <p:nvPr/>
        </p:nvSpPr>
        <p:spPr>
          <a:xfrm>
            <a:off x="1870969" y="3629613"/>
            <a:ext cx="1038686" cy="91441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 cache</a:t>
            </a: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0FD71A2C-89A7-4DDD-899B-2D7DC22C802F}"/>
              </a:ext>
            </a:extLst>
          </p:cNvPr>
          <p:cNvSpPr/>
          <p:nvPr/>
        </p:nvSpPr>
        <p:spPr>
          <a:xfrm>
            <a:off x="3249231"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15" name="矩形 14">
            <a:extLst>
              <a:ext uri="{FF2B5EF4-FFF2-40B4-BE49-F238E27FC236}">
                <a16:creationId xmlns:a16="http://schemas.microsoft.com/office/drawing/2014/main" id="{7617ED62-A2E7-4AD7-8E90-F3C7E2CC194D}"/>
              </a:ext>
            </a:extLst>
          </p:cNvPr>
          <p:cNvSpPr/>
          <p:nvPr/>
        </p:nvSpPr>
        <p:spPr>
          <a:xfrm>
            <a:off x="5258542" y="3928381"/>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16" name="矩形 15">
            <a:extLst>
              <a:ext uri="{FF2B5EF4-FFF2-40B4-BE49-F238E27FC236}">
                <a16:creationId xmlns:a16="http://schemas.microsoft.com/office/drawing/2014/main" id="{AF596715-1EBD-4F1A-AFA7-BE7EFAE646FF}"/>
              </a:ext>
            </a:extLst>
          </p:cNvPr>
          <p:cNvSpPr/>
          <p:nvPr/>
        </p:nvSpPr>
        <p:spPr>
          <a:xfrm>
            <a:off x="7840466"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cxnSp>
        <p:nvCxnSpPr>
          <p:cNvPr id="17" name="连接符: 肘形 16">
            <a:extLst>
              <a:ext uri="{FF2B5EF4-FFF2-40B4-BE49-F238E27FC236}">
                <a16:creationId xmlns:a16="http://schemas.microsoft.com/office/drawing/2014/main" id="{C64FF2E9-A728-49E5-AFB3-7B43ED3D4E86}"/>
              </a:ext>
            </a:extLst>
          </p:cNvPr>
          <p:cNvCxnSpPr>
            <a:stCxn id="13" idx="3"/>
            <a:endCxn id="14" idx="1"/>
          </p:cNvCxnSpPr>
          <p:nvPr/>
        </p:nvCxnSpPr>
        <p:spPr>
          <a:xfrm>
            <a:off x="2909655" y="4086823"/>
            <a:ext cx="33957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1771A7A-FB72-4680-B04E-CE2A86F06535}"/>
              </a:ext>
            </a:extLst>
          </p:cNvPr>
          <p:cNvCxnSpPr>
            <a:stCxn id="15" idx="3"/>
            <a:endCxn id="16" idx="1"/>
          </p:cNvCxnSpPr>
          <p:nvPr/>
        </p:nvCxnSpPr>
        <p:spPr>
          <a:xfrm>
            <a:off x="6297226" y="4086822"/>
            <a:ext cx="154324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E19D33D-2EB0-442A-AF81-3C1DDEE5F820}"/>
              </a:ext>
            </a:extLst>
          </p:cNvPr>
          <p:cNvCxnSpPr>
            <a:stCxn id="14" idx="3"/>
            <a:endCxn id="15" idx="1"/>
          </p:cNvCxnSpPr>
          <p:nvPr/>
        </p:nvCxnSpPr>
        <p:spPr>
          <a:xfrm flipV="1">
            <a:off x="4287915" y="4086822"/>
            <a:ext cx="9706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1EB0B39-0AB6-4185-A500-258137FBF99D}"/>
              </a:ext>
            </a:extLst>
          </p:cNvPr>
          <p:cNvCxnSpPr>
            <a:cxnSpLocks/>
          </p:cNvCxnSpPr>
          <p:nvPr/>
        </p:nvCxnSpPr>
        <p:spPr>
          <a:xfrm flipV="1">
            <a:off x="3768572" y="4245265"/>
            <a:ext cx="0"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90F26D4-2492-4DC6-BFB0-DB97AD5D3F9D}"/>
              </a:ext>
            </a:extLst>
          </p:cNvPr>
          <p:cNvCxnSpPr>
            <a:cxnSpLocks/>
            <a:stCxn id="9" idx="0"/>
            <a:endCxn id="15" idx="2"/>
          </p:cNvCxnSpPr>
          <p:nvPr/>
        </p:nvCxnSpPr>
        <p:spPr>
          <a:xfrm flipV="1">
            <a:off x="5777884" y="4245262"/>
            <a:ext cx="0" cy="646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301CF034-FB1A-4DA0-B2F7-9A9F75747E9F}"/>
              </a:ext>
            </a:extLst>
          </p:cNvPr>
          <p:cNvCxnSpPr>
            <a:stCxn id="12" idx="0"/>
            <a:endCxn id="16" idx="2"/>
          </p:cNvCxnSpPr>
          <p:nvPr/>
        </p:nvCxnSpPr>
        <p:spPr>
          <a:xfrm flipH="1" flipV="1">
            <a:off x="8359808" y="4245264"/>
            <a:ext cx="2958" cy="64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DBD3845-7601-4E27-94F8-141D27055EAB}"/>
              </a:ext>
            </a:extLst>
          </p:cNvPr>
          <p:cNvSpPr/>
          <p:nvPr/>
        </p:nvSpPr>
        <p:spPr>
          <a:xfrm>
            <a:off x="1870969" y="2485738"/>
            <a:ext cx="1038686" cy="91441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a:t>
            </a: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A623E825-79E0-490A-BE53-7F10E350BE42}"/>
              </a:ext>
            </a:extLst>
          </p:cNvPr>
          <p:cNvSpPr/>
          <p:nvPr/>
        </p:nvSpPr>
        <p:spPr>
          <a:xfrm>
            <a:off x="3249229" y="3014657"/>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sp>
        <p:nvSpPr>
          <p:cNvPr id="22" name="矩形 21">
            <a:extLst>
              <a:ext uri="{FF2B5EF4-FFF2-40B4-BE49-F238E27FC236}">
                <a16:creationId xmlns:a16="http://schemas.microsoft.com/office/drawing/2014/main" id="{1F27B2F0-CF37-4E85-BA76-42C0AF297046}"/>
              </a:ext>
            </a:extLst>
          </p:cNvPr>
          <p:cNvSpPr/>
          <p:nvPr/>
        </p:nvSpPr>
        <p:spPr>
          <a:xfrm>
            <a:off x="5258542" y="3012271"/>
            <a:ext cx="1038684"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DIRENT1</a:t>
            </a:r>
            <a:endParaRPr lang="zh-CN" altLang="en-US" sz="12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37189732-015F-4760-B689-07074356B2F5}"/>
              </a:ext>
            </a:extLst>
          </p:cNvPr>
          <p:cNvSpPr/>
          <p:nvPr/>
        </p:nvSpPr>
        <p:spPr>
          <a:xfrm>
            <a:off x="7827886" y="3012271"/>
            <a:ext cx="1038684"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DIRENT2</a:t>
            </a:r>
            <a:endParaRPr lang="zh-CN" altLang="en-US" sz="1200" dirty="0">
              <a:latin typeface="Times New Roman" panose="02020603050405020304" pitchFamily="18" charset="0"/>
              <a:cs typeface="Times New Roman" panose="02020603050405020304" pitchFamily="18" charset="0"/>
            </a:endParaRPr>
          </a:p>
        </p:txBody>
      </p:sp>
      <p:cxnSp>
        <p:nvCxnSpPr>
          <p:cNvPr id="3" name="直接箭头连接符 2">
            <a:extLst>
              <a:ext uri="{FF2B5EF4-FFF2-40B4-BE49-F238E27FC236}">
                <a16:creationId xmlns:a16="http://schemas.microsoft.com/office/drawing/2014/main" id="{74B3A17D-4E4D-4F19-871B-3F36C54B8390}"/>
              </a:ext>
            </a:extLst>
          </p:cNvPr>
          <p:cNvCxnSpPr>
            <a:stCxn id="14" idx="0"/>
            <a:endCxn id="21" idx="2"/>
          </p:cNvCxnSpPr>
          <p:nvPr/>
        </p:nvCxnSpPr>
        <p:spPr>
          <a:xfrm flipH="1" flipV="1">
            <a:off x="3768571" y="3331538"/>
            <a:ext cx="2" cy="596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C905369-AC82-4AD7-AD6D-00CB0C43650C}"/>
              </a:ext>
            </a:extLst>
          </p:cNvPr>
          <p:cNvCxnSpPr>
            <a:stCxn id="15" idx="0"/>
            <a:endCxn id="22" idx="2"/>
          </p:cNvCxnSpPr>
          <p:nvPr/>
        </p:nvCxnSpPr>
        <p:spPr>
          <a:xfrm flipV="1">
            <a:off x="5777884" y="3329152"/>
            <a:ext cx="0" cy="59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708BB11-CAE4-4CC1-A85E-70E15D33F7E2}"/>
              </a:ext>
            </a:extLst>
          </p:cNvPr>
          <p:cNvCxnSpPr>
            <a:stCxn id="16" idx="0"/>
            <a:endCxn id="23" idx="2"/>
          </p:cNvCxnSpPr>
          <p:nvPr/>
        </p:nvCxnSpPr>
        <p:spPr>
          <a:xfrm flipH="1" flipV="1">
            <a:off x="8347228" y="3329152"/>
            <a:ext cx="12580" cy="59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884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2194857-CC4B-401D-8D18-28A78970669A}"/>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二</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文件结构</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目录文件</a:t>
            </a:r>
          </a:p>
        </p:txBody>
      </p:sp>
      <p:sp>
        <p:nvSpPr>
          <p:cNvPr id="5" name="文本框 4">
            <a:extLst>
              <a:ext uri="{FF2B5EF4-FFF2-40B4-BE49-F238E27FC236}">
                <a16:creationId xmlns:a16="http://schemas.microsoft.com/office/drawing/2014/main" id="{6604D99E-48CA-4B5C-8277-16F622D6AB29}"/>
              </a:ext>
            </a:extLst>
          </p:cNvPr>
          <p:cNvSpPr txBox="1"/>
          <p:nvPr/>
        </p:nvSpPr>
        <p:spPr>
          <a:xfrm>
            <a:off x="1518081" y="843379"/>
            <a:ext cx="8558075" cy="1200329"/>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之后目录文件的</a:t>
            </a:r>
            <a:r>
              <a:rPr lang="en-US" altLang="zh-CN" dirty="0">
                <a:latin typeface="Times New Roman" panose="02020603050405020304" pitchFamily="18" charset="0"/>
                <a:cs typeface="Times New Roman" panose="02020603050405020304" pitchFamily="18" charset="0"/>
              </a:rPr>
              <a:t>DIRENT</a:t>
            </a:r>
            <a:r>
              <a:rPr lang="zh-CN" altLang="en-US" dirty="0">
                <a:latin typeface="Times New Roman" panose="02020603050405020304" pitchFamily="18" charset="0"/>
                <a:cs typeface="Times New Roman" panose="02020603050405020304" pitchFamily="18" charset="0"/>
              </a:rPr>
              <a:t>会按照目录项中存储的文件名的哈希值按照降序组成有序链表。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而目录文件唯一的数据块不再组织成树状结构，直接由</a:t>
            </a:r>
            <a:r>
              <a:rPr lang="en-US" altLang="zh-CN" dirty="0">
                <a:latin typeface="Times New Roman" panose="02020603050405020304" pitchFamily="18" charset="0"/>
                <a:cs typeface="Times New Roman" panose="02020603050405020304" pitchFamily="18" charset="0"/>
              </a:rPr>
              <a:t>inode</a:t>
            </a:r>
            <a:r>
              <a:rPr lang="zh-CN" altLang="en-US" dirty="0">
                <a:latin typeface="Times New Roman" panose="02020603050405020304" pitchFamily="18" charset="0"/>
                <a:cs typeface="Times New Roman" panose="02020603050405020304" pitchFamily="18" charset="0"/>
              </a:rPr>
              <a:t>中的</a:t>
            </a:r>
            <a:r>
              <a:rPr lang="en-US" altLang="zh-CN" dirty="0">
                <a:latin typeface="Times New Roman" panose="02020603050405020304" pitchFamily="18" charset="0"/>
                <a:cs typeface="Times New Roman" panose="02020603050405020304" pitchFamily="18" charset="0"/>
              </a:rPr>
              <a:t>metadata</a:t>
            </a:r>
            <a:r>
              <a:rPr lang="zh-CN" altLang="en-US" dirty="0">
                <a:latin typeface="Times New Roman" panose="02020603050405020304" pitchFamily="18" charset="0"/>
                <a:cs typeface="Times New Roman" panose="02020603050405020304" pitchFamily="18" charset="0"/>
              </a:rPr>
              <a:t>指针直接指向。</a:t>
            </a:r>
          </a:p>
        </p:txBody>
      </p:sp>
      <p:sp>
        <p:nvSpPr>
          <p:cNvPr id="6" name="矩形 5">
            <a:extLst>
              <a:ext uri="{FF2B5EF4-FFF2-40B4-BE49-F238E27FC236}">
                <a16:creationId xmlns:a16="http://schemas.microsoft.com/office/drawing/2014/main" id="{EEAF0225-79E2-48E8-A65C-909343F23CDE}"/>
              </a:ext>
            </a:extLst>
          </p:cNvPr>
          <p:cNvSpPr/>
          <p:nvPr/>
        </p:nvSpPr>
        <p:spPr>
          <a:xfrm>
            <a:off x="3249229"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cxnSp>
        <p:nvCxnSpPr>
          <p:cNvPr id="7" name="直接连接符 6">
            <a:extLst>
              <a:ext uri="{FF2B5EF4-FFF2-40B4-BE49-F238E27FC236}">
                <a16:creationId xmlns:a16="http://schemas.microsoft.com/office/drawing/2014/main" id="{E7917F51-63BB-46A2-B7EF-34A882822018}"/>
              </a:ext>
            </a:extLst>
          </p:cNvPr>
          <p:cNvCxnSpPr/>
          <p:nvPr/>
        </p:nvCxnSpPr>
        <p:spPr>
          <a:xfrm>
            <a:off x="648070" y="4891596"/>
            <a:ext cx="10546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D2682F3-3E38-475F-9E14-7231F3F796BF}"/>
              </a:ext>
            </a:extLst>
          </p:cNvPr>
          <p:cNvCxnSpPr/>
          <p:nvPr/>
        </p:nvCxnSpPr>
        <p:spPr>
          <a:xfrm>
            <a:off x="648070" y="5308828"/>
            <a:ext cx="105466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9EEC05A5-3DFA-43E2-A539-803EB502DE16}"/>
              </a:ext>
            </a:extLst>
          </p:cNvPr>
          <p:cNvSpPr/>
          <p:nvPr/>
        </p:nvSpPr>
        <p:spPr>
          <a:xfrm>
            <a:off x="5083947" y="4891596"/>
            <a:ext cx="1387874" cy="4172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目录项数据</a:t>
            </a:r>
          </a:p>
        </p:txBody>
      </p:sp>
      <p:sp>
        <p:nvSpPr>
          <p:cNvPr id="11" name="文本框 10">
            <a:extLst>
              <a:ext uri="{FF2B5EF4-FFF2-40B4-BE49-F238E27FC236}">
                <a16:creationId xmlns:a16="http://schemas.microsoft.com/office/drawing/2014/main" id="{83B03B04-ABE6-475C-8121-95F29899EDF4}"/>
              </a:ext>
            </a:extLst>
          </p:cNvPr>
          <p:cNvSpPr txBox="1"/>
          <p:nvPr/>
        </p:nvSpPr>
        <p:spPr>
          <a:xfrm>
            <a:off x="757562" y="4915546"/>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sp>
        <p:nvSpPr>
          <p:cNvPr id="12" name="矩形 11">
            <a:extLst>
              <a:ext uri="{FF2B5EF4-FFF2-40B4-BE49-F238E27FC236}">
                <a16:creationId xmlns:a16="http://schemas.microsoft.com/office/drawing/2014/main" id="{4109B85B-B5A3-4E5C-BCE7-62EF45773006}"/>
              </a:ext>
            </a:extLst>
          </p:cNvPr>
          <p:cNvSpPr/>
          <p:nvPr/>
        </p:nvSpPr>
        <p:spPr>
          <a:xfrm>
            <a:off x="7668829" y="4891596"/>
            <a:ext cx="1387874" cy="4172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目录项数据</a:t>
            </a:r>
          </a:p>
        </p:txBody>
      </p:sp>
      <p:sp>
        <p:nvSpPr>
          <p:cNvPr id="13" name="矩形 12">
            <a:extLst>
              <a:ext uri="{FF2B5EF4-FFF2-40B4-BE49-F238E27FC236}">
                <a16:creationId xmlns:a16="http://schemas.microsoft.com/office/drawing/2014/main" id="{6879937D-B784-4412-B1A8-BA9312F96B7C}"/>
              </a:ext>
            </a:extLst>
          </p:cNvPr>
          <p:cNvSpPr/>
          <p:nvPr/>
        </p:nvSpPr>
        <p:spPr>
          <a:xfrm>
            <a:off x="1870969" y="3629613"/>
            <a:ext cx="1038686" cy="91441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 cache</a:t>
            </a: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0FD71A2C-89A7-4DDD-899B-2D7DC22C802F}"/>
              </a:ext>
            </a:extLst>
          </p:cNvPr>
          <p:cNvSpPr/>
          <p:nvPr/>
        </p:nvSpPr>
        <p:spPr>
          <a:xfrm>
            <a:off x="3249231"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15" name="矩形 14">
            <a:extLst>
              <a:ext uri="{FF2B5EF4-FFF2-40B4-BE49-F238E27FC236}">
                <a16:creationId xmlns:a16="http://schemas.microsoft.com/office/drawing/2014/main" id="{7617ED62-A2E7-4AD7-8E90-F3C7E2CC194D}"/>
              </a:ext>
            </a:extLst>
          </p:cNvPr>
          <p:cNvSpPr/>
          <p:nvPr/>
        </p:nvSpPr>
        <p:spPr>
          <a:xfrm>
            <a:off x="5258542" y="3928381"/>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16" name="矩形 15">
            <a:extLst>
              <a:ext uri="{FF2B5EF4-FFF2-40B4-BE49-F238E27FC236}">
                <a16:creationId xmlns:a16="http://schemas.microsoft.com/office/drawing/2014/main" id="{AF596715-1EBD-4F1A-AFA7-BE7EFAE646FF}"/>
              </a:ext>
            </a:extLst>
          </p:cNvPr>
          <p:cNvSpPr/>
          <p:nvPr/>
        </p:nvSpPr>
        <p:spPr>
          <a:xfrm>
            <a:off x="7840466"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cxnSp>
        <p:nvCxnSpPr>
          <p:cNvPr id="17" name="连接符: 肘形 16">
            <a:extLst>
              <a:ext uri="{FF2B5EF4-FFF2-40B4-BE49-F238E27FC236}">
                <a16:creationId xmlns:a16="http://schemas.microsoft.com/office/drawing/2014/main" id="{C64FF2E9-A728-49E5-AFB3-7B43ED3D4E86}"/>
              </a:ext>
            </a:extLst>
          </p:cNvPr>
          <p:cNvCxnSpPr>
            <a:stCxn id="13" idx="3"/>
            <a:endCxn id="14" idx="1"/>
          </p:cNvCxnSpPr>
          <p:nvPr/>
        </p:nvCxnSpPr>
        <p:spPr>
          <a:xfrm>
            <a:off x="2909655" y="4086823"/>
            <a:ext cx="33957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1771A7A-FB72-4680-B04E-CE2A86F06535}"/>
              </a:ext>
            </a:extLst>
          </p:cNvPr>
          <p:cNvCxnSpPr>
            <a:stCxn id="15" idx="3"/>
            <a:endCxn id="16" idx="1"/>
          </p:cNvCxnSpPr>
          <p:nvPr/>
        </p:nvCxnSpPr>
        <p:spPr>
          <a:xfrm>
            <a:off x="6297226" y="4086822"/>
            <a:ext cx="154324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E19D33D-2EB0-442A-AF81-3C1DDEE5F820}"/>
              </a:ext>
            </a:extLst>
          </p:cNvPr>
          <p:cNvCxnSpPr>
            <a:stCxn id="14" idx="3"/>
            <a:endCxn id="15" idx="1"/>
          </p:cNvCxnSpPr>
          <p:nvPr/>
        </p:nvCxnSpPr>
        <p:spPr>
          <a:xfrm flipV="1">
            <a:off x="4287915" y="4086822"/>
            <a:ext cx="9706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90F26D4-2492-4DC6-BFB0-DB97AD5D3F9D}"/>
              </a:ext>
            </a:extLst>
          </p:cNvPr>
          <p:cNvCxnSpPr>
            <a:cxnSpLocks/>
            <a:stCxn id="9" idx="0"/>
            <a:endCxn id="15" idx="2"/>
          </p:cNvCxnSpPr>
          <p:nvPr/>
        </p:nvCxnSpPr>
        <p:spPr>
          <a:xfrm flipV="1">
            <a:off x="5777884" y="4245262"/>
            <a:ext cx="0" cy="646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301CF034-FB1A-4DA0-B2F7-9A9F75747E9F}"/>
              </a:ext>
            </a:extLst>
          </p:cNvPr>
          <p:cNvCxnSpPr>
            <a:stCxn id="12" idx="0"/>
            <a:endCxn id="16" idx="2"/>
          </p:cNvCxnSpPr>
          <p:nvPr/>
        </p:nvCxnSpPr>
        <p:spPr>
          <a:xfrm flipH="1" flipV="1">
            <a:off x="8359808" y="4245264"/>
            <a:ext cx="2958" cy="64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DBD3845-7601-4E27-94F8-141D27055EAB}"/>
              </a:ext>
            </a:extLst>
          </p:cNvPr>
          <p:cNvSpPr/>
          <p:nvPr/>
        </p:nvSpPr>
        <p:spPr>
          <a:xfrm>
            <a:off x="1870969" y="2485738"/>
            <a:ext cx="1038686" cy="91441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a:t>
            </a: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A623E825-79E0-490A-BE53-7F10E350BE42}"/>
              </a:ext>
            </a:extLst>
          </p:cNvPr>
          <p:cNvSpPr/>
          <p:nvPr/>
        </p:nvSpPr>
        <p:spPr>
          <a:xfrm>
            <a:off x="3249229" y="3015401"/>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sp>
        <p:nvSpPr>
          <p:cNvPr id="22" name="矩形 21">
            <a:extLst>
              <a:ext uri="{FF2B5EF4-FFF2-40B4-BE49-F238E27FC236}">
                <a16:creationId xmlns:a16="http://schemas.microsoft.com/office/drawing/2014/main" id="{1F27B2F0-CF37-4E85-BA76-42C0AF297046}"/>
              </a:ext>
            </a:extLst>
          </p:cNvPr>
          <p:cNvSpPr/>
          <p:nvPr/>
        </p:nvSpPr>
        <p:spPr>
          <a:xfrm>
            <a:off x="5258542" y="3012271"/>
            <a:ext cx="1038684"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DIRENT1</a:t>
            </a:r>
            <a:endParaRPr lang="zh-CN" altLang="en-US" sz="12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37189732-015F-4760-B689-07074356B2F5}"/>
              </a:ext>
            </a:extLst>
          </p:cNvPr>
          <p:cNvSpPr/>
          <p:nvPr/>
        </p:nvSpPr>
        <p:spPr>
          <a:xfrm>
            <a:off x="7840466" y="3012271"/>
            <a:ext cx="1038684"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DIRENT2</a:t>
            </a:r>
            <a:endParaRPr lang="zh-CN" altLang="en-US" sz="1200" dirty="0">
              <a:latin typeface="Times New Roman" panose="02020603050405020304" pitchFamily="18" charset="0"/>
              <a:cs typeface="Times New Roman" panose="02020603050405020304" pitchFamily="18" charset="0"/>
            </a:endParaRPr>
          </a:p>
        </p:txBody>
      </p:sp>
      <p:cxnSp>
        <p:nvCxnSpPr>
          <p:cNvPr id="3" name="直接箭头连接符 2">
            <a:extLst>
              <a:ext uri="{FF2B5EF4-FFF2-40B4-BE49-F238E27FC236}">
                <a16:creationId xmlns:a16="http://schemas.microsoft.com/office/drawing/2014/main" id="{74B3A17D-4E4D-4F19-871B-3F36C54B8390}"/>
              </a:ext>
            </a:extLst>
          </p:cNvPr>
          <p:cNvCxnSpPr>
            <a:stCxn id="14" idx="0"/>
            <a:endCxn id="21" idx="2"/>
          </p:cNvCxnSpPr>
          <p:nvPr/>
        </p:nvCxnSpPr>
        <p:spPr>
          <a:xfrm flipH="1" flipV="1">
            <a:off x="3768571" y="3332282"/>
            <a:ext cx="2" cy="596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C905369-AC82-4AD7-AD6D-00CB0C43650C}"/>
              </a:ext>
            </a:extLst>
          </p:cNvPr>
          <p:cNvCxnSpPr>
            <a:stCxn id="15" idx="0"/>
            <a:endCxn id="22" idx="2"/>
          </p:cNvCxnSpPr>
          <p:nvPr/>
        </p:nvCxnSpPr>
        <p:spPr>
          <a:xfrm flipV="1">
            <a:off x="5777884" y="3329152"/>
            <a:ext cx="0" cy="59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708BB11-CAE4-4CC1-A85E-70E15D33F7E2}"/>
              </a:ext>
            </a:extLst>
          </p:cNvPr>
          <p:cNvCxnSpPr>
            <a:stCxn id="16" idx="0"/>
            <a:endCxn id="23" idx="2"/>
          </p:cNvCxnSpPr>
          <p:nvPr/>
        </p:nvCxnSpPr>
        <p:spPr>
          <a:xfrm flipV="1">
            <a:off x="8359808" y="3329152"/>
            <a:ext cx="0" cy="599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618A8A53-51EE-4384-816E-1DC7720C65CD}"/>
              </a:ext>
            </a:extLst>
          </p:cNvPr>
          <p:cNvSpPr/>
          <p:nvPr/>
        </p:nvSpPr>
        <p:spPr>
          <a:xfrm>
            <a:off x="5258542" y="2188347"/>
            <a:ext cx="1038684" cy="49725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文件名：“</a:t>
            </a:r>
            <a:r>
              <a:rPr lang="en-US" altLang="zh-CN" sz="1200" dirty="0">
                <a:latin typeface="Times New Roman" panose="02020603050405020304" pitchFamily="18" charset="0"/>
                <a:cs typeface="Times New Roman" panose="02020603050405020304" pitchFamily="18" charset="0"/>
              </a:rPr>
              <a:t>Z”</a:t>
            </a:r>
          </a:p>
          <a:p>
            <a:pPr algn="ctr"/>
            <a:r>
              <a:rPr lang="zh-CN" altLang="en-US" sz="1200" dirty="0">
                <a:latin typeface="Times New Roman" panose="02020603050405020304" pitchFamily="18" charset="0"/>
                <a:cs typeface="Times New Roman" panose="02020603050405020304" pitchFamily="18" charset="0"/>
              </a:rPr>
              <a:t>哈希值：</a:t>
            </a:r>
            <a:r>
              <a:rPr lang="en-US" altLang="zh-CN" sz="1200" dirty="0">
                <a:latin typeface="Times New Roman" panose="02020603050405020304" pitchFamily="18" charset="0"/>
                <a:cs typeface="Times New Roman" panose="02020603050405020304" pitchFamily="18" charset="0"/>
              </a:rPr>
              <a:t>26</a:t>
            </a:r>
            <a:endParaRPr lang="zh-CN" altLang="en-US" sz="1200" dirty="0">
              <a:latin typeface="Times New Roman" panose="02020603050405020304" pitchFamily="18" charset="0"/>
              <a:cs typeface="Times New Roman" panose="02020603050405020304" pitchFamily="18" charset="0"/>
            </a:endParaRPr>
          </a:p>
        </p:txBody>
      </p:sp>
      <p:sp>
        <p:nvSpPr>
          <p:cNvPr id="28" name="矩形: 圆角 27">
            <a:extLst>
              <a:ext uri="{FF2B5EF4-FFF2-40B4-BE49-F238E27FC236}">
                <a16:creationId xmlns:a16="http://schemas.microsoft.com/office/drawing/2014/main" id="{B0B973FD-089C-43F2-B6A3-5E7B5F9D36A1}"/>
              </a:ext>
            </a:extLst>
          </p:cNvPr>
          <p:cNvSpPr/>
          <p:nvPr/>
        </p:nvSpPr>
        <p:spPr>
          <a:xfrm>
            <a:off x="7840466" y="2188347"/>
            <a:ext cx="1038684" cy="49725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文件名：“</a:t>
            </a:r>
            <a:r>
              <a:rPr lang="en-US" altLang="zh-CN" sz="1200" dirty="0">
                <a:latin typeface="Times New Roman" panose="02020603050405020304" pitchFamily="18" charset="0"/>
                <a:cs typeface="Times New Roman" panose="02020603050405020304" pitchFamily="18" charset="0"/>
              </a:rPr>
              <a:t>Y”</a:t>
            </a:r>
          </a:p>
          <a:p>
            <a:pPr algn="ctr"/>
            <a:r>
              <a:rPr lang="zh-CN" altLang="en-US" sz="1200" dirty="0">
                <a:latin typeface="Times New Roman" panose="02020603050405020304" pitchFamily="18" charset="0"/>
                <a:cs typeface="Times New Roman" panose="02020603050405020304" pitchFamily="18" charset="0"/>
              </a:rPr>
              <a:t>哈希值：</a:t>
            </a:r>
            <a:r>
              <a:rPr lang="en-US" altLang="zh-CN" sz="1200" dirty="0">
                <a:latin typeface="Times New Roman" panose="02020603050405020304" pitchFamily="18" charset="0"/>
                <a:cs typeface="Times New Roman" panose="02020603050405020304" pitchFamily="18" charset="0"/>
              </a:rPr>
              <a:t>25</a:t>
            </a:r>
            <a:endParaRPr lang="zh-CN" altLang="en-US" sz="1200" dirty="0">
              <a:latin typeface="Times New Roman" panose="02020603050405020304" pitchFamily="18"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CCBD8A0C-9A98-4910-99CC-732B93052FD7}"/>
              </a:ext>
            </a:extLst>
          </p:cNvPr>
          <p:cNvCxnSpPr>
            <a:stCxn id="22" idx="0"/>
            <a:endCxn id="2" idx="2"/>
          </p:cNvCxnSpPr>
          <p:nvPr/>
        </p:nvCxnSpPr>
        <p:spPr>
          <a:xfrm flipV="1">
            <a:off x="5777884" y="2685602"/>
            <a:ext cx="0" cy="326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94E189F-9774-4554-9C80-9069FEDBEE4D}"/>
              </a:ext>
            </a:extLst>
          </p:cNvPr>
          <p:cNvCxnSpPr>
            <a:stCxn id="23" idx="0"/>
            <a:endCxn id="28" idx="2"/>
          </p:cNvCxnSpPr>
          <p:nvPr/>
        </p:nvCxnSpPr>
        <p:spPr>
          <a:xfrm flipV="1">
            <a:off x="8359808" y="2685602"/>
            <a:ext cx="0" cy="326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AA7682BD-09D8-4F40-B676-C8CDC35304B9}"/>
              </a:ext>
            </a:extLst>
          </p:cNvPr>
          <p:cNvCxnSpPr>
            <a:cxnSpLocks/>
          </p:cNvCxnSpPr>
          <p:nvPr/>
        </p:nvCxnSpPr>
        <p:spPr>
          <a:xfrm flipV="1">
            <a:off x="3768572" y="4245265"/>
            <a:ext cx="0"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52F51724-23D1-4ED7-B223-60662EBA9386}"/>
              </a:ext>
            </a:extLst>
          </p:cNvPr>
          <p:cNvCxnSpPr>
            <a:cxnSpLocks/>
            <a:endCxn id="21" idx="1"/>
          </p:cNvCxnSpPr>
          <p:nvPr/>
        </p:nvCxnSpPr>
        <p:spPr>
          <a:xfrm>
            <a:off x="2909655" y="3173842"/>
            <a:ext cx="33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466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2194857-CC4B-401D-8D18-28A78970669A}"/>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二</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文件结构</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目录文件</a:t>
            </a:r>
          </a:p>
        </p:txBody>
      </p:sp>
      <p:sp>
        <p:nvSpPr>
          <p:cNvPr id="5" name="文本框 4">
            <a:extLst>
              <a:ext uri="{FF2B5EF4-FFF2-40B4-BE49-F238E27FC236}">
                <a16:creationId xmlns:a16="http://schemas.microsoft.com/office/drawing/2014/main" id="{6604D99E-48CA-4B5C-8277-16F622D6AB29}"/>
              </a:ext>
            </a:extLst>
          </p:cNvPr>
          <p:cNvSpPr txBox="1"/>
          <p:nvPr/>
        </p:nvSpPr>
        <p:spPr>
          <a:xfrm>
            <a:off x="1518081" y="843379"/>
            <a:ext cx="8558075" cy="1200329"/>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之后目录文件的</a:t>
            </a:r>
            <a:r>
              <a:rPr lang="en-US" altLang="zh-CN" dirty="0">
                <a:latin typeface="Times New Roman" panose="02020603050405020304" pitchFamily="18" charset="0"/>
                <a:cs typeface="Times New Roman" panose="02020603050405020304" pitchFamily="18" charset="0"/>
              </a:rPr>
              <a:t>DIRENT</a:t>
            </a:r>
            <a:r>
              <a:rPr lang="zh-CN" altLang="en-US" dirty="0">
                <a:latin typeface="Times New Roman" panose="02020603050405020304" pitchFamily="18" charset="0"/>
                <a:cs typeface="Times New Roman" panose="02020603050405020304" pitchFamily="18" charset="0"/>
              </a:rPr>
              <a:t>会按照目录项中存储的文件名的哈希值按照升序组成有序链表。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而目录文件唯一的数据块不再组织成树状结构，直接由</a:t>
            </a:r>
            <a:r>
              <a:rPr lang="en-US" altLang="zh-CN" dirty="0">
                <a:latin typeface="Times New Roman" panose="02020603050405020304" pitchFamily="18" charset="0"/>
                <a:cs typeface="Times New Roman" panose="02020603050405020304" pitchFamily="18" charset="0"/>
              </a:rPr>
              <a:t>inode</a:t>
            </a:r>
            <a:r>
              <a:rPr lang="zh-CN" altLang="en-US" dirty="0">
                <a:latin typeface="Times New Roman" panose="02020603050405020304" pitchFamily="18" charset="0"/>
                <a:cs typeface="Times New Roman" panose="02020603050405020304" pitchFamily="18" charset="0"/>
              </a:rPr>
              <a:t>中的</a:t>
            </a:r>
            <a:r>
              <a:rPr lang="en-US" altLang="zh-CN" dirty="0">
                <a:latin typeface="Times New Roman" panose="02020603050405020304" pitchFamily="18" charset="0"/>
                <a:cs typeface="Times New Roman" panose="02020603050405020304" pitchFamily="18" charset="0"/>
              </a:rPr>
              <a:t>metadata</a:t>
            </a:r>
            <a:r>
              <a:rPr lang="zh-CN" altLang="en-US" dirty="0">
                <a:latin typeface="Times New Roman" panose="02020603050405020304" pitchFamily="18" charset="0"/>
                <a:cs typeface="Times New Roman" panose="02020603050405020304" pitchFamily="18" charset="0"/>
              </a:rPr>
              <a:t>指针直接指向。</a:t>
            </a:r>
          </a:p>
        </p:txBody>
      </p:sp>
      <p:sp>
        <p:nvSpPr>
          <p:cNvPr id="6" name="矩形 5">
            <a:extLst>
              <a:ext uri="{FF2B5EF4-FFF2-40B4-BE49-F238E27FC236}">
                <a16:creationId xmlns:a16="http://schemas.microsoft.com/office/drawing/2014/main" id="{EEAF0225-79E2-48E8-A65C-909343F23CDE}"/>
              </a:ext>
            </a:extLst>
          </p:cNvPr>
          <p:cNvSpPr/>
          <p:nvPr/>
        </p:nvSpPr>
        <p:spPr>
          <a:xfrm>
            <a:off x="3249229" y="4891596"/>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cxnSp>
        <p:nvCxnSpPr>
          <p:cNvPr id="7" name="直接连接符 6">
            <a:extLst>
              <a:ext uri="{FF2B5EF4-FFF2-40B4-BE49-F238E27FC236}">
                <a16:creationId xmlns:a16="http://schemas.microsoft.com/office/drawing/2014/main" id="{E7917F51-63BB-46A2-B7EF-34A882822018}"/>
              </a:ext>
            </a:extLst>
          </p:cNvPr>
          <p:cNvCxnSpPr/>
          <p:nvPr/>
        </p:nvCxnSpPr>
        <p:spPr>
          <a:xfrm>
            <a:off x="648070" y="4891596"/>
            <a:ext cx="10546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D2682F3-3E38-475F-9E14-7231F3F796BF}"/>
              </a:ext>
            </a:extLst>
          </p:cNvPr>
          <p:cNvCxnSpPr/>
          <p:nvPr/>
        </p:nvCxnSpPr>
        <p:spPr>
          <a:xfrm>
            <a:off x="648070" y="5308828"/>
            <a:ext cx="1054667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9EEC05A5-3DFA-43E2-A539-803EB502DE16}"/>
              </a:ext>
            </a:extLst>
          </p:cNvPr>
          <p:cNvSpPr/>
          <p:nvPr/>
        </p:nvSpPr>
        <p:spPr>
          <a:xfrm>
            <a:off x="5083947" y="4891596"/>
            <a:ext cx="1387874" cy="4172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目录项数据</a:t>
            </a:r>
          </a:p>
        </p:txBody>
      </p:sp>
      <p:sp>
        <p:nvSpPr>
          <p:cNvPr id="11" name="文本框 10">
            <a:extLst>
              <a:ext uri="{FF2B5EF4-FFF2-40B4-BE49-F238E27FC236}">
                <a16:creationId xmlns:a16="http://schemas.microsoft.com/office/drawing/2014/main" id="{83B03B04-ABE6-475C-8121-95F29899EDF4}"/>
              </a:ext>
            </a:extLst>
          </p:cNvPr>
          <p:cNvSpPr txBox="1"/>
          <p:nvPr/>
        </p:nvSpPr>
        <p:spPr>
          <a:xfrm>
            <a:off x="757562" y="4915546"/>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sp>
        <p:nvSpPr>
          <p:cNvPr id="12" name="矩形 11">
            <a:extLst>
              <a:ext uri="{FF2B5EF4-FFF2-40B4-BE49-F238E27FC236}">
                <a16:creationId xmlns:a16="http://schemas.microsoft.com/office/drawing/2014/main" id="{4109B85B-B5A3-4E5C-BCE7-62EF45773006}"/>
              </a:ext>
            </a:extLst>
          </p:cNvPr>
          <p:cNvSpPr/>
          <p:nvPr/>
        </p:nvSpPr>
        <p:spPr>
          <a:xfrm>
            <a:off x="7668829" y="4891596"/>
            <a:ext cx="1387874" cy="4172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目录项数据</a:t>
            </a:r>
          </a:p>
        </p:txBody>
      </p:sp>
      <p:sp>
        <p:nvSpPr>
          <p:cNvPr id="13" name="矩形 12">
            <a:extLst>
              <a:ext uri="{FF2B5EF4-FFF2-40B4-BE49-F238E27FC236}">
                <a16:creationId xmlns:a16="http://schemas.microsoft.com/office/drawing/2014/main" id="{6879937D-B784-4412-B1A8-BA9312F96B7C}"/>
              </a:ext>
            </a:extLst>
          </p:cNvPr>
          <p:cNvSpPr/>
          <p:nvPr/>
        </p:nvSpPr>
        <p:spPr>
          <a:xfrm>
            <a:off x="1870969" y="3629613"/>
            <a:ext cx="1038686" cy="914419"/>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 cache</a:t>
            </a: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0FD71A2C-89A7-4DDD-899B-2D7DC22C802F}"/>
              </a:ext>
            </a:extLst>
          </p:cNvPr>
          <p:cNvSpPr/>
          <p:nvPr/>
        </p:nvSpPr>
        <p:spPr>
          <a:xfrm>
            <a:off x="3249231"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15" name="矩形 14">
            <a:extLst>
              <a:ext uri="{FF2B5EF4-FFF2-40B4-BE49-F238E27FC236}">
                <a16:creationId xmlns:a16="http://schemas.microsoft.com/office/drawing/2014/main" id="{7617ED62-A2E7-4AD7-8E90-F3C7E2CC194D}"/>
              </a:ext>
            </a:extLst>
          </p:cNvPr>
          <p:cNvSpPr/>
          <p:nvPr/>
        </p:nvSpPr>
        <p:spPr>
          <a:xfrm>
            <a:off x="5258542" y="3928381"/>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16" name="矩形 15">
            <a:extLst>
              <a:ext uri="{FF2B5EF4-FFF2-40B4-BE49-F238E27FC236}">
                <a16:creationId xmlns:a16="http://schemas.microsoft.com/office/drawing/2014/main" id="{AF596715-1EBD-4F1A-AFA7-BE7EFAE646FF}"/>
              </a:ext>
            </a:extLst>
          </p:cNvPr>
          <p:cNvSpPr/>
          <p:nvPr/>
        </p:nvSpPr>
        <p:spPr>
          <a:xfrm>
            <a:off x="7840466" y="3928383"/>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cxnSp>
        <p:nvCxnSpPr>
          <p:cNvPr id="17" name="连接符: 肘形 16">
            <a:extLst>
              <a:ext uri="{FF2B5EF4-FFF2-40B4-BE49-F238E27FC236}">
                <a16:creationId xmlns:a16="http://schemas.microsoft.com/office/drawing/2014/main" id="{C64FF2E9-A728-49E5-AFB3-7B43ED3D4E86}"/>
              </a:ext>
            </a:extLst>
          </p:cNvPr>
          <p:cNvCxnSpPr>
            <a:stCxn id="13" idx="3"/>
            <a:endCxn id="14" idx="1"/>
          </p:cNvCxnSpPr>
          <p:nvPr/>
        </p:nvCxnSpPr>
        <p:spPr>
          <a:xfrm>
            <a:off x="2909655" y="4086823"/>
            <a:ext cx="33957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1771A7A-FB72-4680-B04E-CE2A86F06535}"/>
              </a:ext>
            </a:extLst>
          </p:cNvPr>
          <p:cNvCxnSpPr>
            <a:stCxn id="15" idx="3"/>
            <a:endCxn id="16" idx="1"/>
          </p:cNvCxnSpPr>
          <p:nvPr/>
        </p:nvCxnSpPr>
        <p:spPr>
          <a:xfrm>
            <a:off x="6297226" y="4086822"/>
            <a:ext cx="154324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E19D33D-2EB0-442A-AF81-3C1DDEE5F820}"/>
              </a:ext>
            </a:extLst>
          </p:cNvPr>
          <p:cNvCxnSpPr>
            <a:stCxn id="14" idx="3"/>
            <a:endCxn id="15" idx="1"/>
          </p:cNvCxnSpPr>
          <p:nvPr/>
        </p:nvCxnSpPr>
        <p:spPr>
          <a:xfrm flipV="1">
            <a:off x="4287915" y="4086822"/>
            <a:ext cx="9706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90F26D4-2492-4DC6-BFB0-DB97AD5D3F9D}"/>
              </a:ext>
            </a:extLst>
          </p:cNvPr>
          <p:cNvCxnSpPr>
            <a:cxnSpLocks/>
            <a:stCxn id="9" idx="0"/>
            <a:endCxn id="15" idx="2"/>
          </p:cNvCxnSpPr>
          <p:nvPr/>
        </p:nvCxnSpPr>
        <p:spPr>
          <a:xfrm flipV="1">
            <a:off x="5777884" y="4245262"/>
            <a:ext cx="0" cy="646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301CF034-FB1A-4DA0-B2F7-9A9F75747E9F}"/>
              </a:ext>
            </a:extLst>
          </p:cNvPr>
          <p:cNvCxnSpPr>
            <a:stCxn id="12" idx="0"/>
            <a:endCxn id="16" idx="2"/>
          </p:cNvCxnSpPr>
          <p:nvPr/>
        </p:nvCxnSpPr>
        <p:spPr>
          <a:xfrm flipH="1" flipV="1">
            <a:off x="8359808" y="4245264"/>
            <a:ext cx="2958" cy="646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ADBD3845-7601-4E27-94F8-141D27055EAB}"/>
              </a:ext>
            </a:extLst>
          </p:cNvPr>
          <p:cNvSpPr/>
          <p:nvPr/>
        </p:nvSpPr>
        <p:spPr>
          <a:xfrm>
            <a:off x="1870969" y="2485738"/>
            <a:ext cx="1038686" cy="91441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a:t>
            </a:r>
            <a:endParaRPr lang="zh-CN" altLang="en-US"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A623E825-79E0-490A-BE53-7F10E350BE42}"/>
              </a:ext>
            </a:extLst>
          </p:cNvPr>
          <p:cNvSpPr/>
          <p:nvPr/>
        </p:nvSpPr>
        <p:spPr>
          <a:xfrm>
            <a:off x="3249229" y="3015401"/>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sp>
        <p:nvSpPr>
          <p:cNvPr id="22" name="矩形 21">
            <a:extLst>
              <a:ext uri="{FF2B5EF4-FFF2-40B4-BE49-F238E27FC236}">
                <a16:creationId xmlns:a16="http://schemas.microsoft.com/office/drawing/2014/main" id="{1F27B2F0-CF37-4E85-BA76-42C0AF297046}"/>
              </a:ext>
            </a:extLst>
          </p:cNvPr>
          <p:cNvSpPr/>
          <p:nvPr/>
        </p:nvSpPr>
        <p:spPr>
          <a:xfrm>
            <a:off x="7840466" y="2574435"/>
            <a:ext cx="1038684"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DIRENT1</a:t>
            </a:r>
            <a:endParaRPr lang="zh-CN" altLang="en-US" sz="1200"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37189732-015F-4760-B689-07074356B2F5}"/>
              </a:ext>
            </a:extLst>
          </p:cNvPr>
          <p:cNvSpPr/>
          <p:nvPr/>
        </p:nvSpPr>
        <p:spPr>
          <a:xfrm>
            <a:off x="5258542" y="2574435"/>
            <a:ext cx="1038684"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latin typeface="Times New Roman" panose="02020603050405020304" pitchFamily="18" charset="0"/>
                <a:cs typeface="Times New Roman" panose="02020603050405020304" pitchFamily="18" charset="0"/>
              </a:rPr>
              <a:t>DIRENT2</a:t>
            </a:r>
            <a:endParaRPr lang="zh-CN" altLang="en-US" sz="1200" dirty="0">
              <a:latin typeface="Times New Roman" panose="02020603050405020304" pitchFamily="18" charset="0"/>
              <a:cs typeface="Times New Roman" panose="02020603050405020304" pitchFamily="18" charset="0"/>
            </a:endParaRPr>
          </a:p>
        </p:txBody>
      </p:sp>
      <p:cxnSp>
        <p:nvCxnSpPr>
          <p:cNvPr id="3" name="直接箭头连接符 2">
            <a:extLst>
              <a:ext uri="{FF2B5EF4-FFF2-40B4-BE49-F238E27FC236}">
                <a16:creationId xmlns:a16="http://schemas.microsoft.com/office/drawing/2014/main" id="{74B3A17D-4E4D-4F19-871B-3F36C54B8390}"/>
              </a:ext>
            </a:extLst>
          </p:cNvPr>
          <p:cNvCxnSpPr>
            <a:stCxn id="14" idx="0"/>
            <a:endCxn id="21" idx="2"/>
          </p:cNvCxnSpPr>
          <p:nvPr/>
        </p:nvCxnSpPr>
        <p:spPr>
          <a:xfrm flipH="1" flipV="1">
            <a:off x="3768571" y="3332282"/>
            <a:ext cx="2" cy="596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C905369-AC82-4AD7-AD6D-00CB0C43650C}"/>
              </a:ext>
            </a:extLst>
          </p:cNvPr>
          <p:cNvCxnSpPr>
            <a:stCxn id="15" idx="0"/>
            <a:endCxn id="22" idx="2"/>
          </p:cNvCxnSpPr>
          <p:nvPr/>
        </p:nvCxnSpPr>
        <p:spPr>
          <a:xfrm flipV="1">
            <a:off x="5777884" y="2891316"/>
            <a:ext cx="2581924" cy="103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708BB11-CAE4-4CC1-A85E-70E15D33F7E2}"/>
              </a:ext>
            </a:extLst>
          </p:cNvPr>
          <p:cNvCxnSpPr>
            <a:stCxn id="16" idx="0"/>
            <a:endCxn id="23" idx="2"/>
          </p:cNvCxnSpPr>
          <p:nvPr/>
        </p:nvCxnSpPr>
        <p:spPr>
          <a:xfrm flipH="1" flipV="1">
            <a:off x="5777884" y="2891316"/>
            <a:ext cx="2581924" cy="1037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矩形: 圆角 1">
            <a:extLst>
              <a:ext uri="{FF2B5EF4-FFF2-40B4-BE49-F238E27FC236}">
                <a16:creationId xmlns:a16="http://schemas.microsoft.com/office/drawing/2014/main" id="{618A8A53-51EE-4384-816E-1DC7720C65CD}"/>
              </a:ext>
            </a:extLst>
          </p:cNvPr>
          <p:cNvSpPr/>
          <p:nvPr/>
        </p:nvSpPr>
        <p:spPr>
          <a:xfrm>
            <a:off x="7840466" y="1750511"/>
            <a:ext cx="1038684" cy="49725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文件名：“</a:t>
            </a:r>
            <a:r>
              <a:rPr lang="en-US" altLang="zh-CN" sz="1200" dirty="0">
                <a:latin typeface="Times New Roman" panose="02020603050405020304" pitchFamily="18" charset="0"/>
                <a:cs typeface="Times New Roman" panose="02020603050405020304" pitchFamily="18" charset="0"/>
              </a:rPr>
              <a:t>Z”</a:t>
            </a:r>
          </a:p>
          <a:p>
            <a:pPr algn="ctr"/>
            <a:r>
              <a:rPr lang="zh-CN" altLang="en-US" sz="1200" dirty="0">
                <a:latin typeface="Times New Roman" panose="02020603050405020304" pitchFamily="18" charset="0"/>
                <a:cs typeface="Times New Roman" panose="02020603050405020304" pitchFamily="18" charset="0"/>
              </a:rPr>
              <a:t>哈希值：</a:t>
            </a:r>
            <a:r>
              <a:rPr lang="en-US" altLang="zh-CN" sz="1200" dirty="0">
                <a:latin typeface="Times New Roman" panose="02020603050405020304" pitchFamily="18" charset="0"/>
                <a:cs typeface="Times New Roman" panose="02020603050405020304" pitchFamily="18" charset="0"/>
              </a:rPr>
              <a:t>26</a:t>
            </a:r>
            <a:endParaRPr lang="zh-CN" altLang="en-US" sz="1200" dirty="0">
              <a:latin typeface="Times New Roman" panose="02020603050405020304" pitchFamily="18" charset="0"/>
              <a:cs typeface="Times New Roman" panose="02020603050405020304" pitchFamily="18" charset="0"/>
            </a:endParaRPr>
          </a:p>
        </p:txBody>
      </p:sp>
      <p:sp>
        <p:nvSpPr>
          <p:cNvPr id="28" name="矩形: 圆角 27">
            <a:extLst>
              <a:ext uri="{FF2B5EF4-FFF2-40B4-BE49-F238E27FC236}">
                <a16:creationId xmlns:a16="http://schemas.microsoft.com/office/drawing/2014/main" id="{B0B973FD-089C-43F2-B6A3-5E7B5F9D36A1}"/>
              </a:ext>
            </a:extLst>
          </p:cNvPr>
          <p:cNvSpPr/>
          <p:nvPr/>
        </p:nvSpPr>
        <p:spPr>
          <a:xfrm>
            <a:off x="5258542" y="1750511"/>
            <a:ext cx="1038684" cy="49725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文件名：“</a:t>
            </a:r>
            <a:r>
              <a:rPr lang="en-US" altLang="zh-CN" sz="1200" dirty="0">
                <a:latin typeface="Times New Roman" panose="02020603050405020304" pitchFamily="18" charset="0"/>
                <a:cs typeface="Times New Roman" panose="02020603050405020304" pitchFamily="18" charset="0"/>
              </a:rPr>
              <a:t>Y”</a:t>
            </a:r>
          </a:p>
          <a:p>
            <a:pPr algn="ctr"/>
            <a:r>
              <a:rPr lang="zh-CN" altLang="en-US" sz="1200" dirty="0">
                <a:latin typeface="Times New Roman" panose="02020603050405020304" pitchFamily="18" charset="0"/>
                <a:cs typeface="Times New Roman" panose="02020603050405020304" pitchFamily="18" charset="0"/>
              </a:rPr>
              <a:t>哈希值：</a:t>
            </a:r>
            <a:r>
              <a:rPr lang="en-US" altLang="zh-CN" sz="1200" dirty="0">
                <a:latin typeface="Times New Roman" panose="02020603050405020304" pitchFamily="18" charset="0"/>
                <a:cs typeface="Times New Roman" panose="02020603050405020304" pitchFamily="18" charset="0"/>
              </a:rPr>
              <a:t>25</a:t>
            </a:r>
            <a:endParaRPr lang="zh-CN" altLang="en-US" sz="1200" dirty="0">
              <a:latin typeface="Times New Roman" panose="02020603050405020304" pitchFamily="18"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CCBD8A0C-9A98-4910-99CC-732B93052FD7}"/>
              </a:ext>
            </a:extLst>
          </p:cNvPr>
          <p:cNvCxnSpPr>
            <a:stCxn id="22" idx="0"/>
            <a:endCxn id="2" idx="2"/>
          </p:cNvCxnSpPr>
          <p:nvPr/>
        </p:nvCxnSpPr>
        <p:spPr>
          <a:xfrm flipV="1">
            <a:off x="8359808" y="2247766"/>
            <a:ext cx="0" cy="326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94E189F-9774-4554-9C80-9069FEDBEE4D}"/>
              </a:ext>
            </a:extLst>
          </p:cNvPr>
          <p:cNvCxnSpPr>
            <a:stCxn id="23" idx="0"/>
            <a:endCxn id="28" idx="2"/>
          </p:cNvCxnSpPr>
          <p:nvPr/>
        </p:nvCxnSpPr>
        <p:spPr>
          <a:xfrm flipV="1">
            <a:off x="5777884" y="2247766"/>
            <a:ext cx="0" cy="326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C0525745-7AE9-4097-A215-3987F66B62FB}"/>
              </a:ext>
            </a:extLst>
          </p:cNvPr>
          <p:cNvCxnSpPr>
            <a:endCxn id="23" idx="1"/>
          </p:cNvCxnSpPr>
          <p:nvPr/>
        </p:nvCxnSpPr>
        <p:spPr>
          <a:xfrm flipV="1">
            <a:off x="2909655" y="2732876"/>
            <a:ext cx="2348887" cy="1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180BF4EF-9FE4-45AF-8E8C-6FDC690B2973}"/>
              </a:ext>
            </a:extLst>
          </p:cNvPr>
          <p:cNvCxnSpPr>
            <a:stCxn id="23" idx="3"/>
            <a:endCxn id="22" idx="1"/>
          </p:cNvCxnSpPr>
          <p:nvPr/>
        </p:nvCxnSpPr>
        <p:spPr>
          <a:xfrm>
            <a:off x="6297226" y="2732876"/>
            <a:ext cx="154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16C7BDB3-D17B-4ED4-98F8-F698B15E51CB}"/>
              </a:ext>
            </a:extLst>
          </p:cNvPr>
          <p:cNvSpPr/>
          <p:nvPr/>
        </p:nvSpPr>
        <p:spPr>
          <a:xfrm>
            <a:off x="4971495" y="1651252"/>
            <a:ext cx="4208016" cy="153141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4D733CBE-05AB-44B5-933B-E58D28E6755D}"/>
              </a:ext>
            </a:extLst>
          </p:cNvPr>
          <p:cNvCxnSpPr>
            <a:cxnSpLocks/>
          </p:cNvCxnSpPr>
          <p:nvPr/>
        </p:nvCxnSpPr>
        <p:spPr>
          <a:xfrm flipV="1">
            <a:off x="3768572" y="4245265"/>
            <a:ext cx="0" cy="646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6328FD9-9747-4B0B-AAF1-6645E594B4DF}"/>
              </a:ext>
            </a:extLst>
          </p:cNvPr>
          <p:cNvCxnSpPr>
            <a:cxnSpLocks/>
          </p:cNvCxnSpPr>
          <p:nvPr/>
        </p:nvCxnSpPr>
        <p:spPr>
          <a:xfrm>
            <a:off x="2909655" y="3173842"/>
            <a:ext cx="3395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045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2194857-CC4B-401D-8D18-28A78970669A}"/>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三</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读写删文件</a:t>
            </a:r>
          </a:p>
        </p:txBody>
      </p:sp>
      <p:sp>
        <p:nvSpPr>
          <p:cNvPr id="40" name="文本框 39">
            <a:extLst>
              <a:ext uri="{FF2B5EF4-FFF2-40B4-BE49-F238E27FC236}">
                <a16:creationId xmlns:a16="http://schemas.microsoft.com/office/drawing/2014/main" id="{8391DEFC-0EFA-415A-ACCC-713592DDA464}"/>
              </a:ext>
            </a:extLst>
          </p:cNvPr>
          <p:cNvSpPr txBox="1"/>
          <p:nvPr/>
        </p:nvSpPr>
        <p:spPr>
          <a:xfrm>
            <a:off x="1518081" y="843379"/>
            <a:ext cx="8558075" cy="1754326"/>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知道了普通文件和目录文件的基本结构，也就知道了的文件读写删的过程：</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读普通文件就是通过构造出来的树状结构（红黑树）去找到逻辑地址上的数据块在</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设备上的物理地址和长度之后即可读取出来。（逻辑地址是文件中的偏移量，而物理地址是</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设备中的地址）</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FB433A33-4D9D-4F82-9F2A-CF265F65F096}"/>
              </a:ext>
            </a:extLst>
          </p:cNvPr>
          <p:cNvSpPr/>
          <p:nvPr/>
        </p:nvSpPr>
        <p:spPr>
          <a:xfrm>
            <a:off x="5277775" y="3084724"/>
            <a:ext cx="1038686" cy="91441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a:t>
            </a:r>
            <a:endParaRPr lang="zh-CN" altLang="en-US" dirty="0">
              <a:latin typeface="Times New Roman" panose="02020603050405020304" pitchFamily="18" charset="0"/>
              <a:cs typeface="Times New Roman" panose="02020603050405020304" pitchFamily="18" charset="0"/>
            </a:endParaRPr>
          </a:p>
        </p:txBody>
      </p:sp>
      <p:sp>
        <p:nvSpPr>
          <p:cNvPr id="2" name="矩形: 圆角 1">
            <a:extLst>
              <a:ext uri="{FF2B5EF4-FFF2-40B4-BE49-F238E27FC236}">
                <a16:creationId xmlns:a16="http://schemas.microsoft.com/office/drawing/2014/main" id="{F8B66C7C-C82F-4373-87FC-E0C3300E6F73}"/>
              </a:ext>
            </a:extLst>
          </p:cNvPr>
          <p:cNvSpPr/>
          <p:nvPr/>
        </p:nvSpPr>
        <p:spPr>
          <a:xfrm>
            <a:off x="4234648" y="2411274"/>
            <a:ext cx="3124940" cy="3728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read(</a:t>
            </a:r>
            <a:r>
              <a:rPr lang="en-US" altLang="zh-CN" dirty="0" err="1">
                <a:latin typeface="Times New Roman" panose="02020603050405020304" pitchFamily="18" charset="0"/>
                <a:cs typeface="Times New Roman" panose="02020603050405020304" pitchFamily="18" charset="0"/>
              </a:rPr>
              <a:t>fd</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buf</a:t>
            </a:r>
            <a:r>
              <a:rPr lang="en-US" altLang="zh-CN" dirty="0">
                <a:latin typeface="Times New Roman" panose="02020603050405020304" pitchFamily="18" charset="0"/>
                <a:cs typeface="Times New Roman" panose="02020603050405020304" pitchFamily="18" charset="0"/>
              </a:rPr>
              <a:t>, offset,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len</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EA1EA3FF-C35C-40ED-9D2B-E7D8F256E999}"/>
              </a:ext>
            </a:extLst>
          </p:cNvPr>
          <p:cNvCxnSpPr>
            <a:stCxn id="2" idx="2"/>
            <a:endCxn id="43" idx="0"/>
          </p:cNvCxnSpPr>
          <p:nvPr/>
        </p:nvCxnSpPr>
        <p:spPr>
          <a:xfrm>
            <a:off x="5797118" y="2784136"/>
            <a:ext cx="0" cy="300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EA0446A4-217F-49B9-B0F4-800AC56A825A}"/>
              </a:ext>
            </a:extLst>
          </p:cNvPr>
          <p:cNvSpPr/>
          <p:nvPr/>
        </p:nvSpPr>
        <p:spPr>
          <a:xfrm>
            <a:off x="5277777" y="4365081"/>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cxnSp>
        <p:nvCxnSpPr>
          <p:cNvPr id="48" name="直接箭头连接符 47">
            <a:extLst>
              <a:ext uri="{FF2B5EF4-FFF2-40B4-BE49-F238E27FC236}">
                <a16:creationId xmlns:a16="http://schemas.microsoft.com/office/drawing/2014/main" id="{C0433A7F-5709-4604-BF8E-8F6BD460CA81}"/>
              </a:ext>
            </a:extLst>
          </p:cNvPr>
          <p:cNvCxnSpPr>
            <a:stCxn id="43" idx="2"/>
            <a:endCxn id="46" idx="0"/>
          </p:cNvCxnSpPr>
          <p:nvPr/>
        </p:nvCxnSpPr>
        <p:spPr>
          <a:xfrm>
            <a:off x="5797118" y="3999143"/>
            <a:ext cx="1" cy="365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4F385277-1E53-4D2C-8FF4-985E961E03D4}"/>
              </a:ext>
            </a:extLst>
          </p:cNvPr>
          <p:cNvSpPr/>
          <p:nvPr/>
        </p:nvSpPr>
        <p:spPr>
          <a:xfrm>
            <a:off x="5277777" y="5002321"/>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cxnSp>
        <p:nvCxnSpPr>
          <p:cNvPr id="51" name="直接箭头连接符 50">
            <a:extLst>
              <a:ext uri="{FF2B5EF4-FFF2-40B4-BE49-F238E27FC236}">
                <a16:creationId xmlns:a16="http://schemas.microsoft.com/office/drawing/2014/main" id="{AC80841F-BCED-47D8-96D5-C7AAC5943A2B}"/>
              </a:ext>
            </a:extLst>
          </p:cNvPr>
          <p:cNvCxnSpPr>
            <a:stCxn id="46" idx="2"/>
            <a:endCxn id="49" idx="0"/>
          </p:cNvCxnSpPr>
          <p:nvPr/>
        </p:nvCxnSpPr>
        <p:spPr>
          <a:xfrm>
            <a:off x="5797119" y="4681962"/>
            <a:ext cx="0" cy="32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矩形 51">
            <a:extLst>
              <a:ext uri="{FF2B5EF4-FFF2-40B4-BE49-F238E27FC236}">
                <a16:creationId xmlns:a16="http://schemas.microsoft.com/office/drawing/2014/main" id="{074FB0D9-D206-47E1-B637-B79E49D82E63}"/>
              </a:ext>
            </a:extLst>
          </p:cNvPr>
          <p:cNvSpPr/>
          <p:nvPr/>
        </p:nvSpPr>
        <p:spPr>
          <a:xfrm>
            <a:off x="5291093" y="5743852"/>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cxnSp>
        <p:nvCxnSpPr>
          <p:cNvPr id="53" name="直接连接符 52">
            <a:extLst>
              <a:ext uri="{FF2B5EF4-FFF2-40B4-BE49-F238E27FC236}">
                <a16:creationId xmlns:a16="http://schemas.microsoft.com/office/drawing/2014/main" id="{33125296-9592-48E6-88E6-3A2714D03464}"/>
              </a:ext>
            </a:extLst>
          </p:cNvPr>
          <p:cNvCxnSpPr>
            <a:cxnSpLocks/>
          </p:cNvCxnSpPr>
          <p:nvPr/>
        </p:nvCxnSpPr>
        <p:spPr>
          <a:xfrm>
            <a:off x="2689934" y="5743852"/>
            <a:ext cx="6667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44238818-9641-45A2-B73D-F3E76D2AC794}"/>
              </a:ext>
            </a:extLst>
          </p:cNvPr>
          <p:cNvCxnSpPr>
            <a:cxnSpLocks/>
          </p:cNvCxnSpPr>
          <p:nvPr/>
        </p:nvCxnSpPr>
        <p:spPr>
          <a:xfrm flipV="1">
            <a:off x="2689934" y="6137134"/>
            <a:ext cx="6667130" cy="2395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08ADAFCE-EE16-4F77-8ED8-0568B1F80E68}"/>
              </a:ext>
            </a:extLst>
          </p:cNvPr>
          <p:cNvSpPr txBox="1"/>
          <p:nvPr/>
        </p:nvSpPr>
        <p:spPr>
          <a:xfrm>
            <a:off x="2799426" y="5767802"/>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cxnSp>
        <p:nvCxnSpPr>
          <p:cNvPr id="61" name="直接箭头连接符 60">
            <a:extLst>
              <a:ext uri="{FF2B5EF4-FFF2-40B4-BE49-F238E27FC236}">
                <a16:creationId xmlns:a16="http://schemas.microsoft.com/office/drawing/2014/main" id="{595ABAA3-AC8F-4689-B176-A26A385A135F}"/>
              </a:ext>
            </a:extLst>
          </p:cNvPr>
          <p:cNvCxnSpPr>
            <a:stCxn id="49" idx="2"/>
          </p:cNvCxnSpPr>
          <p:nvPr/>
        </p:nvCxnSpPr>
        <p:spPr>
          <a:xfrm flipH="1">
            <a:off x="5797118" y="5319202"/>
            <a:ext cx="1" cy="42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圆角 61">
            <a:extLst>
              <a:ext uri="{FF2B5EF4-FFF2-40B4-BE49-F238E27FC236}">
                <a16:creationId xmlns:a16="http://schemas.microsoft.com/office/drawing/2014/main" id="{30981C81-3F95-4EF9-9454-E17E0A16BBAC}"/>
              </a:ext>
            </a:extLst>
          </p:cNvPr>
          <p:cNvSpPr/>
          <p:nvPr/>
        </p:nvSpPr>
        <p:spPr>
          <a:xfrm>
            <a:off x="6394882" y="4036768"/>
            <a:ext cx="2251961" cy="29068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通过</a:t>
            </a:r>
            <a:r>
              <a:rPr lang="en-US" altLang="zh-CN" sz="1400" dirty="0">
                <a:latin typeface="Times New Roman" panose="02020603050405020304" pitchFamily="18" charset="0"/>
                <a:cs typeface="Times New Roman" panose="02020603050405020304" pitchFamily="18" charset="0"/>
              </a:rPr>
              <a:t>offset</a:t>
            </a:r>
            <a:r>
              <a:rPr lang="zh-CN" altLang="en-US" sz="1400" dirty="0">
                <a:latin typeface="Times New Roman" panose="02020603050405020304" pitchFamily="18" charset="0"/>
                <a:cs typeface="Times New Roman" panose="02020603050405020304" pitchFamily="18" charset="0"/>
              </a:rPr>
              <a:t>在树中查找</a:t>
            </a:r>
          </a:p>
        </p:txBody>
      </p:sp>
      <p:sp>
        <p:nvSpPr>
          <p:cNvPr id="64" name="矩形: 圆角 63">
            <a:extLst>
              <a:ext uri="{FF2B5EF4-FFF2-40B4-BE49-F238E27FC236}">
                <a16:creationId xmlns:a16="http://schemas.microsoft.com/office/drawing/2014/main" id="{AE4A07B8-B48C-4108-AAB6-D09D4594A77C}"/>
              </a:ext>
            </a:extLst>
          </p:cNvPr>
          <p:cNvSpPr/>
          <p:nvPr/>
        </p:nvSpPr>
        <p:spPr>
          <a:xfrm>
            <a:off x="6394882" y="4681962"/>
            <a:ext cx="2251965" cy="29068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得到物理地址</a:t>
            </a:r>
            <a:r>
              <a:rPr lang="en-US" altLang="zh-CN" sz="1400" dirty="0" err="1">
                <a:latin typeface="Times New Roman" panose="02020603050405020304" pitchFamily="18" charset="0"/>
                <a:cs typeface="Times New Roman" panose="02020603050405020304" pitchFamily="18" charset="0"/>
              </a:rPr>
              <a:t>phys_offset</a:t>
            </a:r>
            <a:endParaRPr lang="zh-CN" altLang="en-US" sz="1400" dirty="0">
              <a:latin typeface="Times New Roman" panose="02020603050405020304" pitchFamily="18" charset="0"/>
              <a:cs typeface="Times New Roman" panose="02020603050405020304" pitchFamily="18" charset="0"/>
            </a:endParaRPr>
          </a:p>
        </p:txBody>
      </p:sp>
      <p:cxnSp>
        <p:nvCxnSpPr>
          <p:cNvPr id="70" name="连接符: 曲线 69">
            <a:extLst>
              <a:ext uri="{FF2B5EF4-FFF2-40B4-BE49-F238E27FC236}">
                <a16:creationId xmlns:a16="http://schemas.microsoft.com/office/drawing/2014/main" id="{2E814BAF-8EBB-458A-ABD3-B4AE7CFA1980}"/>
              </a:ext>
            </a:extLst>
          </p:cNvPr>
          <p:cNvCxnSpPr>
            <a:stCxn id="52" idx="1"/>
          </p:cNvCxnSpPr>
          <p:nvPr/>
        </p:nvCxnSpPr>
        <p:spPr>
          <a:xfrm rot="10800000">
            <a:off x="4696287" y="2784136"/>
            <a:ext cx="594806" cy="316833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矩形: 圆角 70">
            <a:extLst>
              <a:ext uri="{FF2B5EF4-FFF2-40B4-BE49-F238E27FC236}">
                <a16:creationId xmlns:a16="http://schemas.microsoft.com/office/drawing/2014/main" id="{8D53DFE1-E73A-411D-9771-DA0CB80972A3}"/>
              </a:ext>
            </a:extLst>
          </p:cNvPr>
          <p:cNvSpPr/>
          <p:nvPr/>
        </p:nvSpPr>
        <p:spPr>
          <a:xfrm>
            <a:off x="6394882" y="5341981"/>
            <a:ext cx="2251965" cy="29068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读取</a:t>
            </a:r>
            <a:r>
              <a:rPr lang="en-US" altLang="zh-CN" sz="1400" dirty="0">
                <a:latin typeface="Times New Roman" panose="02020603050405020304" pitchFamily="18" charset="0"/>
                <a:cs typeface="Times New Roman" panose="02020603050405020304" pitchFamily="18" charset="0"/>
              </a:rPr>
              <a:t>Flash</a:t>
            </a:r>
            <a:r>
              <a:rPr lang="zh-CN" altLang="en-US" sz="1400" dirty="0">
                <a:latin typeface="Times New Roman" panose="02020603050405020304" pitchFamily="18" charset="0"/>
                <a:cs typeface="Times New Roman" panose="02020603050405020304" pitchFamily="18" charset="0"/>
              </a:rPr>
              <a:t>设备</a:t>
            </a:r>
          </a:p>
        </p:txBody>
      </p:sp>
    </p:spTree>
    <p:extLst>
      <p:ext uri="{BB962C8B-B14F-4D97-AF65-F5344CB8AC3E}">
        <p14:creationId xmlns:p14="http://schemas.microsoft.com/office/powerpoint/2010/main" val="2595748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2194857-CC4B-401D-8D18-28A78970669A}"/>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三</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读写删文件</a:t>
            </a:r>
          </a:p>
        </p:txBody>
      </p:sp>
      <p:sp>
        <p:nvSpPr>
          <p:cNvPr id="40" name="文本框 39">
            <a:extLst>
              <a:ext uri="{FF2B5EF4-FFF2-40B4-BE49-F238E27FC236}">
                <a16:creationId xmlns:a16="http://schemas.microsoft.com/office/drawing/2014/main" id="{8391DEFC-0EFA-415A-ACCC-713592DDA464}"/>
              </a:ext>
            </a:extLst>
          </p:cNvPr>
          <p:cNvSpPr txBox="1"/>
          <p:nvPr/>
        </p:nvSpPr>
        <p:spPr>
          <a:xfrm>
            <a:off x="1518081" y="843379"/>
            <a:ext cx="8558075" cy="1477328"/>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知道了普通文件和目录文件的基本结构，也就知道了的文件读写删的过程：</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写普通文件就是先在</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上给要写的数据找到一块合适的地方，注意一个数据块不能横跨两个</a:t>
            </a:r>
            <a:r>
              <a:rPr lang="en-US" altLang="zh-CN" dirty="0" err="1">
                <a:latin typeface="Times New Roman" panose="02020603050405020304" pitchFamily="18" charset="0"/>
                <a:cs typeface="Times New Roman" panose="02020603050405020304" pitchFamily="18" charset="0"/>
              </a:rPr>
              <a:t>eraseblock</a:t>
            </a:r>
            <a:r>
              <a:rPr lang="zh-CN" altLang="en-US" dirty="0">
                <a:latin typeface="Times New Roman" panose="02020603050405020304" pitchFamily="18" charset="0"/>
                <a:cs typeface="Times New Roman" panose="02020603050405020304" pitchFamily="18" charset="0"/>
              </a:rPr>
              <a:t>，如果数据太大，必须进行拆分成多个单独的数据块再进行写入。</a:t>
            </a:r>
          </a:p>
        </p:txBody>
      </p:sp>
      <p:sp>
        <p:nvSpPr>
          <p:cNvPr id="43" name="矩形 42">
            <a:extLst>
              <a:ext uri="{FF2B5EF4-FFF2-40B4-BE49-F238E27FC236}">
                <a16:creationId xmlns:a16="http://schemas.microsoft.com/office/drawing/2014/main" id="{FB433A33-4D9D-4F82-9F2A-CF265F65F096}"/>
              </a:ext>
            </a:extLst>
          </p:cNvPr>
          <p:cNvSpPr/>
          <p:nvPr/>
        </p:nvSpPr>
        <p:spPr>
          <a:xfrm>
            <a:off x="5277775" y="3084724"/>
            <a:ext cx="1038686" cy="91441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inode</a:t>
            </a:r>
            <a:endParaRPr lang="zh-CN" altLang="en-US" dirty="0">
              <a:latin typeface="Times New Roman" panose="02020603050405020304" pitchFamily="18" charset="0"/>
              <a:cs typeface="Times New Roman" panose="02020603050405020304" pitchFamily="18" charset="0"/>
            </a:endParaRPr>
          </a:p>
        </p:txBody>
      </p:sp>
      <p:sp>
        <p:nvSpPr>
          <p:cNvPr id="2" name="矩形: 圆角 1">
            <a:extLst>
              <a:ext uri="{FF2B5EF4-FFF2-40B4-BE49-F238E27FC236}">
                <a16:creationId xmlns:a16="http://schemas.microsoft.com/office/drawing/2014/main" id="{F8B66C7C-C82F-4373-87FC-E0C3300E6F73}"/>
              </a:ext>
            </a:extLst>
          </p:cNvPr>
          <p:cNvSpPr/>
          <p:nvPr/>
        </p:nvSpPr>
        <p:spPr>
          <a:xfrm>
            <a:off x="4234648" y="2411274"/>
            <a:ext cx="3124940" cy="372862"/>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write(</a:t>
            </a:r>
            <a:r>
              <a:rPr lang="en-US" altLang="zh-CN" dirty="0" err="1">
                <a:latin typeface="Times New Roman" panose="02020603050405020304" pitchFamily="18" charset="0"/>
                <a:cs typeface="Times New Roman" panose="02020603050405020304" pitchFamily="18" charset="0"/>
              </a:rPr>
              <a:t>fd</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buf</a:t>
            </a:r>
            <a:r>
              <a:rPr lang="en-US" altLang="zh-CN" dirty="0">
                <a:latin typeface="Times New Roman" panose="02020603050405020304" pitchFamily="18" charset="0"/>
                <a:cs typeface="Times New Roman" panose="02020603050405020304" pitchFamily="18" charset="0"/>
              </a:rPr>
              <a:t>, offset,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len</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EA1EA3FF-C35C-40ED-9D2B-E7D8F256E999}"/>
              </a:ext>
            </a:extLst>
          </p:cNvPr>
          <p:cNvCxnSpPr>
            <a:cxnSpLocks/>
            <a:stCxn id="2" idx="2"/>
            <a:endCxn id="43" idx="0"/>
          </p:cNvCxnSpPr>
          <p:nvPr/>
        </p:nvCxnSpPr>
        <p:spPr>
          <a:xfrm>
            <a:off x="5797118" y="2784136"/>
            <a:ext cx="0" cy="300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EA0446A4-217F-49B9-B0F4-800AC56A825A}"/>
              </a:ext>
            </a:extLst>
          </p:cNvPr>
          <p:cNvSpPr/>
          <p:nvPr/>
        </p:nvSpPr>
        <p:spPr>
          <a:xfrm>
            <a:off x="5277777" y="4365081"/>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sp>
        <p:nvSpPr>
          <p:cNvPr id="49" name="矩形 48">
            <a:extLst>
              <a:ext uri="{FF2B5EF4-FFF2-40B4-BE49-F238E27FC236}">
                <a16:creationId xmlns:a16="http://schemas.microsoft.com/office/drawing/2014/main" id="{4F385277-1E53-4D2C-8FF4-985E961E03D4}"/>
              </a:ext>
            </a:extLst>
          </p:cNvPr>
          <p:cNvSpPr/>
          <p:nvPr/>
        </p:nvSpPr>
        <p:spPr>
          <a:xfrm>
            <a:off x="5277777" y="5002321"/>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52" name="矩形 51">
            <a:extLst>
              <a:ext uri="{FF2B5EF4-FFF2-40B4-BE49-F238E27FC236}">
                <a16:creationId xmlns:a16="http://schemas.microsoft.com/office/drawing/2014/main" id="{074FB0D9-D206-47E1-B637-B79E49D82E63}"/>
              </a:ext>
            </a:extLst>
          </p:cNvPr>
          <p:cNvSpPr/>
          <p:nvPr/>
        </p:nvSpPr>
        <p:spPr>
          <a:xfrm>
            <a:off x="5291093" y="5743852"/>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cxnSp>
        <p:nvCxnSpPr>
          <p:cNvPr id="53" name="直接连接符 52">
            <a:extLst>
              <a:ext uri="{FF2B5EF4-FFF2-40B4-BE49-F238E27FC236}">
                <a16:creationId xmlns:a16="http://schemas.microsoft.com/office/drawing/2014/main" id="{33125296-9592-48E6-88E6-3A2714D03464}"/>
              </a:ext>
            </a:extLst>
          </p:cNvPr>
          <p:cNvCxnSpPr>
            <a:cxnSpLocks/>
          </p:cNvCxnSpPr>
          <p:nvPr/>
        </p:nvCxnSpPr>
        <p:spPr>
          <a:xfrm>
            <a:off x="2689934" y="5743852"/>
            <a:ext cx="6667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44238818-9641-45A2-B73D-F3E76D2AC794}"/>
              </a:ext>
            </a:extLst>
          </p:cNvPr>
          <p:cNvCxnSpPr>
            <a:cxnSpLocks/>
          </p:cNvCxnSpPr>
          <p:nvPr/>
        </p:nvCxnSpPr>
        <p:spPr>
          <a:xfrm flipV="1">
            <a:off x="2689934" y="6137134"/>
            <a:ext cx="6667130" cy="23950"/>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08ADAFCE-EE16-4F77-8ED8-0568B1F80E68}"/>
              </a:ext>
            </a:extLst>
          </p:cNvPr>
          <p:cNvSpPr txBox="1"/>
          <p:nvPr/>
        </p:nvSpPr>
        <p:spPr>
          <a:xfrm>
            <a:off x="2799426" y="5767802"/>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sp>
        <p:nvSpPr>
          <p:cNvPr id="62" name="矩形: 圆角 61">
            <a:extLst>
              <a:ext uri="{FF2B5EF4-FFF2-40B4-BE49-F238E27FC236}">
                <a16:creationId xmlns:a16="http://schemas.microsoft.com/office/drawing/2014/main" id="{30981C81-3F95-4EF9-9454-E17E0A16BBAC}"/>
              </a:ext>
            </a:extLst>
          </p:cNvPr>
          <p:cNvSpPr/>
          <p:nvPr/>
        </p:nvSpPr>
        <p:spPr>
          <a:xfrm>
            <a:off x="6492536" y="4036768"/>
            <a:ext cx="3707901" cy="29068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创建新的逻辑层记录并加入到树结构中</a:t>
            </a:r>
          </a:p>
        </p:txBody>
      </p:sp>
      <p:sp>
        <p:nvSpPr>
          <p:cNvPr id="64" name="矩形: 圆角 63">
            <a:extLst>
              <a:ext uri="{FF2B5EF4-FFF2-40B4-BE49-F238E27FC236}">
                <a16:creationId xmlns:a16="http://schemas.microsoft.com/office/drawing/2014/main" id="{AE4A07B8-B48C-4108-AAB6-D09D4594A77C}"/>
              </a:ext>
            </a:extLst>
          </p:cNvPr>
          <p:cNvSpPr/>
          <p:nvPr/>
        </p:nvSpPr>
        <p:spPr>
          <a:xfrm>
            <a:off x="6492532" y="4696787"/>
            <a:ext cx="2251965" cy="290687"/>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创建新的物理层记录</a:t>
            </a:r>
          </a:p>
        </p:txBody>
      </p:sp>
      <p:cxnSp>
        <p:nvCxnSpPr>
          <p:cNvPr id="7" name="直接箭头连接符 6">
            <a:extLst>
              <a:ext uri="{FF2B5EF4-FFF2-40B4-BE49-F238E27FC236}">
                <a16:creationId xmlns:a16="http://schemas.microsoft.com/office/drawing/2014/main" id="{25542C7B-535C-4440-85AF-FF3341B33142}"/>
              </a:ext>
            </a:extLst>
          </p:cNvPr>
          <p:cNvCxnSpPr>
            <a:stCxn id="43" idx="2"/>
            <a:endCxn id="46" idx="0"/>
          </p:cNvCxnSpPr>
          <p:nvPr/>
        </p:nvCxnSpPr>
        <p:spPr>
          <a:xfrm>
            <a:off x="5797118" y="3999143"/>
            <a:ext cx="1" cy="365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5D3CA19C-1F9D-43D4-94A6-326701299AF8}"/>
              </a:ext>
            </a:extLst>
          </p:cNvPr>
          <p:cNvCxnSpPr>
            <a:stCxn id="46" idx="2"/>
            <a:endCxn id="49" idx="0"/>
          </p:cNvCxnSpPr>
          <p:nvPr/>
        </p:nvCxnSpPr>
        <p:spPr>
          <a:xfrm>
            <a:off x="5797119" y="4681962"/>
            <a:ext cx="0" cy="32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E23894D-A138-4DD1-AD2F-26B0EF8EAA6A}"/>
              </a:ext>
            </a:extLst>
          </p:cNvPr>
          <p:cNvCxnSpPr>
            <a:stCxn id="49" idx="2"/>
            <a:endCxn id="52" idx="0"/>
          </p:cNvCxnSpPr>
          <p:nvPr/>
        </p:nvCxnSpPr>
        <p:spPr>
          <a:xfrm>
            <a:off x="5797119" y="5319202"/>
            <a:ext cx="13317" cy="42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4080509E-A04A-424E-9C99-6A82F84DA850}"/>
              </a:ext>
            </a:extLst>
          </p:cNvPr>
          <p:cNvSpPr/>
          <p:nvPr/>
        </p:nvSpPr>
        <p:spPr>
          <a:xfrm>
            <a:off x="6492532" y="5071238"/>
            <a:ext cx="3707900" cy="626554"/>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在</a:t>
            </a:r>
            <a:r>
              <a:rPr lang="en-US" altLang="zh-CN" sz="1400" dirty="0">
                <a:latin typeface="Times New Roman" panose="02020603050405020304" pitchFamily="18" charset="0"/>
                <a:cs typeface="Times New Roman" panose="02020603050405020304" pitchFamily="18" charset="0"/>
              </a:rPr>
              <a:t>Flash</a:t>
            </a:r>
            <a:r>
              <a:rPr lang="zh-CN" altLang="en-US" sz="1400" dirty="0">
                <a:latin typeface="Times New Roman" panose="02020603050405020304" pitchFamily="18" charset="0"/>
                <a:cs typeface="Times New Roman" panose="02020603050405020304" pitchFamily="18" charset="0"/>
              </a:rPr>
              <a:t>设备上找到合适的地方写入数据块，并将写入的物理地址写回到物理层记录中</a:t>
            </a:r>
          </a:p>
        </p:txBody>
      </p:sp>
      <p:sp>
        <p:nvSpPr>
          <p:cNvPr id="12" name="椭圆 11">
            <a:extLst>
              <a:ext uri="{FF2B5EF4-FFF2-40B4-BE49-F238E27FC236}">
                <a16:creationId xmlns:a16="http://schemas.microsoft.com/office/drawing/2014/main" id="{701BB8E0-EF62-40C9-9E82-30895BF076CC}"/>
              </a:ext>
            </a:extLst>
          </p:cNvPr>
          <p:cNvSpPr/>
          <p:nvPr/>
        </p:nvSpPr>
        <p:spPr>
          <a:xfrm>
            <a:off x="8389398" y="3835153"/>
            <a:ext cx="1997474" cy="70214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586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4C8A71-F0D4-4D1C-9C92-B962225E93A5}"/>
              </a:ext>
            </a:extLst>
          </p:cNvPr>
          <p:cNvSpPr>
            <a:spLocks noGrp="1"/>
          </p:cNvSpPr>
          <p:nvPr>
            <p:ph type="title"/>
          </p:nvPr>
        </p:nvSpPr>
        <p:spPr>
          <a:xfrm>
            <a:off x="0" y="0"/>
            <a:ext cx="2947386"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一</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整体介绍</a:t>
            </a:r>
          </a:p>
        </p:txBody>
      </p:sp>
      <p:sp>
        <p:nvSpPr>
          <p:cNvPr id="7" name="文本框 6">
            <a:extLst>
              <a:ext uri="{FF2B5EF4-FFF2-40B4-BE49-F238E27FC236}">
                <a16:creationId xmlns:a16="http://schemas.microsoft.com/office/drawing/2014/main" id="{3D3E05A6-01B5-4D21-895F-11F5AF152889}"/>
              </a:ext>
            </a:extLst>
          </p:cNvPr>
          <p:cNvSpPr txBox="1"/>
          <p:nvPr/>
        </p:nvSpPr>
        <p:spPr>
          <a:xfrm>
            <a:off x="1518081" y="843379"/>
            <a:ext cx="8558075" cy="1200329"/>
          </a:xfrm>
          <a:prstGeom prst="rect">
            <a:avLst/>
          </a:prstGeom>
          <a:noFill/>
        </p:spPr>
        <p:txBody>
          <a:bodyPr wrap="square" rtlCol="0">
            <a:spAutoFit/>
          </a:bodyPr>
          <a:lstStyle/>
          <a:p>
            <a:r>
              <a:rPr lang="en-US" altLang="zh-CN" sz="1800" dirty="0">
                <a:latin typeface="Times New Roman" panose="02020603050405020304" pitchFamily="18" charset="0"/>
                <a:cs typeface="Times New Roman" panose="02020603050405020304" pitchFamily="18" charset="0"/>
              </a:rPr>
              <a:t>Flash</a:t>
            </a:r>
            <a:r>
              <a:rPr lang="zh-CN" altLang="en-US" sz="1800" dirty="0">
                <a:latin typeface="Times New Roman" panose="02020603050405020304" pitchFamily="18" charset="0"/>
                <a:cs typeface="Times New Roman" panose="02020603050405020304" pitchFamily="18" charset="0"/>
              </a:rPr>
              <a:t>设备由块</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eraseblock</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组成，挂载文件系统时会扫描每个块，并统计各块的使用情况，根据块的已使用情况分别插入到</a:t>
            </a:r>
            <a:r>
              <a:rPr lang="en-US" altLang="zh-CN" sz="1800" dirty="0" err="1">
                <a:latin typeface="Times New Roman" panose="02020603050405020304" pitchFamily="18" charset="0"/>
                <a:cs typeface="Times New Roman" panose="02020603050405020304" pitchFamily="18" charset="0"/>
              </a:rPr>
              <a:t>free_list</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dirty_list</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clean_list</a:t>
            </a:r>
            <a:r>
              <a:rPr lang="zh-CN" altLang="en-US" sz="1800" dirty="0">
                <a:latin typeface="Times New Roman" panose="02020603050405020304" pitchFamily="18" charset="0"/>
                <a:cs typeface="Times New Roman" panose="02020603050405020304" pitchFamily="18" charset="0"/>
              </a:rPr>
              <a:t>中。</a:t>
            </a:r>
            <a:r>
              <a:rPr lang="en-US" altLang="zh-CN" sz="1800" dirty="0">
                <a:latin typeface="Times New Roman" panose="02020603050405020304" pitchFamily="18" charset="0"/>
                <a:cs typeface="Times New Roman" panose="02020603050405020304" pitchFamily="18" charset="0"/>
              </a:rPr>
              <a:t>free</a:t>
            </a:r>
            <a:r>
              <a:rPr lang="zh-CN" altLang="en-US" sz="1800" dirty="0">
                <a:latin typeface="Times New Roman" panose="02020603050405020304" pitchFamily="18" charset="0"/>
                <a:cs typeface="Times New Roman" panose="02020603050405020304" pitchFamily="18" charset="0"/>
              </a:rPr>
              <a:t>代表是全</a:t>
            </a:r>
            <a:r>
              <a:rPr lang="en-US" altLang="zh-CN" sz="1800" dirty="0">
                <a:latin typeface="Times New Roman" panose="02020603050405020304" pitchFamily="18" charset="0"/>
                <a:cs typeface="Times New Roman" panose="02020603050405020304" pitchFamily="18" charset="0"/>
              </a:rPr>
              <a:t>0xFF</a:t>
            </a:r>
            <a:r>
              <a:rPr lang="zh-CN" altLang="en-US" sz="1800" dirty="0">
                <a:latin typeface="Times New Roman" panose="02020603050405020304" pitchFamily="18" charset="0"/>
                <a:cs typeface="Times New Roman" panose="02020603050405020304" pitchFamily="18" charset="0"/>
              </a:rPr>
              <a:t>的，</a:t>
            </a:r>
            <a:r>
              <a:rPr lang="en-US" altLang="zh-CN" sz="1800" dirty="0">
                <a:latin typeface="Times New Roman" panose="02020603050405020304" pitchFamily="18" charset="0"/>
                <a:cs typeface="Times New Roman" panose="02020603050405020304" pitchFamily="18" charset="0"/>
              </a:rPr>
              <a:t>dirty</a:t>
            </a:r>
            <a:r>
              <a:rPr lang="zh-CN" altLang="en-US" sz="1800" dirty="0">
                <a:latin typeface="Times New Roman" panose="02020603050405020304" pitchFamily="18" charset="0"/>
                <a:cs typeface="Times New Roman" panose="02020603050405020304" pitchFamily="18" charset="0"/>
              </a:rPr>
              <a:t>是含有过期数据的，</a:t>
            </a:r>
            <a:r>
              <a:rPr lang="en-US" altLang="zh-CN" sz="1800" dirty="0">
                <a:latin typeface="Times New Roman" panose="02020603050405020304" pitchFamily="18" charset="0"/>
                <a:cs typeface="Times New Roman" panose="02020603050405020304" pitchFamily="18" charset="0"/>
              </a:rPr>
              <a:t>clean</a:t>
            </a:r>
            <a:r>
              <a:rPr lang="zh-CN" altLang="en-US" sz="1800" dirty="0">
                <a:latin typeface="Times New Roman" panose="02020603050405020304" pitchFamily="18" charset="0"/>
                <a:cs typeface="Times New Roman" panose="02020603050405020304" pitchFamily="18" charset="0"/>
              </a:rPr>
              <a:t>是只含有有效数据的。</a:t>
            </a:r>
            <a:endParaRPr lang="en-US" altLang="zh-CN" sz="18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96FC2484-901D-43E2-AD41-958E6C9F6E1F}"/>
              </a:ext>
            </a:extLst>
          </p:cNvPr>
          <p:cNvSpPr/>
          <p:nvPr/>
        </p:nvSpPr>
        <p:spPr>
          <a:xfrm>
            <a:off x="3610252" y="3151573"/>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9560ECDC-6016-499B-99C9-02C34DD84905}"/>
              </a:ext>
            </a:extLst>
          </p:cNvPr>
          <p:cNvSpPr/>
          <p:nvPr/>
        </p:nvSpPr>
        <p:spPr>
          <a:xfrm>
            <a:off x="4660777" y="3151573"/>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377CA99B-9285-44D3-8227-9300E53585D3}"/>
              </a:ext>
            </a:extLst>
          </p:cNvPr>
          <p:cNvSpPr/>
          <p:nvPr/>
        </p:nvSpPr>
        <p:spPr>
          <a:xfrm>
            <a:off x="3610251" y="3935027"/>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E2AE6175-39A7-48A6-880F-7FDB59BA5F28}"/>
              </a:ext>
            </a:extLst>
          </p:cNvPr>
          <p:cNvSpPr/>
          <p:nvPr/>
        </p:nvSpPr>
        <p:spPr>
          <a:xfrm>
            <a:off x="4660776" y="3935027"/>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22EDA93-388E-4706-9894-235109F33A9B}"/>
              </a:ext>
            </a:extLst>
          </p:cNvPr>
          <p:cNvSpPr/>
          <p:nvPr/>
        </p:nvSpPr>
        <p:spPr>
          <a:xfrm>
            <a:off x="5711302" y="3151573"/>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05137D40-BC7D-46F7-9E0B-3D1E445BA252}"/>
              </a:ext>
            </a:extLst>
          </p:cNvPr>
          <p:cNvSpPr/>
          <p:nvPr/>
        </p:nvSpPr>
        <p:spPr>
          <a:xfrm>
            <a:off x="6761827" y="3151573"/>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6845FAFB-7334-4A32-BC5D-BBD110908C93}"/>
              </a:ext>
            </a:extLst>
          </p:cNvPr>
          <p:cNvSpPr/>
          <p:nvPr/>
        </p:nvSpPr>
        <p:spPr>
          <a:xfrm>
            <a:off x="5711301" y="3935027"/>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B3C029E8-A40C-4A69-A16E-992C21556D1E}"/>
              </a:ext>
            </a:extLst>
          </p:cNvPr>
          <p:cNvSpPr/>
          <p:nvPr/>
        </p:nvSpPr>
        <p:spPr>
          <a:xfrm>
            <a:off x="6761826" y="3935027"/>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F03FABC3-7DED-4C95-AA26-D0C122830380}"/>
              </a:ext>
            </a:extLst>
          </p:cNvPr>
          <p:cNvSpPr txBox="1"/>
          <p:nvPr/>
        </p:nvSpPr>
        <p:spPr>
          <a:xfrm>
            <a:off x="4110362" y="3667588"/>
            <a:ext cx="3204839" cy="369332"/>
          </a:xfrm>
          <a:prstGeom prst="rect">
            <a:avLst/>
          </a:prstGeom>
          <a:noFill/>
        </p:spPr>
        <p:txBody>
          <a:bodyPr wrap="square" rtlCol="0">
            <a:spAutoFit/>
          </a:bodyPr>
          <a:lstStyle/>
          <a:p>
            <a:pPr algn="ctr"/>
            <a:r>
              <a:rPr lang="en-US" altLang="zh-CN" dirty="0">
                <a:solidFill>
                  <a:schemeClr val="bg1"/>
                </a:solidFill>
                <a:latin typeface="Times New Roman" panose="02020603050405020304" pitchFamily="18" charset="0"/>
                <a:cs typeface="Times New Roman" panose="02020603050405020304" pitchFamily="18" charset="0"/>
              </a:rPr>
              <a:t>FLASH</a:t>
            </a:r>
            <a:r>
              <a:rPr lang="zh-CN" altLang="en-US" dirty="0">
                <a:solidFill>
                  <a:schemeClr val="bg1"/>
                </a:solidFill>
                <a:latin typeface="Times New Roman" panose="02020603050405020304" pitchFamily="18" charset="0"/>
                <a:cs typeface="Times New Roman" panose="02020603050405020304" pitchFamily="18" charset="0"/>
              </a:rPr>
              <a:t>设备</a:t>
            </a:r>
          </a:p>
        </p:txBody>
      </p:sp>
    </p:spTree>
    <p:extLst>
      <p:ext uri="{BB962C8B-B14F-4D97-AF65-F5344CB8AC3E}">
        <p14:creationId xmlns:p14="http://schemas.microsoft.com/office/powerpoint/2010/main" val="3474438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2194857-CC4B-401D-8D18-28A78970669A}"/>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三</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读写删文件</a:t>
            </a:r>
          </a:p>
        </p:txBody>
      </p:sp>
      <p:sp>
        <p:nvSpPr>
          <p:cNvPr id="40" name="文本框 39">
            <a:extLst>
              <a:ext uri="{FF2B5EF4-FFF2-40B4-BE49-F238E27FC236}">
                <a16:creationId xmlns:a16="http://schemas.microsoft.com/office/drawing/2014/main" id="{8391DEFC-0EFA-415A-ACCC-713592DDA464}"/>
              </a:ext>
            </a:extLst>
          </p:cNvPr>
          <p:cNvSpPr txBox="1"/>
          <p:nvPr/>
        </p:nvSpPr>
        <p:spPr>
          <a:xfrm>
            <a:off x="1518081" y="843379"/>
            <a:ext cx="8558075" cy="1754326"/>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知道了普通文件和目录文件的基本结构，也就知道了的文件读写删的过程：</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注意在“将新的逻辑记录加入到树中”这一步骤，很可能新的数据所在文件的逻辑空间与原来树中的节点覆盖冲突，具体有以下几种情况：</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新的</a:t>
            </a:r>
            <a:r>
              <a:rPr lang="en-US" altLang="zh-CN" dirty="0">
                <a:latin typeface="Times New Roman" panose="02020603050405020304" pitchFamily="18" charset="0"/>
                <a:cs typeface="Times New Roman" panose="02020603050405020304" pitchFamily="18" charset="0"/>
              </a:rPr>
              <a:t>frag</a:t>
            </a:r>
            <a:r>
              <a:rPr lang="zh-CN" altLang="en-US" dirty="0">
                <a:latin typeface="Times New Roman" panose="02020603050405020304" pitchFamily="18" charset="0"/>
                <a:cs typeface="Times New Roman" panose="02020603050405020304" pitchFamily="18" charset="0"/>
              </a:rPr>
              <a:t>把旧的</a:t>
            </a:r>
            <a:r>
              <a:rPr lang="en-US" altLang="zh-CN" dirty="0">
                <a:latin typeface="Times New Roman" panose="02020603050405020304" pitchFamily="18" charset="0"/>
                <a:cs typeface="Times New Roman" panose="02020603050405020304" pitchFamily="18" charset="0"/>
              </a:rPr>
              <a:t>frag</a:t>
            </a:r>
            <a:r>
              <a:rPr lang="zh-CN" altLang="en-US" dirty="0">
                <a:latin typeface="Times New Roman" panose="02020603050405020304" pitchFamily="18" charset="0"/>
                <a:cs typeface="Times New Roman" panose="02020603050405020304" pitchFamily="18" charset="0"/>
              </a:rPr>
              <a:t>后面部分覆盖了</a:t>
            </a:r>
          </a:p>
        </p:txBody>
      </p:sp>
      <p:sp>
        <p:nvSpPr>
          <p:cNvPr id="21" name="矩形 20">
            <a:extLst>
              <a:ext uri="{FF2B5EF4-FFF2-40B4-BE49-F238E27FC236}">
                <a16:creationId xmlns:a16="http://schemas.microsoft.com/office/drawing/2014/main" id="{E3FD027B-CF59-40CF-90E1-D12461FFF3FF}"/>
              </a:ext>
            </a:extLst>
          </p:cNvPr>
          <p:cNvSpPr/>
          <p:nvPr/>
        </p:nvSpPr>
        <p:spPr>
          <a:xfrm>
            <a:off x="958796" y="5904781"/>
            <a:ext cx="3941760"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E3772A55-2E73-4D37-84B7-FE2D062C6C81}"/>
              </a:ext>
            </a:extLst>
          </p:cNvPr>
          <p:cNvSpPr/>
          <p:nvPr/>
        </p:nvSpPr>
        <p:spPr>
          <a:xfrm>
            <a:off x="1784583" y="5430096"/>
            <a:ext cx="3115973"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145A67ED-C3D3-4D9C-A91D-F0C8CF512A1E}"/>
              </a:ext>
            </a:extLst>
          </p:cNvPr>
          <p:cNvSpPr/>
          <p:nvPr/>
        </p:nvSpPr>
        <p:spPr>
          <a:xfrm>
            <a:off x="2006190" y="4817624"/>
            <a:ext cx="1225282"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旧逻辑层记录</a:t>
            </a:r>
          </a:p>
        </p:txBody>
      </p:sp>
      <p:sp>
        <p:nvSpPr>
          <p:cNvPr id="5" name="对话气泡: 矩形 4">
            <a:extLst>
              <a:ext uri="{FF2B5EF4-FFF2-40B4-BE49-F238E27FC236}">
                <a16:creationId xmlns:a16="http://schemas.microsoft.com/office/drawing/2014/main" id="{A09B5B4D-7199-4693-8C2E-5798F4DE44CB}"/>
              </a:ext>
            </a:extLst>
          </p:cNvPr>
          <p:cNvSpPr/>
          <p:nvPr/>
        </p:nvSpPr>
        <p:spPr>
          <a:xfrm>
            <a:off x="2006191" y="4027332"/>
            <a:ext cx="1225281" cy="63248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zh-CN" altLang="en-US" sz="1200" dirty="0">
                <a:latin typeface="Times New Roman" panose="02020603050405020304" pitchFamily="18" charset="0"/>
                <a:cs typeface="Times New Roman" panose="02020603050405020304" pitchFamily="18" charset="0"/>
              </a:rPr>
              <a:t>我代表的数据：</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offset:20</a:t>
            </a:r>
          </a:p>
          <a:p>
            <a:r>
              <a:rPr lang="en-US" altLang="zh-CN" sz="1200" dirty="0">
                <a:latin typeface="Times New Roman" panose="02020603050405020304" pitchFamily="18" charset="0"/>
                <a:cs typeface="Times New Roman" panose="02020603050405020304" pitchFamily="18" charset="0"/>
              </a:rPr>
              <a:t>length:80</a:t>
            </a:r>
            <a:endParaRPr lang="zh-CN" altLang="en-US" sz="1200" dirty="0">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563BE5B6-B4EA-49F7-8F97-A61B44F10327}"/>
              </a:ext>
            </a:extLst>
          </p:cNvPr>
          <p:cNvSpPr/>
          <p:nvPr/>
        </p:nvSpPr>
        <p:spPr>
          <a:xfrm>
            <a:off x="3675274" y="4817624"/>
            <a:ext cx="1225282"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新逻辑层记录</a:t>
            </a:r>
          </a:p>
        </p:txBody>
      </p:sp>
      <p:sp>
        <p:nvSpPr>
          <p:cNvPr id="30" name="对话气泡: 矩形 29">
            <a:extLst>
              <a:ext uri="{FF2B5EF4-FFF2-40B4-BE49-F238E27FC236}">
                <a16:creationId xmlns:a16="http://schemas.microsoft.com/office/drawing/2014/main" id="{F9446922-3135-45B7-93BD-3A774E493789}"/>
              </a:ext>
            </a:extLst>
          </p:cNvPr>
          <p:cNvSpPr/>
          <p:nvPr/>
        </p:nvSpPr>
        <p:spPr>
          <a:xfrm>
            <a:off x="3675275" y="4027332"/>
            <a:ext cx="1225281" cy="63248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zh-CN" altLang="en-US" sz="1200" dirty="0">
                <a:latin typeface="Times New Roman" panose="02020603050405020304" pitchFamily="18" charset="0"/>
                <a:cs typeface="Times New Roman" panose="02020603050405020304" pitchFamily="18" charset="0"/>
              </a:rPr>
              <a:t>我代表的数据：</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offset:40</a:t>
            </a:r>
          </a:p>
          <a:p>
            <a:r>
              <a:rPr lang="en-US" altLang="zh-CN" sz="1200" dirty="0">
                <a:latin typeface="Times New Roman" panose="02020603050405020304" pitchFamily="18" charset="0"/>
                <a:cs typeface="Times New Roman" panose="02020603050405020304" pitchFamily="18" charset="0"/>
              </a:rPr>
              <a:t>length:60</a:t>
            </a:r>
            <a:endParaRPr lang="zh-CN" altLang="en-US" sz="12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49FDCF1-09D9-47BA-9F49-3E398800514E}"/>
              </a:ext>
            </a:extLst>
          </p:cNvPr>
          <p:cNvSpPr txBox="1"/>
          <p:nvPr/>
        </p:nvSpPr>
        <p:spPr>
          <a:xfrm>
            <a:off x="2189825" y="3416916"/>
            <a:ext cx="7812349"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这种情况，不必删除旧节点，只需将旧节点的</a:t>
            </a:r>
            <a:r>
              <a:rPr lang="en-US" altLang="zh-CN" dirty="0">
                <a:latin typeface="Times New Roman" panose="02020603050405020304" pitchFamily="18" charset="0"/>
                <a:cs typeface="Times New Roman" panose="02020603050405020304" pitchFamily="18" charset="0"/>
              </a:rPr>
              <a:t>length</a:t>
            </a:r>
            <a:r>
              <a:rPr lang="zh-CN" altLang="en-US" dirty="0">
                <a:latin typeface="Times New Roman" panose="02020603050405020304" pitchFamily="18" charset="0"/>
                <a:cs typeface="Times New Roman" panose="02020603050405020304" pitchFamily="18" charset="0"/>
              </a:rPr>
              <a:t>从</a:t>
            </a:r>
            <a:r>
              <a:rPr lang="en-US" altLang="zh-CN" dirty="0">
                <a:latin typeface="Times New Roman" panose="02020603050405020304" pitchFamily="18" charset="0"/>
                <a:cs typeface="Times New Roman" panose="02020603050405020304" pitchFamily="18" charset="0"/>
              </a:rPr>
              <a:t>80</a:t>
            </a:r>
            <a:r>
              <a:rPr lang="zh-CN" altLang="en-US" dirty="0">
                <a:latin typeface="Times New Roman" panose="02020603050405020304" pitchFamily="18" charset="0"/>
                <a:cs typeface="Times New Roman" panose="02020603050405020304" pitchFamily="18" charset="0"/>
              </a:rPr>
              <a:t>修改为</a:t>
            </a: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即可。</a:t>
            </a:r>
          </a:p>
        </p:txBody>
      </p:sp>
      <p:sp>
        <p:nvSpPr>
          <p:cNvPr id="8" name="箭头: 右 7">
            <a:extLst>
              <a:ext uri="{FF2B5EF4-FFF2-40B4-BE49-F238E27FC236}">
                <a16:creationId xmlns:a16="http://schemas.microsoft.com/office/drawing/2014/main" id="{45A3A8B0-04AB-4912-BE7E-3EBD61DA9861}"/>
              </a:ext>
            </a:extLst>
          </p:cNvPr>
          <p:cNvSpPr/>
          <p:nvPr/>
        </p:nvSpPr>
        <p:spPr>
          <a:xfrm>
            <a:off x="5264458" y="4343576"/>
            <a:ext cx="994299" cy="369332"/>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C6634F54-D6AC-4104-8776-E7ED59332C8E}"/>
              </a:ext>
            </a:extLst>
          </p:cNvPr>
          <p:cNvSpPr/>
          <p:nvPr/>
        </p:nvSpPr>
        <p:spPr>
          <a:xfrm>
            <a:off x="6597425" y="4817624"/>
            <a:ext cx="1225282"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旧逻辑层记录</a:t>
            </a:r>
          </a:p>
        </p:txBody>
      </p:sp>
      <p:sp>
        <p:nvSpPr>
          <p:cNvPr id="34" name="对话气泡: 矩形 33">
            <a:extLst>
              <a:ext uri="{FF2B5EF4-FFF2-40B4-BE49-F238E27FC236}">
                <a16:creationId xmlns:a16="http://schemas.microsoft.com/office/drawing/2014/main" id="{2A5C3E0B-1D23-45CC-A44E-42DCCAC4C206}"/>
              </a:ext>
            </a:extLst>
          </p:cNvPr>
          <p:cNvSpPr/>
          <p:nvPr/>
        </p:nvSpPr>
        <p:spPr>
          <a:xfrm>
            <a:off x="6597426" y="4027332"/>
            <a:ext cx="1225281" cy="63248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zh-CN" altLang="en-US" sz="1200" dirty="0">
                <a:latin typeface="Times New Roman" panose="02020603050405020304" pitchFamily="18" charset="0"/>
                <a:cs typeface="Times New Roman" panose="02020603050405020304" pitchFamily="18" charset="0"/>
              </a:rPr>
              <a:t>我代表的数据：</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offset:20</a:t>
            </a:r>
          </a:p>
          <a:p>
            <a:r>
              <a:rPr lang="en-US" altLang="zh-CN" sz="1200" dirty="0">
                <a:latin typeface="Times New Roman" panose="02020603050405020304" pitchFamily="18" charset="0"/>
                <a:cs typeface="Times New Roman" panose="02020603050405020304" pitchFamily="18" charset="0"/>
              </a:rPr>
              <a:t>length:20</a:t>
            </a:r>
            <a:endParaRPr lang="zh-CN" altLang="en-US" sz="1200"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E91F0520-5C0D-4441-BF0E-35AA765FF81D}"/>
              </a:ext>
            </a:extLst>
          </p:cNvPr>
          <p:cNvSpPr/>
          <p:nvPr/>
        </p:nvSpPr>
        <p:spPr>
          <a:xfrm>
            <a:off x="8266509" y="4817624"/>
            <a:ext cx="1225282"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新逻辑层记录</a:t>
            </a:r>
          </a:p>
        </p:txBody>
      </p:sp>
      <p:sp>
        <p:nvSpPr>
          <p:cNvPr id="36" name="对话气泡: 矩形 35">
            <a:extLst>
              <a:ext uri="{FF2B5EF4-FFF2-40B4-BE49-F238E27FC236}">
                <a16:creationId xmlns:a16="http://schemas.microsoft.com/office/drawing/2014/main" id="{BFBF4AA3-E2CF-435E-93D6-5BAD94834C8D}"/>
              </a:ext>
            </a:extLst>
          </p:cNvPr>
          <p:cNvSpPr/>
          <p:nvPr/>
        </p:nvSpPr>
        <p:spPr>
          <a:xfrm>
            <a:off x="8266510" y="4027332"/>
            <a:ext cx="1225281" cy="63248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zh-CN" altLang="en-US" sz="1200" dirty="0">
                <a:latin typeface="Times New Roman" panose="02020603050405020304" pitchFamily="18" charset="0"/>
                <a:cs typeface="Times New Roman" panose="02020603050405020304" pitchFamily="18" charset="0"/>
              </a:rPr>
              <a:t>我代表的数据：</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offset:40</a:t>
            </a:r>
          </a:p>
          <a:p>
            <a:r>
              <a:rPr lang="en-US" altLang="zh-CN" sz="1200" dirty="0">
                <a:latin typeface="Times New Roman" panose="02020603050405020304" pitchFamily="18" charset="0"/>
                <a:cs typeface="Times New Roman" panose="02020603050405020304" pitchFamily="18" charset="0"/>
              </a:rPr>
              <a:t>length:60</a:t>
            </a:r>
            <a:endParaRPr lang="zh-CN" altLang="en-US" sz="1200" dirty="0">
              <a:latin typeface="Times New Roman" panose="02020603050405020304" pitchFamily="18" charset="0"/>
              <a:cs typeface="Times New Roman" panose="02020603050405020304" pitchFamily="18" charset="0"/>
            </a:endParaRPr>
          </a:p>
        </p:txBody>
      </p:sp>
      <p:cxnSp>
        <p:nvCxnSpPr>
          <p:cNvPr id="12" name="连接符: 曲线 11">
            <a:extLst>
              <a:ext uri="{FF2B5EF4-FFF2-40B4-BE49-F238E27FC236}">
                <a16:creationId xmlns:a16="http://schemas.microsoft.com/office/drawing/2014/main" id="{15AC6E2E-4D7C-45F4-AC84-A5F5C7DC0823}"/>
              </a:ext>
            </a:extLst>
          </p:cNvPr>
          <p:cNvCxnSpPr>
            <a:stCxn id="5" idx="1"/>
            <a:endCxn id="21" idx="1"/>
          </p:cNvCxnSpPr>
          <p:nvPr/>
        </p:nvCxnSpPr>
        <p:spPr>
          <a:xfrm rot="10800000" flipV="1">
            <a:off x="958797" y="4343575"/>
            <a:ext cx="1047395" cy="1745871"/>
          </a:xfrm>
          <a:prstGeom prst="curvedConnector3">
            <a:avLst>
              <a:gd name="adj1" fmla="val 1218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连接符: 曲线 13">
            <a:extLst>
              <a:ext uri="{FF2B5EF4-FFF2-40B4-BE49-F238E27FC236}">
                <a16:creationId xmlns:a16="http://schemas.microsoft.com/office/drawing/2014/main" id="{41597D62-43A3-49A3-9E42-DC170A445706}"/>
              </a:ext>
            </a:extLst>
          </p:cNvPr>
          <p:cNvCxnSpPr>
            <a:stCxn id="30" idx="3"/>
            <a:endCxn id="22" idx="3"/>
          </p:cNvCxnSpPr>
          <p:nvPr/>
        </p:nvCxnSpPr>
        <p:spPr>
          <a:xfrm>
            <a:off x="4900556" y="4343576"/>
            <a:ext cx="12700" cy="127118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BBDF531-6C93-48C2-982D-A0263D660F36}"/>
              </a:ext>
            </a:extLst>
          </p:cNvPr>
          <p:cNvCxnSpPr/>
          <p:nvPr/>
        </p:nvCxnSpPr>
        <p:spPr>
          <a:xfrm>
            <a:off x="1784583" y="5255581"/>
            <a:ext cx="0" cy="12428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2717F826-D310-4EC2-8E04-F03169FA65D0}"/>
              </a:ext>
            </a:extLst>
          </p:cNvPr>
          <p:cNvSpPr/>
          <p:nvPr/>
        </p:nvSpPr>
        <p:spPr>
          <a:xfrm>
            <a:off x="5550031" y="5904781"/>
            <a:ext cx="825787"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8CAA31CD-EDF5-4E0F-8661-CCD0541F1F67}"/>
              </a:ext>
            </a:extLst>
          </p:cNvPr>
          <p:cNvSpPr/>
          <p:nvPr/>
        </p:nvSpPr>
        <p:spPr>
          <a:xfrm>
            <a:off x="6375818" y="5430096"/>
            <a:ext cx="3115973"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18" name="连接符: 曲线 17">
            <a:extLst>
              <a:ext uri="{FF2B5EF4-FFF2-40B4-BE49-F238E27FC236}">
                <a16:creationId xmlns:a16="http://schemas.microsoft.com/office/drawing/2014/main" id="{CC84025E-8C00-4D4F-AEB3-9C5C7EC55C41}"/>
              </a:ext>
            </a:extLst>
          </p:cNvPr>
          <p:cNvCxnSpPr>
            <a:stCxn id="34" idx="1"/>
            <a:endCxn id="45" idx="0"/>
          </p:cNvCxnSpPr>
          <p:nvPr/>
        </p:nvCxnSpPr>
        <p:spPr>
          <a:xfrm rot="10800000" flipV="1">
            <a:off x="5962926" y="4343575"/>
            <a:ext cx="634501" cy="156120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连接符: 曲线 30">
            <a:extLst>
              <a:ext uri="{FF2B5EF4-FFF2-40B4-BE49-F238E27FC236}">
                <a16:creationId xmlns:a16="http://schemas.microsoft.com/office/drawing/2014/main" id="{5E0FC114-1E3A-4065-8C93-FCCAAEA5B41B}"/>
              </a:ext>
            </a:extLst>
          </p:cNvPr>
          <p:cNvCxnSpPr>
            <a:stCxn id="36" idx="3"/>
            <a:endCxn id="47" idx="3"/>
          </p:cNvCxnSpPr>
          <p:nvPr/>
        </p:nvCxnSpPr>
        <p:spPr>
          <a:xfrm>
            <a:off x="9491791" y="4343576"/>
            <a:ext cx="12700" cy="127118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48CCF8CF-D5FD-45D2-B2EF-663800E7D5E0}"/>
              </a:ext>
            </a:extLst>
          </p:cNvPr>
          <p:cNvCxnSpPr/>
          <p:nvPr/>
        </p:nvCxnSpPr>
        <p:spPr>
          <a:xfrm>
            <a:off x="6375818" y="5255581"/>
            <a:ext cx="0" cy="12428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980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2194857-CC4B-401D-8D18-28A78970669A}"/>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三</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读写删文件</a:t>
            </a:r>
          </a:p>
        </p:txBody>
      </p:sp>
      <p:sp>
        <p:nvSpPr>
          <p:cNvPr id="40" name="文本框 39">
            <a:extLst>
              <a:ext uri="{FF2B5EF4-FFF2-40B4-BE49-F238E27FC236}">
                <a16:creationId xmlns:a16="http://schemas.microsoft.com/office/drawing/2014/main" id="{8391DEFC-0EFA-415A-ACCC-713592DDA464}"/>
              </a:ext>
            </a:extLst>
          </p:cNvPr>
          <p:cNvSpPr txBox="1"/>
          <p:nvPr/>
        </p:nvSpPr>
        <p:spPr>
          <a:xfrm>
            <a:off x="1518081" y="843379"/>
            <a:ext cx="8558075" cy="2031325"/>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知道了普通文件和目录文件的基本结构，也就知道了的文件读写删的过程：</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注意在“将新的逻辑记录加入到树中”这一步骤，很可能新的数据所在文件的逻辑空间与原来树中的节点覆盖冲突，具体有以下几种情况：</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新的</a:t>
            </a:r>
            <a:r>
              <a:rPr lang="en-US" altLang="zh-CN" dirty="0">
                <a:latin typeface="Times New Roman" panose="02020603050405020304" pitchFamily="18" charset="0"/>
                <a:cs typeface="Times New Roman" panose="02020603050405020304" pitchFamily="18" charset="0"/>
              </a:rPr>
              <a:t>frag</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offset</a:t>
            </a:r>
            <a:r>
              <a:rPr lang="zh-CN" altLang="en-US" dirty="0">
                <a:latin typeface="Times New Roman" panose="02020603050405020304" pitchFamily="18" charset="0"/>
                <a:cs typeface="Times New Roman" panose="02020603050405020304" pitchFamily="18" charset="0"/>
              </a:rPr>
              <a:t>和某个旧的</a:t>
            </a:r>
            <a:r>
              <a:rPr lang="en-US" altLang="zh-CN" dirty="0">
                <a:latin typeface="Times New Roman" panose="02020603050405020304" pitchFamily="18" charset="0"/>
                <a:cs typeface="Times New Roman" panose="02020603050405020304" pitchFamily="18" charset="0"/>
              </a:rPr>
              <a:t>frag</a:t>
            </a:r>
            <a:r>
              <a:rPr lang="zh-CN" altLang="en-US" dirty="0">
                <a:latin typeface="Times New Roman" panose="02020603050405020304" pitchFamily="18" charset="0"/>
                <a:cs typeface="Times New Roman" panose="02020603050405020304" pitchFamily="18" charset="0"/>
              </a:rPr>
              <a:t>的相同，即处在文件的相同位置，但旧的</a:t>
            </a:r>
            <a:r>
              <a:rPr lang="en-US" altLang="zh-CN" dirty="0">
                <a:latin typeface="Times New Roman" panose="02020603050405020304" pitchFamily="18" charset="0"/>
                <a:cs typeface="Times New Roman" panose="02020603050405020304" pitchFamily="18" charset="0"/>
              </a:rPr>
              <a:t>frag</a:t>
            </a:r>
            <a:r>
              <a:rPr lang="zh-CN" altLang="en-US" dirty="0">
                <a:latin typeface="Times New Roman" panose="02020603050405020304" pitchFamily="18" charset="0"/>
                <a:cs typeface="Times New Roman" panose="02020603050405020304" pitchFamily="18" charset="0"/>
              </a:rPr>
              <a:t>的末尾部分未被覆盖</a:t>
            </a:r>
          </a:p>
        </p:txBody>
      </p:sp>
      <p:sp>
        <p:nvSpPr>
          <p:cNvPr id="21" name="矩形 20">
            <a:extLst>
              <a:ext uri="{FF2B5EF4-FFF2-40B4-BE49-F238E27FC236}">
                <a16:creationId xmlns:a16="http://schemas.microsoft.com/office/drawing/2014/main" id="{E3FD027B-CF59-40CF-90E1-D12461FFF3FF}"/>
              </a:ext>
            </a:extLst>
          </p:cNvPr>
          <p:cNvSpPr/>
          <p:nvPr/>
        </p:nvSpPr>
        <p:spPr>
          <a:xfrm>
            <a:off x="958796" y="5904781"/>
            <a:ext cx="3941760"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E3772A55-2E73-4D37-84B7-FE2D062C6C81}"/>
              </a:ext>
            </a:extLst>
          </p:cNvPr>
          <p:cNvSpPr/>
          <p:nvPr/>
        </p:nvSpPr>
        <p:spPr>
          <a:xfrm>
            <a:off x="964228" y="5430096"/>
            <a:ext cx="3115973"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145A67ED-C3D3-4D9C-A91D-F0C8CF512A1E}"/>
              </a:ext>
            </a:extLst>
          </p:cNvPr>
          <p:cNvSpPr/>
          <p:nvPr/>
        </p:nvSpPr>
        <p:spPr>
          <a:xfrm>
            <a:off x="2006190" y="4817624"/>
            <a:ext cx="1225282"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旧逻辑层记录</a:t>
            </a:r>
          </a:p>
        </p:txBody>
      </p:sp>
      <p:sp>
        <p:nvSpPr>
          <p:cNvPr id="5" name="对话气泡: 矩形 4">
            <a:extLst>
              <a:ext uri="{FF2B5EF4-FFF2-40B4-BE49-F238E27FC236}">
                <a16:creationId xmlns:a16="http://schemas.microsoft.com/office/drawing/2014/main" id="{A09B5B4D-7199-4693-8C2E-5798F4DE44CB}"/>
              </a:ext>
            </a:extLst>
          </p:cNvPr>
          <p:cNvSpPr/>
          <p:nvPr/>
        </p:nvSpPr>
        <p:spPr>
          <a:xfrm>
            <a:off x="2006191" y="4027332"/>
            <a:ext cx="1225281" cy="63248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zh-CN" altLang="en-US" sz="1200" dirty="0">
                <a:latin typeface="Times New Roman" panose="02020603050405020304" pitchFamily="18" charset="0"/>
                <a:cs typeface="Times New Roman" panose="02020603050405020304" pitchFamily="18" charset="0"/>
              </a:rPr>
              <a:t>我代表的数据：</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offset:20</a:t>
            </a:r>
          </a:p>
          <a:p>
            <a:r>
              <a:rPr lang="en-US" altLang="zh-CN" sz="1200" dirty="0">
                <a:latin typeface="Times New Roman" panose="02020603050405020304" pitchFamily="18" charset="0"/>
                <a:cs typeface="Times New Roman" panose="02020603050405020304" pitchFamily="18" charset="0"/>
              </a:rPr>
              <a:t>length:80</a:t>
            </a:r>
            <a:endParaRPr lang="zh-CN" altLang="en-US" sz="1200" dirty="0">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563BE5B6-B4EA-49F7-8F97-A61B44F10327}"/>
              </a:ext>
            </a:extLst>
          </p:cNvPr>
          <p:cNvSpPr/>
          <p:nvPr/>
        </p:nvSpPr>
        <p:spPr>
          <a:xfrm>
            <a:off x="3675274" y="4817624"/>
            <a:ext cx="1225282"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新逻辑层记录</a:t>
            </a:r>
          </a:p>
        </p:txBody>
      </p:sp>
      <p:sp>
        <p:nvSpPr>
          <p:cNvPr id="30" name="对话气泡: 矩形 29">
            <a:extLst>
              <a:ext uri="{FF2B5EF4-FFF2-40B4-BE49-F238E27FC236}">
                <a16:creationId xmlns:a16="http://schemas.microsoft.com/office/drawing/2014/main" id="{F9446922-3135-45B7-93BD-3A774E493789}"/>
              </a:ext>
            </a:extLst>
          </p:cNvPr>
          <p:cNvSpPr/>
          <p:nvPr/>
        </p:nvSpPr>
        <p:spPr>
          <a:xfrm>
            <a:off x="3675275" y="4027332"/>
            <a:ext cx="1225281" cy="63248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zh-CN" altLang="en-US" sz="1200" dirty="0">
                <a:latin typeface="Times New Roman" panose="02020603050405020304" pitchFamily="18" charset="0"/>
                <a:cs typeface="Times New Roman" panose="02020603050405020304" pitchFamily="18" charset="0"/>
              </a:rPr>
              <a:t>我代表的数据：</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offset:20</a:t>
            </a:r>
          </a:p>
          <a:p>
            <a:r>
              <a:rPr lang="en-US" altLang="zh-CN" sz="1200" dirty="0">
                <a:latin typeface="Times New Roman" panose="02020603050405020304" pitchFamily="18" charset="0"/>
                <a:cs typeface="Times New Roman" panose="02020603050405020304" pitchFamily="18" charset="0"/>
              </a:rPr>
              <a:t>length:60</a:t>
            </a:r>
            <a:endParaRPr lang="zh-CN" altLang="en-US" sz="12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49FDCF1-09D9-47BA-9F49-3E398800514E}"/>
              </a:ext>
            </a:extLst>
          </p:cNvPr>
          <p:cNvSpPr txBox="1"/>
          <p:nvPr/>
        </p:nvSpPr>
        <p:spPr>
          <a:xfrm>
            <a:off x="2189825" y="3416916"/>
            <a:ext cx="7812349"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这种情况，不必删除旧节点，只需修改旧节点的</a:t>
            </a:r>
            <a:r>
              <a:rPr lang="en-US" altLang="zh-CN" dirty="0">
                <a:latin typeface="Times New Roman" panose="02020603050405020304" pitchFamily="18" charset="0"/>
                <a:cs typeface="Times New Roman" panose="02020603050405020304" pitchFamily="18" charset="0"/>
              </a:rPr>
              <a:t>offset</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length</a:t>
            </a:r>
            <a:r>
              <a:rPr lang="zh-CN" altLang="en-US" dirty="0">
                <a:latin typeface="Times New Roman" panose="02020603050405020304" pitchFamily="18" charset="0"/>
                <a:cs typeface="Times New Roman" panose="02020603050405020304" pitchFamily="18" charset="0"/>
              </a:rPr>
              <a:t>即可。</a:t>
            </a:r>
          </a:p>
        </p:txBody>
      </p:sp>
      <p:sp>
        <p:nvSpPr>
          <p:cNvPr id="8" name="箭头: 右 7">
            <a:extLst>
              <a:ext uri="{FF2B5EF4-FFF2-40B4-BE49-F238E27FC236}">
                <a16:creationId xmlns:a16="http://schemas.microsoft.com/office/drawing/2014/main" id="{45A3A8B0-04AB-4912-BE7E-3EBD61DA9861}"/>
              </a:ext>
            </a:extLst>
          </p:cNvPr>
          <p:cNvSpPr/>
          <p:nvPr/>
        </p:nvSpPr>
        <p:spPr>
          <a:xfrm>
            <a:off x="5264458" y="4343576"/>
            <a:ext cx="994299" cy="369332"/>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C6634F54-D6AC-4104-8776-E7ED59332C8E}"/>
              </a:ext>
            </a:extLst>
          </p:cNvPr>
          <p:cNvSpPr/>
          <p:nvPr/>
        </p:nvSpPr>
        <p:spPr>
          <a:xfrm>
            <a:off x="6597425" y="4817624"/>
            <a:ext cx="1225282"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旧逻辑层记录</a:t>
            </a:r>
          </a:p>
        </p:txBody>
      </p:sp>
      <p:sp>
        <p:nvSpPr>
          <p:cNvPr id="34" name="对话气泡: 矩形 33">
            <a:extLst>
              <a:ext uri="{FF2B5EF4-FFF2-40B4-BE49-F238E27FC236}">
                <a16:creationId xmlns:a16="http://schemas.microsoft.com/office/drawing/2014/main" id="{2A5C3E0B-1D23-45CC-A44E-42DCCAC4C206}"/>
              </a:ext>
            </a:extLst>
          </p:cNvPr>
          <p:cNvSpPr/>
          <p:nvPr/>
        </p:nvSpPr>
        <p:spPr>
          <a:xfrm>
            <a:off x="6597426" y="4027332"/>
            <a:ext cx="1225281" cy="63248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zh-CN" altLang="en-US" sz="1200" dirty="0">
                <a:latin typeface="Times New Roman" panose="02020603050405020304" pitchFamily="18" charset="0"/>
                <a:cs typeface="Times New Roman" panose="02020603050405020304" pitchFamily="18" charset="0"/>
              </a:rPr>
              <a:t>我代表的数据：</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offset:80</a:t>
            </a:r>
          </a:p>
          <a:p>
            <a:r>
              <a:rPr lang="en-US" altLang="zh-CN" sz="1200" dirty="0">
                <a:latin typeface="Times New Roman" panose="02020603050405020304" pitchFamily="18" charset="0"/>
                <a:cs typeface="Times New Roman" panose="02020603050405020304" pitchFamily="18" charset="0"/>
              </a:rPr>
              <a:t>length:20</a:t>
            </a:r>
            <a:endParaRPr lang="zh-CN" altLang="en-US" sz="1200"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E91F0520-5C0D-4441-BF0E-35AA765FF81D}"/>
              </a:ext>
            </a:extLst>
          </p:cNvPr>
          <p:cNvSpPr/>
          <p:nvPr/>
        </p:nvSpPr>
        <p:spPr>
          <a:xfrm>
            <a:off x="8266509" y="4817624"/>
            <a:ext cx="1225282"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新逻辑层记录</a:t>
            </a:r>
          </a:p>
        </p:txBody>
      </p:sp>
      <p:sp>
        <p:nvSpPr>
          <p:cNvPr id="36" name="对话气泡: 矩形 35">
            <a:extLst>
              <a:ext uri="{FF2B5EF4-FFF2-40B4-BE49-F238E27FC236}">
                <a16:creationId xmlns:a16="http://schemas.microsoft.com/office/drawing/2014/main" id="{BFBF4AA3-E2CF-435E-93D6-5BAD94834C8D}"/>
              </a:ext>
            </a:extLst>
          </p:cNvPr>
          <p:cNvSpPr/>
          <p:nvPr/>
        </p:nvSpPr>
        <p:spPr>
          <a:xfrm>
            <a:off x="8266510" y="4027332"/>
            <a:ext cx="1225281" cy="63248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zh-CN" altLang="en-US" sz="1200" dirty="0">
                <a:latin typeface="Times New Roman" panose="02020603050405020304" pitchFamily="18" charset="0"/>
                <a:cs typeface="Times New Roman" panose="02020603050405020304" pitchFamily="18" charset="0"/>
              </a:rPr>
              <a:t>我代表的数据：</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offset:20</a:t>
            </a:r>
          </a:p>
          <a:p>
            <a:r>
              <a:rPr lang="en-US" altLang="zh-CN" sz="1200" dirty="0">
                <a:latin typeface="Times New Roman" panose="02020603050405020304" pitchFamily="18" charset="0"/>
                <a:cs typeface="Times New Roman" panose="02020603050405020304" pitchFamily="18" charset="0"/>
              </a:rPr>
              <a:t>length:60</a:t>
            </a:r>
            <a:endParaRPr lang="zh-CN" altLang="en-US" sz="1200" dirty="0">
              <a:latin typeface="Times New Roman" panose="02020603050405020304" pitchFamily="18" charset="0"/>
              <a:cs typeface="Times New Roman" panose="02020603050405020304" pitchFamily="18" charset="0"/>
            </a:endParaRPr>
          </a:p>
        </p:txBody>
      </p:sp>
      <p:cxnSp>
        <p:nvCxnSpPr>
          <p:cNvPr id="12" name="连接符: 曲线 11">
            <a:extLst>
              <a:ext uri="{FF2B5EF4-FFF2-40B4-BE49-F238E27FC236}">
                <a16:creationId xmlns:a16="http://schemas.microsoft.com/office/drawing/2014/main" id="{15AC6E2E-4D7C-45F4-AC84-A5F5C7DC0823}"/>
              </a:ext>
            </a:extLst>
          </p:cNvPr>
          <p:cNvCxnSpPr>
            <a:stCxn id="5" idx="1"/>
            <a:endCxn id="21" idx="1"/>
          </p:cNvCxnSpPr>
          <p:nvPr/>
        </p:nvCxnSpPr>
        <p:spPr>
          <a:xfrm rot="10800000" flipV="1">
            <a:off x="958797" y="4343575"/>
            <a:ext cx="1047395" cy="1745871"/>
          </a:xfrm>
          <a:prstGeom prst="curvedConnector3">
            <a:avLst>
              <a:gd name="adj1" fmla="val 1218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连接符: 曲线 13">
            <a:extLst>
              <a:ext uri="{FF2B5EF4-FFF2-40B4-BE49-F238E27FC236}">
                <a16:creationId xmlns:a16="http://schemas.microsoft.com/office/drawing/2014/main" id="{41597D62-43A3-49A3-9E42-DC170A445706}"/>
              </a:ext>
            </a:extLst>
          </p:cNvPr>
          <p:cNvCxnSpPr>
            <a:stCxn id="30" idx="3"/>
            <a:endCxn id="22" idx="3"/>
          </p:cNvCxnSpPr>
          <p:nvPr/>
        </p:nvCxnSpPr>
        <p:spPr>
          <a:xfrm flipH="1">
            <a:off x="4080201" y="4343576"/>
            <a:ext cx="820355" cy="1271186"/>
          </a:xfrm>
          <a:prstGeom prst="curvedConnector3">
            <a:avLst>
              <a:gd name="adj1" fmla="val -27866"/>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2717F826-D310-4EC2-8E04-F03169FA65D0}"/>
              </a:ext>
            </a:extLst>
          </p:cNvPr>
          <p:cNvSpPr/>
          <p:nvPr/>
        </p:nvSpPr>
        <p:spPr>
          <a:xfrm>
            <a:off x="9491791" y="5904780"/>
            <a:ext cx="825787"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8CAA31CD-EDF5-4E0F-8661-CCD0541F1F67}"/>
              </a:ext>
            </a:extLst>
          </p:cNvPr>
          <p:cNvSpPr/>
          <p:nvPr/>
        </p:nvSpPr>
        <p:spPr>
          <a:xfrm>
            <a:off x="6375818" y="5430096"/>
            <a:ext cx="3115973"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18" name="连接符: 曲线 17">
            <a:extLst>
              <a:ext uri="{FF2B5EF4-FFF2-40B4-BE49-F238E27FC236}">
                <a16:creationId xmlns:a16="http://schemas.microsoft.com/office/drawing/2014/main" id="{CC84025E-8C00-4D4F-AEB3-9C5C7EC55C41}"/>
              </a:ext>
            </a:extLst>
          </p:cNvPr>
          <p:cNvCxnSpPr>
            <a:cxnSpLocks/>
            <a:stCxn id="34" idx="1"/>
            <a:endCxn id="45" idx="1"/>
          </p:cNvCxnSpPr>
          <p:nvPr/>
        </p:nvCxnSpPr>
        <p:spPr>
          <a:xfrm rot="10800000" flipH="1" flipV="1">
            <a:off x="6597425" y="4343576"/>
            <a:ext cx="2894365" cy="1745870"/>
          </a:xfrm>
          <a:prstGeom prst="curvedConnector3">
            <a:avLst>
              <a:gd name="adj1" fmla="val -324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连接符: 曲线 30">
            <a:extLst>
              <a:ext uri="{FF2B5EF4-FFF2-40B4-BE49-F238E27FC236}">
                <a16:creationId xmlns:a16="http://schemas.microsoft.com/office/drawing/2014/main" id="{5E0FC114-1E3A-4065-8C93-FCCAAEA5B41B}"/>
              </a:ext>
            </a:extLst>
          </p:cNvPr>
          <p:cNvCxnSpPr>
            <a:stCxn id="36" idx="3"/>
            <a:endCxn id="47" idx="3"/>
          </p:cNvCxnSpPr>
          <p:nvPr/>
        </p:nvCxnSpPr>
        <p:spPr>
          <a:xfrm>
            <a:off x="9491791" y="4343576"/>
            <a:ext cx="12700" cy="127118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48CCF8CF-D5FD-45D2-B2EF-663800E7D5E0}"/>
              </a:ext>
            </a:extLst>
          </p:cNvPr>
          <p:cNvCxnSpPr/>
          <p:nvPr/>
        </p:nvCxnSpPr>
        <p:spPr>
          <a:xfrm>
            <a:off x="4080201" y="5216510"/>
            <a:ext cx="0" cy="12428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8FB9F-2A56-4EB6-9670-56DEBECDDF14}"/>
              </a:ext>
            </a:extLst>
          </p:cNvPr>
          <p:cNvCxnSpPr/>
          <p:nvPr/>
        </p:nvCxnSpPr>
        <p:spPr>
          <a:xfrm>
            <a:off x="9480865" y="5216510"/>
            <a:ext cx="0" cy="12428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315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2194857-CC4B-401D-8D18-28A78970669A}"/>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三</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读写删文件</a:t>
            </a:r>
          </a:p>
        </p:txBody>
      </p:sp>
      <p:sp>
        <p:nvSpPr>
          <p:cNvPr id="40" name="文本框 39">
            <a:extLst>
              <a:ext uri="{FF2B5EF4-FFF2-40B4-BE49-F238E27FC236}">
                <a16:creationId xmlns:a16="http://schemas.microsoft.com/office/drawing/2014/main" id="{8391DEFC-0EFA-415A-ACCC-713592DDA464}"/>
              </a:ext>
            </a:extLst>
          </p:cNvPr>
          <p:cNvSpPr txBox="1"/>
          <p:nvPr/>
        </p:nvSpPr>
        <p:spPr>
          <a:xfrm>
            <a:off x="1518081" y="843379"/>
            <a:ext cx="8558075" cy="1754326"/>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知道了普通文件和目录文件的基本结构，也就知道了的文件读写删的过程：</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注意在“将新的逻辑记录加入到树中”这一步骤，很可能新的数据所在文件的逻辑空间与原来树中的节点覆盖冲突，具体有以下几种情况：</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新的</a:t>
            </a:r>
            <a:r>
              <a:rPr lang="en-US" altLang="zh-CN" dirty="0">
                <a:latin typeface="Times New Roman" panose="02020603050405020304" pitchFamily="18" charset="0"/>
                <a:cs typeface="Times New Roman" panose="02020603050405020304" pitchFamily="18" charset="0"/>
              </a:rPr>
              <a:t>frag</a:t>
            </a:r>
            <a:r>
              <a:rPr lang="zh-CN" altLang="en-US" dirty="0">
                <a:latin typeface="Times New Roman" panose="02020603050405020304" pitchFamily="18" charset="0"/>
                <a:cs typeface="Times New Roman" panose="02020603050405020304" pitchFamily="18" charset="0"/>
              </a:rPr>
              <a:t>把旧的</a:t>
            </a:r>
            <a:r>
              <a:rPr lang="en-US" altLang="zh-CN" dirty="0">
                <a:latin typeface="Times New Roman" panose="02020603050405020304" pitchFamily="18" charset="0"/>
                <a:cs typeface="Times New Roman" panose="02020603050405020304" pitchFamily="18" charset="0"/>
              </a:rPr>
              <a:t>frag</a:t>
            </a:r>
            <a:r>
              <a:rPr lang="zh-CN" altLang="en-US" dirty="0">
                <a:latin typeface="Times New Roman" panose="02020603050405020304" pitchFamily="18" charset="0"/>
                <a:cs typeface="Times New Roman" panose="02020603050405020304" pitchFamily="18" charset="0"/>
              </a:rPr>
              <a:t>中间替换了</a:t>
            </a:r>
          </a:p>
        </p:txBody>
      </p:sp>
      <p:sp>
        <p:nvSpPr>
          <p:cNvPr id="21" name="矩形 20">
            <a:extLst>
              <a:ext uri="{FF2B5EF4-FFF2-40B4-BE49-F238E27FC236}">
                <a16:creationId xmlns:a16="http://schemas.microsoft.com/office/drawing/2014/main" id="{E3FD027B-CF59-40CF-90E1-D12461FFF3FF}"/>
              </a:ext>
            </a:extLst>
          </p:cNvPr>
          <p:cNvSpPr/>
          <p:nvPr/>
        </p:nvSpPr>
        <p:spPr>
          <a:xfrm>
            <a:off x="958796" y="5904781"/>
            <a:ext cx="3941760"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E3772A55-2E73-4D37-84B7-FE2D062C6C81}"/>
              </a:ext>
            </a:extLst>
          </p:cNvPr>
          <p:cNvSpPr/>
          <p:nvPr/>
        </p:nvSpPr>
        <p:spPr>
          <a:xfrm>
            <a:off x="1371689" y="5423888"/>
            <a:ext cx="3115973"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145A67ED-C3D3-4D9C-A91D-F0C8CF512A1E}"/>
              </a:ext>
            </a:extLst>
          </p:cNvPr>
          <p:cNvSpPr/>
          <p:nvPr/>
        </p:nvSpPr>
        <p:spPr>
          <a:xfrm>
            <a:off x="2006190" y="4817624"/>
            <a:ext cx="1225282"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旧逻辑层记录</a:t>
            </a:r>
          </a:p>
        </p:txBody>
      </p:sp>
      <p:sp>
        <p:nvSpPr>
          <p:cNvPr id="5" name="对话气泡: 矩形 4">
            <a:extLst>
              <a:ext uri="{FF2B5EF4-FFF2-40B4-BE49-F238E27FC236}">
                <a16:creationId xmlns:a16="http://schemas.microsoft.com/office/drawing/2014/main" id="{A09B5B4D-7199-4693-8C2E-5798F4DE44CB}"/>
              </a:ext>
            </a:extLst>
          </p:cNvPr>
          <p:cNvSpPr/>
          <p:nvPr/>
        </p:nvSpPr>
        <p:spPr>
          <a:xfrm>
            <a:off x="2006191" y="4027332"/>
            <a:ext cx="1225281" cy="63248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zh-CN" altLang="en-US" sz="1200" dirty="0">
                <a:latin typeface="Times New Roman" panose="02020603050405020304" pitchFamily="18" charset="0"/>
                <a:cs typeface="Times New Roman" panose="02020603050405020304" pitchFamily="18" charset="0"/>
              </a:rPr>
              <a:t>我代表的数据：</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offset:0</a:t>
            </a:r>
          </a:p>
          <a:p>
            <a:r>
              <a:rPr lang="en-US" altLang="zh-CN" sz="1200" dirty="0">
                <a:latin typeface="Times New Roman" panose="02020603050405020304" pitchFamily="18" charset="0"/>
                <a:cs typeface="Times New Roman" panose="02020603050405020304" pitchFamily="18" charset="0"/>
              </a:rPr>
              <a:t>length:100</a:t>
            </a:r>
            <a:endParaRPr lang="zh-CN" altLang="en-US" sz="1200" dirty="0">
              <a:latin typeface="Times New Roman" panose="02020603050405020304" pitchFamily="18" charset="0"/>
              <a:cs typeface="Times New Roman" panose="02020603050405020304" pitchFamily="18" charset="0"/>
            </a:endParaRPr>
          </a:p>
        </p:txBody>
      </p:sp>
      <p:sp>
        <p:nvSpPr>
          <p:cNvPr id="29" name="矩形 28">
            <a:extLst>
              <a:ext uri="{FF2B5EF4-FFF2-40B4-BE49-F238E27FC236}">
                <a16:creationId xmlns:a16="http://schemas.microsoft.com/office/drawing/2014/main" id="{563BE5B6-B4EA-49F7-8F97-A61B44F10327}"/>
              </a:ext>
            </a:extLst>
          </p:cNvPr>
          <p:cNvSpPr/>
          <p:nvPr/>
        </p:nvSpPr>
        <p:spPr>
          <a:xfrm>
            <a:off x="3675274" y="4817624"/>
            <a:ext cx="1225282"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新逻辑层记录</a:t>
            </a:r>
          </a:p>
        </p:txBody>
      </p:sp>
      <p:sp>
        <p:nvSpPr>
          <p:cNvPr id="30" name="对话气泡: 矩形 29">
            <a:extLst>
              <a:ext uri="{FF2B5EF4-FFF2-40B4-BE49-F238E27FC236}">
                <a16:creationId xmlns:a16="http://schemas.microsoft.com/office/drawing/2014/main" id="{F9446922-3135-45B7-93BD-3A774E493789}"/>
              </a:ext>
            </a:extLst>
          </p:cNvPr>
          <p:cNvSpPr/>
          <p:nvPr/>
        </p:nvSpPr>
        <p:spPr>
          <a:xfrm>
            <a:off x="3675275" y="4027332"/>
            <a:ext cx="1225281" cy="63248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zh-CN" altLang="en-US" sz="1200" dirty="0">
                <a:latin typeface="Times New Roman" panose="02020603050405020304" pitchFamily="18" charset="0"/>
                <a:cs typeface="Times New Roman" panose="02020603050405020304" pitchFamily="18" charset="0"/>
              </a:rPr>
              <a:t>我代表的数据：</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offset:20</a:t>
            </a:r>
          </a:p>
          <a:p>
            <a:r>
              <a:rPr lang="en-US" altLang="zh-CN" sz="1200" dirty="0">
                <a:latin typeface="Times New Roman" panose="02020603050405020304" pitchFamily="18" charset="0"/>
                <a:cs typeface="Times New Roman" panose="02020603050405020304" pitchFamily="18" charset="0"/>
              </a:rPr>
              <a:t>length:60</a:t>
            </a:r>
            <a:endParaRPr lang="zh-CN" altLang="en-US" sz="12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049FDCF1-09D9-47BA-9F49-3E398800514E}"/>
              </a:ext>
            </a:extLst>
          </p:cNvPr>
          <p:cNvSpPr txBox="1"/>
          <p:nvPr/>
        </p:nvSpPr>
        <p:spPr>
          <a:xfrm>
            <a:off x="2189825" y="3416916"/>
            <a:ext cx="7812349"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这种情况，还需创建一个新节点“新逻辑层记录</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p>
        </p:txBody>
      </p:sp>
      <p:sp>
        <p:nvSpPr>
          <p:cNvPr id="8" name="箭头: 右 7">
            <a:extLst>
              <a:ext uri="{FF2B5EF4-FFF2-40B4-BE49-F238E27FC236}">
                <a16:creationId xmlns:a16="http://schemas.microsoft.com/office/drawing/2014/main" id="{45A3A8B0-04AB-4912-BE7E-3EBD61DA9861}"/>
              </a:ext>
            </a:extLst>
          </p:cNvPr>
          <p:cNvSpPr/>
          <p:nvPr/>
        </p:nvSpPr>
        <p:spPr>
          <a:xfrm>
            <a:off x="5264458" y="4343576"/>
            <a:ext cx="994299" cy="369332"/>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C6634F54-D6AC-4104-8776-E7ED59332C8E}"/>
              </a:ext>
            </a:extLst>
          </p:cNvPr>
          <p:cNvSpPr/>
          <p:nvPr/>
        </p:nvSpPr>
        <p:spPr>
          <a:xfrm>
            <a:off x="6597425" y="4817624"/>
            <a:ext cx="1225282" cy="316881"/>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旧逻辑层记录</a:t>
            </a:r>
          </a:p>
        </p:txBody>
      </p:sp>
      <p:sp>
        <p:nvSpPr>
          <p:cNvPr id="34" name="对话气泡: 矩形 33">
            <a:extLst>
              <a:ext uri="{FF2B5EF4-FFF2-40B4-BE49-F238E27FC236}">
                <a16:creationId xmlns:a16="http://schemas.microsoft.com/office/drawing/2014/main" id="{2A5C3E0B-1D23-45CC-A44E-42DCCAC4C206}"/>
              </a:ext>
            </a:extLst>
          </p:cNvPr>
          <p:cNvSpPr/>
          <p:nvPr/>
        </p:nvSpPr>
        <p:spPr>
          <a:xfrm>
            <a:off x="6597426" y="4027332"/>
            <a:ext cx="1225281" cy="63248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zh-CN" altLang="en-US" sz="1200" dirty="0">
                <a:latin typeface="Times New Roman" panose="02020603050405020304" pitchFamily="18" charset="0"/>
                <a:cs typeface="Times New Roman" panose="02020603050405020304" pitchFamily="18" charset="0"/>
              </a:rPr>
              <a:t>我代表的数据：</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offset:0</a:t>
            </a:r>
          </a:p>
          <a:p>
            <a:r>
              <a:rPr lang="en-US" altLang="zh-CN" sz="1200" dirty="0">
                <a:latin typeface="Times New Roman" panose="02020603050405020304" pitchFamily="18" charset="0"/>
                <a:cs typeface="Times New Roman" panose="02020603050405020304" pitchFamily="18" charset="0"/>
              </a:rPr>
              <a:t>length:20</a:t>
            </a:r>
            <a:endParaRPr lang="zh-CN" altLang="en-US" sz="1200"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E91F0520-5C0D-4441-BF0E-35AA765FF81D}"/>
              </a:ext>
            </a:extLst>
          </p:cNvPr>
          <p:cNvSpPr/>
          <p:nvPr/>
        </p:nvSpPr>
        <p:spPr>
          <a:xfrm>
            <a:off x="8266509" y="4817624"/>
            <a:ext cx="1225282"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新逻辑层记录</a:t>
            </a:r>
          </a:p>
        </p:txBody>
      </p:sp>
      <p:sp>
        <p:nvSpPr>
          <p:cNvPr id="36" name="对话气泡: 矩形 35">
            <a:extLst>
              <a:ext uri="{FF2B5EF4-FFF2-40B4-BE49-F238E27FC236}">
                <a16:creationId xmlns:a16="http://schemas.microsoft.com/office/drawing/2014/main" id="{BFBF4AA3-E2CF-435E-93D6-5BAD94834C8D}"/>
              </a:ext>
            </a:extLst>
          </p:cNvPr>
          <p:cNvSpPr/>
          <p:nvPr/>
        </p:nvSpPr>
        <p:spPr>
          <a:xfrm>
            <a:off x="8266510" y="4027332"/>
            <a:ext cx="1225281" cy="63248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zh-CN" altLang="en-US" sz="1200" dirty="0">
                <a:latin typeface="Times New Roman" panose="02020603050405020304" pitchFamily="18" charset="0"/>
                <a:cs typeface="Times New Roman" panose="02020603050405020304" pitchFamily="18" charset="0"/>
              </a:rPr>
              <a:t>我代表的数据：</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offset:20</a:t>
            </a:r>
          </a:p>
          <a:p>
            <a:r>
              <a:rPr lang="en-US" altLang="zh-CN" sz="1200" dirty="0">
                <a:latin typeface="Times New Roman" panose="02020603050405020304" pitchFamily="18" charset="0"/>
                <a:cs typeface="Times New Roman" panose="02020603050405020304" pitchFamily="18" charset="0"/>
              </a:rPr>
              <a:t>length:60</a:t>
            </a:r>
            <a:endParaRPr lang="zh-CN" altLang="en-US" sz="1200" dirty="0">
              <a:latin typeface="Times New Roman" panose="02020603050405020304" pitchFamily="18" charset="0"/>
              <a:cs typeface="Times New Roman" panose="02020603050405020304" pitchFamily="18" charset="0"/>
            </a:endParaRPr>
          </a:p>
        </p:txBody>
      </p:sp>
      <p:cxnSp>
        <p:nvCxnSpPr>
          <p:cNvPr id="12" name="连接符: 曲线 11">
            <a:extLst>
              <a:ext uri="{FF2B5EF4-FFF2-40B4-BE49-F238E27FC236}">
                <a16:creationId xmlns:a16="http://schemas.microsoft.com/office/drawing/2014/main" id="{15AC6E2E-4D7C-45F4-AC84-A5F5C7DC0823}"/>
              </a:ext>
            </a:extLst>
          </p:cNvPr>
          <p:cNvCxnSpPr>
            <a:stCxn id="5" idx="1"/>
            <a:endCxn id="21" idx="1"/>
          </p:cNvCxnSpPr>
          <p:nvPr/>
        </p:nvCxnSpPr>
        <p:spPr>
          <a:xfrm rot="10800000" flipV="1">
            <a:off x="958797" y="4343575"/>
            <a:ext cx="1047395" cy="1745871"/>
          </a:xfrm>
          <a:prstGeom prst="curvedConnector3">
            <a:avLst>
              <a:gd name="adj1" fmla="val 12182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连接符: 曲线 13">
            <a:extLst>
              <a:ext uri="{FF2B5EF4-FFF2-40B4-BE49-F238E27FC236}">
                <a16:creationId xmlns:a16="http://schemas.microsoft.com/office/drawing/2014/main" id="{41597D62-43A3-49A3-9E42-DC170A445706}"/>
              </a:ext>
            </a:extLst>
          </p:cNvPr>
          <p:cNvCxnSpPr>
            <a:stCxn id="30" idx="3"/>
            <a:endCxn id="22" idx="3"/>
          </p:cNvCxnSpPr>
          <p:nvPr/>
        </p:nvCxnSpPr>
        <p:spPr>
          <a:xfrm flipH="1">
            <a:off x="4487662" y="4343576"/>
            <a:ext cx="412894" cy="1264978"/>
          </a:xfrm>
          <a:prstGeom prst="curvedConnector3">
            <a:avLst>
              <a:gd name="adj1" fmla="val -55365"/>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2717F826-D310-4EC2-8E04-F03169FA65D0}"/>
              </a:ext>
            </a:extLst>
          </p:cNvPr>
          <p:cNvSpPr/>
          <p:nvPr/>
        </p:nvSpPr>
        <p:spPr>
          <a:xfrm>
            <a:off x="5962925" y="5904780"/>
            <a:ext cx="41289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7" name="矩形 46">
            <a:extLst>
              <a:ext uri="{FF2B5EF4-FFF2-40B4-BE49-F238E27FC236}">
                <a16:creationId xmlns:a16="http://schemas.microsoft.com/office/drawing/2014/main" id="{8CAA31CD-EDF5-4E0F-8661-CCD0541F1F67}"/>
              </a:ext>
            </a:extLst>
          </p:cNvPr>
          <p:cNvSpPr/>
          <p:nvPr/>
        </p:nvSpPr>
        <p:spPr>
          <a:xfrm>
            <a:off x="6375818" y="5430096"/>
            <a:ext cx="3115973" cy="3693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18" name="连接符: 曲线 17">
            <a:extLst>
              <a:ext uri="{FF2B5EF4-FFF2-40B4-BE49-F238E27FC236}">
                <a16:creationId xmlns:a16="http://schemas.microsoft.com/office/drawing/2014/main" id="{CC84025E-8C00-4D4F-AEB3-9C5C7EC55C41}"/>
              </a:ext>
            </a:extLst>
          </p:cNvPr>
          <p:cNvCxnSpPr>
            <a:cxnSpLocks/>
            <a:stCxn id="34" idx="1"/>
            <a:endCxn id="45" idx="1"/>
          </p:cNvCxnSpPr>
          <p:nvPr/>
        </p:nvCxnSpPr>
        <p:spPr>
          <a:xfrm rot="10800000" flipV="1">
            <a:off x="5962926" y="4343576"/>
            <a:ext cx="634501" cy="1745870"/>
          </a:xfrm>
          <a:prstGeom prst="curvedConnector3">
            <a:avLst>
              <a:gd name="adj1" fmla="val 1360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连接符: 曲线 30">
            <a:extLst>
              <a:ext uri="{FF2B5EF4-FFF2-40B4-BE49-F238E27FC236}">
                <a16:creationId xmlns:a16="http://schemas.microsoft.com/office/drawing/2014/main" id="{5E0FC114-1E3A-4065-8C93-FCCAAEA5B41B}"/>
              </a:ext>
            </a:extLst>
          </p:cNvPr>
          <p:cNvCxnSpPr>
            <a:stCxn id="36" idx="3"/>
            <a:endCxn id="47" idx="3"/>
          </p:cNvCxnSpPr>
          <p:nvPr/>
        </p:nvCxnSpPr>
        <p:spPr>
          <a:xfrm>
            <a:off x="9491791" y="4343576"/>
            <a:ext cx="12700" cy="1271186"/>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218FB9F-2A56-4EB6-9670-56DEBECDDF14}"/>
              </a:ext>
            </a:extLst>
          </p:cNvPr>
          <p:cNvCxnSpPr/>
          <p:nvPr/>
        </p:nvCxnSpPr>
        <p:spPr>
          <a:xfrm>
            <a:off x="9480865" y="5216510"/>
            <a:ext cx="0" cy="12428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DF721FAC-FC52-4862-B8D8-DCBB52812331}"/>
              </a:ext>
            </a:extLst>
          </p:cNvPr>
          <p:cNvCxnSpPr/>
          <p:nvPr/>
        </p:nvCxnSpPr>
        <p:spPr>
          <a:xfrm>
            <a:off x="1371689" y="5216510"/>
            <a:ext cx="0" cy="12428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17ED5C9A-755F-480F-9031-35722C63F72E}"/>
              </a:ext>
            </a:extLst>
          </p:cNvPr>
          <p:cNvCxnSpPr/>
          <p:nvPr/>
        </p:nvCxnSpPr>
        <p:spPr>
          <a:xfrm>
            <a:off x="4487662" y="5216510"/>
            <a:ext cx="0" cy="124287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DDD02B42-FE95-4B3C-A5CE-BCA96EE89B51}"/>
              </a:ext>
            </a:extLst>
          </p:cNvPr>
          <p:cNvSpPr/>
          <p:nvPr/>
        </p:nvSpPr>
        <p:spPr>
          <a:xfrm>
            <a:off x="9963377" y="4809964"/>
            <a:ext cx="1225282"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新逻辑层记录</a:t>
            </a:r>
            <a:r>
              <a:rPr lang="en-US" altLang="zh-CN" sz="1200" dirty="0">
                <a:latin typeface="Times New Roman" panose="02020603050405020304" pitchFamily="18" charset="0"/>
                <a:cs typeface="Times New Roman" panose="02020603050405020304" pitchFamily="18" charset="0"/>
              </a:rPr>
              <a:t>2</a:t>
            </a:r>
            <a:endParaRPr lang="zh-CN" altLang="en-US" sz="1200" dirty="0">
              <a:latin typeface="Times New Roman" panose="02020603050405020304" pitchFamily="18" charset="0"/>
              <a:cs typeface="Times New Roman" panose="02020603050405020304" pitchFamily="18" charset="0"/>
            </a:endParaRPr>
          </a:p>
        </p:txBody>
      </p:sp>
      <p:sp>
        <p:nvSpPr>
          <p:cNvPr id="38" name="对话气泡: 矩形 37">
            <a:extLst>
              <a:ext uri="{FF2B5EF4-FFF2-40B4-BE49-F238E27FC236}">
                <a16:creationId xmlns:a16="http://schemas.microsoft.com/office/drawing/2014/main" id="{BEC1C5E3-7973-46F0-AF48-746AD138EFBB}"/>
              </a:ext>
            </a:extLst>
          </p:cNvPr>
          <p:cNvSpPr/>
          <p:nvPr/>
        </p:nvSpPr>
        <p:spPr>
          <a:xfrm>
            <a:off x="9963378" y="4027332"/>
            <a:ext cx="1225281" cy="63248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r>
              <a:rPr lang="zh-CN" altLang="en-US" sz="1200" dirty="0">
                <a:latin typeface="Times New Roman" panose="02020603050405020304" pitchFamily="18" charset="0"/>
                <a:cs typeface="Times New Roman" panose="02020603050405020304" pitchFamily="18" charset="0"/>
              </a:rPr>
              <a:t>我代表的数据：</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offset:80</a:t>
            </a:r>
          </a:p>
          <a:p>
            <a:r>
              <a:rPr lang="en-US" altLang="zh-CN" sz="1200" dirty="0">
                <a:latin typeface="Times New Roman" panose="02020603050405020304" pitchFamily="18" charset="0"/>
                <a:cs typeface="Times New Roman" panose="02020603050405020304" pitchFamily="18" charset="0"/>
              </a:rPr>
              <a:t>length:20</a:t>
            </a:r>
            <a:endParaRPr lang="zh-CN" altLang="en-US" sz="1200" dirty="0">
              <a:latin typeface="Times New Roman" panose="02020603050405020304" pitchFamily="18" charset="0"/>
              <a:cs typeface="Times New Roman" panose="02020603050405020304" pitchFamily="18" charset="0"/>
            </a:endParaRPr>
          </a:p>
        </p:txBody>
      </p:sp>
      <p:sp>
        <p:nvSpPr>
          <p:cNvPr id="39" name="矩形 38">
            <a:extLst>
              <a:ext uri="{FF2B5EF4-FFF2-40B4-BE49-F238E27FC236}">
                <a16:creationId xmlns:a16="http://schemas.microsoft.com/office/drawing/2014/main" id="{02CB8225-5A03-4AD2-9624-18A65C9EDC93}"/>
              </a:ext>
            </a:extLst>
          </p:cNvPr>
          <p:cNvSpPr/>
          <p:nvPr/>
        </p:nvSpPr>
        <p:spPr>
          <a:xfrm>
            <a:off x="9480865" y="5904144"/>
            <a:ext cx="412893" cy="36933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41" name="直接连接符 40">
            <a:extLst>
              <a:ext uri="{FF2B5EF4-FFF2-40B4-BE49-F238E27FC236}">
                <a16:creationId xmlns:a16="http://schemas.microsoft.com/office/drawing/2014/main" id="{8A7B0642-085B-4436-9F95-F593D6323EC3}"/>
              </a:ext>
            </a:extLst>
          </p:cNvPr>
          <p:cNvCxnSpPr/>
          <p:nvPr/>
        </p:nvCxnSpPr>
        <p:spPr>
          <a:xfrm>
            <a:off x="6375818" y="5282707"/>
            <a:ext cx="0" cy="124287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363D4A95-B024-4B1A-9C1C-6BCE3D94C358}"/>
              </a:ext>
            </a:extLst>
          </p:cNvPr>
          <p:cNvCxnSpPr>
            <a:stCxn id="38" idx="3"/>
            <a:endCxn id="39" idx="3"/>
          </p:cNvCxnSpPr>
          <p:nvPr/>
        </p:nvCxnSpPr>
        <p:spPr>
          <a:xfrm flipH="1">
            <a:off x="9893758" y="4343576"/>
            <a:ext cx="1294901" cy="1745234"/>
          </a:xfrm>
          <a:prstGeom prst="curvedConnector3">
            <a:avLst>
              <a:gd name="adj1" fmla="val -1765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138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2194857-CC4B-401D-8D18-28A78970669A}"/>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三</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读写删文件</a:t>
            </a:r>
          </a:p>
        </p:txBody>
      </p:sp>
      <p:sp>
        <p:nvSpPr>
          <p:cNvPr id="40" name="文本框 39">
            <a:extLst>
              <a:ext uri="{FF2B5EF4-FFF2-40B4-BE49-F238E27FC236}">
                <a16:creationId xmlns:a16="http://schemas.microsoft.com/office/drawing/2014/main" id="{8391DEFC-0EFA-415A-ACCC-713592DDA464}"/>
              </a:ext>
            </a:extLst>
          </p:cNvPr>
          <p:cNvSpPr txBox="1"/>
          <p:nvPr/>
        </p:nvSpPr>
        <p:spPr>
          <a:xfrm>
            <a:off x="1816962" y="994289"/>
            <a:ext cx="8558075"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旧节点如果被新节点完全覆盖，则会被删除，这点逻辑和删除一个文件类似：</a:t>
            </a:r>
            <a:endParaRPr lang="en-US" altLang="zh-CN" dirty="0">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0F0F9802-B4B0-44C5-BEB6-65E5D3D5D8E3}"/>
              </a:ext>
            </a:extLst>
          </p:cNvPr>
          <p:cNvSpPr/>
          <p:nvPr/>
        </p:nvSpPr>
        <p:spPr>
          <a:xfrm>
            <a:off x="5277776" y="4735657"/>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物理层记录</a:t>
            </a:r>
          </a:p>
        </p:txBody>
      </p:sp>
      <p:sp>
        <p:nvSpPr>
          <p:cNvPr id="54" name="矩形 53">
            <a:extLst>
              <a:ext uri="{FF2B5EF4-FFF2-40B4-BE49-F238E27FC236}">
                <a16:creationId xmlns:a16="http://schemas.microsoft.com/office/drawing/2014/main" id="{DD2231F2-82DE-4EDD-A27B-3A21304399C6}"/>
              </a:ext>
            </a:extLst>
          </p:cNvPr>
          <p:cNvSpPr/>
          <p:nvPr/>
        </p:nvSpPr>
        <p:spPr>
          <a:xfrm>
            <a:off x="5274818" y="5477188"/>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cxnSp>
        <p:nvCxnSpPr>
          <p:cNvPr id="55" name="直接连接符 54">
            <a:extLst>
              <a:ext uri="{FF2B5EF4-FFF2-40B4-BE49-F238E27FC236}">
                <a16:creationId xmlns:a16="http://schemas.microsoft.com/office/drawing/2014/main" id="{E9B3F40D-6A1F-4D8E-A177-A429E4B5009D}"/>
              </a:ext>
            </a:extLst>
          </p:cNvPr>
          <p:cNvCxnSpPr>
            <a:cxnSpLocks/>
          </p:cNvCxnSpPr>
          <p:nvPr/>
        </p:nvCxnSpPr>
        <p:spPr>
          <a:xfrm>
            <a:off x="2673659" y="5477188"/>
            <a:ext cx="6667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0F53751A-71B9-4498-A4D4-FD8C4677C6FD}"/>
              </a:ext>
            </a:extLst>
          </p:cNvPr>
          <p:cNvCxnSpPr>
            <a:cxnSpLocks/>
          </p:cNvCxnSpPr>
          <p:nvPr/>
        </p:nvCxnSpPr>
        <p:spPr>
          <a:xfrm flipV="1">
            <a:off x="2673659" y="5870470"/>
            <a:ext cx="6667130" cy="23950"/>
          </a:xfrm>
          <a:prstGeom prst="line">
            <a:avLst/>
          </a:prstGeom>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DAE2AAD3-A388-4A74-BDE2-D9A8605087F7}"/>
              </a:ext>
            </a:extLst>
          </p:cNvPr>
          <p:cNvSpPr txBox="1"/>
          <p:nvPr/>
        </p:nvSpPr>
        <p:spPr>
          <a:xfrm>
            <a:off x="2783151" y="5501138"/>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cxnSp>
        <p:nvCxnSpPr>
          <p:cNvPr id="59" name="直接箭头连接符 58">
            <a:extLst>
              <a:ext uri="{FF2B5EF4-FFF2-40B4-BE49-F238E27FC236}">
                <a16:creationId xmlns:a16="http://schemas.microsoft.com/office/drawing/2014/main" id="{D564BEEA-87F2-4B48-9688-B2DF7A1EF966}"/>
              </a:ext>
            </a:extLst>
          </p:cNvPr>
          <p:cNvCxnSpPr>
            <a:stCxn id="53" idx="2"/>
            <a:endCxn id="54" idx="0"/>
          </p:cNvCxnSpPr>
          <p:nvPr/>
        </p:nvCxnSpPr>
        <p:spPr>
          <a:xfrm flipH="1">
            <a:off x="5794161" y="5052538"/>
            <a:ext cx="2957" cy="424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5A587E56-7DCF-4C41-AE5A-08A6D1E3CDDF}"/>
              </a:ext>
            </a:extLst>
          </p:cNvPr>
          <p:cNvSpPr/>
          <p:nvPr/>
        </p:nvSpPr>
        <p:spPr>
          <a:xfrm>
            <a:off x="5281847" y="3800401"/>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sp>
        <p:nvSpPr>
          <p:cNvPr id="61" name="矩形 60">
            <a:extLst>
              <a:ext uri="{FF2B5EF4-FFF2-40B4-BE49-F238E27FC236}">
                <a16:creationId xmlns:a16="http://schemas.microsoft.com/office/drawing/2014/main" id="{9504D29C-DF21-4BB7-AA31-0B170A85854A}"/>
              </a:ext>
            </a:extLst>
          </p:cNvPr>
          <p:cNvSpPr/>
          <p:nvPr/>
        </p:nvSpPr>
        <p:spPr>
          <a:xfrm>
            <a:off x="6727790" y="3058275"/>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sp>
        <p:nvSpPr>
          <p:cNvPr id="62" name="矩形 61">
            <a:extLst>
              <a:ext uri="{FF2B5EF4-FFF2-40B4-BE49-F238E27FC236}">
                <a16:creationId xmlns:a16="http://schemas.microsoft.com/office/drawing/2014/main" id="{BFAAA3F5-5F84-4339-91ED-1C84BD7513B9}"/>
              </a:ext>
            </a:extLst>
          </p:cNvPr>
          <p:cNvSpPr/>
          <p:nvPr/>
        </p:nvSpPr>
        <p:spPr>
          <a:xfrm>
            <a:off x="8302105" y="3787164"/>
            <a:ext cx="1038684" cy="31688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latin typeface="Times New Roman" panose="02020603050405020304" pitchFamily="18" charset="0"/>
                <a:cs typeface="Times New Roman" panose="02020603050405020304" pitchFamily="18" charset="0"/>
              </a:rPr>
              <a:t>逻辑层记录</a:t>
            </a:r>
          </a:p>
        </p:txBody>
      </p:sp>
      <p:cxnSp>
        <p:nvCxnSpPr>
          <p:cNvPr id="63" name="直接箭头连接符 62">
            <a:extLst>
              <a:ext uri="{FF2B5EF4-FFF2-40B4-BE49-F238E27FC236}">
                <a16:creationId xmlns:a16="http://schemas.microsoft.com/office/drawing/2014/main" id="{2159AE2D-F11C-42F7-8F9D-329CBDB482E8}"/>
              </a:ext>
            </a:extLst>
          </p:cNvPr>
          <p:cNvCxnSpPr>
            <a:cxnSpLocks/>
            <a:stCxn id="61" idx="2"/>
            <a:endCxn id="60" idx="0"/>
          </p:cNvCxnSpPr>
          <p:nvPr/>
        </p:nvCxnSpPr>
        <p:spPr>
          <a:xfrm flipH="1">
            <a:off x="5801189" y="3375156"/>
            <a:ext cx="1445943" cy="425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49695F1E-3102-43DC-85C9-24E206055607}"/>
              </a:ext>
            </a:extLst>
          </p:cNvPr>
          <p:cNvCxnSpPr>
            <a:stCxn id="61" idx="2"/>
            <a:endCxn id="62" idx="0"/>
          </p:cNvCxnSpPr>
          <p:nvPr/>
        </p:nvCxnSpPr>
        <p:spPr>
          <a:xfrm>
            <a:off x="7247132" y="3375156"/>
            <a:ext cx="1574315" cy="41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BCD3DF68-1FCC-4718-B6D0-C52A5B29DBE5}"/>
              </a:ext>
            </a:extLst>
          </p:cNvPr>
          <p:cNvSpPr/>
          <p:nvPr/>
        </p:nvSpPr>
        <p:spPr>
          <a:xfrm>
            <a:off x="4705165" y="2832192"/>
            <a:ext cx="5291085" cy="1491446"/>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6" name="文本框 65">
            <a:extLst>
              <a:ext uri="{FF2B5EF4-FFF2-40B4-BE49-F238E27FC236}">
                <a16:creationId xmlns:a16="http://schemas.microsoft.com/office/drawing/2014/main" id="{CBADF12D-A06C-4178-999D-DCF0D6A43078}"/>
              </a:ext>
            </a:extLst>
          </p:cNvPr>
          <p:cNvSpPr txBox="1"/>
          <p:nvPr/>
        </p:nvSpPr>
        <p:spPr>
          <a:xfrm>
            <a:off x="8495197" y="2984794"/>
            <a:ext cx="1179246"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红黑树</a:t>
            </a:r>
          </a:p>
        </p:txBody>
      </p:sp>
      <p:cxnSp>
        <p:nvCxnSpPr>
          <p:cNvPr id="7" name="直接箭头连接符 6">
            <a:extLst>
              <a:ext uri="{FF2B5EF4-FFF2-40B4-BE49-F238E27FC236}">
                <a16:creationId xmlns:a16="http://schemas.microsoft.com/office/drawing/2014/main" id="{3FB60B16-F8ED-4CA0-A89F-00416B2CCACD}"/>
              </a:ext>
            </a:extLst>
          </p:cNvPr>
          <p:cNvCxnSpPr>
            <a:stCxn id="60" idx="2"/>
            <a:endCxn id="53" idx="0"/>
          </p:cNvCxnSpPr>
          <p:nvPr/>
        </p:nvCxnSpPr>
        <p:spPr>
          <a:xfrm flipH="1">
            <a:off x="5797118" y="4117282"/>
            <a:ext cx="4071" cy="618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B8D9C5F-DDFA-4BE1-B160-A18322F40249}"/>
              </a:ext>
            </a:extLst>
          </p:cNvPr>
          <p:cNvSpPr txBox="1"/>
          <p:nvPr/>
        </p:nvSpPr>
        <p:spPr>
          <a:xfrm>
            <a:off x="1816962" y="1688929"/>
            <a:ext cx="666713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并将逻辑层记录、物理层记录直接释放掉；</a:t>
            </a:r>
            <a:endParaRPr lang="en-US" altLang="zh-CN"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8DE02029-E439-4261-AF41-5248A7F07B2C}"/>
              </a:ext>
            </a:extLst>
          </p:cNvPr>
          <p:cNvSpPr txBox="1"/>
          <p:nvPr/>
        </p:nvSpPr>
        <p:spPr>
          <a:xfrm>
            <a:off x="1816962" y="2058239"/>
            <a:ext cx="585038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在对应的</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设备中将一个标记从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清</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3C6CF18A-6707-45B8-BB41-65A19C40E519}"/>
              </a:ext>
            </a:extLst>
          </p:cNvPr>
          <p:cNvSpPr txBox="1"/>
          <p:nvPr/>
        </p:nvSpPr>
        <p:spPr>
          <a:xfrm>
            <a:off x="1816962" y="1336601"/>
            <a:ext cx="537099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将被删除的数据对应的逻辑层记录从树中删除；</a:t>
            </a:r>
            <a:endParaRPr lang="en-US" altLang="zh-CN" dirty="0">
              <a:latin typeface="Times New Roman" panose="02020603050405020304" pitchFamily="18" charset="0"/>
              <a:cs typeface="Times New Roman" panose="02020603050405020304" pitchFamily="18" charset="0"/>
            </a:endParaRPr>
          </a:p>
        </p:txBody>
      </p:sp>
      <p:sp>
        <p:nvSpPr>
          <p:cNvPr id="17" name="对话气泡: 矩形 16">
            <a:extLst>
              <a:ext uri="{FF2B5EF4-FFF2-40B4-BE49-F238E27FC236}">
                <a16:creationId xmlns:a16="http://schemas.microsoft.com/office/drawing/2014/main" id="{0166881C-3321-4DA1-A752-4B28040F73C4}"/>
              </a:ext>
            </a:extLst>
          </p:cNvPr>
          <p:cNvSpPr/>
          <p:nvPr/>
        </p:nvSpPr>
        <p:spPr>
          <a:xfrm rot="10800000">
            <a:off x="5281847" y="5999178"/>
            <a:ext cx="1038684" cy="52914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58D90497-2D27-428C-AD1A-BBBD9DD2ECA9}"/>
              </a:ext>
            </a:extLst>
          </p:cNvPr>
          <p:cNvSpPr txBox="1"/>
          <p:nvPr/>
        </p:nvSpPr>
        <p:spPr>
          <a:xfrm>
            <a:off x="5410108" y="6079086"/>
            <a:ext cx="78215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flag:1</a:t>
            </a:r>
            <a:endParaRPr lang="zh-CN" altLang="en-US" dirty="0">
              <a:latin typeface="Times New Roman" panose="02020603050405020304" pitchFamily="18" charset="0"/>
              <a:cs typeface="Times New Roman" panose="02020603050405020304" pitchFamily="18" charset="0"/>
            </a:endParaRPr>
          </a:p>
        </p:txBody>
      </p:sp>
      <p:sp>
        <p:nvSpPr>
          <p:cNvPr id="67" name="文本框 66">
            <a:extLst>
              <a:ext uri="{FF2B5EF4-FFF2-40B4-BE49-F238E27FC236}">
                <a16:creationId xmlns:a16="http://schemas.microsoft.com/office/drawing/2014/main" id="{C7C4F865-72CC-46CE-8BBE-19F2704B41D2}"/>
              </a:ext>
            </a:extLst>
          </p:cNvPr>
          <p:cNvSpPr txBox="1"/>
          <p:nvPr/>
        </p:nvSpPr>
        <p:spPr>
          <a:xfrm>
            <a:off x="5410108" y="6079086"/>
            <a:ext cx="78215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flag:0</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84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22" presetClass="exit" presetSubtype="4" fill="hold" grpId="0" nodeType="withEffect">
                                  <p:stCondLst>
                                    <p:cond delay="0"/>
                                  </p:stCondLst>
                                  <p:childTnLst>
                                    <p:animEffect transition="out" filter="wipe(down)">
                                      <p:cBhvr>
                                        <p:cTn id="8" dur="500"/>
                                        <p:tgtEl>
                                          <p:spTgt spid="62"/>
                                        </p:tgtEl>
                                      </p:cBhvr>
                                    </p:animEffect>
                                    <p:set>
                                      <p:cBhvr>
                                        <p:cTn id="9" dur="1" fill="hold">
                                          <p:stCondLst>
                                            <p:cond delay="499"/>
                                          </p:stCondLst>
                                        </p:cTn>
                                        <p:tgtEl>
                                          <p:spTgt spid="62"/>
                                        </p:tgtEl>
                                        <p:attrNameLst>
                                          <p:attrName>style.visibility</p:attrName>
                                        </p:attrNameLst>
                                      </p:cBhvr>
                                      <p:to>
                                        <p:strVal val="hidden"/>
                                      </p:to>
                                    </p:set>
                                  </p:childTnLst>
                                </p:cTn>
                              </p:par>
                              <p:par>
                                <p:cTn id="10" presetID="22" presetClass="exit" presetSubtype="4" fill="hold" grpId="0" nodeType="withEffect">
                                  <p:stCondLst>
                                    <p:cond delay="0"/>
                                  </p:stCondLst>
                                  <p:childTnLst>
                                    <p:animEffect transition="out" filter="wipe(down)">
                                      <p:cBhvr>
                                        <p:cTn id="11" dur="500"/>
                                        <p:tgtEl>
                                          <p:spTgt spid="61"/>
                                        </p:tgtEl>
                                      </p:cBhvr>
                                    </p:animEffect>
                                    <p:set>
                                      <p:cBhvr>
                                        <p:cTn id="12" dur="1" fill="hold">
                                          <p:stCondLst>
                                            <p:cond delay="499"/>
                                          </p:stCondLst>
                                        </p:cTn>
                                        <p:tgtEl>
                                          <p:spTgt spid="61"/>
                                        </p:tgtEl>
                                        <p:attrNameLst>
                                          <p:attrName>style.visibility</p:attrName>
                                        </p:attrNameLst>
                                      </p:cBhvr>
                                      <p:to>
                                        <p:strVal val="hidden"/>
                                      </p:to>
                                    </p:set>
                                  </p:childTnLst>
                                </p:cTn>
                              </p:par>
                              <p:par>
                                <p:cTn id="13" presetID="22" presetClass="exit" presetSubtype="4" fill="hold" grpId="0" nodeType="withEffect">
                                  <p:stCondLst>
                                    <p:cond delay="0"/>
                                  </p:stCondLst>
                                  <p:childTnLst>
                                    <p:animEffect transition="out" filter="wipe(down)">
                                      <p:cBhvr>
                                        <p:cTn id="14" dur="500"/>
                                        <p:tgtEl>
                                          <p:spTgt spid="65"/>
                                        </p:tgtEl>
                                      </p:cBhvr>
                                    </p:animEffect>
                                    <p:set>
                                      <p:cBhvr>
                                        <p:cTn id="15" dur="1" fill="hold">
                                          <p:stCondLst>
                                            <p:cond delay="499"/>
                                          </p:stCondLst>
                                        </p:cTn>
                                        <p:tgtEl>
                                          <p:spTgt spid="65"/>
                                        </p:tgtEl>
                                        <p:attrNameLst>
                                          <p:attrName>style.visibility</p:attrName>
                                        </p:attrNameLst>
                                      </p:cBhvr>
                                      <p:to>
                                        <p:strVal val="hidden"/>
                                      </p:to>
                                    </p:set>
                                  </p:childTnLst>
                                </p:cTn>
                              </p:par>
                              <p:par>
                                <p:cTn id="16" presetID="22" presetClass="exit" presetSubtype="4" fill="hold" nodeType="withEffect">
                                  <p:stCondLst>
                                    <p:cond delay="0"/>
                                  </p:stCondLst>
                                  <p:childTnLst>
                                    <p:animEffect transition="out" filter="wipe(down)">
                                      <p:cBhvr>
                                        <p:cTn id="17" dur="500"/>
                                        <p:tgtEl>
                                          <p:spTgt spid="64"/>
                                        </p:tgtEl>
                                      </p:cBhvr>
                                    </p:animEffect>
                                    <p:set>
                                      <p:cBhvr>
                                        <p:cTn id="18" dur="1" fill="hold">
                                          <p:stCondLst>
                                            <p:cond delay="499"/>
                                          </p:stCondLst>
                                        </p:cTn>
                                        <p:tgtEl>
                                          <p:spTgt spid="64"/>
                                        </p:tgtEl>
                                        <p:attrNameLst>
                                          <p:attrName>style.visibility</p:attrName>
                                        </p:attrNameLst>
                                      </p:cBhvr>
                                      <p:to>
                                        <p:strVal val="hidden"/>
                                      </p:to>
                                    </p:set>
                                  </p:childTnLst>
                                </p:cTn>
                              </p:par>
                              <p:par>
                                <p:cTn id="19" presetID="22" presetClass="exit" presetSubtype="4" fill="hold" nodeType="withEffect">
                                  <p:stCondLst>
                                    <p:cond delay="0"/>
                                  </p:stCondLst>
                                  <p:childTnLst>
                                    <p:animEffect transition="out" filter="wipe(down)">
                                      <p:cBhvr>
                                        <p:cTn id="20" dur="500"/>
                                        <p:tgtEl>
                                          <p:spTgt spid="63"/>
                                        </p:tgtEl>
                                      </p:cBhvr>
                                    </p:animEffect>
                                    <p:set>
                                      <p:cBhvr>
                                        <p:cTn id="21" dur="1" fill="hold">
                                          <p:stCondLst>
                                            <p:cond delay="499"/>
                                          </p:stCondLst>
                                        </p:cTn>
                                        <p:tgtEl>
                                          <p:spTgt spid="63"/>
                                        </p:tgtEl>
                                        <p:attrNameLst>
                                          <p:attrName>style.visibility</p:attrName>
                                        </p:attrNameLst>
                                      </p:cBhvr>
                                      <p:to>
                                        <p:strVal val="hidden"/>
                                      </p:to>
                                    </p:set>
                                  </p:childTnLst>
                                </p:cTn>
                              </p:par>
                              <p:par>
                                <p:cTn id="22" presetID="22" presetClass="exit" presetSubtype="4" fill="hold" grpId="0" nodeType="withEffect">
                                  <p:stCondLst>
                                    <p:cond delay="0"/>
                                  </p:stCondLst>
                                  <p:childTnLst>
                                    <p:animEffect transition="out" filter="wipe(down)">
                                      <p:cBhvr>
                                        <p:cTn id="23" dur="500"/>
                                        <p:tgtEl>
                                          <p:spTgt spid="66"/>
                                        </p:tgtEl>
                                      </p:cBhvr>
                                    </p:animEffect>
                                    <p:set>
                                      <p:cBhvr>
                                        <p:cTn id="24" dur="1" fill="hold">
                                          <p:stCondLst>
                                            <p:cond delay="499"/>
                                          </p:stCondLst>
                                        </p:cTn>
                                        <p:tgtEl>
                                          <p:spTgt spid="6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22" presetClass="exit" presetSubtype="4" fill="hold" grpId="0" nodeType="withEffect">
                                  <p:stCondLst>
                                    <p:cond delay="0"/>
                                  </p:stCondLst>
                                  <p:childTnLst>
                                    <p:animEffect transition="out" filter="wipe(down)">
                                      <p:cBhvr>
                                        <p:cTn id="30" dur="500"/>
                                        <p:tgtEl>
                                          <p:spTgt spid="60"/>
                                        </p:tgtEl>
                                      </p:cBhvr>
                                    </p:animEffect>
                                    <p:set>
                                      <p:cBhvr>
                                        <p:cTn id="31" dur="1" fill="hold">
                                          <p:stCondLst>
                                            <p:cond delay="499"/>
                                          </p:stCondLst>
                                        </p:cTn>
                                        <p:tgtEl>
                                          <p:spTgt spid="60"/>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22" presetClass="exit" presetSubtype="4" fill="hold" grpId="0" nodeType="withEffect">
                                  <p:stCondLst>
                                    <p:cond delay="0"/>
                                  </p:stCondLst>
                                  <p:childTnLst>
                                    <p:animEffect transition="out" filter="wipe(down)">
                                      <p:cBhvr>
                                        <p:cTn id="36" dur="500"/>
                                        <p:tgtEl>
                                          <p:spTgt spid="53"/>
                                        </p:tgtEl>
                                      </p:cBhvr>
                                    </p:animEffect>
                                    <p:set>
                                      <p:cBhvr>
                                        <p:cTn id="37" dur="1" fill="hold">
                                          <p:stCondLst>
                                            <p:cond delay="499"/>
                                          </p:stCondLst>
                                        </p:cTn>
                                        <p:tgtEl>
                                          <p:spTgt spid="53"/>
                                        </p:tgtEl>
                                        <p:attrNameLst>
                                          <p:attrName>style.visibility</p:attrName>
                                        </p:attrNameLst>
                                      </p:cBhvr>
                                      <p:to>
                                        <p:strVal val="hidden"/>
                                      </p:to>
                                    </p:set>
                                  </p:childTnLst>
                                </p:cTn>
                              </p:par>
                              <p:par>
                                <p:cTn id="38" presetID="22" presetClass="exit" presetSubtype="4" fill="hold" nodeType="withEffect">
                                  <p:stCondLst>
                                    <p:cond delay="0"/>
                                  </p:stCondLst>
                                  <p:childTnLst>
                                    <p:animEffect transition="out" filter="wipe(down)">
                                      <p:cBhvr>
                                        <p:cTn id="39" dur="500"/>
                                        <p:tgtEl>
                                          <p:spTgt spid="59"/>
                                        </p:tgtEl>
                                      </p:cBhvr>
                                    </p:animEffect>
                                    <p:set>
                                      <p:cBhvr>
                                        <p:cTn id="40" dur="1" fill="hold">
                                          <p:stCondLst>
                                            <p:cond delay="499"/>
                                          </p:stCondLst>
                                        </p:cTn>
                                        <p:tgtEl>
                                          <p:spTgt spid="5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0" grpId="0" animBg="1"/>
      <p:bldP spid="61" grpId="0" animBg="1"/>
      <p:bldP spid="62" grpId="0" animBg="1"/>
      <p:bldP spid="65" grpId="0" animBg="1"/>
      <p:bldP spid="66" grpId="0"/>
      <p:bldP spid="11" grpId="0"/>
      <p:bldP spid="13" grpId="0"/>
      <p:bldP spid="16" grpId="0"/>
      <p:bldP spid="19" grpId="0"/>
      <p:bldP spid="6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2194857-CC4B-401D-8D18-28A78970669A}"/>
              </a:ext>
            </a:extLst>
          </p:cNvPr>
          <p:cNvSpPr>
            <a:spLocks noGrp="1"/>
          </p:cNvSpPr>
          <p:nvPr>
            <p:ph type="title"/>
          </p:nvPr>
        </p:nvSpPr>
        <p:spPr>
          <a:xfrm>
            <a:off x="0" y="0"/>
            <a:ext cx="4287915"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三</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读写删文件</a:t>
            </a:r>
          </a:p>
        </p:txBody>
      </p:sp>
      <p:sp>
        <p:nvSpPr>
          <p:cNvPr id="40" name="文本框 39">
            <a:extLst>
              <a:ext uri="{FF2B5EF4-FFF2-40B4-BE49-F238E27FC236}">
                <a16:creationId xmlns:a16="http://schemas.microsoft.com/office/drawing/2014/main" id="{8391DEFC-0EFA-415A-ACCC-713592DDA464}"/>
              </a:ext>
            </a:extLst>
          </p:cNvPr>
          <p:cNvSpPr txBox="1"/>
          <p:nvPr/>
        </p:nvSpPr>
        <p:spPr>
          <a:xfrm>
            <a:off x="1816962" y="994289"/>
            <a:ext cx="8558075"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旧节点如果被新节点完全覆盖，则会被删除，这点逻辑和删除一个文件类似：</a:t>
            </a:r>
            <a:endParaRPr lang="en-US" altLang="zh-CN" dirty="0">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DD2231F2-82DE-4EDD-A27B-3A21304399C6}"/>
              </a:ext>
            </a:extLst>
          </p:cNvPr>
          <p:cNvSpPr/>
          <p:nvPr/>
        </p:nvSpPr>
        <p:spPr>
          <a:xfrm>
            <a:off x="5274818" y="5477188"/>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cxnSp>
        <p:nvCxnSpPr>
          <p:cNvPr id="55" name="直接连接符 54">
            <a:extLst>
              <a:ext uri="{FF2B5EF4-FFF2-40B4-BE49-F238E27FC236}">
                <a16:creationId xmlns:a16="http://schemas.microsoft.com/office/drawing/2014/main" id="{E9B3F40D-6A1F-4D8E-A177-A429E4B5009D}"/>
              </a:ext>
            </a:extLst>
          </p:cNvPr>
          <p:cNvCxnSpPr>
            <a:cxnSpLocks/>
          </p:cNvCxnSpPr>
          <p:nvPr/>
        </p:nvCxnSpPr>
        <p:spPr>
          <a:xfrm>
            <a:off x="2673659" y="5477188"/>
            <a:ext cx="6667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0F53751A-71B9-4498-A4D4-FD8C4677C6FD}"/>
              </a:ext>
            </a:extLst>
          </p:cNvPr>
          <p:cNvCxnSpPr>
            <a:cxnSpLocks/>
          </p:cNvCxnSpPr>
          <p:nvPr/>
        </p:nvCxnSpPr>
        <p:spPr>
          <a:xfrm flipV="1">
            <a:off x="2673659" y="5870470"/>
            <a:ext cx="6667130" cy="23950"/>
          </a:xfrm>
          <a:prstGeom prst="line">
            <a:avLst/>
          </a:prstGeom>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DAE2AAD3-A388-4A74-BDE2-D9A8605087F7}"/>
              </a:ext>
            </a:extLst>
          </p:cNvPr>
          <p:cNvSpPr txBox="1"/>
          <p:nvPr/>
        </p:nvSpPr>
        <p:spPr>
          <a:xfrm>
            <a:off x="2783151" y="5501138"/>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sp>
        <p:nvSpPr>
          <p:cNvPr id="11" name="文本框 10">
            <a:extLst>
              <a:ext uri="{FF2B5EF4-FFF2-40B4-BE49-F238E27FC236}">
                <a16:creationId xmlns:a16="http://schemas.microsoft.com/office/drawing/2014/main" id="{FB8D9C5F-DDFA-4BE1-B160-A18322F40249}"/>
              </a:ext>
            </a:extLst>
          </p:cNvPr>
          <p:cNvSpPr txBox="1"/>
          <p:nvPr/>
        </p:nvSpPr>
        <p:spPr>
          <a:xfrm>
            <a:off x="1816962" y="1688929"/>
            <a:ext cx="666713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并将逻辑层记录、物理层记录直接释放掉；</a:t>
            </a:r>
            <a:endParaRPr lang="en-US" altLang="zh-CN"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8DE02029-E439-4261-AF41-5248A7F07B2C}"/>
              </a:ext>
            </a:extLst>
          </p:cNvPr>
          <p:cNvSpPr txBox="1"/>
          <p:nvPr/>
        </p:nvSpPr>
        <p:spPr>
          <a:xfrm>
            <a:off x="1816962" y="2058239"/>
            <a:ext cx="585038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在对应的</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设备中将一个标记从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清</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3C6CF18A-6707-45B8-BB41-65A19C40E519}"/>
              </a:ext>
            </a:extLst>
          </p:cNvPr>
          <p:cNvSpPr txBox="1"/>
          <p:nvPr/>
        </p:nvSpPr>
        <p:spPr>
          <a:xfrm>
            <a:off x="1816962" y="1336601"/>
            <a:ext cx="537099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将被删除的数据对应的逻辑层记录从树中删除；</a:t>
            </a:r>
            <a:endParaRPr lang="en-US" altLang="zh-CN" dirty="0">
              <a:latin typeface="Times New Roman" panose="02020603050405020304" pitchFamily="18" charset="0"/>
              <a:cs typeface="Times New Roman" panose="02020603050405020304" pitchFamily="18" charset="0"/>
            </a:endParaRPr>
          </a:p>
        </p:txBody>
      </p:sp>
      <p:sp>
        <p:nvSpPr>
          <p:cNvPr id="17" name="对话气泡: 矩形 16">
            <a:extLst>
              <a:ext uri="{FF2B5EF4-FFF2-40B4-BE49-F238E27FC236}">
                <a16:creationId xmlns:a16="http://schemas.microsoft.com/office/drawing/2014/main" id="{0166881C-3321-4DA1-A752-4B28040F73C4}"/>
              </a:ext>
            </a:extLst>
          </p:cNvPr>
          <p:cNvSpPr/>
          <p:nvPr/>
        </p:nvSpPr>
        <p:spPr>
          <a:xfrm rot="10800000">
            <a:off x="5281847" y="5999178"/>
            <a:ext cx="1038684" cy="529148"/>
          </a:xfrm>
          <a:prstGeom prst="wedgeRect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58D90497-2D27-428C-AD1A-BBBD9DD2ECA9}"/>
              </a:ext>
            </a:extLst>
          </p:cNvPr>
          <p:cNvSpPr txBox="1"/>
          <p:nvPr/>
        </p:nvSpPr>
        <p:spPr>
          <a:xfrm>
            <a:off x="5410108" y="6079086"/>
            <a:ext cx="782159"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flag:0</a:t>
            </a:r>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225C637-38FE-4E7C-991A-50C4A47BE4BA}"/>
              </a:ext>
            </a:extLst>
          </p:cNvPr>
          <p:cNvSpPr txBox="1"/>
          <p:nvPr/>
        </p:nvSpPr>
        <p:spPr>
          <a:xfrm>
            <a:off x="2607077" y="3111710"/>
            <a:ext cx="6374167" cy="1477328"/>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注意：</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设备写入是写</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，因此该清除一个标记的动作可以不擦除整个块；</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而我们平时普通的写入数据，由于涉及从</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到</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的变化，因此必须要擦除整个块后再写入数据；</a:t>
            </a:r>
          </a:p>
        </p:txBody>
      </p:sp>
    </p:spTree>
    <p:extLst>
      <p:ext uri="{BB962C8B-B14F-4D97-AF65-F5344CB8AC3E}">
        <p14:creationId xmlns:p14="http://schemas.microsoft.com/office/powerpoint/2010/main" val="1399363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4C8A71-F0D4-4D1C-9C92-B962225E93A5}"/>
              </a:ext>
            </a:extLst>
          </p:cNvPr>
          <p:cNvSpPr>
            <a:spLocks noGrp="1"/>
          </p:cNvSpPr>
          <p:nvPr>
            <p:ph type="title"/>
          </p:nvPr>
        </p:nvSpPr>
        <p:spPr>
          <a:xfrm>
            <a:off x="0" y="0"/>
            <a:ext cx="2947386"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一</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整体介绍</a:t>
            </a:r>
          </a:p>
        </p:txBody>
      </p:sp>
      <p:sp>
        <p:nvSpPr>
          <p:cNvPr id="7" name="文本框 6">
            <a:extLst>
              <a:ext uri="{FF2B5EF4-FFF2-40B4-BE49-F238E27FC236}">
                <a16:creationId xmlns:a16="http://schemas.microsoft.com/office/drawing/2014/main" id="{3D3E05A6-01B5-4D21-895F-11F5AF152889}"/>
              </a:ext>
            </a:extLst>
          </p:cNvPr>
          <p:cNvSpPr txBox="1"/>
          <p:nvPr/>
        </p:nvSpPr>
        <p:spPr>
          <a:xfrm>
            <a:off x="1518081" y="843379"/>
            <a:ext cx="8558075" cy="1200329"/>
          </a:xfrm>
          <a:prstGeom prst="rect">
            <a:avLst/>
          </a:prstGeom>
          <a:noFill/>
        </p:spPr>
        <p:txBody>
          <a:bodyPr wrap="square" rtlCol="0">
            <a:spAutoFit/>
          </a:bodyPr>
          <a:lstStyle/>
          <a:p>
            <a:r>
              <a:rPr lang="en-US" altLang="zh-CN" sz="1800" dirty="0">
                <a:latin typeface="Times New Roman" panose="02020603050405020304" pitchFamily="18" charset="0"/>
                <a:cs typeface="Times New Roman" panose="02020603050405020304" pitchFamily="18" charset="0"/>
              </a:rPr>
              <a:t>Flash</a:t>
            </a:r>
            <a:r>
              <a:rPr lang="zh-CN" altLang="en-US" sz="1800" dirty="0">
                <a:latin typeface="Times New Roman" panose="02020603050405020304" pitchFamily="18" charset="0"/>
                <a:cs typeface="Times New Roman" panose="02020603050405020304" pitchFamily="18" charset="0"/>
              </a:rPr>
              <a:t>设备由块</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eraseblock</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组成，挂载文件系统时会扫描每个块，并统计各块的使用情况，根据块的已使用情况分别插入到</a:t>
            </a:r>
            <a:r>
              <a:rPr lang="en-US" altLang="zh-CN" sz="1800" dirty="0" err="1">
                <a:latin typeface="Times New Roman" panose="02020603050405020304" pitchFamily="18" charset="0"/>
                <a:cs typeface="Times New Roman" panose="02020603050405020304" pitchFamily="18" charset="0"/>
              </a:rPr>
              <a:t>free_list</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dirty_list</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clean_list</a:t>
            </a:r>
            <a:r>
              <a:rPr lang="zh-CN" altLang="en-US" sz="1800" dirty="0">
                <a:latin typeface="Times New Roman" panose="02020603050405020304" pitchFamily="18" charset="0"/>
                <a:cs typeface="Times New Roman" panose="02020603050405020304" pitchFamily="18" charset="0"/>
              </a:rPr>
              <a:t>中。</a:t>
            </a:r>
            <a:r>
              <a:rPr lang="en-US" altLang="zh-CN" sz="1800" dirty="0">
                <a:latin typeface="Times New Roman" panose="02020603050405020304" pitchFamily="18" charset="0"/>
                <a:cs typeface="Times New Roman" panose="02020603050405020304" pitchFamily="18" charset="0"/>
              </a:rPr>
              <a:t>free</a:t>
            </a:r>
            <a:r>
              <a:rPr lang="zh-CN" altLang="en-US" sz="1800" dirty="0">
                <a:latin typeface="Times New Roman" panose="02020603050405020304" pitchFamily="18" charset="0"/>
                <a:cs typeface="Times New Roman" panose="02020603050405020304" pitchFamily="18" charset="0"/>
              </a:rPr>
              <a:t>代表是全</a:t>
            </a:r>
            <a:r>
              <a:rPr lang="en-US" altLang="zh-CN" sz="1800" dirty="0">
                <a:latin typeface="Times New Roman" panose="02020603050405020304" pitchFamily="18" charset="0"/>
                <a:cs typeface="Times New Roman" panose="02020603050405020304" pitchFamily="18" charset="0"/>
              </a:rPr>
              <a:t>0xFF</a:t>
            </a:r>
            <a:r>
              <a:rPr lang="zh-CN" altLang="en-US" sz="1800" dirty="0">
                <a:latin typeface="Times New Roman" panose="02020603050405020304" pitchFamily="18" charset="0"/>
                <a:cs typeface="Times New Roman" panose="02020603050405020304" pitchFamily="18" charset="0"/>
              </a:rPr>
              <a:t>的，</a:t>
            </a:r>
            <a:r>
              <a:rPr lang="en-US" altLang="zh-CN" sz="1800" dirty="0">
                <a:latin typeface="Times New Roman" panose="02020603050405020304" pitchFamily="18" charset="0"/>
                <a:cs typeface="Times New Roman" panose="02020603050405020304" pitchFamily="18" charset="0"/>
              </a:rPr>
              <a:t>dirty</a:t>
            </a:r>
            <a:r>
              <a:rPr lang="zh-CN" altLang="en-US" sz="1800" dirty="0">
                <a:latin typeface="Times New Roman" panose="02020603050405020304" pitchFamily="18" charset="0"/>
                <a:cs typeface="Times New Roman" panose="02020603050405020304" pitchFamily="18" charset="0"/>
              </a:rPr>
              <a:t>是含有过期数据的，</a:t>
            </a:r>
            <a:r>
              <a:rPr lang="en-US" altLang="zh-CN" sz="1800" dirty="0">
                <a:latin typeface="Times New Roman" panose="02020603050405020304" pitchFamily="18" charset="0"/>
                <a:cs typeface="Times New Roman" panose="02020603050405020304" pitchFamily="18" charset="0"/>
              </a:rPr>
              <a:t>clean</a:t>
            </a:r>
            <a:r>
              <a:rPr lang="zh-CN" altLang="en-US" sz="1800" dirty="0">
                <a:latin typeface="Times New Roman" panose="02020603050405020304" pitchFamily="18" charset="0"/>
                <a:cs typeface="Times New Roman" panose="02020603050405020304" pitchFamily="18" charset="0"/>
              </a:rPr>
              <a:t>是只含有有效数据的。</a:t>
            </a:r>
            <a:endParaRPr lang="en-US" altLang="zh-CN" sz="18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96FC2484-901D-43E2-AD41-958E6C9F6E1F}"/>
              </a:ext>
            </a:extLst>
          </p:cNvPr>
          <p:cNvSpPr/>
          <p:nvPr/>
        </p:nvSpPr>
        <p:spPr>
          <a:xfrm>
            <a:off x="2864528" y="2590982"/>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9560ECDC-6016-499B-99C9-02C34DD84905}"/>
              </a:ext>
            </a:extLst>
          </p:cNvPr>
          <p:cNvSpPr/>
          <p:nvPr/>
        </p:nvSpPr>
        <p:spPr>
          <a:xfrm>
            <a:off x="4550545" y="2590982"/>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377CA99B-9285-44D3-8227-9300E53585D3}"/>
              </a:ext>
            </a:extLst>
          </p:cNvPr>
          <p:cNvSpPr/>
          <p:nvPr/>
        </p:nvSpPr>
        <p:spPr>
          <a:xfrm>
            <a:off x="2864527" y="419247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E2AE6175-39A7-48A6-880F-7FDB59BA5F28}"/>
              </a:ext>
            </a:extLst>
          </p:cNvPr>
          <p:cNvSpPr/>
          <p:nvPr/>
        </p:nvSpPr>
        <p:spPr>
          <a:xfrm>
            <a:off x="4550545" y="419247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22EDA93-388E-4706-9894-235109F33A9B}"/>
              </a:ext>
            </a:extLst>
          </p:cNvPr>
          <p:cNvSpPr/>
          <p:nvPr/>
        </p:nvSpPr>
        <p:spPr>
          <a:xfrm>
            <a:off x="6236563" y="2590982"/>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05137D40-BC7D-46F7-9E0B-3D1E445BA252}"/>
              </a:ext>
            </a:extLst>
          </p:cNvPr>
          <p:cNvSpPr/>
          <p:nvPr/>
        </p:nvSpPr>
        <p:spPr>
          <a:xfrm>
            <a:off x="7922580" y="2590982"/>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6845FAFB-7334-4A32-BC5D-BBD110908C93}"/>
              </a:ext>
            </a:extLst>
          </p:cNvPr>
          <p:cNvSpPr/>
          <p:nvPr/>
        </p:nvSpPr>
        <p:spPr>
          <a:xfrm>
            <a:off x="6236563" y="419247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B3C029E8-A40C-4A69-A16E-992C21556D1E}"/>
              </a:ext>
            </a:extLst>
          </p:cNvPr>
          <p:cNvSpPr/>
          <p:nvPr/>
        </p:nvSpPr>
        <p:spPr>
          <a:xfrm>
            <a:off x="7922581" y="419247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915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4C8A71-F0D4-4D1C-9C92-B962225E93A5}"/>
              </a:ext>
            </a:extLst>
          </p:cNvPr>
          <p:cNvSpPr>
            <a:spLocks noGrp="1"/>
          </p:cNvSpPr>
          <p:nvPr>
            <p:ph type="title"/>
          </p:nvPr>
        </p:nvSpPr>
        <p:spPr>
          <a:xfrm>
            <a:off x="0" y="0"/>
            <a:ext cx="2947386"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一</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整体介绍</a:t>
            </a:r>
          </a:p>
        </p:txBody>
      </p:sp>
      <p:sp>
        <p:nvSpPr>
          <p:cNvPr id="7" name="文本框 6">
            <a:extLst>
              <a:ext uri="{FF2B5EF4-FFF2-40B4-BE49-F238E27FC236}">
                <a16:creationId xmlns:a16="http://schemas.microsoft.com/office/drawing/2014/main" id="{3D3E05A6-01B5-4D21-895F-11F5AF152889}"/>
              </a:ext>
            </a:extLst>
          </p:cNvPr>
          <p:cNvSpPr txBox="1"/>
          <p:nvPr/>
        </p:nvSpPr>
        <p:spPr>
          <a:xfrm>
            <a:off x="1518081" y="843379"/>
            <a:ext cx="8558075" cy="1200329"/>
          </a:xfrm>
          <a:prstGeom prst="rect">
            <a:avLst/>
          </a:prstGeom>
          <a:noFill/>
        </p:spPr>
        <p:txBody>
          <a:bodyPr wrap="square" rtlCol="0">
            <a:spAutoFit/>
          </a:bodyPr>
          <a:lstStyle/>
          <a:p>
            <a:r>
              <a:rPr lang="en-US" altLang="zh-CN" sz="1800" dirty="0">
                <a:latin typeface="Times New Roman" panose="02020603050405020304" pitchFamily="18" charset="0"/>
                <a:cs typeface="Times New Roman" panose="02020603050405020304" pitchFamily="18" charset="0"/>
              </a:rPr>
              <a:t>Flash</a:t>
            </a:r>
            <a:r>
              <a:rPr lang="zh-CN" altLang="en-US" sz="1800" dirty="0">
                <a:latin typeface="Times New Roman" panose="02020603050405020304" pitchFamily="18" charset="0"/>
                <a:cs typeface="Times New Roman" panose="02020603050405020304" pitchFamily="18" charset="0"/>
              </a:rPr>
              <a:t>设备由块</a:t>
            </a:r>
            <a:r>
              <a:rPr lang="en-US" altLang="zh-CN"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eraseblock</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组成，挂载文件系统时会扫描每个块，并统计各块的使用情况，根据块的已使用情况分别插入到</a:t>
            </a:r>
            <a:r>
              <a:rPr lang="en-US" altLang="zh-CN" sz="1800" dirty="0" err="1">
                <a:latin typeface="Times New Roman" panose="02020603050405020304" pitchFamily="18" charset="0"/>
                <a:cs typeface="Times New Roman" panose="02020603050405020304" pitchFamily="18" charset="0"/>
              </a:rPr>
              <a:t>free_list</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dirty_list</a:t>
            </a:r>
            <a:r>
              <a:rPr lang="zh-CN" altLang="en-US" sz="1800" dirty="0">
                <a:latin typeface="Times New Roman" panose="02020603050405020304" pitchFamily="18" charset="0"/>
                <a:cs typeface="Times New Roman" panose="02020603050405020304" pitchFamily="18" charset="0"/>
              </a:rPr>
              <a:t>、</a:t>
            </a:r>
            <a:r>
              <a:rPr lang="en-US" altLang="zh-CN" sz="1800" dirty="0" err="1">
                <a:latin typeface="Times New Roman" panose="02020603050405020304" pitchFamily="18" charset="0"/>
                <a:cs typeface="Times New Roman" panose="02020603050405020304" pitchFamily="18" charset="0"/>
              </a:rPr>
              <a:t>clean_list</a:t>
            </a:r>
            <a:r>
              <a:rPr lang="zh-CN" altLang="en-US" sz="1800" dirty="0">
                <a:latin typeface="Times New Roman" panose="02020603050405020304" pitchFamily="18" charset="0"/>
                <a:cs typeface="Times New Roman" panose="02020603050405020304" pitchFamily="18" charset="0"/>
              </a:rPr>
              <a:t>中。</a:t>
            </a:r>
            <a:r>
              <a:rPr lang="en-US" altLang="zh-CN" sz="1800" dirty="0">
                <a:latin typeface="Times New Roman" panose="02020603050405020304" pitchFamily="18" charset="0"/>
                <a:cs typeface="Times New Roman" panose="02020603050405020304" pitchFamily="18" charset="0"/>
              </a:rPr>
              <a:t>free</a:t>
            </a:r>
            <a:r>
              <a:rPr lang="zh-CN" altLang="en-US" sz="1800" dirty="0">
                <a:latin typeface="Times New Roman" panose="02020603050405020304" pitchFamily="18" charset="0"/>
                <a:cs typeface="Times New Roman" panose="02020603050405020304" pitchFamily="18" charset="0"/>
              </a:rPr>
              <a:t>代表是全</a:t>
            </a:r>
            <a:r>
              <a:rPr lang="en-US" altLang="zh-CN" sz="1800" dirty="0">
                <a:latin typeface="Times New Roman" panose="02020603050405020304" pitchFamily="18" charset="0"/>
                <a:cs typeface="Times New Roman" panose="02020603050405020304" pitchFamily="18" charset="0"/>
              </a:rPr>
              <a:t>0xFF</a:t>
            </a:r>
            <a:r>
              <a:rPr lang="zh-CN" altLang="en-US" sz="1800" dirty="0">
                <a:latin typeface="Times New Roman" panose="02020603050405020304" pitchFamily="18" charset="0"/>
                <a:cs typeface="Times New Roman" panose="02020603050405020304" pitchFamily="18" charset="0"/>
              </a:rPr>
              <a:t>的，</a:t>
            </a:r>
            <a:r>
              <a:rPr lang="en-US" altLang="zh-CN" sz="1800" dirty="0">
                <a:latin typeface="Times New Roman" panose="02020603050405020304" pitchFamily="18" charset="0"/>
                <a:cs typeface="Times New Roman" panose="02020603050405020304" pitchFamily="18" charset="0"/>
              </a:rPr>
              <a:t>dirty</a:t>
            </a:r>
            <a:r>
              <a:rPr lang="zh-CN" altLang="en-US" sz="1800" dirty="0">
                <a:latin typeface="Times New Roman" panose="02020603050405020304" pitchFamily="18" charset="0"/>
                <a:cs typeface="Times New Roman" panose="02020603050405020304" pitchFamily="18" charset="0"/>
              </a:rPr>
              <a:t>是含有过期数据的，</a:t>
            </a:r>
            <a:r>
              <a:rPr lang="en-US" altLang="zh-CN" sz="1800" dirty="0">
                <a:latin typeface="Times New Roman" panose="02020603050405020304" pitchFamily="18" charset="0"/>
                <a:cs typeface="Times New Roman" panose="02020603050405020304" pitchFamily="18" charset="0"/>
              </a:rPr>
              <a:t>clean</a:t>
            </a:r>
            <a:r>
              <a:rPr lang="zh-CN" altLang="en-US" sz="1800" dirty="0">
                <a:latin typeface="Times New Roman" panose="02020603050405020304" pitchFamily="18" charset="0"/>
                <a:cs typeface="Times New Roman" panose="02020603050405020304" pitchFamily="18" charset="0"/>
              </a:rPr>
              <a:t>是只含有有效数据的。</a:t>
            </a:r>
            <a:endParaRPr lang="en-US" altLang="zh-CN" sz="1800"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96FC2484-901D-43E2-AD41-958E6C9F6E1F}"/>
              </a:ext>
            </a:extLst>
          </p:cNvPr>
          <p:cNvSpPr/>
          <p:nvPr/>
        </p:nvSpPr>
        <p:spPr>
          <a:xfrm>
            <a:off x="2673285" y="2231624"/>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9560ECDC-6016-499B-99C9-02C34DD84905}"/>
              </a:ext>
            </a:extLst>
          </p:cNvPr>
          <p:cNvSpPr/>
          <p:nvPr/>
        </p:nvSpPr>
        <p:spPr>
          <a:xfrm>
            <a:off x="4424222" y="2231624"/>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377CA99B-9285-44D3-8227-9300E53585D3}"/>
              </a:ext>
            </a:extLst>
          </p:cNvPr>
          <p:cNvSpPr/>
          <p:nvPr/>
        </p:nvSpPr>
        <p:spPr>
          <a:xfrm>
            <a:off x="2673285" y="3953518"/>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E2AE6175-39A7-48A6-880F-7FDB59BA5F28}"/>
              </a:ext>
            </a:extLst>
          </p:cNvPr>
          <p:cNvSpPr/>
          <p:nvPr/>
        </p:nvSpPr>
        <p:spPr>
          <a:xfrm>
            <a:off x="4510779" y="3953518"/>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22EDA93-388E-4706-9894-235109F33A9B}"/>
              </a:ext>
            </a:extLst>
          </p:cNvPr>
          <p:cNvSpPr/>
          <p:nvPr/>
        </p:nvSpPr>
        <p:spPr>
          <a:xfrm>
            <a:off x="4510779" y="577343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05137D40-BC7D-46F7-9E0B-3D1E445BA252}"/>
              </a:ext>
            </a:extLst>
          </p:cNvPr>
          <p:cNvSpPr/>
          <p:nvPr/>
        </p:nvSpPr>
        <p:spPr>
          <a:xfrm>
            <a:off x="6348273" y="577343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6845FAFB-7334-4A32-BC5D-BBD110908C93}"/>
              </a:ext>
            </a:extLst>
          </p:cNvPr>
          <p:cNvSpPr/>
          <p:nvPr/>
        </p:nvSpPr>
        <p:spPr>
          <a:xfrm>
            <a:off x="2673285" y="577343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B3C029E8-A40C-4A69-A16E-992C21556D1E}"/>
              </a:ext>
            </a:extLst>
          </p:cNvPr>
          <p:cNvSpPr/>
          <p:nvPr/>
        </p:nvSpPr>
        <p:spPr>
          <a:xfrm>
            <a:off x="8185767" y="577343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AE0938DB-2C49-43C3-834D-FB98246DF75A}"/>
              </a:ext>
            </a:extLst>
          </p:cNvPr>
          <p:cNvSpPr/>
          <p:nvPr/>
        </p:nvSpPr>
        <p:spPr>
          <a:xfrm>
            <a:off x="550416" y="2432482"/>
            <a:ext cx="1127464" cy="38173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free_list</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62A32AC8-0F16-4138-8292-D47993FD9B4A}"/>
              </a:ext>
            </a:extLst>
          </p:cNvPr>
          <p:cNvSpPr/>
          <p:nvPr/>
        </p:nvSpPr>
        <p:spPr>
          <a:xfrm>
            <a:off x="550415" y="4154376"/>
            <a:ext cx="1127464" cy="38173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clean_list</a:t>
            </a: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4FAFB414-465A-47F1-8D3A-513DDCF9A6AF}"/>
              </a:ext>
            </a:extLst>
          </p:cNvPr>
          <p:cNvSpPr/>
          <p:nvPr/>
        </p:nvSpPr>
        <p:spPr>
          <a:xfrm>
            <a:off x="553374" y="5974297"/>
            <a:ext cx="1124505" cy="38173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dirty_list</a:t>
            </a:r>
            <a:endParaRPr lang="zh-CN" altLang="en-US" dirty="0">
              <a:latin typeface="Times New Roman" panose="02020603050405020304" pitchFamily="18" charset="0"/>
              <a:cs typeface="Times New Roman" panose="02020603050405020304" pitchFamily="18" charset="0"/>
            </a:endParaRPr>
          </a:p>
        </p:txBody>
      </p:sp>
      <p:cxnSp>
        <p:nvCxnSpPr>
          <p:cNvPr id="6" name="直接箭头连接符 5">
            <a:extLst>
              <a:ext uri="{FF2B5EF4-FFF2-40B4-BE49-F238E27FC236}">
                <a16:creationId xmlns:a16="http://schemas.microsoft.com/office/drawing/2014/main" id="{253113ED-5A66-4C71-BADD-780B6C9AA6BF}"/>
              </a:ext>
            </a:extLst>
          </p:cNvPr>
          <p:cNvCxnSpPr>
            <a:stCxn id="2" idx="3"/>
            <a:endCxn id="3" idx="1"/>
          </p:cNvCxnSpPr>
          <p:nvPr/>
        </p:nvCxnSpPr>
        <p:spPr>
          <a:xfrm flipV="1">
            <a:off x="1677880" y="2623351"/>
            <a:ext cx="9954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9BC7277A-550C-471B-9CA8-4AE7CE196DFB}"/>
              </a:ext>
            </a:extLst>
          </p:cNvPr>
          <p:cNvCxnSpPr>
            <a:stCxn id="3" idx="3"/>
            <a:endCxn id="19" idx="1"/>
          </p:cNvCxnSpPr>
          <p:nvPr/>
        </p:nvCxnSpPr>
        <p:spPr>
          <a:xfrm>
            <a:off x="3723810" y="2623351"/>
            <a:ext cx="70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ED27736-CC01-4A05-985E-5330D715A896}"/>
              </a:ext>
            </a:extLst>
          </p:cNvPr>
          <p:cNvCxnSpPr>
            <a:stCxn id="13" idx="3"/>
            <a:endCxn id="22" idx="1"/>
          </p:cNvCxnSpPr>
          <p:nvPr/>
        </p:nvCxnSpPr>
        <p:spPr>
          <a:xfrm flipV="1">
            <a:off x="1677879" y="4345245"/>
            <a:ext cx="9954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6BA9818-A156-445C-9A76-70535065E368}"/>
              </a:ext>
            </a:extLst>
          </p:cNvPr>
          <p:cNvCxnSpPr>
            <a:stCxn id="22" idx="3"/>
            <a:endCxn id="23" idx="1"/>
          </p:cNvCxnSpPr>
          <p:nvPr/>
        </p:nvCxnSpPr>
        <p:spPr>
          <a:xfrm>
            <a:off x="3723810" y="4345245"/>
            <a:ext cx="786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238751F-3D6D-474F-8450-F8FC4A5E8475}"/>
              </a:ext>
            </a:extLst>
          </p:cNvPr>
          <p:cNvCxnSpPr>
            <a:stCxn id="14" idx="3"/>
            <a:endCxn id="27" idx="1"/>
          </p:cNvCxnSpPr>
          <p:nvPr/>
        </p:nvCxnSpPr>
        <p:spPr>
          <a:xfrm flipV="1">
            <a:off x="1677879" y="6165166"/>
            <a:ext cx="9954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B93A492E-2969-4B37-8FDB-9B72D215C404}"/>
              </a:ext>
            </a:extLst>
          </p:cNvPr>
          <p:cNvCxnSpPr>
            <a:stCxn id="27" idx="3"/>
            <a:endCxn id="25" idx="1"/>
          </p:cNvCxnSpPr>
          <p:nvPr/>
        </p:nvCxnSpPr>
        <p:spPr>
          <a:xfrm>
            <a:off x="3723810" y="6165166"/>
            <a:ext cx="786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7B9AAD5F-FED0-422E-9866-6CDF2E556E14}"/>
              </a:ext>
            </a:extLst>
          </p:cNvPr>
          <p:cNvCxnSpPr>
            <a:stCxn id="25" idx="3"/>
            <a:endCxn id="26" idx="1"/>
          </p:cNvCxnSpPr>
          <p:nvPr/>
        </p:nvCxnSpPr>
        <p:spPr>
          <a:xfrm>
            <a:off x="5561304" y="6165166"/>
            <a:ext cx="786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247B9A6-1C61-4E7B-B101-D704ED46F322}"/>
              </a:ext>
            </a:extLst>
          </p:cNvPr>
          <p:cNvCxnSpPr>
            <a:stCxn id="26" idx="3"/>
            <a:endCxn id="28" idx="1"/>
          </p:cNvCxnSpPr>
          <p:nvPr/>
        </p:nvCxnSpPr>
        <p:spPr>
          <a:xfrm>
            <a:off x="7398798" y="6165166"/>
            <a:ext cx="786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439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4C8A71-F0D4-4D1C-9C92-B962225E93A5}"/>
              </a:ext>
            </a:extLst>
          </p:cNvPr>
          <p:cNvSpPr>
            <a:spLocks noGrp="1"/>
          </p:cNvSpPr>
          <p:nvPr>
            <p:ph type="title"/>
          </p:nvPr>
        </p:nvSpPr>
        <p:spPr>
          <a:xfrm>
            <a:off x="0" y="0"/>
            <a:ext cx="2947386"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一</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整体介绍</a:t>
            </a:r>
          </a:p>
        </p:txBody>
      </p:sp>
      <p:sp>
        <p:nvSpPr>
          <p:cNvPr id="7" name="文本框 6">
            <a:extLst>
              <a:ext uri="{FF2B5EF4-FFF2-40B4-BE49-F238E27FC236}">
                <a16:creationId xmlns:a16="http://schemas.microsoft.com/office/drawing/2014/main" id="{3D3E05A6-01B5-4D21-895F-11F5AF152889}"/>
              </a:ext>
            </a:extLst>
          </p:cNvPr>
          <p:cNvSpPr txBox="1"/>
          <p:nvPr/>
        </p:nvSpPr>
        <p:spPr>
          <a:xfrm>
            <a:off x="1518081" y="843379"/>
            <a:ext cx="8558075" cy="923330"/>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free_list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clean_list</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dirty_list</a:t>
            </a:r>
            <a:r>
              <a:rPr lang="zh-CN" altLang="en-US" dirty="0">
                <a:latin typeface="Times New Roman" panose="02020603050405020304" pitchFamily="18" charset="0"/>
                <a:cs typeface="Times New Roman" panose="02020603050405020304" pitchFamily="18" charset="0"/>
              </a:rPr>
              <a:t>由文件系统的</a:t>
            </a:r>
            <a:r>
              <a:rPr lang="en-US" altLang="zh-CN" dirty="0" err="1">
                <a:latin typeface="Times New Roman" panose="02020603050405020304" pitchFamily="18" charset="0"/>
                <a:cs typeface="Times New Roman" panose="02020603050405020304" pitchFamily="18" charset="0"/>
              </a:rPr>
              <a:t>super_block</a:t>
            </a:r>
            <a:r>
              <a:rPr lang="zh-CN" altLang="en-US" dirty="0">
                <a:latin typeface="Times New Roman" panose="02020603050405020304" pitchFamily="18" charset="0"/>
                <a:cs typeface="Times New Roman" panose="02020603050405020304" pitchFamily="18" charset="0"/>
              </a:rPr>
              <a:t>进行统一管理；</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每当</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r>
              <a:rPr lang="en-US" altLang="zh-CN" dirty="0">
                <a:latin typeface="Times New Roman" panose="02020603050405020304" pitchFamily="18" charset="0"/>
                <a:cs typeface="Times New Roman" panose="02020603050405020304" pitchFamily="18" charset="0"/>
              </a:rPr>
              <a:t>free</a:t>
            </a:r>
            <a:r>
              <a:rPr lang="zh-CN" altLang="en-US" dirty="0">
                <a:latin typeface="Times New Roman" panose="02020603050405020304" pitchFamily="18" charset="0"/>
                <a:cs typeface="Times New Roman" panose="02020603050405020304" pitchFamily="18" charset="0"/>
              </a:rPr>
              <a:t>空间不足时，</a:t>
            </a:r>
            <a:r>
              <a:rPr lang="en-US" altLang="zh-CN" dirty="0">
                <a:latin typeface="Times New Roman" panose="02020603050405020304" pitchFamily="18" charset="0"/>
                <a:cs typeface="Times New Roman" panose="02020603050405020304" pitchFamily="18" charset="0"/>
              </a:rPr>
              <a:t>GC</a:t>
            </a:r>
            <a:r>
              <a:rPr lang="zh-CN" altLang="en-US" dirty="0">
                <a:latin typeface="Times New Roman" panose="02020603050405020304" pitchFamily="18" charset="0"/>
                <a:cs typeface="Times New Roman" panose="02020603050405020304" pitchFamily="18" charset="0"/>
              </a:rPr>
              <a:t>垃圾回收进程会随机从</a:t>
            </a:r>
            <a:r>
              <a:rPr lang="en-US" altLang="zh-CN" dirty="0" err="1">
                <a:latin typeface="Times New Roman" panose="02020603050405020304" pitchFamily="18" charset="0"/>
                <a:cs typeface="Times New Roman" panose="02020603050405020304" pitchFamily="18" charset="0"/>
              </a:rPr>
              <a:t>clean_list</a:t>
            </a:r>
            <a:r>
              <a:rPr lang="zh-CN" altLang="en-US" dirty="0">
                <a:latin typeface="Times New Roman" panose="02020603050405020304" pitchFamily="18" charset="0"/>
                <a:cs typeface="Times New Roman" panose="02020603050405020304" pitchFamily="18" charset="0"/>
              </a:rPr>
              <a:t>或</a:t>
            </a:r>
            <a:r>
              <a:rPr lang="en-US" altLang="zh-CN" dirty="0" err="1">
                <a:latin typeface="Times New Roman" panose="02020603050405020304" pitchFamily="18" charset="0"/>
                <a:cs typeface="Times New Roman" panose="02020603050405020304" pitchFamily="18" charset="0"/>
              </a:rPr>
              <a:t>dirty_list</a:t>
            </a:r>
            <a:r>
              <a:rPr lang="zh-CN" altLang="en-US" dirty="0">
                <a:latin typeface="Times New Roman" panose="02020603050405020304" pitchFamily="18" charset="0"/>
                <a:cs typeface="Times New Roman" panose="02020603050405020304" pitchFamily="18" charset="0"/>
              </a:rPr>
              <a:t>中取出一个块作为当前回收块</a:t>
            </a:r>
            <a:r>
              <a:rPr lang="en-US" altLang="zh-CN" dirty="0" err="1">
                <a:latin typeface="Times New Roman" panose="02020603050405020304" pitchFamily="18" charset="0"/>
                <a:cs typeface="Times New Roman" panose="02020603050405020304" pitchFamily="18" charset="0"/>
              </a:rPr>
              <a:t>gc_block</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96FC2484-901D-43E2-AD41-958E6C9F6E1F}"/>
              </a:ext>
            </a:extLst>
          </p:cNvPr>
          <p:cNvSpPr/>
          <p:nvPr/>
        </p:nvSpPr>
        <p:spPr>
          <a:xfrm>
            <a:off x="2673285" y="2231624"/>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9560ECDC-6016-499B-99C9-02C34DD84905}"/>
              </a:ext>
            </a:extLst>
          </p:cNvPr>
          <p:cNvSpPr/>
          <p:nvPr/>
        </p:nvSpPr>
        <p:spPr>
          <a:xfrm>
            <a:off x="4424222" y="2231624"/>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377CA99B-9285-44D3-8227-9300E53585D3}"/>
              </a:ext>
            </a:extLst>
          </p:cNvPr>
          <p:cNvSpPr/>
          <p:nvPr/>
        </p:nvSpPr>
        <p:spPr>
          <a:xfrm>
            <a:off x="2673285" y="3953518"/>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E2AE6175-39A7-48A6-880F-7FDB59BA5F28}"/>
              </a:ext>
            </a:extLst>
          </p:cNvPr>
          <p:cNvSpPr/>
          <p:nvPr/>
        </p:nvSpPr>
        <p:spPr>
          <a:xfrm>
            <a:off x="4510779" y="3953518"/>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22EDA93-388E-4706-9894-235109F33A9B}"/>
              </a:ext>
            </a:extLst>
          </p:cNvPr>
          <p:cNvSpPr/>
          <p:nvPr/>
        </p:nvSpPr>
        <p:spPr>
          <a:xfrm>
            <a:off x="4510779" y="577343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05137D40-BC7D-46F7-9E0B-3D1E445BA252}"/>
              </a:ext>
            </a:extLst>
          </p:cNvPr>
          <p:cNvSpPr/>
          <p:nvPr/>
        </p:nvSpPr>
        <p:spPr>
          <a:xfrm>
            <a:off x="6348273" y="577343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6845FAFB-7334-4A32-BC5D-BBD110908C93}"/>
              </a:ext>
            </a:extLst>
          </p:cNvPr>
          <p:cNvSpPr/>
          <p:nvPr/>
        </p:nvSpPr>
        <p:spPr>
          <a:xfrm>
            <a:off x="2673285" y="577343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B3C029E8-A40C-4A69-A16E-992C21556D1E}"/>
              </a:ext>
            </a:extLst>
          </p:cNvPr>
          <p:cNvSpPr/>
          <p:nvPr/>
        </p:nvSpPr>
        <p:spPr>
          <a:xfrm>
            <a:off x="8592659" y="2905952"/>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AE0938DB-2C49-43C3-834D-FB98246DF75A}"/>
              </a:ext>
            </a:extLst>
          </p:cNvPr>
          <p:cNvSpPr/>
          <p:nvPr/>
        </p:nvSpPr>
        <p:spPr>
          <a:xfrm>
            <a:off x="550416" y="2432482"/>
            <a:ext cx="1127464" cy="38173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free_list</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62A32AC8-0F16-4138-8292-D47993FD9B4A}"/>
              </a:ext>
            </a:extLst>
          </p:cNvPr>
          <p:cNvSpPr/>
          <p:nvPr/>
        </p:nvSpPr>
        <p:spPr>
          <a:xfrm>
            <a:off x="550415" y="4154376"/>
            <a:ext cx="1127464" cy="38173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clean_list</a:t>
            </a: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4FAFB414-465A-47F1-8D3A-513DDCF9A6AF}"/>
              </a:ext>
            </a:extLst>
          </p:cNvPr>
          <p:cNvSpPr/>
          <p:nvPr/>
        </p:nvSpPr>
        <p:spPr>
          <a:xfrm>
            <a:off x="553374" y="5974297"/>
            <a:ext cx="1124505" cy="38173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dirty_list</a:t>
            </a:r>
            <a:endParaRPr lang="zh-CN" altLang="en-US" dirty="0">
              <a:latin typeface="Times New Roman" panose="02020603050405020304" pitchFamily="18" charset="0"/>
              <a:cs typeface="Times New Roman" panose="02020603050405020304" pitchFamily="18" charset="0"/>
            </a:endParaRPr>
          </a:p>
        </p:txBody>
      </p:sp>
      <p:cxnSp>
        <p:nvCxnSpPr>
          <p:cNvPr id="6" name="直接箭头连接符 5">
            <a:extLst>
              <a:ext uri="{FF2B5EF4-FFF2-40B4-BE49-F238E27FC236}">
                <a16:creationId xmlns:a16="http://schemas.microsoft.com/office/drawing/2014/main" id="{253113ED-5A66-4C71-BADD-780B6C9AA6BF}"/>
              </a:ext>
            </a:extLst>
          </p:cNvPr>
          <p:cNvCxnSpPr>
            <a:stCxn id="2" idx="3"/>
            <a:endCxn id="3" idx="1"/>
          </p:cNvCxnSpPr>
          <p:nvPr/>
        </p:nvCxnSpPr>
        <p:spPr>
          <a:xfrm flipV="1">
            <a:off x="1677880" y="2623351"/>
            <a:ext cx="9954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9BC7277A-550C-471B-9CA8-4AE7CE196DFB}"/>
              </a:ext>
            </a:extLst>
          </p:cNvPr>
          <p:cNvCxnSpPr>
            <a:stCxn id="3" idx="3"/>
            <a:endCxn id="19" idx="1"/>
          </p:cNvCxnSpPr>
          <p:nvPr/>
        </p:nvCxnSpPr>
        <p:spPr>
          <a:xfrm>
            <a:off x="3723810" y="2623351"/>
            <a:ext cx="70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ED27736-CC01-4A05-985E-5330D715A896}"/>
              </a:ext>
            </a:extLst>
          </p:cNvPr>
          <p:cNvCxnSpPr>
            <a:stCxn id="13" idx="3"/>
            <a:endCxn id="22" idx="1"/>
          </p:cNvCxnSpPr>
          <p:nvPr/>
        </p:nvCxnSpPr>
        <p:spPr>
          <a:xfrm flipV="1">
            <a:off x="1677879" y="4345245"/>
            <a:ext cx="9954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6BA9818-A156-445C-9A76-70535065E368}"/>
              </a:ext>
            </a:extLst>
          </p:cNvPr>
          <p:cNvCxnSpPr>
            <a:stCxn id="22" idx="3"/>
            <a:endCxn id="23" idx="1"/>
          </p:cNvCxnSpPr>
          <p:nvPr/>
        </p:nvCxnSpPr>
        <p:spPr>
          <a:xfrm>
            <a:off x="3723810" y="4345245"/>
            <a:ext cx="786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238751F-3D6D-474F-8450-F8FC4A5E8475}"/>
              </a:ext>
            </a:extLst>
          </p:cNvPr>
          <p:cNvCxnSpPr>
            <a:stCxn id="14" idx="3"/>
            <a:endCxn id="27" idx="1"/>
          </p:cNvCxnSpPr>
          <p:nvPr/>
        </p:nvCxnSpPr>
        <p:spPr>
          <a:xfrm flipV="1">
            <a:off x="1677879" y="6165166"/>
            <a:ext cx="9954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B93A492E-2969-4B37-8FDB-9B72D215C404}"/>
              </a:ext>
            </a:extLst>
          </p:cNvPr>
          <p:cNvCxnSpPr>
            <a:stCxn id="27" idx="3"/>
            <a:endCxn id="25" idx="1"/>
          </p:cNvCxnSpPr>
          <p:nvPr/>
        </p:nvCxnSpPr>
        <p:spPr>
          <a:xfrm>
            <a:off x="3723810" y="6165166"/>
            <a:ext cx="786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7B9AAD5F-FED0-422E-9866-6CDF2E556E14}"/>
              </a:ext>
            </a:extLst>
          </p:cNvPr>
          <p:cNvCxnSpPr>
            <a:stCxn id="25" idx="3"/>
            <a:endCxn id="26" idx="1"/>
          </p:cNvCxnSpPr>
          <p:nvPr/>
        </p:nvCxnSpPr>
        <p:spPr>
          <a:xfrm>
            <a:off x="5561304" y="6165166"/>
            <a:ext cx="786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03350AF7-2494-4C7A-9DE2-197E911C43A3}"/>
              </a:ext>
            </a:extLst>
          </p:cNvPr>
          <p:cNvSpPr/>
          <p:nvPr/>
        </p:nvSpPr>
        <p:spPr>
          <a:xfrm>
            <a:off x="8185767" y="1903744"/>
            <a:ext cx="1864311" cy="58257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GC</a:t>
            </a:r>
            <a:r>
              <a:rPr lang="zh-CN" altLang="en-US" dirty="0">
                <a:latin typeface="Times New Roman" panose="02020603050405020304" pitchFamily="18" charset="0"/>
                <a:cs typeface="Times New Roman" panose="02020603050405020304" pitchFamily="18" charset="0"/>
              </a:rPr>
              <a:t>进程</a:t>
            </a:r>
          </a:p>
        </p:txBody>
      </p:sp>
      <p:cxnSp>
        <p:nvCxnSpPr>
          <p:cNvPr id="10" name="连接符: 曲线 9">
            <a:extLst>
              <a:ext uri="{FF2B5EF4-FFF2-40B4-BE49-F238E27FC236}">
                <a16:creationId xmlns:a16="http://schemas.microsoft.com/office/drawing/2014/main" id="{97F254B0-ED35-438F-8DCB-423BCBE7D396}"/>
              </a:ext>
            </a:extLst>
          </p:cNvPr>
          <p:cNvCxnSpPr>
            <a:stCxn id="5" idx="1"/>
            <a:endCxn id="28" idx="1"/>
          </p:cNvCxnSpPr>
          <p:nvPr/>
        </p:nvCxnSpPr>
        <p:spPr>
          <a:xfrm rot="10800000" flipH="1" flipV="1">
            <a:off x="8185767" y="2195029"/>
            <a:ext cx="406892" cy="1102649"/>
          </a:xfrm>
          <a:prstGeom prst="curvedConnector3">
            <a:avLst>
              <a:gd name="adj1" fmla="val -561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FD957240-24B6-4872-888B-F90C6D27FC71}"/>
              </a:ext>
            </a:extLst>
          </p:cNvPr>
          <p:cNvCxnSpPr>
            <a:stCxn id="5" idx="3"/>
            <a:endCxn id="28" idx="3"/>
          </p:cNvCxnSpPr>
          <p:nvPr/>
        </p:nvCxnSpPr>
        <p:spPr>
          <a:xfrm flipH="1">
            <a:off x="9643184" y="2195030"/>
            <a:ext cx="406894" cy="1102649"/>
          </a:xfrm>
          <a:prstGeom prst="curvedConnector3">
            <a:avLst>
              <a:gd name="adj1" fmla="val -56182"/>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对话气泡: 椭圆形 19">
            <a:extLst>
              <a:ext uri="{FF2B5EF4-FFF2-40B4-BE49-F238E27FC236}">
                <a16:creationId xmlns:a16="http://schemas.microsoft.com/office/drawing/2014/main" id="{6204BC1E-3205-4CAE-81F3-69D2248514BC}"/>
              </a:ext>
            </a:extLst>
          </p:cNvPr>
          <p:cNvSpPr/>
          <p:nvPr/>
        </p:nvSpPr>
        <p:spPr>
          <a:xfrm>
            <a:off x="9846631" y="1253514"/>
            <a:ext cx="1686758" cy="723014"/>
          </a:xfrm>
          <a:prstGeom prst="wedgeEllipse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4F342F7D-B209-41F7-832F-9E50F4666461}"/>
              </a:ext>
            </a:extLst>
          </p:cNvPr>
          <p:cNvSpPr txBox="1"/>
          <p:nvPr/>
        </p:nvSpPr>
        <p:spPr>
          <a:xfrm>
            <a:off x="10191565" y="1384188"/>
            <a:ext cx="1047565" cy="461665"/>
          </a:xfrm>
          <a:prstGeom prst="rect">
            <a:avLst/>
          </a:prstGeom>
          <a:noFill/>
        </p:spPr>
        <p:txBody>
          <a:bodyPr wrap="square" rtlCol="0">
            <a:spAutoFit/>
          </a:bodyPr>
          <a:lstStyle/>
          <a:p>
            <a:r>
              <a:rPr lang="zh-CN" altLang="en-US" sz="1200" dirty="0">
                <a:latin typeface="Times New Roman" panose="02020603050405020304" pitchFamily="18" charset="0"/>
                <a:cs typeface="Times New Roman" panose="02020603050405020304" pitchFamily="18" charset="0"/>
              </a:rPr>
              <a:t>我要把你洗干净</a:t>
            </a:r>
            <a:r>
              <a:rPr lang="en-US" altLang="zh-CN" sz="1200" dirty="0">
                <a:latin typeface="Times New Roman" panose="02020603050405020304" pitchFamily="18" charset="0"/>
                <a:cs typeface="Times New Roman" panose="02020603050405020304" pitchFamily="18" charset="0"/>
              </a:rPr>
              <a:t>…</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791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4C8A71-F0D4-4D1C-9C92-B962225E93A5}"/>
              </a:ext>
            </a:extLst>
          </p:cNvPr>
          <p:cNvSpPr>
            <a:spLocks noGrp="1"/>
          </p:cNvSpPr>
          <p:nvPr>
            <p:ph type="title"/>
          </p:nvPr>
        </p:nvSpPr>
        <p:spPr>
          <a:xfrm>
            <a:off x="0" y="0"/>
            <a:ext cx="2947386"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一</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整体介绍</a:t>
            </a:r>
          </a:p>
        </p:txBody>
      </p:sp>
      <p:sp>
        <p:nvSpPr>
          <p:cNvPr id="7" name="文本框 6">
            <a:extLst>
              <a:ext uri="{FF2B5EF4-FFF2-40B4-BE49-F238E27FC236}">
                <a16:creationId xmlns:a16="http://schemas.microsoft.com/office/drawing/2014/main" id="{3D3E05A6-01B5-4D21-895F-11F5AF152889}"/>
              </a:ext>
            </a:extLst>
          </p:cNvPr>
          <p:cNvSpPr txBox="1"/>
          <p:nvPr/>
        </p:nvSpPr>
        <p:spPr>
          <a:xfrm>
            <a:off x="1518081" y="843379"/>
            <a:ext cx="8558075"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GC</a:t>
            </a:r>
            <a:r>
              <a:rPr lang="zh-CN" altLang="en-US" dirty="0">
                <a:latin typeface="Times New Roman" panose="02020603050405020304" pitchFamily="18" charset="0"/>
                <a:cs typeface="Times New Roman" panose="02020603050405020304" pitchFamily="18" charset="0"/>
              </a:rPr>
              <a:t>进程得到旧块后，会将旧块中还未过期的数据重新找个地方写进去，之后便将该块全部擦除（全变为</a:t>
            </a:r>
            <a:r>
              <a:rPr lang="en-US" altLang="zh-CN" dirty="0">
                <a:latin typeface="Times New Roman" panose="02020603050405020304" pitchFamily="18" charset="0"/>
                <a:cs typeface="Times New Roman" panose="02020603050405020304" pitchFamily="18" charset="0"/>
              </a:rPr>
              <a:t>0xFF</a:t>
            </a:r>
            <a:r>
              <a:rPr lang="zh-CN" altLang="en-US" dirty="0">
                <a:latin typeface="Times New Roman" panose="02020603050405020304" pitchFamily="18" charset="0"/>
                <a:cs typeface="Times New Roman" panose="02020603050405020304" pitchFamily="18" charset="0"/>
              </a:rPr>
              <a:t>），之后再把该块放回到</a:t>
            </a:r>
            <a:r>
              <a:rPr lang="en-US" altLang="zh-CN" dirty="0" err="1">
                <a:latin typeface="Times New Roman" panose="02020603050405020304" pitchFamily="18" charset="0"/>
                <a:cs typeface="Times New Roman" panose="02020603050405020304" pitchFamily="18" charset="0"/>
              </a:rPr>
              <a:t>free_list</a:t>
            </a:r>
            <a:r>
              <a:rPr lang="zh-CN" altLang="en-US" dirty="0">
                <a:latin typeface="Times New Roman" panose="02020603050405020304" pitchFamily="18" charset="0"/>
                <a:cs typeface="Times New Roman" panose="02020603050405020304" pitchFamily="18" charset="0"/>
              </a:rPr>
              <a:t>中去。擦除后可能还需写入一个标记</a:t>
            </a:r>
            <a:r>
              <a:rPr lang="en-US" altLang="zh-CN" dirty="0" err="1">
                <a:latin typeface="Times New Roman" panose="02020603050405020304" pitchFamily="18" charset="0"/>
                <a:cs typeface="Times New Roman" panose="02020603050405020304" pitchFamily="18" charset="0"/>
              </a:rPr>
              <a:t>cleanmarker</a:t>
            </a:r>
            <a:r>
              <a:rPr lang="zh-CN" altLang="en-US" dirty="0">
                <a:latin typeface="Times New Roman" panose="02020603050405020304" pitchFamily="18" charset="0"/>
                <a:cs typeface="Times New Roman" panose="02020603050405020304" pitchFamily="18" charset="0"/>
              </a:rPr>
              <a:t>表明其是干净的，而非是由于其它原因（例如坏块）。</a:t>
            </a:r>
            <a:endParaRPr lang="en-US" altLang="zh-CN"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96FC2484-901D-43E2-AD41-958E6C9F6E1F}"/>
              </a:ext>
            </a:extLst>
          </p:cNvPr>
          <p:cNvSpPr/>
          <p:nvPr/>
        </p:nvSpPr>
        <p:spPr>
          <a:xfrm>
            <a:off x="2673285" y="2231624"/>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9560ECDC-6016-499B-99C9-02C34DD84905}"/>
              </a:ext>
            </a:extLst>
          </p:cNvPr>
          <p:cNvSpPr/>
          <p:nvPr/>
        </p:nvSpPr>
        <p:spPr>
          <a:xfrm>
            <a:off x="4424222" y="2231624"/>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377CA99B-9285-44D3-8227-9300E53585D3}"/>
              </a:ext>
            </a:extLst>
          </p:cNvPr>
          <p:cNvSpPr/>
          <p:nvPr/>
        </p:nvSpPr>
        <p:spPr>
          <a:xfrm>
            <a:off x="2673285" y="3953518"/>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E2AE6175-39A7-48A6-880F-7FDB59BA5F28}"/>
              </a:ext>
            </a:extLst>
          </p:cNvPr>
          <p:cNvSpPr/>
          <p:nvPr/>
        </p:nvSpPr>
        <p:spPr>
          <a:xfrm>
            <a:off x="4510779" y="3953518"/>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822EDA93-388E-4706-9894-235109F33A9B}"/>
              </a:ext>
            </a:extLst>
          </p:cNvPr>
          <p:cNvSpPr/>
          <p:nvPr/>
        </p:nvSpPr>
        <p:spPr>
          <a:xfrm>
            <a:off x="4510779" y="577343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05137D40-BC7D-46F7-9E0B-3D1E445BA252}"/>
              </a:ext>
            </a:extLst>
          </p:cNvPr>
          <p:cNvSpPr/>
          <p:nvPr/>
        </p:nvSpPr>
        <p:spPr>
          <a:xfrm>
            <a:off x="6348273" y="577343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6845FAFB-7334-4A32-BC5D-BBD110908C93}"/>
              </a:ext>
            </a:extLst>
          </p:cNvPr>
          <p:cNvSpPr/>
          <p:nvPr/>
        </p:nvSpPr>
        <p:spPr>
          <a:xfrm>
            <a:off x="2673285" y="5773439"/>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B3C029E8-A40C-4A69-A16E-992C21556D1E}"/>
              </a:ext>
            </a:extLst>
          </p:cNvPr>
          <p:cNvSpPr/>
          <p:nvPr/>
        </p:nvSpPr>
        <p:spPr>
          <a:xfrm>
            <a:off x="6191992" y="2231624"/>
            <a:ext cx="1050525" cy="7834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AE0938DB-2C49-43C3-834D-FB98246DF75A}"/>
              </a:ext>
            </a:extLst>
          </p:cNvPr>
          <p:cNvSpPr/>
          <p:nvPr/>
        </p:nvSpPr>
        <p:spPr>
          <a:xfrm>
            <a:off x="550416" y="2432482"/>
            <a:ext cx="1127464" cy="38173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free_list</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62A32AC8-0F16-4138-8292-D47993FD9B4A}"/>
              </a:ext>
            </a:extLst>
          </p:cNvPr>
          <p:cNvSpPr/>
          <p:nvPr/>
        </p:nvSpPr>
        <p:spPr>
          <a:xfrm>
            <a:off x="550415" y="4154376"/>
            <a:ext cx="1127464" cy="38173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clean_list</a:t>
            </a: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4FAFB414-465A-47F1-8D3A-513DDCF9A6AF}"/>
              </a:ext>
            </a:extLst>
          </p:cNvPr>
          <p:cNvSpPr/>
          <p:nvPr/>
        </p:nvSpPr>
        <p:spPr>
          <a:xfrm>
            <a:off x="553374" y="5974297"/>
            <a:ext cx="1124505" cy="38173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err="1">
                <a:latin typeface="Times New Roman" panose="02020603050405020304" pitchFamily="18" charset="0"/>
                <a:cs typeface="Times New Roman" panose="02020603050405020304" pitchFamily="18" charset="0"/>
              </a:rPr>
              <a:t>dirty_list</a:t>
            </a:r>
            <a:endParaRPr lang="zh-CN" altLang="en-US" dirty="0">
              <a:latin typeface="Times New Roman" panose="02020603050405020304" pitchFamily="18" charset="0"/>
              <a:cs typeface="Times New Roman" panose="02020603050405020304" pitchFamily="18" charset="0"/>
            </a:endParaRPr>
          </a:p>
        </p:txBody>
      </p:sp>
      <p:cxnSp>
        <p:nvCxnSpPr>
          <p:cNvPr id="6" name="直接箭头连接符 5">
            <a:extLst>
              <a:ext uri="{FF2B5EF4-FFF2-40B4-BE49-F238E27FC236}">
                <a16:creationId xmlns:a16="http://schemas.microsoft.com/office/drawing/2014/main" id="{253113ED-5A66-4C71-BADD-780B6C9AA6BF}"/>
              </a:ext>
            </a:extLst>
          </p:cNvPr>
          <p:cNvCxnSpPr>
            <a:stCxn id="2" idx="3"/>
            <a:endCxn id="3" idx="1"/>
          </p:cNvCxnSpPr>
          <p:nvPr/>
        </p:nvCxnSpPr>
        <p:spPr>
          <a:xfrm flipV="1">
            <a:off x="1677880" y="2623351"/>
            <a:ext cx="9954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9BC7277A-550C-471B-9CA8-4AE7CE196DFB}"/>
              </a:ext>
            </a:extLst>
          </p:cNvPr>
          <p:cNvCxnSpPr>
            <a:stCxn id="3" idx="3"/>
            <a:endCxn id="19" idx="1"/>
          </p:cNvCxnSpPr>
          <p:nvPr/>
        </p:nvCxnSpPr>
        <p:spPr>
          <a:xfrm>
            <a:off x="3723810" y="2623351"/>
            <a:ext cx="70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ED27736-CC01-4A05-985E-5330D715A896}"/>
              </a:ext>
            </a:extLst>
          </p:cNvPr>
          <p:cNvCxnSpPr>
            <a:stCxn id="13" idx="3"/>
            <a:endCxn id="22" idx="1"/>
          </p:cNvCxnSpPr>
          <p:nvPr/>
        </p:nvCxnSpPr>
        <p:spPr>
          <a:xfrm flipV="1">
            <a:off x="1677879" y="4345245"/>
            <a:ext cx="9954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76BA9818-A156-445C-9A76-70535065E368}"/>
              </a:ext>
            </a:extLst>
          </p:cNvPr>
          <p:cNvCxnSpPr>
            <a:stCxn id="22" idx="3"/>
            <a:endCxn id="23" idx="1"/>
          </p:cNvCxnSpPr>
          <p:nvPr/>
        </p:nvCxnSpPr>
        <p:spPr>
          <a:xfrm>
            <a:off x="3723810" y="4345245"/>
            <a:ext cx="786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F238751F-3D6D-474F-8450-F8FC4A5E8475}"/>
              </a:ext>
            </a:extLst>
          </p:cNvPr>
          <p:cNvCxnSpPr>
            <a:stCxn id="14" idx="3"/>
            <a:endCxn id="27" idx="1"/>
          </p:cNvCxnSpPr>
          <p:nvPr/>
        </p:nvCxnSpPr>
        <p:spPr>
          <a:xfrm flipV="1">
            <a:off x="1677879" y="6165166"/>
            <a:ext cx="99540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B93A492E-2969-4B37-8FDB-9B72D215C404}"/>
              </a:ext>
            </a:extLst>
          </p:cNvPr>
          <p:cNvCxnSpPr>
            <a:stCxn id="27" idx="3"/>
            <a:endCxn id="25" idx="1"/>
          </p:cNvCxnSpPr>
          <p:nvPr/>
        </p:nvCxnSpPr>
        <p:spPr>
          <a:xfrm>
            <a:off x="3723810" y="6165166"/>
            <a:ext cx="786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7B9AAD5F-FED0-422E-9866-6CDF2E556E14}"/>
              </a:ext>
            </a:extLst>
          </p:cNvPr>
          <p:cNvCxnSpPr>
            <a:stCxn id="25" idx="3"/>
            <a:endCxn id="26" idx="1"/>
          </p:cNvCxnSpPr>
          <p:nvPr/>
        </p:nvCxnSpPr>
        <p:spPr>
          <a:xfrm>
            <a:off x="5561304" y="6165166"/>
            <a:ext cx="786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03350AF7-2494-4C7A-9DE2-197E911C43A3}"/>
              </a:ext>
            </a:extLst>
          </p:cNvPr>
          <p:cNvSpPr/>
          <p:nvPr/>
        </p:nvSpPr>
        <p:spPr>
          <a:xfrm>
            <a:off x="8185767" y="1903744"/>
            <a:ext cx="1864311" cy="58257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GC</a:t>
            </a:r>
            <a:r>
              <a:rPr lang="zh-CN" altLang="en-US" dirty="0">
                <a:latin typeface="Times New Roman" panose="02020603050405020304" pitchFamily="18" charset="0"/>
                <a:cs typeface="Times New Roman" panose="02020603050405020304" pitchFamily="18" charset="0"/>
              </a:rPr>
              <a:t>进程</a:t>
            </a:r>
          </a:p>
        </p:txBody>
      </p:sp>
      <p:cxnSp>
        <p:nvCxnSpPr>
          <p:cNvPr id="10" name="连接符: 曲线 9">
            <a:extLst>
              <a:ext uri="{FF2B5EF4-FFF2-40B4-BE49-F238E27FC236}">
                <a16:creationId xmlns:a16="http://schemas.microsoft.com/office/drawing/2014/main" id="{97F254B0-ED35-438F-8DCB-423BCBE7D396}"/>
              </a:ext>
            </a:extLst>
          </p:cNvPr>
          <p:cNvCxnSpPr>
            <a:cxnSpLocks/>
            <a:stCxn id="5" idx="1"/>
          </p:cNvCxnSpPr>
          <p:nvPr/>
        </p:nvCxnSpPr>
        <p:spPr>
          <a:xfrm rot="10800000">
            <a:off x="7679185" y="2195030"/>
            <a:ext cx="506583"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FD957240-24B6-4872-888B-F90C6D27FC71}"/>
              </a:ext>
            </a:extLst>
          </p:cNvPr>
          <p:cNvCxnSpPr>
            <a:cxnSpLocks/>
            <a:stCxn id="5" idx="3"/>
          </p:cNvCxnSpPr>
          <p:nvPr/>
        </p:nvCxnSpPr>
        <p:spPr>
          <a:xfrm>
            <a:off x="10050078" y="2195030"/>
            <a:ext cx="274652" cy="75620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F854959F-B81B-411A-9130-9FCC253A9DFE}"/>
              </a:ext>
            </a:extLst>
          </p:cNvPr>
          <p:cNvCxnSpPr>
            <a:stCxn id="19" idx="3"/>
            <a:endCxn id="28" idx="1"/>
          </p:cNvCxnSpPr>
          <p:nvPr/>
        </p:nvCxnSpPr>
        <p:spPr>
          <a:xfrm>
            <a:off x="5474747" y="2623351"/>
            <a:ext cx="717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对话气泡: 椭圆形 32">
            <a:extLst>
              <a:ext uri="{FF2B5EF4-FFF2-40B4-BE49-F238E27FC236}">
                <a16:creationId xmlns:a16="http://schemas.microsoft.com/office/drawing/2014/main" id="{E53F2E55-C551-46D4-81C8-30B68180AE24}"/>
              </a:ext>
            </a:extLst>
          </p:cNvPr>
          <p:cNvSpPr/>
          <p:nvPr/>
        </p:nvSpPr>
        <p:spPr>
          <a:xfrm>
            <a:off x="9846631" y="1253514"/>
            <a:ext cx="1686758" cy="723014"/>
          </a:xfrm>
          <a:prstGeom prst="wedgeEllipse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ECB5C1A6-879A-4F93-8CB3-0503424C4434}"/>
              </a:ext>
            </a:extLst>
          </p:cNvPr>
          <p:cNvSpPr txBox="1"/>
          <p:nvPr/>
        </p:nvSpPr>
        <p:spPr>
          <a:xfrm>
            <a:off x="10166227" y="1476521"/>
            <a:ext cx="1047565"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You are free</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70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4C8A71-F0D4-4D1C-9C92-B962225E93A5}"/>
              </a:ext>
            </a:extLst>
          </p:cNvPr>
          <p:cNvSpPr>
            <a:spLocks noGrp="1"/>
          </p:cNvSpPr>
          <p:nvPr>
            <p:ph type="title"/>
          </p:nvPr>
        </p:nvSpPr>
        <p:spPr>
          <a:xfrm>
            <a:off x="0" y="0"/>
            <a:ext cx="2947386"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一</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整体介绍</a:t>
            </a:r>
          </a:p>
        </p:txBody>
      </p:sp>
      <p:sp>
        <p:nvSpPr>
          <p:cNvPr id="7" name="文本框 6">
            <a:extLst>
              <a:ext uri="{FF2B5EF4-FFF2-40B4-BE49-F238E27FC236}">
                <a16:creationId xmlns:a16="http://schemas.microsoft.com/office/drawing/2014/main" id="{3D3E05A6-01B5-4D21-895F-11F5AF152889}"/>
              </a:ext>
            </a:extLst>
          </p:cNvPr>
          <p:cNvSpPr txBox="1"/>
          <p:nvPr/>
        </p:nvSpPr>
        <p:spPr>
          <a:xfrm>
            <a:off x="1518081" y="843379"/>
            <a:ext cx="8558075" cy="1477328"/>
          </a:xfrm>
          <a:prstGeom prst="rect">
            <a:avLst/>
          </a:prstGeom>
          <a:noFill/>
        </p:spPr>
        <p:txBody>
          <a:bodyPr wrap="square" rtlCol="0">
            <a:spAutoFit/>
          </a:bodyPr>
          <a:lstStyle/>
          <a:p>
            <a:r>
              <a:rPr lang="zh-CN" altLang="en-US" sz="1800" dirty="0">
                <a:latin typeface="Times New Roman" panose="02020603050405020304" pitchFamily="18" charset="0"/>
                <a:cs typeface="Times New Roman" panose="02020603050405020304" pitchFamily="18" charset="0"/>
              </a:rPr>
              <a:t>在挂载文件系统时须将每个块都扫描一遍，每次移动</a:t>
            </a:r>
            <a:r>
              <a:rPr lang="en-US" altLang="zh-CN" sz="1800" dirty="0">
                <a:latin typeface="Times New Roman" panose="02020603050405020304" pitchFamily="18" charset="0"/>
                <a:cs typeface="Times New Roman" panose="02020603050405020304" pitchFamily="18" charset="0"/>
              </a:rPr>
              <a:t>4</a:t>
            </a:r>
            <a:r>
              <a:rPr lang="zh-CN" altLang="en-US" sz="1800" dirty="0">
                <a:latin typeface="Times New Roman" panose="02020603050405020304" pitchFamily="18" charset="0"/>
                <a:cs typeface="Times New Roman" panose="02020603050405020304" pitchFamily="18" charset="0"/>
              </a:rPr>
              <a:t>字节，检查</a:t>
            </a:r>
            <a:r>
              <a:rPr lang="en-US" altLang="zh-CN" sz="1800" dirty="0">
                <a:latin typeface="Times New Roman" panose="02020603050405020304" pitchFamily="18" charset="0"/>
                <a:cs typeface="Times New Roman" panose="02020603050405020304" pitchFamily="18" charset="0"/>
              </a:rPr>
              <a:t>MAGIC_NUM</a:t>
            </a:r>
            <a:r>
              <a:rPr lang="zh-CN" altLang="en-US" sz="1800" dirty="0">
                <a:latin typeface="Times New Roman" panose="02020603050405020304" pitchFamily="18" charset="0"/>
                <a:cs typeface="Times New Roman" panose="02020603050405020304" pitchFamily="18" charset="0"/>
              </a:rPr>
              <a:t>，如果</a:t>
            </a:r>
            <a:r>
              <a:rPr lang="en-US" altLang="zh-CN" sz="1800" dirty="0">
                <a:latin typeface="Times New Roman" panose="02020603050405020304" pitchFamily="18" charset="0"/>
                <a:cs typeface="Times New Roman" panose="02020603050405020304" pitchFamily="18" charset="0"/>
              </a:rPr>
              <a:t>MAGIC_NUM</a:t>
            </a:r>
            <a:r>
              <a:rPr lang="zh-CN" altLang="en-US" sz="1800" dirty="0">
                <a:latin typeface="Times New Roman" panose="02020603050405020304" pitchFamily="18" charset="0"/>
                <a:cs typeface="Times New Roman" panose="02020603050405020304" pitchFamily="18" charset="0"/>
              </a:rPr>
              <a:t>对得上，再计算一下</a:t>
            </a:r>
            <a:r>
              <a:rPr lang="en-US" altLang="zh-CN" sz="1800" dirty="0">
                <a:latin typeface="Times New Roman" panose="02020603050405020304" pitchFamily="18" charset="0"/>
                <a:cs typeface="Times New Roman" panose="02020603050405020304" pitchFamily="18" charset="0"/>
              </a:rPr>
              <a:t>CRC</a:t>
            </a:r>
            <a:r>
              <a:rPr lang="zh-CN" altLang="en-US" sz="1800" dirty="0">
                <a:latin typeface="Times New Roman" panose="02020603050405020304" pitchFamily="18" charset="0"/>
                <a:cs typeface="Times New Roman" panose="02020603050405020304" pitchFamily="18" charset="0"/>
              </a:rPr>
              <a:t>确保完整性，如果</a:t>
            </a:r>
            <a:r>
              <a:rPr lang="en-US" altLang="zh-CN" sz="1800" dirty="0">
                <a:latin typeface="Times New Roman" panose="02020603050405020304" pitchFamily="18" charset="0"/>
                <a:cs typeface="Times New Roman" panose="02020603050405020304" pitchFamily="18" charset="0"/>
              </a:rPr>
              <a:t>CRC</a:t>
            </a:r>
            <a:r>
              <a:rPr lang="zh-CN" altLang="en-US" sz="1800" dirty="0">
                <a:latin typeface="Times New Roman" panose="02020603050405020304" pitchFamily="18" charset="0"/>
                <a:cs typeface="Times New Roman" panose="02020603050405020304" pitchFamily="18" charset="0"/>
              </a:rPr>
              <a:t>校验也正确就可以认为发现了一个数据块。</a:t>
            </a:r>
            <a:endParaRPr lang="en-US" altLang="zh-CN" sz="1800" dirty="0">
              <a:latin typeface="Times New Roman" panose="02020603050405020304" pitchFamily="18" charset="0"/>
              <a:cs typeface="Times New Roman" panose="02020603050405020304" pitchFamily="18" charset="0"/>
            </a:endParaRPr>
          </a:p>
          <a:p>
            <a:endParaRPr lang="en-US" altLang="zh-CN" sz="1800"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根据数据块中的</a:t>
            </a:r>
            <a:r>
              <a:rPr lang="en-US" altLang="zh-CN" dirty="0">
                <a:latin typeface="Times New Roman" panose="02020603050405020304" pitchFamily="18" charset="0"/>
                <a:cs typeface="Times New Roman" panose="02020603050405020304" pitchFamily="18" charset="0"/>
              </a:rPr>
              <a:t>type</a:t>
            </a:r>
            <a:r>
              <a:rPr lang="zh-CN" altLang="en-US" dirty="0">
                <a:latin typeface="Times New Roman" panose="02020603050405020304" pitchFamily="18" charset="0"/>
                <a:cs typeface="Times New Roman" panose="02020603050405020304" pitchFamily="18" charset="0"/>
              </a:rPr>
              <a:t>信息可进一步确认该数据块是什么类型的数据块。</a:t>
            </a:r>
          </a:p>
        </p:txBody>
      </p:sp>
      <p:sp>
        <p:nvSpPr>
          <p:cNvPr id="8" name="矩形 7">
            <a:extLst>
              <a:ext uri="{FF2B5EF4-FFF2-40B4-BE49-F238E27FC236}">
                <a16:creationId xmlns:a16="http://schemas.microsoft.com/office/drawing/2014/main" id="{C2630424-103F-436D-85CE-AD57F6FB0F1E}"/>
              </a:ext>
            </a:extLst>
          </p:cNvPr>
          <p:cNvSpPr/>
          <p:nvPr/>
        </p:nvSpPr>
        <p:spPr>
          <a:xfrm>
            <a:off x="3249228" y="4891596"/>
            <a:ext cx="683580" cy="417232"/>
          </a:xfrm>
          <a:prstGeom prst="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0x05</a:t>
            </a:r>
            <a:endParaRPr lang="zh-CN" altLang="en-US" dirty="0">
              <a:latin typeface="Times New Roman" panose="02020603050405020304" pitchFamily="18" charset="0"/>
              <a:cs typeface="Times New Roman" panose="02020603050405020304" pitchFamily="18" charset="0"/>
            </a:endParaRPr>
          </a:p>
        </p:txBody>
      </p:sp>
      <p:cxnSp>
        <p:nvCxnSpPr>
          <p:cNvPr id="9" name="直接连接符 8">
            <a:extLst>
              <a:ext uri="{FF2B5EF4-FFF2-40B4-BE49-F238E27FC236}">
                <a16:creationId xmlns:a16="http://schemas.microsoft.com/office/drawing/2014/main" id="{31AFB383-21DA-4972-8D8D-2FE3445BF01B}"/>
              </a:ext>
            </a:extLst>
          </p:cNvPr>
          <p:cNvCxnSpPr/>
          <p:nvPr/>
        </p:nvCxnSpPr>
        <p:spPr>
          <a:xfrm>
            <a:off x="648070" y="4891596"/>
            <a:ext cx="10546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1ED063-B781-4C08-AA3E-B33F74B639FE}"/>
              </a:ext>
            </a:extLst>
          </p:cNvPr>
          <p:cNvCxnSpPr/>
          <p:nvPr/>
        </p:nvCxnSpPr>
        <p:spPr>
          <a:xfrm>
            <a:off x="648070" y="5308828"/>
            <a:ext cx="1054667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220B334-80D3-47EE-A194-87A99A860897}"/>
              </a:ext>
            </a:extLst>
          </p:cNvPr>
          <p:cNvSpPr txBox="1"/>
          <p:nvPr/>
        </p:nvSpPr>
        <p:spPr>
          <a:xfrm>
            <a:off x="757562" y="4915546"/>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sp>
        <p:nvSpPr>
          <p:cNvPr id="14" name="箭头: 下 13">
            <a:extLst>
              <a:ext uri="{FF2B5EF4-FFF2-40B4-BE49-F238E27FC236}">
                <a16:creationId xmlns:a16="http://schemas.microsoft.com/office/drawing/2014/main" id="{C3C255B1-EC7F-408C-812B-DE48023B6F81}"/>
              </a:ext>
            </a:extLst>
          </p:cNvPr>
          <p:cNvSpPr/>
          <p:nvPr/>
        </p:nvSpPr>
        <p:spPr>
          <a:xfrm>
            <a:off x="4527611" y="4165635"/>
            <a:ext cx="177553" cy="41723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A6B64DAC-99B2-4135-BEC3-E968253C7C31}"/>
              </a:ext>
            </a:extLst>
          </p:cNvPr>
          <p:cNvSpPr/>
          <p:nvPr/>
        </p:nvSpPr>
        <p:spPr>
          <a:xfrm>
            <a:off x="3932808" y="4891596"/>
            <a:ext cx="683580" cy="417232"/>
          </a:xfrm>
          <a:prstGeom prst="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0x20</a:t>
            </a: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9618BAB0-C177-4CA2-9CF1-888C1E96E963}"/>
              </a:ext>
            </a:extLst>
          </p:cNvPr>
          <p:cNvSpPr txBox="1"/>
          <p:nvPr/>
        </p:nvSpPr>
        <p:spPr>
          <a:xfrm>
            <a:off x="3591018" y="3516825"/>
            <a:ext cx="2459114" cy="646331"/>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发现该</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字节的值为</a:t>
            </a:r>
            <a:r>
              <a:rPr lang="en-US" altLang="zh-CN" dirty="0">
                <a:latin typeface="Times New Roman" panose="02020603050405020304" pitchFamily="18" charset="0"/>
                <a:cs typeface="Times New Roman" panose="02020603050405020304" pitchFamily="18" charset="0"/>
              </a:rPr>
              <a:t>”05201314” …</a:t>
            </a:r>
            <a:endParaRPr lang="zh-CN" altLang="en-US"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73A16885-488A-4483-8BC7-C9F1B1BB286F}"/>
              </a:ext>
            </a:extLst>
          </p:cNvPr>
          <p:cNvSpPr/>
          <p:nvPr/>
        </p:nvSpPr>
        <p:spPr>
          <a:xfrm>
            <a:off x="4616388" y="4891596"/>
            <a:ext cx="683580" cy="417232"/>
          </a:xfrm>
          <a:prstGeom prst="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0x13</a:t>
            </a:r>
            <a:endParaRPr lang="zh-CN" altLang="en-US"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887D870B-EB1C-4344-8803-B8A55DB413C4}"/>
              </a:ext>
            </a:extLst>
          </p:cNvPr>
          <p:cNvSpPr/>
          <p:nvPr/>
        </p:nvSpPr>
        <p:spPr>
          <a:xfrm>
            <a:off x="5299968" y="4891596"/>
            <a:ext cx="683580" cy="417232"/>
          </a:xfrm>
          <a:prstGeom prst="rect">
            <a:avLst/>
          </a:prstGeom>
          <a:solidFill>
            <a:schemeClr val="accent1">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0x14</a:t>
            </a:r>
            <a:endParaRPr lang="zh-CN" altLang="en-US" dirty="0">
              <a:latin typeface="Times New Roman" panose="02020603050405020304" pitchFamily="18" charset="0"/>
              <a:cs typeface="Times New Roman" panose="02020603050405020304" pitchFamily="18" charset="0"/>
            </a:endParaRPr>
          </a:p>
        </p:txBody>
      </p:sp>
      <p:sp>
        <p:nvSpPr>
          <p:cNvPr id="20" name="右大括号 19">
            <a:extLst>
              <a:ext uri="{FF2B5EF4-FFF2-40B4-BE49-F238E27FC236}">
                <a16:creationId xmlns:a16="http://schemas.microsoft.com/office/drawing/2014/main" id="{EBD3BA44-C1F1-4B26-8CEF-EFA1DD8106BB}"/>
              </a:ext>
            </a:extLst>
          </p:cNvPr>
          <p:cNvSpPr/>
          <p:nvPr/>
        </p:nvSpPr>
        <p:spPr>
          <a:xfrm rot="16200000">
            <a:off x="1783739" y="3426105"/>
            <a:ext cx="196656" cy="273432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28F29003-A37B-483E-B365-5705304A4877}"/>
              </a:ext>
            </a:extLst>
          </p:cNvPr>
          <p:cNvSpPr/>
          <p:nvPr/>
        </p:nvSpPr>
        <p:spPr>
          <a:xfrm>
            <a:off x="5983547" y="4891596"/>
            <a:ext cx="3400149" cy="41723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942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2.59259E-6 L 0.22435 -2.59259E-6 " pathEditMode="relative" rAng="0" ptsTypes="AA">
                                      <p:cBhvr>
                                        <p:cTn id="6" dur="2000" fill="hold"/>
                                        <p:tgtEl>
                                          <p:spTgt spid="20"/>
                                        </p:tgtEl>
                                        <p:attrNameLst>
                                          <p:attrName>ppt_x</p:attrName>
                                          <p:attrName>ppt_y</p:attrName>
                                        </p:attrNameLst>
                                      </p:cBhvr>
                                      <p:rCtr x="11211" y="0"/>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4C8A71-F0D4-4D1C-9C92-B962225E93A5}"/>
              </a:ext>
            </a:extLst>
          </p:cNvPr>
          <p:cNvSpPr>
            <a:spLocks noGrp="1"/>
          </p:cNvSpPr>
          <p:nvPr>
            <p:ph type="title"/>
          </p:nvPr>
        </p:nvSpPr>
        <p:spPr>
          <a:xfrm>
            <a:off x="0" y="0"/>
            <a:ext cx="2947386"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一</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整体介绍</a:t>
            </a:r>
          </a:p>
        </p:txBody>
      </p:sp>
      <p:sp>
        <p:nvSpPr>
          <p:cNvPr id="7" name="文本框 6">
            <a:extLst>
              <a:ext uri="{FF2B5EF4-FFF2-40B4-BE49-F238E27FC236}">
                <a16:creationId xmlns:a16="http://schemas.microsoft.com/office/drawing/2014/main" id="{3D3E05A6-01B5-4D21-895F-11F5AF152889}"/>
              </a:ext>
            </a:extLst>
          </p:cNvPr>
          <p:cNvSpPr txBox="1"/>
          <p:nvPr/>
        </p:nvSpPr>
        <p:spPr>
          <a:xfrm>
            <a:off x="1518081" y="843379"/>
            <a:ext cx="8558075" cy="1477328"/>
          </a:xfrm>
          <a:prstGeom prst="rect">
            <a:avLst/>
          </a:prstGeom>
          <a:noFill/>
        </p:spPr>
        <p:txBody>
          <a:bodyPr wrap="square" rtlCol="0">
            <a:spAutoFit/>
          </a:bodyPr>
          <a:lstStyle/>
          <a:p>
            <a:r>
              <a:rPr lang="zh-CN" altLang="en-US" sz="1800" dirty="0">
                <a:latin typeface="Times New Roman" panose="02020603050405020304" pitchFamily="18" charset="0"/>
                <a:cs typeface="Times New Roman" panose="02020603050405020304" pitchFamily="18" charset="0"/>
              </a:rPr>
              <a:t>在挂载文件系统时须将每个块都扫描一遍，每次移动</a:t>
            </a:r>
            <a:r>
              <a:rPr lang="en-US" altLang="zh-CN" sz="1800" dirty="0">
                <a:latin typeface="Times New Roman" panose="02020603050405020304" pitchFamily="18" charset="0"/>
                <a:cs typeface="Times New Roman" panose="02020603050405020304" pitchFamily="18" charset="0"/>
              </a:rPr>
              <a:t>4</a:t>
            </a:r>
            <a:r>
              <a:rPr lang="zh-CN" altLang="en-US" sz="1800" dirty="0">
                <a:latin typeface="Times New Roman" panose="02020603050405020304" pitchFamily="18" charset="0"/>
                <a:cs typeface="Times New Roman" panose="02020603050405020304" pitchFamily="18" charset="0"/>
              </a:rPr>
              <a:t>字节，检查</a:t>
            </a:r>
            <a:r>
              <a:rPr lang="en-US" altLang="zh-CN" sz="1800" dirty="0">
                <a:latin typeface="Times New Roman" panose="02020603050405020304" pitchFamily="18" charset="0"/>
                <a:cs typeface="Times New Roman" panose="02020603050405020304" pitchFamily="18" charset="0"/>
              </a:rPr>
              <a:t>MAGIC_NUM</a:t>
            </a:r>
            <a:r>
              <a:rPr lang="zh-CN" altLang="en-US" sz="1800" dirty="0">
                <a:latin typeface="Times New Roman" panose="02020603050405020304" pitchFamily="18" charset="0"/>
                <a:cs typeface="Times New Roman" panose="02020603050405020304" pitchFamily="18" charset="0"/>
              </a:rPr>
              <a:t>，如果</a:t>
            </a:r>
            <a:r>
              <a:rPr lang="en-US" altLang="zh-CN" sz="1800" dirty="0">
                <a:latin typeface="Times New Roman" panose="02020603050405020304" pitchFamily="18" charset="0"/>
                <a:cs typeface="Times New Roman" panose="02020603050405020304" pitchFamily="18" charset="0"/>
              </a:rPr>
              <a:t>MAGIC_NUM</a:t>
            </a:r>
            <a:r>
              <a:rPr lang="zh-CN" altLang="en-US" sz="1800" dirty="0">
                <a:latin typeface="Times New Roman" panose="02020603050405020304" pitchFamily="18" charset="0"/>
                <a:cs typeface="Times New Roman" panose="02020603050405020304" pitchFamily="18" charset="0"/>
              </a:rPr>
              <a:t>对得上，再计算一下</a:t>
            </a:r>
            <a:r>
              <a:rPr lang="en-US" altLang="zh-CN" sz="1800" dirty="0">
                <a:latin typeface="Times New Roman" panose="02020603050405020304" pitchFamily="18" charset="0"/>
                <a:cs typeface="Times New Roman" panose="02020603050405020304" pitchFamily="18" charset="0"/>
              </a:rPr>
              <a:t>CRC</a:t>
            </a:r>
            <a:r>
              <a:rPr lang="zh-CN" altLang="en-US" sz="1800" dirty="0">
                <a:latin typeface="Times New Roman" panose="02020603050405020304" pitchFamily="18" charset="0"/>
                <a:cs typeface="Times New Roman" panose="02020603050405020304" pitchFamily="18" charset="0"/>
              </a:rPr>
              <a:t>确保完整性，如果</a:t>
            </a:r>
            <a:r>
              <a:rPr lang="en-US" altLang="zh-CN" sz="1800" dirty="0">
                <a:latin typeface="Times New Roman" panose="02020603050405020304" pitchFamily="18" charset="0"/>
                <a:cs typeface="Times New Roman" panose="02020603050405020304" pitchFamily="18" charset="0"/>
              </a:rPr>
              <a:t>CRC</a:t>
            </a:r>
            <a:r>
              <a:rPr lang="zh-CN" altLang="en-US" sz="1800" dirty="0">
                <a:latin typeface="Times New Roman" panose="02020603050405020304" pitchFamily="18" charset="0"/>
                <a:cs typeface="Times New Roman" panose="02020603050405020304" pitchFamily="18" charset="0"/>
              </a:rPr>
              <a:t>校验也正确就可以认为发现了一个数据块。</a:t>
            </a:r>
            <a:endParaRPr lang="en-US" altLang="zh-CN" sz="1800" dirty="0">
              <a:latin typeface="Times New Roman" panose="02020603050405020304" pitchFamily="18" charset="0"/>
              <a:cs typeface="Times New Roman" panose="02020603050405020304" pitchFamily="18" charset="0"/>
            </a:endParaRPr>
          </a:p>
          <a:p>
            <a:endParaRPr lang="en-US" altLang="zh-CN" sz="1800"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根据数据块中的</a:t>
            </a:r>
            <a:r>
              <a:rPr lang="en-US" altLang="zh-CN" dirty="0">
                <a:latin typeface="Times New Roman" panose="02020603050405020304" pitchFamily="18" charset="0"/>
                <a:cs typeface="Times New Roman" panose="02020603050405020304" pitchFamily="18" charset="0"/>
              </a:rPr>
              <a:t>type</a:t>
            </a:r>
            <a:r>
              <a:rPr lang="zh-CN" altLang="en-US" dirty="0">
                <a:latin typeface="Times New Roman" panose="02020603050405020304" pitchFamily="18" charset="0"/>
                <a:cs typeface="Times New Roman" panose="02020603050405020304" pitchFamily="18" charset="0"/>
              </a:rPr>
              <a:t>信息可进一步确认该数据块是什么类型的数据块。</a:t>
            </a:r>
          </a:p>
        </p:txBody>
      </p:sp>
      <p:sp>
        <p:nvSpPr>
          <p:cNvPr id="8" name="矩形 7">
            <a:extLst>
              <a:ext uri="{FF2B5EF4-FFF2-40B4-BE49-F238E27FC236}">
                <a16:creationId xmlns:a16="http://schemas.microsoft.com/office/drawing/2014/main" id="{C2630424-103F-436D-85CE-AD57F6FB0F1E}"/>
              </a:ext>
            </a:extLst>
          </p:cNvPr>
          <p:cNvSpPr/>
          <p:nvPr/>
        </p:nvSpPr>
        <p:spPr>
          <a:xfrm>
            <a:off x="3249228" y="4891596"/>
            <a:ext cx="239694"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9" name="直接连接符 8">
            <a:extLst>
              <a:ext uri="{FF2B5EF4-FFF2-40B4-BE49-F238E27FC236}">
                <a16:creationId xmlns:a16="http://schemas.microsoft.com/office/drawing/2014/main" id="{31AFB383-21DA-4972-8D8D-2FE3445BF01B}"/>
              </a:ext>
            </a:extLst>
          </p:cNvPr>
          <p:cNvCxnSpPr/>
          <p:nvPr/>
        </p:nvCxnSpPr>
        <p:spPr>
          <a:xfrm>
            <a:off x="648070" y="4891596"/>
            <a:ext cx="10546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1ED063-B781-4C08-AA3E-B33F74B639FE}"/>
              </a:ext>
            </a:extLst>
          </p:cNvPr>
          <p:cNvCxnSpPr/>
          <p:nvPr/>
        </p:nvCxnSpPr>
        <p:spPr>
          <a:xfrm>
            <a:off x="648070" y="5308828"/>
            <a:ext cx="1054667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220B334-80D3-47EE-A194-87A99A860897}"/>
              </a:ext>
            </a:extLst>
          </p:cNvPr>
          <p:cNvSpPr txBox="1"/>
          <p:nvPr/>
        </p:nvSpPr>
        <p:spPr>
          <a:xfrm>
            <a:off x="757562" y="4915546"/>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sp>
        <p:nvSpPr>
          <p:cNvPr id="14" name="箭头: 下 13">
            <a:extLst>
              <a:ext uri="{FF2B5EF4-FFF2-40B4-BE49-F238E27FC236}">
                <a16:creationId xmlns:a16="http://schemas.microsoft.com/office/drawing/2014/main" id="{C3C255B1-EC7F-408C-812B-DE48023B6F81}"/>
              </a:ext>
            </a:extLst>
          </p:cNvPr>
          <p:cNvSpPr/>
          <p:nvPr/>
        </p:nvSpPr>
        <p:spPr>
          <a:xfrm>
            <a:off x="3804086" y="4187106"/>
            <a:ext cx="177553" cy="41723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A6B64DAC-99B2-4135-BEC3-E968253C7C31}"/>
              </a:ext>
            </a:extLst>
          </p:cNvPr>
          <p:cNvSpPr/>
          <p:nvPr/>
        </p:nvSpPr>
        <p:spPr>
          <a:xfrm>
            <a:off x="3488922" y="4903571"/>
            <a:ext cx="239694"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9618BAB0-C177-4CA2-9CF1-888C1E96E963}"/>
              </a:ext>
            </a:extLst>
          </p:cNvPr>
          <p:cNvSpPr txBox="1"/>
          <p:nvPr/>
        </p:nvSpPr>
        <p:spPr>
          <a:xfrm>
            <a:off x="3013969" y="3769875"/>
            <a:ext cx="2459114" cy="369332"/>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找到一个数据块</a:t>
            </a:r>
          </a:p>
        </p:txBody>
      </p:sp>
      <p:sp>
        <p:nvSpPr>
          <p:cNvPr id="17" name="矩形 16">
            <a:extLst>
              <a:ext uri="{FF2B5EF4-FFF2-40B4-BE49-F238E27FC236}">
                <a16:creationId xmlns:a16="http://schemas.microsoft.com/office/drawing/2014/main" id="{73A16885-488A-4483-8BC7-C9F1B1BB286F}"/>
              </a:ext>
            </a:extLst>
          </p:cNvPr>
          <p:cNvSpPr/>
          <p:nvPr/>
        </p:nvSpPr>
        <p:spPr>
          <a:xfrm>
            <a:off x="3728616" y="4903571"/>
            <a:ext cx="239694"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887D870B-EB1C-4344-8803-B8A55DB413C4}"/>
              </a:ext>
            </a:extLst>
          </p:cNvPr>
          <p:cNvSpPr/>
          <p:nvPr/>
        </p:nvSpPr>
        <p:spPr>
          <a:xfrm>
            <a:off x="3968310" y="4901820"/>
            <a:ext cx="204191"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0" name="右大括号 19">
            <a:extLst>
              <a:ext uri="{FF2B5EF4-FFF2-40B4-BE49-F238E27FC236}">
                <a16:creationId xmlns:a16="http://schemas.microsoft.com/office/drawing/2014/main" id="{EBD3BA44-C1F1-4B26-8CEF-EFA1DD8106BB}"/>
              </a:ext>
            </a:extLst>
          </p:cNvPr>
          <p:cNvSpPr/>
          <p:nvPr/>
        </p:nvSpPr>
        <p:spPr>
          <a:xfrm rot="16200000">
            <a:off x="3800522" y="4143645"/>
            <a:ext cx="184683" cy="12872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28F29003-A37B-483E-B365-5705304A4877}"/>
              </a:ext>
            </a:extLst>
          </p:cNvPr>
          <p:cNvSpPr/>
          <p:nvPr/>
        </p:nvSpPr>
        <p:spPr>
          <a:xfrm>
            <a:off x="4172501" y="4900069"/>
            <a:ext cx="36399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066369EC-56F2-479D-B090-09957DB458A4}"/>
              </a:ext>
            </a:extLst>
          </p:cNvPr>
          <p:cNvSpPr txBox="1"/>
          <p:nvPr/>
        </p:nvSpPr>
        <p:spPr>
          <a:xfrm>
            <a:off x="3440096" y="4911518"/>
            <a:ext cx="985421" cy="369332"/>
          </a:xfrm>
          <a:prstGeom prst="rect">
            <a:avLst/>
          </a:prstGeom>
          <a:noFill/>
        </p:spPr>
        <p:txBody>
          <a:bodyPr wrap="square" rtlCol="0">
            <a:spAutoFit/>
          </a:bodyPr>
          <a:lstStyle/>
          <a:p>
            <a:r>
              <a:rPr lang="zh-CN" altLang="en-US" dirty="0">
                <a:solidFill>
                  <a:schemeClr val="bg1"/>
                </a:solidFill>
                <a:latin typeface="Times New Roman" panose="02020603050405020304" pitchFamily="18" charset="0"/>
                <a:cs typeface="Times New Roman" panose="02020603050405020304" pitchFamily="18" charset="0"/>
              </a:rPr>
              <a:t>数据块</a:t>
            </a:r>
          </a:p>
        </p:txBody>
      </p:sp>
    </p:spTree>
    <p:extLst>
      <p:ext uri="{BB962C8B-B14F-4D97-AF65-F5344CB8AC3E}">
        <p14:creationId xmlns:p14="http://schemas.microsoft.com/office/powerpoint/2010/main" val="3726457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C84C8A71-F0D4-4D1C-9C92-B962225E93A5}"/>
              </a:ext>
            </a:extLst>
          </p:cNvPr>
          <p:cNvSpPr>
            <a:spLocks noGrp="1"/>
          </p:cNvSpPr>
          <p:nvPr>
            <p:ph type="title"/>
          </p:nvPr>
        </p:nvSpPr>
        <p:spPr>
          <a:xfrm>
            <a:off x="0" y="0"/>
            <a:ext cx="2947386" cy="994300"/>
          </a:xfrm>
        </p:spPr>
        <p:txBody>
          <a:bodyPr>
            <a:normAutofit/>
          </a:bodyPr>
          <a:lstStyle/>
          <a:p>
            <a:r>
              <a:rPr lang="zh-CN" altLang="en-US" sz="2800" dirty="0">
                <a:latin typeface="Times New Roman" panose="02020603050405020304" pitchFamily="18" charset="0"/>
                <a:cs typeface="Times New Roman" panose="02020603050405020304" pitchFamily="18" charset="0"/>
              </a:rPr>
              <a:t>一</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整体介绍</a:t>
            </a:r>
          </a:p>
        </p:txBody>
      </p:sp>
      <p:sp>
        <p:nvSpPr>
          <p:cNvPr id="7" name="文本框 6">
            <a:extLst>
              <a:ext uri="{FF2B5EF4-FFF2-40B4-BE49-F238E27FC236}">
                <a16:creationId xmlns:a16="http://schemas.microsoft.com/office/drawing/2014/main" id="{3D3E05A6-01B5-4D21-895F-11F5AF152889}"/>
              </a:ext>
            </a:extLst>
          </p:cNvPr>
          <p:cNvSpPr txBox="1"/>
          <p:nvPr/>
        </p:nvSpPr>
        <p:spPr>
          <a:xfrm>
            <a:off x="1518081" y="843379"/>
            <a:ext cx="8558075" cy="1200329"/>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本文件系统中，许多结构体都是“虚拟的”，意味着它们并不存在于</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设备上，而是在挂载文件系统时，现场创建出它们的，只存在于内存中，用于和上层系统（例如</a:t>
            </a:r>
            <a:r>
              <a:rPr lang="en-US" altLang="zh-CN" dirty="0">
                <a:latin typeface="Times New Roman" panose="02020603050405020304" pitchFamily="18" charset="0"/>
                <a:cs typeface="Times New Roman" panose="02020603050405020304" pitchFamily="18" charset="0"/>
              </a:rPr>
              <a:t>VFS</a:t>
            </a:r>
            <a:r>
              <a:rPr lang="zh-CN" altLang="en-US" dirty="0">
                <a:latin typeface="Times New Roman" panose="02020603050405020304" pitchFamily="18" charset="0"/>
                <a:cs typeface="Times New Roman" panose="02020603050405020304" pitchFamily="18" charset="0"/>
              </a:rPr>
              <a:t>）进行交互。</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其实在</a:t>
            </a:r>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设备上实际存在的只有各个文件分散的数据而已</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0558F5A3-1A6E-4C19-9735-357377A590D0}"/>
              </a:ext>
            </a:extLst>
          </p:cNvPr>
          <p:cNvSpPr/>
          <p:nvPr/>
        </p:nvSpPr>
        <p:spPr>
          <a:xfrm>
            <a:off x="3293617" y="3783732"/>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cxnSp>
        <p:nvCxnSpPr>
          <p:cNvPr id="32" name="直接连接符 31">
            <a:extLst>
              <a:ext uri="{FF2B5EF4-FFF2-40B4-BE49-F238E27FC236}">
                <a16:creationId xmlns:a16="http://schemas.microsoft.com/office/drawing/2014/main" id="{0BFF1344-8CBF-4B69-AA73-933037D07254}"/>
              </a:ext>
            </a:extLst>
          </p:cNvPr>
          <p:cNvCxnSpPr/>
          <p:nvPr/>
        </p:nvCxnSpPr>
        <p:spPr>
          <a:xfrm>
            <a:off x="692458" y="3783732"/>
            <a:ext cx="10546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58FC89BE-D699-40D9-AD7F-EA8C3DE87BB4}"/>
              </a:ext>
            </a:extLst>
          </p:cNvPr>
          <p:cNvCxnSpPr/>
          <p:nvPr/>
        </p:nvCxnSpPr>
        <p:spPr>
          <a:xfrm>
            <a:off x="692458" y="4200964"/>
            <a:ext cx="10546672"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矩形 33">
            <a:extLst>
              <a:ext uri="{FF2B5EF4-FFF2-40B4-BE49-F238E27FC236}">
                <a16:creationId xmlns:a16="http://schemas.microsoft.com/office/drawing/2014/main" id="{F6556312-CD78-49BE-B496-57815FA6BEFB}"/>
              </a:ext>
            </a:extLst>
          </p:cNvPr>
          <p:cNvSpPr/>
          <p:nvPr/>
        </p:nvSpPr>
        <p:spPr>
          <a:xfrm>
            <a:off x="5128335" y="3783732"/>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sp>
        <p:nvSpPr>
          <p:cNvPr id="35" name="矩形 34">
            <a:extLst>
              <a:ext uri="{FF2B5EF4-FFF2-40B4-BE49-F238E27FC236}">
                <a16:creationId xmlns:a16="http://schemas.microsoft.com/office/drawing/2014/main" id="{126C1774-D2FD-47DC-A99F-73AA78E81130}"/>
              </a:ext>
            </a:extLst>
          </p:cNvPr>
          <p:cNvSpPr/>
          <p:nvPr/>
        </p:nvSpPr>
        <p:spPr>
          <a:xfrm>
            <a:off x="8210364" y="3783732"/>
            <a:ext cx="1038686" cy="4172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数据块</a:t>
            </a:r>
          </a:p>
        </p:txBody>
      </p:sp>
      <p:sp>
        <p:nvSpPr>
          <p:cNvPr id="36" name="文本框 35">
            <a:extLst>
              <a:ext uri="{FF2B5EF4-FFF2-40B4-BE49-F238E27FC236}">
                <a16:creationId xmlns:a16="http://schemas.microsoft.com/office/drawing/2014/main" id="{10CC5ACE-7FE1-40A1-AF30-215868DF103E}"/>
              </a:ext>
            </a:extLst>
          </p:cNvPr>
          <p:cNvSpPr txBox="1"/>
          <p:nvPr/>
        </p:nvSpPr>
        <p:spPr>
          <a:xfrm>
            <a:off x="801950" y="3807682"/>
            <a:ext cx="169563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FLASH</a:t>
            </a:r>
            <a:r>
              <a:rPr lang="zh-CN" altLang="en-US" dirty="0">
                <a:latin typeface="Times New Roman" panose="02020603050405020304" pitchFamily="18" charset="0"/>
                <a:cs typeface="Times New Roman" panose="02020603050405020304" pitchFamily="18" charset="0"/>
              </a:rPr>
              <a:t>设备</a:t>
            </a:r>
          </a:p>
        </p:txBody>
      </p:sp>
      <p:sp>
        <p:nvSpPr>
          <p:cNvPr id="37" name="矩形 36">
            <a:extLst>
              <a:ext uri="{FF2B5EF4-FFF2-40B4-BE49-F238E27FC236}">
                <a16:creationId xmlns:a16="http://schemas.microsoft.com/office/drawing/2014/main" id="{75D1BA2A-2117-4CF3-B33E-F318B84276D3}"/>
              </a:ext>
            </a:extLst>
          </p:cNvPr>
          <p:cNvSpPr/>
          <p:nvPr/>
        </p:nvSpPr>
        <p:spPr>
          <a:xfrm>
            <a:off x="6334222" y="3783732"/>
            <a:ext cx="1387874" cy="4172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目录项数据</a:t>
            </a:r>
          </a:p>
        </p:txBody>
      </p:sp>
      <p:sp>
        <p:nvSpPr>
          <p:cNvPr id="38" name="矩形 37">
            <a:extLst>
              <a:ext uri="{FF2B5EF4-FFF2-40B4-BE49-F238E27FC236}">
                <a16:creationId xmlns:a16="http://schemas.microsoft.com/office/drawing/2014/main" id="{14DA231F-47C8-4009-9F3F-5697F39464BF}"/>
              </a:ext>
            </a:extLst>
          </p:cNvPr>
          <p:cNvSpPr/>
          <p:nvPr/>
        </p:nvSpPr>
        <p:spPr>
          <a:xfrm>
            <a:off x="9737318" y="3783732"/>
            <a:ext cx="1387874" cy="41723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latin typeface="Times New Roman" panose="02020603050405020304" pitchFamily="18" charset="0"/>
                <a:cs typeface="Times New Roman" panose="02020603050405020304" pitchFamily="18" charset="0"/>
              </a:rPr>
              <a:t>目录项数据</a:t>
            </a:r>
          </a:p>
        </p:txBody>
      </p:sp>
      <p:sp>
        <p:nvSpPr>
          <p:cNvPr id="5" name="对话气泡: 椭圆形 4">
            <a:extLst>
              <a:ext uri="{FF2B5EF4-FFF2-40B4-BE49-F238E27FC236}">
                <a16:creationId xmlns:a16="http://schemas.microsoft.com/office/drawing/2014/main" id="{D3A55784-447D-4DB7-9174-EF069E52F3CA}"/>
              </a:ext>
            </a:extLst>
          </p:cNvPr>
          <p:cNvSpPr/>
          <p:nvPr/>
        </p:nvSpPr>
        <p:spPr>
          <a:xfrm>
            <a:off x="9996256" y="2887087"/>
            <a:ext cx="1890944" cy="745723"/>
          </a:xfrm>
          <a:prstGeom prst="wedgeEllipseCallou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BDC9AFD9-76C1-407A-A39F-A6F611B10469}"/>
              </a:ext>
            </a:extLst>
          </p:cNvPr>
          <p:cNvSpPr txBox="1"/>
          <p:nvPr/>
        </p:nvSpPr>
        <p:spPr>
          <a:xfrm>
            <a:off x="10644326" y="3075282"/>
            <a:ext cx="132277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REAL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4418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TotalTime>
  <Words>2312</Words>
  <Application>Microsoft Office PowerPoint</Application>
  <PresentationFormat>宽屏</PresentationFormat>
  <Paragraphs>296</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等线 Light</vt:lpstr>
      <vt:lpstr>Arial</vt:lpstr>
      <vt:lpstr>Times New Roman</vt:lpstr>
      <vt:lpstr>Office 主题​​</vt:lpstr>
      <vt:lpstr>PowerPoint 演示文稿</vt:lpstr>
      <vt:lpstr>一.整体介绍</vt:lpstr>
      <vt:lpstr>一.整体介绍</vt:lpstr>
      <vt:lpstr>一.整体介绍</vt:lpstr>
      <vt:lpstr>一.整体介绍</vt:lpstr>
      <vt:lpstr>一.整体介绍</vt:lpstr>
      <vt:lpstr>一.整体介绍</vt:lpstr>
      <vt:lpstr>一.整体介绍</vt:lpstr>
      <vt:lpstr>一.整体介绍</vt:lpstr>
      <vt:lpstr>二.文件结构——普通文件</vt:lpstr>
      <vt:lpstr>二.文件结构——普通文件</vt:lpstr>
      <vt:lpstr>二.文件结构——普通文件</vt:lpstr>
      <vt:lpstr>二.文件结构——目录文件</vt:lpstr>
      <vt:lpstr>二.文件结构——目录文件</vt:lpstr>
      <vt:lpstr>二.文件结构——目录文件</vt:lpstr>
      <vt:lpstr>二.文件结构——目录文件</vt:lpstr>
      <vt:lpstr>二.文件结构——目录文件</vt:lpstr>
      <vt:lpstr>三.读写删文件</vt:lpstr>
      <vt:lpstr>三.读写删文件</vt:lpstr>
      <vt:lpstr>三.读写删文件</vt:lpstr>
      <vt:lpstr>三.读写删文件</vt:lpstr>
      <vt:lpstr>三.读写删文件</vt:lpstr>
      <vt:lpstr>三.读写删文件</vt:lpstr>
      <vt:lpstr>三.读写删文件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胡 智胜</dc:creator>
  <cp:lastModifiedBy>Wade Wilson</cp:lastModifiedBy>
  <cp:revision>86</cp:revision>
  <dcterms:created xsi:type="dcterms:W3CDTF">2021-03-13T03:09:56Z</dcterms:created>
  <dcterms:modified xsi:type="dcterms:W3CDTF">2021-03-16T14:13:12Z</dcterms:modified>
</cp:coreProperties>
</file>