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5887" autoAdjust="0"/>
  </p:normalViewPr>
  <p:slideViewPr>
    <p:cSldViewPr snapToGrid="0">
      <p:cViewPr>
        <p:scale>
          <a:sx n="66" d="100"/>
          <a:sy n="66" d="100"/>
        </p:scale>
        <p:origin x="139"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A9636-C064-4D87-A016-1C1028F8ABA8}" type="datetimeFigureOut">
              <a:rPr lang="zh-CN" altLang="en-US" smtClean="0"/>
              <a:t>2021-03-09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E5975-139F-46C1-805E-47096EC7EA5F}" type="slidenum">
              <a:rPr lang="zh-CN" altLang="en-US" smtClean="0"/>
              <a:t>‹#›</a:t>
            </a:fld>
            <a:endParaRPr lang="zh-CN" altLang="en-US"/>
          </a:p>
        </p:txBody>
      </p:sp>
    </p:spTree>
    <p:extLst>
      <p:ext uri="{BB962C8B-B14F-4D97-AF65-F5344CB8AC3E}">
        <p14:creationId xmlns:p14="http://schemas.microsoft.com/office/powerpoint/2010/main" val="51333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7E5975-139F-46C1-805E-47096EC7EA5F}" type="slidenum">
              <a:rPr lang="zh-CN" altLang="en-US" smtClean="0"/>
              <a:t>5</a:t>
            </a:fld>
            <a:endParaRPr lang="zh-CN" altLang="en-US"/>
          </a:p>
        </p:txBody>
      </p:sp>
    </p:spTree>
    <p:extLst>
      <p:ext uri="{BB962C8B-B14F-4D97-AF65-F5344CB8AC3E}">
        <p14:creationId xmlns:p14="http://schemas.microsoft.com/office/powerpoint/2010/main" val="401182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87FB-7E7A-47A5-8FD7-B68E387ACD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E878AD-0E58-4B8E-AB00-A5FA64F48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F52272-1556-4C92-8E66-90A2CD4852C9}"/>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5" name="页脚占位符 4">
            <a:extLst>
              <a:ext uri="{FF2B5EF4-FFF2-40B4-BE49-F238E27FC236}">
                <a16:creationId xmlns:a16="http://schemas.microsoft.com/office/drawing/2014/main" id="{7EAC4BAB-1847-41D1-8E9C-D71F6D66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C5104-C21B-48BE-A772-952030EC34B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600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FBF62-4473-4013-A3DC-C44D7AC56E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B8FFA7-91F0-4663-B5C4-F8CD8F9637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8F7D66-34B0-4E20-954F-F1A57B096725}"/>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5" name="页脚占位符 4">
            <a:extLst>
              <a:ext uri="{FF2B5EF4-FFF2-40B4-BE49-F238E27FC236}">
                <a16:creationId xmlns:a16="http://schemas.microsoft.com/office/drawing/2014/main" id="{571B63FB-15D7-46C4-9796-D3B8474DD7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75246-1306-4E64-925E-6489FC13700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3954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DEA973-2612-476E-AC47-B20EBC51F3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636FD5-8D2B-46A2-9CD9-61AD4F2F5D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AAABB-2068-49DA-BEA8-C1E4800C67C1}"/>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5" name="页脚占位符 4">
            <a:extLst>
              <a:ext uri="{FF2B5EF4-FFF2-40B4-BE49-F238E27FC236}">
                <a16:creationId xmlns:a16="http://schemas.microsoft.com/office/drawing/2014/main" id="{D394A923-FEA4-4248-A28A-130B2AB86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285834-09B5-46C1-8E7B-F83B7B935D09}"/>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369235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615C1-0365-4F1D-8695-60CE05A348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4194FC-D10B-43B2-BB37-5AA3A1FAC9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FA310A-C181-4B93-92AD-8B9ABC02238C}"/>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5" name="页脚占位符 4">
            <a:extLst>
              <a:ext uri="{FF2B5EF4-FFF2-40B4-BE49-F238E27FC236}">
                <a16:creationId xmlns:a16="http://schemas.microsoft.com/office/drawing/2014/main" id="{F21330C4-C0E2-4C5C-806A-4BE2415128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3A33A-EF10-4209-B8E9-C1A3FF252A94}"/>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4034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ED292-EEF2-4C05-8224-3FB60231A0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4BB0BF-BF36-49D0-8701-3E3D6AA12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56AD2F-0DF9-428E-9F1C-75BAEE324B7B}"/>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5" name="页脚占位符 4">
            <a:extLst>
              <a:ext uri="{FF2B5EF4-FFF2-40B4-BE49-F238E27FC236}">
                <a16:creationId xmlns:a16="http://schemas.microsoft.com/office/drawing/2014/main" id="{B1395405-9847-4C30-A6B0-F198D4005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398AD9-6D58-4669-92EB-12DE2375263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18476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561A0-AFA9-4D67-9107-E4FE66FB1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94BD84-193F-4179-B6C5-650C9E9FE2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F35CAC-DA26-452C-AB0E-4309B118A9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0B1E01-B368-4A91-A454-EC4F90A2BE12}"/>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6" name="页脚占位符 5">
            <a:extLst>
              <a:ext uri="{FF2B5EF4-FFF2-40B4-BE49-F238E27FC236}">
                <a16:creationId xmlns:a16="http://schemas.microsoft.com/office/drawing/2014/main" id="{780EFBD3-B746-4F37-A2AF-95B73B068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41406-C75C-4A84-ABC0-57289732914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674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C5419-C695-456E-A667-43C73D55F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1A5AAF-87E3-4DF9-81AD-56CD0F544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61438A-B178-4218-9C4B-3121169D3D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3DFF01-6D32-44E6-A340-3F17DCFF7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5CCC6-A4C4-40E2-BC14-D8A8D4619A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559757-72DE-4CF0-9B14-B73CD0C500D9}"/>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8" name="页脚占位符 7">
            <a:extLst>
              <a:ext uri="{FF2B5EF4-FFF2-40B4-BE49-F238E27FC236}">
                <a16:creationId xmlns:a16="http://schemas.microsoft.com/office/drawing/2014/main" id="{1C2F78C8-DB2E-43BF-96BA-01D9782CFA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F80B1F-E1C4-40B9-9C40-7D73EE4FC2B0}"/>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0094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85B6B-8B33-4C9B-B61C-D29760DDB6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5E9129-D4F9-415E-9C1A-82E5D04B7D9B}"/>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4" name="页脚占位符 3">
            <a:extLst>
              <a:ext uri="{FF2B5EF4-FFF2-40B4-BE49-F238E27FC236}">
                <a16:creationId xmlns:a16="http://schemas.microsoft.com/office/drawing/2014/main" id="{8D79079F-A44E-44DC-A2E1-ADF72D4875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32A82B-EE36-48D9-9384-F2DD0C0BAE5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68402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9843E9-455C-4035-B4E7-B90FD3068578}"/>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3" name="页脚占位符 2">
            <a:extLst>
              <a:ext uri="{FF2B5EF4-FFF2-40B4-BE49-F238E27FC236}">
                <a16:creationId xmlns:a16="http://schemas.microsoft.com/office/drawing/2014/main" id="{5788DE3B-F307-4FA5-960E-BD470EA6B4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B37BAD-090A-4853-B948-A35910E6DDC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8162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5840E-7C30-4EA1-A7A5-077145E2F6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5BCD5F-9317-4197-9F24-FE6EA98A9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43EE0B-728A-4B70-BB18-694AAAC25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AD0381-8032-4A50-A7A4-598BB8147F35}"/>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6" name="页脚占位符 5">
            <a:extLst>
              <a:ext uri="{FF2B5EF4-FFF2-40B4-BE49-F238E27FC236}">
                <a16:creationId xmlns:a16="http://schemas.microsoft.com/office/drawing/2014/main" id="{62C64536-F754-4F31-B3AB-E17181337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D681B-6A6C-4E1B-BE79-8B08CEA1BB0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3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E5C60-C437-4039-9C13-37FF785F1F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16C3B1-1262-43AD-A9ED-5D595613F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D8F874-2E73-48FB-9F7A-5C6FF867D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B8E2B2-CC6F-42B6-98F6-1810A70C181B}"/>
              </a:ext>
            </a:extLst>
          </p:cNvPr>
          <p:cNvSpPr>
            <a:spLocks noGrp="1"/>
          </p:cNvSpPr>
          <p:nvPr>
            <p:ph type="dt" sz="half" idx="10"/>
          </p:nvPr>
        </p:nvSpPr>
        <p:spPr/>
        <p:txBody>
          <a:bodyPr/>
          <a:lstStyle/>
          <a:p>
            <a:fld id="{3889945D-EA50-4DA4-A4EA-09E8A1F1BC3D}" type="datetimeFigureOut">
              <a:rPr lang="zh-CN" altLang="en-US" smtClean="0"/>
              <a:t>2021-03-09</a:t>
            </a:fld>
            <a:endParaRPr lang="zh-CN" altLang="en-US"/>
          </a:p>
        </p:txBody>
      </p:sp>
      <p:sp>
        <p:nvSpPr>
          <p:cNvPr id="6" name="页脚占位符 5">
            <a:extLst>
              <a:ext uri="{FF2B5EF4-FFF2-40B4-BE49-F238E27FC236}">
                <a16:creationId xmlns:a16="http://schemas.microsoft.com/office/drawing/2014/main" id="{AB41EDC7-A97E-4457-93D8-C201BB6FC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9C5A5D-F5AF-43D6-A0CC-78F93526D1AE}"/>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539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BC4AB6-B697-47C7-B14B-C4E36F76F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DBA15F-58C7-403D-94E3-E6130B5EC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DA7EC7-771F-460C-9F4A-2BDAD1B46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9945D-EA50-4DA4-A4EA-09E8A1F1BC3D}" type="datetimeFigureOut">
              <a:rPr lang="zh-CN" altLang="en-US" smtClean="0"/>
              <a:t>2021-03-09</a:t>
            </a:fld>
            <a:endParaRPr lang="zh-CN" altLang="en-US"/>
          </a:p>
        </p:txBody>
      </p:sp>
      <p:sp>
        <p:nvSpPr>
          <p:cNvPr id="5" name="页脚占位符 4">
            <a:extLst>
              <a:ext uri="{FF2B5EF4-FFF2-40B4-BE49-F238E27FC236}">
                <a16:creationId xmlns:a16="http://schemas.microsoft.com/office/drawing/2014/main" id="{6413BDA9-4803-496D-99F8-874A92341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A6F96-4FCB-45ED-90BF-A0A964EFB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33586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F2C12-F3A1-47C2-AE5C-0B3D25CC7CF9}"/>
              </a:ext>
            </a:extLst>
          </p:cNvPr>
          <p:cNvSpPr>
            <a:spLocks noGrp="1"/>
          </p:cNvSpPr>
          <p:nvPr>
            <p:ph type="ctrTitle"/>
          </p:nvPr>
        </p:nvSpPr>
        <p:spPr/>
        <p:txBody>
          <a:bodyPr/>
          <a:lstStyle/>
          <a:p>
            <a:r>
              <a:rPr lang="en-US" altLang="zh-CN" dirty="0"/>
              <a:t>JFFS2 </a:t>
            </a:r>
            <a:r>
              <a:rPr lang="zh-CN" altLang="en-US" dirty="0"/>
              <a:t>介绍</a:t>
            </a:r>
          </a:p>
        </p:txBody>
      </p:sp>
      <p:sp>
        <p:nvSpPr>
          <p:cNvPr id="3" name="副标题 2">
            <a:extLst>
              <a:ext uri="{FF2B5EF4-FFF2-40B4-BE49-F238E27FC236}">
                <a16:creationId xmlns:a16="http://schemas.microsoft.com/office/drawing/2014/main" id="{947E95F7-9728-476D-BEF7-B48AD017AC6D}"/>
              </a:ext>
            </a:extLst>
          </p:cNvPr>
          <p:cNvSpPr>
            <a:spLocks noGrp="1"/>
          </p:cNvSpPr>
          <p:nvPr>
            <p:ph type="subTitle" idx="1"/>
          </p:nvPr>
        </p:nvSpPr>
        <p:spPr/>
        <p:txBody>
          <a:bodyPr/>
          <a:lstStyle/>
          <a:p>
            <a:r>
              <a:rPr lang="en-US" altLang="zh-CN" dirty="0"/>
              <a:t>By HZS</a:t>
            </a:r>
            <a:endParaRPr lang="zh-CN" altLang="en-US" dirty="0"/>
          </a:p>
        </p:txBody>
      </p:sp>
    </p:spTree>
    <p:extLst>
      <p:ext uri="{BB962C8B-B14F-4D97-AF65-F5344CB8AC3E}">
        <p14:creationId xmlns:p14="http://schemas.microsoft.com/office/powerpoint/2010/main" val="118757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15090" y="729569"/>
            <a:ext cx="10291482" cy="369332"/>
          </a:xfrm>
          <a:prstGeom prst="rect">
            <a:avLst/>
          </a:prstGeom>
          <a:noFill/>
        </p:spPr>
        <p:txBody>
          <a:bodyPr wrap="square" rtlCol="0">
            <a:spAutoFit/>
          </a:bodyPr>
          <a:lstStyle/>
          <a:p>
            <a:pPr marR="0" algn="just"/>
            <a:r>
              <a:rPr lang="zh-CN" altLang="en-US" dirty="0">
                <a:solidFill>
                  <a:srgbClr val="000000"/>
                </a:solidFill>
                <a:latin typeface="宋体" panose="02010600030101010101" pitchFamily="2" charset="-122"/>
                <a:ea typeface="宋体" panose="02010600030101010101" pitchFamily="2" charset="-122"/>
              </a:rPr>
              <a:t>重点想说明一下</a:t>
            </a:r>
            <a:r>
              <a:rPr lang="en-US" altLang="zh-CN" sz="1800" dirty="0">
                <a:solidFill>
                  <a:srgbClr val="000000"/>
                </a:solidFill>
                <a:highlight>
                  <a:srgbClr val="FFFF00"/>
                </a:highlight>
                <a:latin typeface="新宋体" panose="02010609030101010101" pitchFamily="49" charset="-122"/>
                <a:ea typeface="新宋体" panose="02010609030101010101" pitchFamily="49" charset="-122"/>
              </a:rPr>
              <a:t>jffs2_add_frag_to_fragtree</a:t>
            </a:r>
            <a:r>
              <a:rPr lang="zh-CN" altLang="en-US" sz="1800" dirty="0">
                <a:solidFill>
                  <a:srgbClr val="000000"/>
                </a:solidFill>
                <a:latin typeface="新宋体" panose="02010609030101010101" pitchFamily="49" charset="-122"/>
                <a:ea typeface="新宋体" panose="02010609030101010101" pitchFamily="49" charset="-122"/>
              </a:rPr>
              <a:t>函数：</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B93C7D8F-08BC-4C1F-A662-EB97201FFD5B}"/>
              </a:ext>
            </a:extLst>
          </p:cNvPr>
          <p:cNvSpPr/>
          <p:nvPr/>
        </p:nvSpPr>
        <p:spPr>
          <a:xfrm>
            <a:off x="1003013" y="124850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29664B-FF7E-4EF2-BE4E-0FCB3A3A9FBF}"/>
              </a:ext>
            </a:extLst>
          </p:cNvPr>
          <p:cNvSpPr/>
          <p:nvPr/>
        </p:nvSpPr>
        <p:spPr>
          <a:xfrm>
            <a:off x="1828800" y="124850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C70762D-98F4-4B1A-B33B-AF64E404A8BE}"/>
              </a:ext>
            </a:extLst>
          </p:cNvPr>
          <p:cNvSpPr txBox="1"/>
          <p:nvPr/>
        </p:nvSpPr>
        <p:spPr>
          <a:xfrm>
            <a:off x="915089" y="1655172"/>
            <a:ext cx="1020717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后面部分覆盖了，则只需让旧的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减少一点即可，</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都不用改。</a:t>
            </a:r>
          </a:p>
        </p:txBody>
      </p:sp>
      <p:sp>
        <p:nvSpPr>
          <p:cNvPr id="10" name="矩形 9">
            <a:extLst>
              <a:ext uri="{FF2B5EF4-FFF2-40B4-BE49-F238E27FC236}">
                <a16:creationId xmlns:a16="http://schemas.microsoft.com/office/drawing/2014/main" id="{1E64D1F3-01F6-4568-87DA-41E4AAA31C13}"/>
              </a:ext>
            </a:extLst>
          </p:cNvPr>
          <p:cNvSpPr/>
          <p:nvPr/>
        </p:nvSpPr>
        <p:spPr>
          <a:xfrm>
            <a:off x="1003013" y="2488442"/>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EC56E0-78F3-4406-A91A-97035302693A}"/>
              </a:ext>
            </a:extLst>
          </p:cNvPr>
          <p:cNvSpPr/>
          <p:nvPr/>
        </p:nvSpPr>
        <p:spPr>
          <a:xfrm>
            <a:off x="1415906" y="248844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2E667EF-278D-4BC4-A495-CCF01E4B130C}"/>
              </a:ext>
            </a:extLst>
          </p:cNvPr>
          <p:cNvSpPr txBox="1"/>
          <p:nvPr/>
        </p:nvSpPr>
        <p:spPr>
          <a:xfrm>
            <a:off x="915089" y="2875879"/>
            <a:ext cx="10119255"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中间替换了，则只需让旧的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减少（前面未覆盖部分），再新建一个</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，代表后面未覆盖部分再插入到红黑树中即可。注意此时，前后两端的旧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部分指向的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是同一个</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，但是其能访问的数据范围不同。</a:t>
            </a:r>
          </a:p>
        </p:txBody>
      </p:sp>
      <p:sp>
        <p:nvSpPr>
          <p:cNvPr id="13" name="矩形 12">
            <a:extLst>
              <a:ext uri="{FF2B5EF4-FFF2-40B4-BE49-F238E27FC236}">
                <a16:creationId xmlns:a16="http://schemas.microsoft.com/office/drawing/2014/main" id="{CF1BD46F-195B-4769-A1F6-06E38E4AA86F}"/>
              </a:ext>
            </a:extLst>
          </p:cNvPr>
          <p:cNvSpPr/>
          <p:nvPr/>
        </p:nvSpPr>
        <p:spPr>
          <a:xfrm>
            <a:off x="1003013" y="389856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9454CB8-55A2-4D7B-86DA-AFBEEA83B18B}"/>
              </a:ext>
            </a:extLst>
          </p:cNvPr>
          <p:cNvSpPr/>
          <p:nvPr/>
        </p:nvSpPr>
        <p:spPr>
          <a:xfrm>
            <a:off x="1003013" y="389856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CE475DE-418E-4E79-AF7E-2AD9BEB89BB4}"/>
              </a:ext>
            </a:extLst>
          </p:cNvPr>
          <p:cNvSpPr txBox="1"/>
          <p:nvPr/>
        </p:nvSpPr>
        <p:spPr>
          <a:xfrm>
            <a:off x="915089" y="4351035"/>
            <a:ext cx="1011925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和某个旧的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的相同，即处在文件的相同位置，但旧的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的末尾部分未被覆盖，只需修改旧的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（代表后面未覆盖部分）即可。</a:t>
            </a:r>
            <a:endParaRPr lang="en-US" altLang="zh-CN"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31A42CD1-46D1-4BE4-B3F5-CB7C2A6ACE07}"/>
              </a:ext>
            </a:extLst>
          </p:cNvPr>
          <p:cNvSpPr/>
          <p:nvPr/>
        </p:nvSpPr>
        <p:spPr>
          <a:xfrm>
            <a:off x="1022662"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6E41234-84E4-4D9D-B247-52753A22B53C}"/>
              </a:ext>
            </a:extLst>
          </p:cNvPr>
          <p:cNvSpPr/>
          <p:nvPr/>
        </p:nvSpPr>
        <p:spPr>
          <a:xfrm>
            <a:off x="2437535"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42495C1-3F0F-4134-A6E0-368A9F5F9F01}"/>
              </a:ext>
            </a:extLst>
          </p:cNvPr>
          <p:cNvSpPr/>
          <p:nvPr/>
        </p:nvSpPr>
        <p:spPr>
          <a:xfrm>
            <a:off x="3852408"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F2F2C23-C110-478F-A40F-3BFDF4B80FF0}"/>
              </a:ext>
            </a:extLst>
          </p:cNvPr>
          <p:cNvSpPr/>
          <p:nvPr/>
        </p:nvSpPr>
        <p:spPr>
          <a:xfrm>
            <a:off x="5267281"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90BC96F-E79F-46C8-B980-28043E20B343}"/>
              </a:ext>
            </a:extLst>
          </p:cNvPr>
          <p:cNvSpPr/>
          <p:nvPr/>
        </p:nvSpPr>
        <p:spPr>
          <a:xfrm>
            <a:off x="1022662" y="508050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3238F7C-DBDC-43B6-8080-81057A4EA708}"/>
              </a:ext>
            </a:extLst>
          </p:cNvPr>
          <p:cNvSpPr txBox="1"/>
          <p:nvPr/>
        </p:nvSpPr>
        <p:spPr>
          <a:xfrm>
            <a:off x="915089" y="5708631"/>
            <a:ext cx="1011925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注意这种完全被新</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覆盖的旧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，就会从红黑树中删除，其对应的</a:t>
            </a:r>
            <a:r>
              <a:rPr lang="en-US" altLang="zh-CN" dirty="0" err="1">
                <a:latin typeface="宋体" panose="02010600030101010101" pitchFamily="2" charset="-122"/>
                <a:ea typeface="宋体" panose="02010600030101010101" pitchFamily="2" charset="-122"/>
              </a:rPr>
              <a:t>raw_inode</a:t>
            </a:r>
            <a:r>
              <a:rPr lang="zh-CN" altLang="en-US" dirty="0">
                <a:latin typeface="宋体" panose="02010600030101010101" pitchFamily="2" charset="-122"/>
                <a:ea typeface="宋体" panose="02010600030101010101" pitchFamily="2" charset="-122"/>
              </a:rPr>
              <a:t>被标记为过期</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269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8286C40-BE90-4F2F-A9D0-CFF8CD2207C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矩形 4">
            <a:extLst>
              <a:ext uri="{FF2B5EF4-FFF2-40B4-BE49-F238E27FC236}">
                <a16:creationId xmlns:a16="http://schemas.microsoft.com/office/drawing/2014/main" id="{5D0C5F94-1DF7-4C66-80E9-055542D445EA}"/>
              </a:ext>
            </a:extLst>
          </p:cNvPr>
          <p:cNvSpPr/>
          <p:nvPr/>
        </p:nvSpPr>
        <p:spPr>
          <a:xfrm>
            <a:off x="1230923" y="984738"/>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i_count</a:t>
            </a:r>
            <a:endParaRPr lang="zh-CN" altLang="en-US" dirty="0"/>
          </a:p>
        </p:txBody>
      </p:sp>
      <p:sp>
        <p:nvSpPr>
          <p:cNvPr id="6" name="矩形 5">
            <a:extLst>
              <a:ext uri="{FF2B5EF4-FFF2-40B4-BE49-F238E27FC236}">
                <a16:creationId xmlns:a16="http://schemas.microsoft.com/office/drawing/2014/main" id="{498AD5AA-E030-4503-91D7-5D505842D0A7}"/>
              </a:ext>
            </a:extLst>
          </p:cNvPr>
          <p:cNvSpPr/>
          <p:nvPr/>
        </p:nvSpPr>
        <p:spPr>
          <a:xfrm>
            <a:off x="1230922" y="1234236"/>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i_nlink</a:t>
            </a:r>
            <a:endParaRPr lang="zh-CN" altLang="en-US" dirty="0"/>
          </a:p>
        </p:txBody>
      </p:sp>
      <p:sp>
        <p:nvSpPr>
          <p:cNvPr id="7" name="文本框 6">
            <a:extLst>
              <a:ext uri="{FF2B5EF4-FFF2-40B4-BE49-F238E27FC236}">
                <a16:creationId xmlns:a16="http://schemas.microsoft.com/office/drawing/2014/main" id="{2D379124-FCCC-4B82-9CD9-BBF3A87FDE1E}"/>
              </a:ext>
            </a:extLst>
          </p:cNvPr>
          <p:cNvSpPr txBox="1"/>
          <p:nvPr/>
        </p:nvSpPr>
        <p:spPr>
          <a:xfrm>
            <a:off x="1608993" y="662325"/>
            <a:ext cx="896815" cy="369332"/>
          </a:xfrm>
          <a:prstGeom prst="rect">
            <a:avLst/>
          </a:prstGeom>
          <a:noFill/>
        </p:spPr>
        <p:txBody>
          <a:bodyPr wrap="square" rtlCol="0">
            <a:spAutoFit/>
          </a:bodyPr>
          <a:lstStyle/>
          <a:p>
            <a:r>
              <a:rPr lang="en-US" altLang="zh-CN" dirty="0" err="1"/>
              <a:t>inode</a:t>
            </a:r>
            <a:endParaRPr lang="zh-CN" altLang="en-US" dirty="0"/>
          </a:p>
        </p:txBody>
      </p:sp>
      <p:sp>
        <p:nvSpPr>
          <p:cNvPr id="8" name="文本框 7">
            <a:extLst>
              <a:ext uri="{FF2B5EF4-FFF2-40B4-BE49-F238E27FC236}">
                <a16:creationId xmlns:a16="http://schemas.microsoft.com/office/drawing/2014/main" id="{B1AFAA08-4C7F-43B9-BF8F-3A8519704096}"/>
              </a:ext>
            </a:extLst>
          </p:cNvPr>
          <p:cNvSpPr txBox="1"/>
          <p:nvPr/>
        </p:nvSpPr>
        <p:spPr>
          <a:xfrm>
            <a:off x="2734407" y="952835"/>
            <a:ext cx="2162907" cy="307777"/>
          </a:xfrm>
          <a:prstGeom prst="rect">
            <a:avLst/>
          </a:prstGeom>
          <a:noFill/>
        </p:spPr>
        <p:txBody>
          <a:bodyPr wrap="square" rtlCol="0">
            <a:spAutoFit/>
          </a:bodyPr>
          <a:lstStyle/>
          <a:p>
            <a:r>
              <a:rPr lang="zh-CN" altLang="en-US" sz="1400" dirty="0"/>
              <a:t>正在被多少个进程使用</a:t>
            </a:r>
          </a:p>
        </p:txBody>
      </p:sp>
      <p:sp>
        <p:nvSpPr>
          <p:cNvPr id="11" name="文本框 10">
            <a:extLst>
              <a:ext uri="{FF2B5EF4-FFF2-40B4-BE49-F238E27FC236}">
                <a16:creationId xmlns:a16="http://schemas.microsoft.com/office/drawing/2014/main" id="{F7009F91-AF1B-4B16-B53B-89DADFDC0BB3}"/>
              </a:ext>
            </a:extLst>
          </p:cNvPr>
          <p:cNvSpPr txBox="1"/>
          <p:nvPr/>
        </p:nvSpPr>
        <p:spPr>
          <a:xfrm>
            <a:off x="2734407" y="1199043"/>
            <a:ext cx="2162907" cy="307777"/>
          </a:xfrm>
          <a:prstGeom prst="rect">
            <a:avLst/>
          </a:prstGeom>
          <a:noFill/>
        </p:spPr>
        <p:txBody>
          <a:bodyPr wrap="square" rtlCol="0">
            <a:spAutoFit/>
          </a:bodyPr>
          <a:lstStyle/>
          <a:p>
            <a:r>
              <a:rPr lang="zh-CN" altLang="en-US" sz="1400" dirty="0"/>
              <a:t>物理设备上的硬连接数</a:t>
            </a:r>
          </a:p>
        </p:txBody>
      </p:sp>
      <p:sp>
        <p:nvSpPr>
          <p:cNvPr id="12" name="文本框 11">
            <a:extLst>
              <a:ext uri="{FF2B5EF4-FFF2-40B4-BE49-F238E27FC236}">
                <a16:creationId xmlns:a16="http://schemas.microsoft.com/office/drawing/2014/main" id="{BE272D8C-0FBB-45BE-88DD-54DE41ED2442}"/>
              </a:ext>
            </a:extLst>
          </p:cNvPr>
          <p:cNvSpPr txBox="1"/>
          <p:nvPr/>
        </p:nvSpPr>
        <p:spPr>
          <a:xfrm>
            <a:off x="731674" y="2274838"/>
            <a:ext cx="10304584" cy="2585323"/>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调用</a:t>
            </a:r>
            <a:r>
              <a:rPr lang="en-US" altLang="zh-CN" dirty="0">
                <a:latin typeface="宋体" panose="02010600030101010101" pitchFamily="2" charset="-122"/>
                <a:ea typeface="宋体" panose="02010600030101010101" pitchFamily="2" charset="-122"/>
              </a:rPr>
              <a:t>rm</a:t>
            </a:r>
            <a:r>
              <a:rPr lang="zh-CN" altLang="en-US" dirty="0">
                <a:latin typeface="宋体" panose="02010600030101010101" pitchFamily="2" charset="-122"/>
                <a:ea typeface="宋体" panose="02010600030101010101" pitchFamily="2" charset="-122"/>
              </a:rPr>
              <a:t>指令删除一个普通文件，最终会调用到</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函数。（如果是文件夹文件，则会调用</a:t>
            </a:r>
            <a:r>
              <a:rPr lang="en-US" altLang="zh-CN" dirty="0" err="1">
                <a:latin typeface="宋体" panose="02010600030101010101" pitchFamily="2" charset="-122"/>
                <a:ea typeface="宋体" panose="02010600030101010101" pitchFamily="2" charset="-122"/>
              </a:rPr>
              <a:t>do_rmdir</a:t>
            </a:r>
            <a:r>
              <a:rPr lang="zh-CN" altLang="en-US" dirty="0">
                <a:latin typeface="宋体" panose="02010600030101010101" pitchFamily="2" charset="-122"/>
                <a:ea typeface="宋体" panose="02010600030101010101" pitchFamily="2" charset="-122"/>
              </a:rPr>
              <a:t>函数）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函数首先会通过传递进来的相对路径 </a:t>
            </a:r>
            <a:r>
              <a:rPr lang="en-US" altLang="zh-CN" dirty="0">
                <a:latin typeface="宋体" panose="02010600030101010101" pitchFamily="2" charset="-122"/>
                <a:ea typeface="宋体" panose="02010600030101010101" pitchFamily="2" charset="-122"/>
              </a:rPr>
              <a:t>or </a:t>
            </a:r>
            <a:r>
              <a:rPr lang="zh-CN" altLang="en-US" dirty="0">
                <a:latin typeface="宋体" panose="02010600030101010101" pitchFamily="2" charset="-122"/>
                <a:ea typeface="宋体" panose="02010600030101010101" pitchFamily="2" charset="-122"/>
              </a:rPr>
              <a:t>绝对路径拿到路径的</a:t>
            </a:r>
            <a:r>
              <a:rPr lang="en-US" altLang="zh-CN" dirty="0" err="1">
                <a:latin typeface="宋体" panose="02010600030101010101" pitchFamily="2" charset="-122"/>
                <a:ea typeface="宋体" panose="02010600030101010101" pitchFamily="2" charset="-122"/>
              </a:rPr>
              <a:t>dentry</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ihold</a:t>
            </a:r>
            <a:r>
              <a:rPr lang="zh-CN" altLang="en-US" dirty="0">
                <a:latin typeface="宋体" panose="02010600030101010101" pitchFamily="2" charset="-122"/>
                <a:ea typeface="宋体" panose="02010600030101010101" pitchFamily="2" charset="-122"/>
              </a:rPr>
              <a:t>会使</a:t>
            </a:r>
            <a:r>
              <a:rPr lang="en-US" altLang="zh-CN" dirty="0" err="1">
                <a:latin typeface="宋体" panose="02010600030101010101" pitchFamily="2" charset="-122"/>
                <a:ea typeface="宋体" panose="02010600030101010101" pitchFamily="2" charset="-122"/>
              </a:rPr>
              <a:t>inode</a:t>
            </a:r>
            <a:r>
              <a:rPr lang="zh-CN" altLang="en-US" dirty="0">
                <a:latin typeface="宋体" panose="02010600030101010101" pitchFamily="2" charset="-122"/>
                <a:ea typeface="宋体" panose="02010600030101010101" pitchFamily="2" charset="-122"/>
              </a:rPr>
              <a:t>的</a:t>
            </a:r>
            <a:r>
              <a:rPr lang="en-US" altLang="zh-CN" dirty="0" err="1">
                <a:latin typeface="宋体" panose="02010600030101010101" pitchFamily="2" charset="-122"/>
                <a:ea typeface="宋体" panose="02010600030101010101" pitchFamily="2" charset="-122"/>
              </a:rPr>
              <a:t>icount</a:t>
            </a:r>
            <a:r>
              <a:rPr lang="zh-CN" altLang="en-US" dirty="0">
                <a:latin typeface="宋体" panose="02010600030101010101" pitchFamily="2" charset="-122"/>
                <a:ea typeface="宋体" panose="02010600030101010101" pitchFamily="2" charset="-122"/>
              </a:rPr>
              <a:t>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就是减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）接着就是调用</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函数才真正调用底层文件系统的</a:t>
            </a:r>
            <a:r>
              <a:rPr lang="en-US" altLang="zh-CN" dirty="0">
                <a:latin typeface="宋体" panose="02010600030101010101" pitchFamily="2" charset="-122"/>
                <a:ea typeface="宋体" panose="02010600030101010101" pitchFamily="2" charset="-122"/>
              </a:rPr>
              <a:t>unlink</a:t>
            </a:r>
            <a:r>
              <a:rPr lang="zh-CN" altLang="en-US" dirty="0">
                <a:latin typeface="宋体" panose="02010600030101010101" pitchFamily="2" charset="-122"/>
                <a:ea typeface="宋体" panose="02010600030101010101" pitchFamily="2" charset="-122"/>
              </a:rPr>
              <a:t>函数）。在调用完</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函数后接着就是返回前调用一遍</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，即使</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没调用在退出前也要调用</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，代表当前进程不用它们了。在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中如果发现</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，就会调用</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函数再接着调用底层文件系统的</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destry_inode</a:t>
            </a:r>
            <a:r>
              <a:rPr lang="zh-CN" altLang="en-US" dirty="0">
                <a:latin typeface="宋体" panose="02010600030101010101" pitchFamily="2" charset="-122"/>
                <a:ea typeface="宋体" panose="02010600030101010101" pitchFamily="2" charset="-122"/>
              </a:rPr>
              <a:t>函数。（貌似在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之前的</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就可能会调用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了（或者</a:t>
            </a:r>
            <a:r>
              <a:rPr lang="en-US" altLang="zh-CN" dirty="0" err="1">
                <a:latin typeface="宋体" panose="02010600030101010101" pitchFamily="2" charset="-122"/>
                <a:ea typeface="宋体" panose="02010600030101010101" pitchFamily="2" charset="-122"/>
              </a:rPr>
              <a:t>d_iput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如果发现</a:t>
            </a:r>
            <a:r>
              <a:rPr lang="en-US" altLang="zh-CN" dirty="0" err="1">
                <a:latin typeface="宋体" panose="02010600030101010101" pitchFamily="2" charset="-122"/>
                <a:ea typeface="宋体" panose="02010600030101010101" pitchFamily="2" charset="-122"/>
              </a:rPr>
              <a:t>inode</a:t>
            </a:r>
            <a:r>
              <a:rPr lang="en-US" altLang="zh-CN" dirty="0">
                <a:latin typeface="宋体" panose="02010600030101010101" pitchFamily="2" charset="-122"/>
                <a:ea typeface="宋体" panose="02010600030101010101" pitchFamily="2" charset="-122"/>
              </a:rPr>
              <a:t>==NULL</a:t>
            </a:r>
            <a:r>
              <a:rPr lang="zh-CN" altLang="en-US" dirty="0">
                <a:latin typeface="宋体" panose="02010600030101010101" pitchFamily="2" charset="-122"/>
                <a:ea typeface="宋体" panose="02010600030101010101" pitchFamily="2" charset="-122"/>
              </a:rPr>
              <a:t>直接返回）</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518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2A99B1F-2B19-4A12-BD35-D29B0108F23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26F0AB24-8734-4C3A-B557-424FD2B8C0BA}"/>
              </a:ext>
            </a:extLst>
          </p:cNvPr>
          <p:cNvSpPr txBox="1"/>
          <p:nvPr/>
        </p:nvSpPr>
        <p:spPr>
          <a:xfrm>
            <a:off x="571500" y="1846385"/>
            <a:ext cx="10805746" cy="369331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中删除文件的操作就是</a:t>
            </a:r>
            <a:r>
              <a:rPr lang="en-US" altLang="zh-CN" dirty="0">
                <a:latin typeface="宋体" panose="02010600030101010101" pitchFamily="2" charset="-122"/>
                <a:ea typeface="宋体" panose="02010600030101010101" pitchFamily="2" charset="-122"/>
              </a:rPr>
              <a:t>jffs2_do_unlink</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write.c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。这个函数被</a:t>
            </a:r>
            <a:r>
              <a:rPr lang="en-US" altLang="zh-CN" dirty="0">
                <a:latin typeface="宋体" panose="02010600030101010101" pitchFamily="2" charset="-122"/>
                <a:ea typeface="宋体" panose="02010600030101010101" pitchFamily="2" charset="-122"/>
              </a:rPr>
              <a:t>jffs2_rmdir</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jffs2_rename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函数使用。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函数中首先计算出即将被删除的文件名称的哈希值</a:t>
            </a:r>
            <a:r>
              <a:rPr lang="en-US" altLang="zh-CN" dirty="0" err="1">
                <a:latin typeface="宋体" panose="02010600030101010101" pitchFamily="2" charset="-122"/>
                <a:ea typeface="宋体" panose="02010600030101010101" pitchFamily="2" charset="-122"/>
              </a:rPr>
              <a:t>nhash</a:t>
            </a:r>
            <a:r>
              <a:rPr lang="zh-CN" altLang="en-US" dirty="0">
                <a:latin typeface="宋体" panose="02010600030101010101" pitchFamily="2" charset="-122"/>
                <a:ea typeface="宋体" panose="02010600030101010101" pitchFamily="2" charset="-122"/>
              </a:rPr>
              <a:t>，根据这个</a:t>
            </a:r>
            <a:r>
              <a:rPr lang="en-US" altLang="zh-CN" dirty="0">
                <a:latin typeface="宋体" panose="02010600030101010101" pitchFamily="2" charset="-122"/>
                <a:ea typeface="宋体" panose="02010600030101010101" pitchFamily="2" charset="-122"/>
              </a:rPr>
              <a:t>hash</a:t>
            </a:r>
            <a:r>
              <a:rPr lang="zh-CN" altLang="en-US" dirty="0">
                <a:latin typeface="宋体" panose="02010600030101010101" pitchFamily="2" charset="-122"/>
                <a:ea typeface="宋体" panose="02010600030101010101" pitchFamily="2" charset="-122"/>
              </a:rPr>
              <a:t>值和文件名称在父目录的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中找到被删文件的</a:t>
            </a:r>
            <a:r>
              <a:rPr lang="en-US" altLang="zh-CN" dirty="0" err="1">
                <a:latin typeface="宋体" panose="02010600030101010101" pitchFamily="2" charset="-122"/>
                <a:ea typeface="宋体" panose="02010600030101010101" pitchFamily="2" charset="-122"/>
              </a:rPr>
              <a:t>full_dirent</a:t>
            </a:r>
            <a:r>
              <a:rPr lang="zh-CN" altLang="en-US" dirty="0">
                <a:latin typeface="宋体" panose="02010600030101010101" pitchFamily="2" charset="-122"/>
                <a:ea typeface="宋体" panose="02010600030101010101" pitchFamily="2" charset="-122"/>
              </a:rPr>
              <a:t>，并将对应的</a:t>
            </a:r>
            <a:r>
              <a:rPr lang="en-US" altLang="zh-CN" dirty="0" err="1">
                <a:latin typeface="宋体" panose="02010600030101010101" pitchFamily="2" charset="-122"/>
                <a:ea typeface="宋体" panose="02010600030101010101" pitchFamily="2" charset="-122"/>
              </a:rPr>
              <a:t>raw_dirent</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的属性</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是个双重意义的属性，对于目录文件，其含义是</a:t>
            </a:r>
            <a:r>
              <a:rPr lang="en-US" altLang="zh-CN" dirty="0" err="1">
                <a:latin typeface="宋体" panose="02010600030101010101" pitchFamily="2" charset="-122"/>
                <a:ea typeface="宋体" panose="02010600030101010101" pitchFamily="2" charset="-122"/>
              </a:rPr>
              <a:t>pino</a:t>
            </a:r>
            <a:r>
              <a:rPr lang="zh-CN" altLang="en-US" dirty="0">
                <a:latin typeface="宋体" panose="02010600030101010101" pitchFamily="2" charset="-122"/>
                <a:ea typeface="宋体" panose="02010600030101010101" pitchFamily="2" charset="-122"/>
              </a:rPr>
              <a:t>即父目录的</a:t>
            </a:r>
            <a:r>
              <a:rPr lang="en-US" altLang="zh-CN" dirty="0" err="1">
                <a:latin typeface="宋体" panose="02010600030101010101" pitchFamily="2" charset="-122"/>
                <a:ea typeface="宋体" panose="02010600030101010101" pitchFamily="2" charset="-122"/>
              </a:rPr>
              <a:t>ino</a:t>
            </a:r>
            <a:r>
              <a:rPr lang="zh-CN" altLang="en-US" dirty="0">
                <a:latin typeface="宋体" panose="02010600030101010101" pitchFamily="2" charset="-122"/>
                <a:ea typeface="宋体" panose="02010600030101010101" pitchFamily="2" charset="-122"/>
              </a:rPr>
              <a:t>，而普通文件，其含义就是</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，但是无论怎样，如果该文件被删除则</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就会被置为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如果</a:t>
            </a:r>
            <a:r>
              <a:rPr lang="en-US" altLang="zh-CN" b="1" dirty="0">
                <a:latin typeface="宋体" panose="02010600030101010101" pitchFamily="2" charset="-122"/>
                <a:ea typeface="宋体" panose="02010600030101010101" pitchFamily="2" charset="-122"/>
              </a:rPr>
              <a:t>unlink</a:t>
            </a:r>
            <a:r>
              <a:rPr lang="zh-CN" altLang="en-US" b="1" dirty="0">
                <a:latin typeface="宋体" panose="02010600030101010101" pitchFamily="2" charset="-122"/>
                <a:ea typeface="宋体" panose="02010600030101010101" pitchFamily="2" charset="-122"/>
              </a:rPr>
              <a:t>的是目录文件，就遍历其</a:t>
            </a:r>
            <a:r>
              <a:rPr lang="en-US" altLang="zh-CN" b="1" dirty="0">
                <a:latin typeface="宋体" panose="02010600030101010101" pitchFamily="2" charset="-122"/>
                <a:ea typeface="宋体" panose="02010600030101010101" pitchFamily="2" charset="-122"/>
              </a:rPr>
              <a:t>dents</a:t>
            </a:r>
            <a:r>
              <a:rPr lang="zh-CN" altLang="en-US" b="1" dirty="0">
                <a:latin typeface="宋体" panose="02010600030101010101" pitchFamily="2" charset="-122"/>
                <a:ea typeface="宋体" panose="02010600030101010101" pitchFamily="2" charset="-122"/>
              </a:rPr>
              <a:t>将所有</a:t>
            </a:r>
            <a:r>
              <a:rPr lang="en-US" altLang="zh-CN" b="1" dirty="0" err="1">
                <a:latin typeface="宋体" panose="02010600030101010101" pitchFamily="2" charset="-122"/>
                <a:ea typeface="宋体" panose="02010600030101010101" pitchFamily="2" charset="-122"/>
              </a:rPr>
              <a:t>raw_dirent</a:t>
            </a:r>
            <a:r>
              <a:rPr lang="zh-CN" altLang="en-US" b="1" dirty="0">
                <a:latin typeface="宋体" panose="02010600030101010101" pitchFamily="2" charset="-122"/>
                <a:ea typeface="宋体" panose="02010600030101010101" pitchFamily="2" charset="-122"/>
              </a:rPr>
              <a:t>标记为</a:t>
            </a:r>
            <a:r>
              <a:rPr lang="en-US" altLang="zh-CN" b="1" dirty="0">
                <a:latin typeface="宋体" panose="02010600030101010101" pitchFamily="2" charset="-122"/>
                <a:ea typeface="宋体" panose="02010600030101010101" pitchFamily="2" charset="-122"/>
              </a:rPr>
              <a:t>obsolete</a:t>
            </a:r>
            <a:r>
              <a:rPr lang="zh-CN" altLang="en-US" b="1" dirty="0">
                <a:latin typeface="宋体" panose="02010600030101010101" pitchFamily="2" charset="-122"/>
                <a:ea typeface="宋体" panose="02010600030101010101" pitchFamily="2" charset="-122"/>
              </a:rPr>
              <a:t>，再将目录文件的</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置为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；如果是普通文件直接只将</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减一即可</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只能说</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真的只是将文件的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数减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，而在上层</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中当发现文件的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时才调用真正地调用</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删除物理设备上的文件。</a:t>
            </a:r>
          </a:p>
        </p:txBody>
      </p:sp>
      <p:sp>
        <p:nvSpPr>
          <p:cNvPr id="6" name="文本框 5">
            <a:extLst>
              <a:ext uri="{FF2B5EF4-FFF2-40B4-BE49-F238E27FC236}">
                <a16:creationId xmlns:a16="http://schemas.microsoft.com/office/drawing/2014/main" id="{B6F2D664-187D-49E4-A169-6EC47AB0ECAE}"/>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Jffs2_do_unlink</a:t>
            </a:r>
            <a:r>
              <a:rPr lang="zh-CN" altLang="en-US" sz="2400" b="1" dirty="0">
                <a:latin typeface="宋体" panose="02010600030101010101" pitchFamily="2" charset="-122"/>
                <a:ea typeface="宋体" panose="02010600030101010101" pitchFamily="2" charset="-122"/>
              </a:rPr>
              <a:t>函数</a:t>
            </a:r>
          </a:p>
        </p:txBody>
      </p:sp>
    </p:spTree>
    <p:extLst>
      <p:ext uri="{BB962C8B-B14F-4D97-AF65-F5344CB8AC3E}">
        <p14:creationId xmlns:p14="http://schemas.microsoft.com/office/powerpoint/2010/main" val="132857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14336288-5D32-47B5-A0E6-59B5E7A8AE6F}"/>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Jffs2_mark_node_obsolete</a:t>
            </a:r>
            <a:r>
              <a:rPr lang="zh-CN" altLang="en-US" sz="2400" b="1" dirty="0">
                <a:latin typeface="宋体" panose="02010600030101010101" pitchFamily="2" charset="-122"/>
                <a:ea typeface="宋体" panose="02010600030101010101" pitchFamily="2" charset="-122"/>
              </a:rPr>
              <a:t>函数</a:t>
            </a:r>
          </a:p>
        </p:txBody>
      </p:sp>
      <p:sp>
        <p:nvSpPr>
          <p:cNvPr id="6" name="文本框 5">
            <a:extLst>
              <a:ext uri="{FF2B5EF4-FFF2-40B4-BE49-F238E27FC236}">
                <a16:creationId xmlns:a16="http://schemas.microsoft.com/office/drawing/2014/main" id="{87405521-E329-44BE-B83C-4C9368086F04}"/>
              </a:ext>
            </a:extLst>
          </p:cNvPr>
          <p:cNvSpPr txBox="1"/>
          <p:nvPr/>
        </p:nvSpPr>
        <p:spPr>
          <a:xfrm>
            <a:off x="571500" y="1846385"/>
            <a:ext cx="1080574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重点介绍</a:t>
            </a:r>
            <a:r>
              <a:rPr lang="en-US" altLang="zh-CN" dirty="0">
                <a:latin typeface="宋体" panose="02010600030101010101" pitchFamily="2" charset="-122"/>
                <a:ea typeface="宋体" panose="02010600030101010101" pitchFamily="2" charset="-122"/>
              </a:rPr>
              <a:t>Jffs2_mark_node_obsolete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nodemgmt.c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，之前我一直以为它只是在</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的后两位设置个</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的标志位就完了，结果实际上这个函数足足有</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行。</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先得到数据实体所在的</a:t>
            </a:r>
            <a:r>
              <a:rPr lang="en-US" altLang="zh-CN" dirty="0" err="1">
                <a:latin typeface="宋体" panose="02010600030101010101" pitchFamily="2" charset="-122"/>
                <a:ea typeface="宋体" panose="02010600030101010101" pitchFamily="2" charset="-122"/>
              </a:rPr>
              <a:t>eraseblock</a:t>
            </a:r>
            <a:r>
              <a:rPr lang="zh-CN" altLang="en-US" dirty="0">
                <a:latin typeface="宋体" panose="02010600030101010101" pitchFamily="2" charset="-122"/>
                <a:ea typeface="宋体" panose="02010600030101010101" pitchFamily="2" charset="-122"/>
              </a:rPr>
              <a:t>，然后再得到数据实体后面剩下能用的空闲物理空间大小</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793EFE79-2B7B-422D-92D5-290023E7B57D}"/>
              </a:ext>
            </a:extLst>
          </p:cNvPr>
          <p:cNvSpPr/>
          <p:nvPr/>
        </p:nvSpPr>
        <p:spPr>
          <a:xfrm>
            <a:off x="756138" y="3112477"/>
            <a:ext cx="1538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数据实体</a:t>
            </a:r>
          </a:p>
        </p:txBody>
      </p:sp>
      <p:sp>
        <p:nvSpPr>
          <p:cNvPr id="8" name="矩形 7">
            <a:extLst>
              <a:ext uri="{FF2B5EF4-FFF2-40B4-BE49-F238E27FC236}">
                <a16:creationId xmlns:a16="http://schemas.microsoft.com/office/drawing/2014/main" id="{55DFD1BE-E5A4-43BC-90C8-DA7B0BF17AAA}"/>
              </a:ext>
            </a:extLst>
          </p:cNvPr>
          <p:cNvSpPr/>
          <p:nvPr/>
        </p:nvSpPr>
        <p:spPr>
          <a:xfrm>
            <a:off x="2294792" y="3112477"/>
            <a:ext cx="1538654"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t>Freed_len</a:t>
            </a:r>
            <a:endParaRPr lang="zh-CN" altLang="en-US" dirty="0"/>
          </a:p>
        </p:txBody>
      </p:sp>
      <p:sp>
        <p:nvSpPr>
          <p:cNvPr id="9" name="矩形 8">
            <a:extLst>
              <a:ext uri="{FF2B5EF4-FFF2-40B4-BE49-F238E27FC236}">
                <a16:creationId xmlns:a16="http://schemas.microsoft.com/office/drawing/2014/main" id="{4C12BF2E-3A19-4E6E-9A00-4675A87AD626}"/>
              </a:ext>
            </a:extLst>
          </p:cNvPr>
          <p:cNvSpPr/>
          <p:nvPr/>
        </p:nvSpPr>
        <p:spPr>
          <a:xfrm>
            <a:off x="3824653" y="3112477"/>
            <a:ext cx="4097215"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下一块或者下个数据实体</a:t>
            </a:r>
          </a:p>
        </p:txBody>
      </p:sp>
      <p:sp>
        <p:nvSpPr>
          <p:cNvPr id="10" name="文本框 9">
            <a:extLst>
              <a:ext uri="{FF2B5EF4-FFF2-40B4-BE49-F238E27FC236}">
                <a16:creationId xmlns:a16="http://schemas.microsoft.com/office/drawing/2014/main" id="{73BD5066-B336-48CC-92E5-A4C16E892E08}"/>
              </a:ext>
            </a:extLst>
          </p:cNvPr>
          <p:cNvSpPr txBox="1"/>
          <p:nvPr/>
        </p:nvSpPr>
        <p:spPr>
          <a:xfrm>
            <a:off x="571500" y="3341077"/>
            <a:ext cx="10805746"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将数据实体和</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认为都是过期的空间。然后将</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设置</a:t>
            </a:r>
            <a:r>
              <a:rPr lang="en-US" altLang="zh-CN" dirty="0" err="1">
                <a:latin typeface="宋体" panose="02010600030101010101" pitchFamily="2" charset="-122"/>
                <a:ea typeface="宋体" panose="02010600030101010101" pitchFamily="2" charset="-122"/>
              </a:rPr>
              <a:t>oboselete</a:t>
            </a:r>
            <a:r>
              <a:rPr lang="zh-CN" altLang="en-US" dirty="0">
                <a:latin typeface="宋体" panose="02010600030101010101" pitchFamily="2" charset="-122"/>
                <a:ea typeface="宋体" panose="02010600030101010101" pitchFamily="2" charset="-122"/>
              </a:rPr>
              <a:t>。根据下文得知数据实体</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就是</a:t>
            </a:r>
            <a:r>
              <a:rPr lang="en-US" altLang="zh-CN" dirty="0" err="1">
                <a:latin typeface="宋体" panose="02010600030101010101" pitchFamily="2" charset="-122"/>
                <a:ea typeface="宋体" panose="02010600030101010101" pitchFamily="2" charset="-122"/>
              </a:rPr>
              <a:t>total_len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（根据代码，如果数据实体是</a:t>
            </a:r>
            <a:r>
              <a:rPr lang="en-US" altLang="zh-CN" dirty="0">
                <a:latin typeface="宋体" panose="02010600030101010101" pitchFamily="2" charset="-122"/>
                <a:ea typeface="宋体" panose="02010600030101010101" pitchFamily="2" charset="-122"/>
              </a:rPr>
              <a:t>unchecked</a:t>
            </a:r>
            <a:r>
              <a:rPr lang="zh-CN" altLang="en-US" dirty="0">
                <a:latin typeface="宋体" panose="02010600030101010101" pitchFamily="2" charset="-122"/>
                <a:ea typeface="宋体" panose="02010600030101010101" pitchFamily="2" charset="-122"/>
              </a:rPr>
              <a:t>，则</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这段空间是被算在</a:t>
            </a:r>
            <a:r>
              <a:rPr lang="en-US" altLang="zh-CN" dirty="0" err="1">
                <a:latin typeface="宋体" panose="02010600030101010101" pitchFamily="2" charset="-122"/>
                <a:ea typeface="宋体" panose="02010600030101010101" pitchFamily="2" charset="-122"/>
              </a:rPr>
              <a:t>unchecked_size</a:t>
            </a:r>
            <a:r>
              <a:rPr lang="zh-CN" altLang="en-US" dirty="0">
                <a:latin typeface="宋体" panose="02010600030101010101" pitchFamily="2" charset="-122"/>
                <a:ea typeface="宋体" panose="02010600030101010101" pitchFamily="2" charset="-122"/>
              </a:rPr>
              <a:t>，否则是在</a:t>
            </a:r>
            <a:r>
              <a:rPr lang="en-US" altLang="zh-CN" dirty="0" err="1">
                <a:latin typeface="宋体" panose="02010600030101010101" pitchFamily="2" charset="-122"/>
                <a:ea typeface="宋体" panose="02010600030101010101" pitchFamily="2" charset="-122"/>
              </a:rPr>
              <a:t>used_size</a:t>
            </a:r>
            <a:r>
              <a:rPr lang="zh-CN" altLang="en-US" dirty="0">
                <a:latin typeface="宋体" panose="02010600030101010101" pitchFamily="2" charset="-122"/>
                <a:ea typeface="宋体" panose="02010600030101010101" pitchFamily="2" charset="-122"/>
              </a:rPr>
              <a:t>，之后如果数据实体所在的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，同时如果该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不是坏块，则还会把</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转换为</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（根据代码，在上述变动</a:t>
            </a:r>
            <a:r>
              <a:rPr lang="en-US" altLang="zh-CN" dirty="0" err="1">
                <a:latin typeface="宋体" panose="02010600030101010101" pitchFamily="2" charset="-122"/>
                <a:ea typeface="宋体" panose="02010600030101010101" pitchFamily="2" charset="-122"/>
              </a:rPr>
              <a:t>dirty_size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后</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上没有有效数据实体，则将其移动到相应的</a:t>
            </a:r>
            <a:r>
              <a:rPr lang="en-US" altLang="zh-CN" dirty="0" err="1">
                <a:latin typeface="宋体" panose="02010600030101010101" pitchFamily="2" charset="-122"/>
                <a:ea typeface="宋体" panose="02010600030101010101" pitchFamily="2" charset="-122"/>
              </a:rPr>
              <a:t>erasexxx_list</a:t>
            </a:r>
            <a:r>
              <a:rPr lang="zh-CN" altLang="en-US" dirty="0">
                <a:latin typeface="宋体" panose="02010600030101010101" pitchFamily="2" charset="-122"/>
                <a:ea typeface="宋体" panose="02010600030101010101" pitchFamily="2" charset="-122"/>
              </a:rPr>
              <a:t>，否则就将其移动到</a:t>
            </a:r>
            <a:r>
              <a:rPr lang="en-US" altLang="zh-CN" dirty="0" err="1">
                <a:latin typeface="宋体" panose="02010600030101010101" pitchFamily="2" charset="-122"/>
                <a:ea typeface="宋体" panose="02010600030101010101" pitchFamily="2" charset="-122"/>
              </a:rPr>
              <a:t>dirty_list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very_dirty_list</a:t>
            </a:r>
            <a:r>
              <a:rPr lang="zh-CN" altLang="en-US" dirty="0">
                <a:latin typeface="宋体" panose="02010600030101010101" pitchFamily="2" charset="-122"/>
                <a:ea typeface="宋体" panose="02010600030101010101" pitchFamily="2" charset="-122"/>
              </a:rPr>
              <a:t>中）</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之后就是从</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中读出该数据实体，然后再在</a:t>
            </a:r>
            <a:r>
              <a:rPr lang="en-US" altLang="zh-CN" b="1" dirty="0" err="1">
                <a:latin typeface="宋体" panose="02010600030101010101" pitchFamily="2" charset="-122"/>
                <a:ea typeface="宋体" panose="02010600030101010101" pitchFamily="2" charset="-122"/>
              </a:rPr>
              <a:t>nodetype</a:t>
            </a:r>
            <a:r>
              <a:rPr lang="zh-CN" altLang="en-US" b="1" dirty="0">
                <a:latin typeface="宋体" panose="02010600030101010101" pitchFamily="2" charset="-122"/>
                <a:ea typeface="宋体" panose="02010600030101010101" pitchFamily="2" charset="-122"/>
              </a:rPr>
              <a:t>中清除掉</a:t>
            </a:r>
            <a:r>
              <a:rPr lang="en-US" altLang="zh-CN" b="1" dirty="0">
                <a:latin typeface="宋体" panose="02010600030101010101" pitchFamily="2" charset="-122"/>
                <a:ea typeface="宋体" panose="02010600030101010101" pitchFamily="2" charset="-122"/>
              </a:rPr>
              <a:t>ACCURATE</a:t>
            </a:r>
            <a:r>
              <a:rPr lang="zh-CN" altLang="en-US" b="1" dirty="0">
                <a:latin typeface="宋体" panose="02010600030101010101" pitchFamily="2" charset="-122"/>
                <a:ea typeface="宋体" panose="02010600030101010101" pitchFamily="2" charset="-122"/>
              </a:rPr>
              <a:t>标志，再写回</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，然后再从</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中删除该数据实体的内核描述符，同时还会检查如果该文件的</a:t>
            </a:r>
            <a:r>
              <a:rPr lang="en-US" altLang="zh-CN" b="1" dirty="0" err="1">
                <a:latin typeface="宋体" panose="02010600030101010101" pitchFamily="2" charset="-122"/>
                <a:ea typeface="宋体" panose="02010600030101010101" pitchFamily="2" charset="-122"/>
              </a:rPr>
              <a:t>nlink</a:t>
            </a:r>
            <a:r>
              <a:rPr lang="zh-CN" altLang="en-US" b="1" dirty="0">
                <a:latin typeface="宋体" panose="02010600030101010101" pitchFamily="2" charset="-122"/>
                <a:ea typeface="宋体" panose="02010600030101010101" pitchFamily="2" charset="-122"/>
              </a:rPr>
              <a:t>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了就删除该</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461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Jffs2_destroy_inode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这个函数只是调用了</a:t>
            </a:r>
            <a:r>
              <a:rPr lang="en-US" altLang="zh-CN" dirty="0" err="1">
                <a:latin typeface="宋体" panose="02010600030101010101" pitchFamily="2" charset="-122"/>
                <a:ea typeface="宋体" panose="02010600030101010101" pitchFamily="2" charset="-122"/>
              </a:rPr>
              <a:t>call_rcu</a:t>
            </a:r>
            <a:r>
              <a:rPr lang="zh-CN" altLang="en-US" dirty="0">
                <a:latin typeface="宋体" panose="02010600030101010101" pitchFamily="2" charset="-122"/>
                <a:ea typeface="宋体" panose="02010600030101010101" pitchFamily="2" charset="-122"/>
              </a:rPr>
              <a:t>函数，这个函数与</a:t>
            </a:r>
            <a:r>
              <a:rPr lang="en-US" altLang="zh-CN" dirty="0">
                <a:latin typeface="宋体" panose="02010600030101010101" pitchFamily="2" charset="-122"/>
                <a:ea typeface="宋体" panose="02010600030101010101" pitchFamily="2" charset="-122"/>
              </a:rPr>
              <a:t>Linux RCU</a:t>
            </a:r>
            <a:r>
              <a:rPr lang="zh-CN" altLang="en-US" dirty="0">
                <a:latin typeface="宋体" panose="02010600030101010101" pitchFamily="2" charset="-122"/>
                <a:ea typeface="宋体" panose="02010600030101010101" pitchFamily="2" charset="-122"/>
              </a:rPr>
              <a:t>机制有关，大体意思是释放某个锁。</a:t>
            </a:r>
            <a:endParaRPr lang="en-US" altLang="zh-CN" dirty="0">
              <a:latin typeface="宋体" panose="02010600030101010101" pitchFamily="2" charset="-122"/>
              <a:ea typeface="宋体" panose="02010600030101010101" pitchFamily="2" charset="-122"/>
            </a:endParaRPr>
          </a:p>
          <a:p>
            <a:r>
              <a:rPr lang="zh-CN" altLang="en-US" dirty="0">
                <a:solidFill>
                  <a:schemeClr val="tx1">
                    <a:lumMod val="50000"/>
                    <a:lumOff val="50000"/>
                  </a:schemeClr>
                </a:solidFill>
                <a:latin typeface="宋体" panose="02010600030101010101" pitchFamily="2" charset="-122"/>
                <a:ea typeface="宋体" panose="02010600030101010101" pitchFamily="2" charset="-122"/>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会将释放老指针的回调函数放入一个结点中，然后将该结点加入到当前正在运行</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的处理器的本地链表中”</a:t>
            </a:r>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函数在</a:t>
            </a:r>
            <a:r>
              <a:rPr lang="en-US" altLang="zh-CN" dirty="0" err="1">
                <a:latin typeface="宋体" panose="02010600030101010101" pitchFamily="2" charset="-122"/>
                <a:ea typeface="宋体" panose="02010600030101010101" pitchFamily="2" charset="-122"/>
              </a:rPr>
              <a:t>super_operations</a:t>
            </a:r>
            <a:r>
              <a:rPr lang="zh-CN" altLang="en-US" dirty="0">
                <a:latin typeface="宋体" panose="02010600030101010101" pitchFamily="2" charset="-122"/>
                <a:ea typeface="宋体" panose="02010600030101010101" pitchFamily="2" charset="-122"/>
              </a:rPr>
              <a:t>中）</a:t>
            </a:r>
          </a:p>
        </p:txBody>
      </p:sp>
    </p:spTree>
    <p:extLst>
      <p:ext uri="{BB962C8B-B14F-4D97-AF65-F5344CB8AC3E}">
        <p14:creationId xmlns:p14="http://schemas.microsoft.com/office/powerpoint/2010/main" val="243987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Jffs2_evict_inode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这个函数先是调用了</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sz="1800" dirty="0" err="1">
                <a:solidFill>
                  <a:srgbClr val="000000"/>
                </a:solidFill>
                <a:latin typeface="新宋体" panose="02010609030101010101" pitchFamily="49" charset="-122"/>
                <a:ea typeface="新宋体" panose="02010609030101010101" pitchFamily="49" charset="-122"/>
              </a:rPr>
              <a:t>truncate_inode_pages</a:t>
            </a:r>
            <a:r>
              <a:rPr lang="zh-CN" altLang="en-US" sz="1800" dirty="0">
                <a:solidFill>
                  <a:srgbClr val="000000"/>
                </a:solidFill>
                <a:latin typeface="新宋体" panose="02010609030101010101" pitchFamily="49" charset="-122"/>
                <a:ea typeface="新宋体" panose="02010609030101010101" pitchFamily="49" charset="-122"/>
              </a:rPr>
              <a:t>函数和</a:t>
            </a:r>
            <a:r>
              <a:rPr lang="en-US" altLang="zh-CN" sz="1800" dirty="0" err="1">
                <a:solidFill>
                  <a:srgbClr val="000000"/>
                </a:solidFill>
                <a:latin typeface="新宋体" panose="02010609030101010101" pitchFamily="49" charset="-122"/>
                <a:ea typeface="新宋体" panose="02010609030101010101" pitchFamily="49" charset="-122"/>
              </a:rPr>
              <a:t>end_writeback</a:t>
            </a:r>
            <a:r>
              <a:rPr lang="zh-CN" altLang="en-US" dirty="0">
                <a:solidFill>
                  <a:srgbClr val="000000"/>
                </a:solidFill>
                <a:latin typeface="新宋体" panose="02010609030101010101" pitchFamily="49" charset="-122"/>
                <a:ea typeface="新宋体" panose="02010609030101010101" pitchFamily="49" charset="-122"/>
              </a:rPr>
              <a:t>函数（尚未研究）</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latin typeface="宋体" panose="02010600030101010101" pitchFamily="2" charset="-122"/>
                <a:ea typeface="宋体" panose="02010600030101010101" pitchFamily="2" charset="-122"/>
              </a:rPr>
              <a:t>接着如果文件的</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不为空，就将</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的数据实体标记为过期。然后调用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nodelist.c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对文件的红黑树进行删除（当然必须有红黑树才行），最后再释放文件的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链表和</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中前序遍历红黑树，如果一个节点的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不是</a:t>
            </a:r>
            <a:r>
              <a:rPr lang="en-US" altLang="zh-CN" dirty="0">
                <a:latin typeface="宋体" panose="02010600030101010101" pitchFamily="2" charset="-122"/>
                <a:ea typeface="宋体" panose="02010600030101010101" pitchFamily="2" charset="-122"/>
              </a:rPr>
              <a:t>NULL(hole)</a:t>
            </a:r>
            <a:r>
              <a:rPr lang="zh-CN" altLang="en-US" dirty="0">
                <a:latin typeface="宋体" panose="02010600030101010101" pitchFamily="2" charset="-122"/>
                <a:ea typeface="宋体" panose="02010600030101010101" pitchFamily="2" charset="-122"/>
              </a:rPr>
              <a:t>且当前的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是该</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最后一个指向它的，就将</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即可。</a:t>
            </a:r>
          </a:p>
        </p:txBody>
      </p:sp>
    </p:spTree>
    <p:extLst>
      <p:ext uri="{BB962C8B-B14F-4D97-AF65-F5344CB8AC3E}">
        <p14:creationId xmlns:p14="http://schemas.microsoft.com/office/powerpoint/2010/main" val="136566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1.</a:t>
            </a:r>
            <a:r>
              <a:rPr lang="zh-CN" altLang="en-US" dirty="0"/>
              <a:t>文件系统的挂载</a:t>
            </a:r>
          </a:p>
        </p:txBody>
      </p:sp>
      <p:sp>
        <p:nvSpPr>
          <p:cNvPr id="4" name="矩形: 圆角 3">
            <a:extLst>
              <a:ext uri="{FF2B5EF4-FFF2-40B4-BE49-F238E27FC236}">
                <a16:creationId xmlns:a16="http://schemas.microsoft.com/office/drawing/2014/main" id="{A2C3B62F-4FDC-43C2-88F8-08055AFFEEFB}"/>
              </a:ext>
            </a:extLst>
          </p:cNvPr>
          <p:cNvSpPr/>
          <p:nvPr/>
        </p:nvSpPr>
        <p:spPr>
          <a:xfrm>
            <a:off x="5917097" y="589176"/>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Jffs2_read_super</a:t>
            </a:r>
            <a:endParaRPr lang="zh-CN" altLang="en-US" dirty="0"/>
          </a:p>
        </p:txBody>
      </p:sp>
      <p:sp>
        <p:nvSpPr>
          <p:cNvPr id="6" name="矩形: 圆角 5">
            <a:extLst>
              <a:ext uri="{FF2B5EF4-FFF2-40B4-BE49-F238E27FC236}">
                <a16:creationId xmlns:a16="http://schemas.microsoft.com/office/drawing/2014/main" id="{25B5D039-5108-4E98-A979-8B65D1947EE5}"/>
              </a:ext>
            </a:extLst>
          </p:cNvPr>
          <p:cNvSpPr/>
          <p:nvPr/>
        </p:nvSpPr>
        <p:spPr>
          <a:xfrm>
            <a:off x="5917097" y="131159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Jffs2_do_fill_super</a:t>
            </a:r>
            <a:endParaRPr lang="zh-CN" altLang="en-US" dirty="0"/>
          </a:p>
        </p:txBody>
      </p:sp>
      <p:sp>
        <p:nvSpPr>
          <p:cNvPr id="8" name="矩形: 圆角 7">
            <a:extLst>
              <a:ext uri="{FF2B5EF4-FFF2-40B4-BE49-F238E27FC236}">
                <a16:creationId xmlns:a16="http://schemas.microsoft.com/office/drawing/2014/main" id="{80772C82-1DA5-4C93-8606-791D4867CF83}"/>
              </a:ext>
            </a:extLst>
          </p:cNvPr>
          <p:cNvSpPr/>
          <p:nvPr/>
        </p:nvSpPr>
        <p:spPr>
          <a:xfrm>
            <a:off x="1702904" y="203167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Jffs2_do_mount_fs</a:t>
            </a:r>
            <a:endParaRPr lang="zh-CN" altLang="en-US" dirty="0"/>
          </a:p>
        </p:txBody>
      </p:sp>
      <p:sp>
        <p:nvSpPr>
          <p:cNvPr id="9" name="矩形: 圆角 8">
            <a:extLst>
              <a:ext uri="{FF2B5EF4-FFF2-40B4-BE49-F238E27FC236}">
                <a16:creationId xmlns:a16="http://schemas.microsoft.com/office/drawing/2014/main" id="{73DDD474-E4B2-4032-B0B1-6B7B40FA17CC}"/>
              </a:ext>
            </a:extLst>
          </p:cNvPr>
          <p:cNvSpPr/>
          <p:nvPr/>
        </p:nvSpPr>
        <p:spPr>
          <a:xfrm>
            <a:off x="5850836" y="203400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为</a:t>
            </a:r>
            <a:r>
              <a:rPr lang="en-US" altLang="zh-CN" dirty="0"/>
              <a:t>JFFS2</a:t>
            </a:r>
            <a:r>
              <a:rPr lang="zh-CN" altLang="en-US" dirty="0"/>
              <a:t>根目录在上层</a:t>
            </a:r>
            <a:r>
              <a:rPr lang="en-US" altLang="zh-CN" dirty="0"/>
              <a:t>VFS</a:t>
            </a:r>
            <a:r>
              <a:rPr lang="zh-CN" altLang="en-US" dirty="0"/>
              <a:t>中创建</a:t>
            </a:r>
            <a:r>
              <a:rPr lang="en-US" altLang="zh-CN" dirty="0" err="1"/>
              <a:t>inode</a:t>
            </a:r>
            <a:r>
              <a:rPr lang="zh-CN" altLang="en-US" dirty="0"/>
              <a:t>和</a:t>
            </a:r>
            <a:r>
              <a:rPr lang="en-US" altLang="zh-CN" dirty="0" err="1"/>
              <a:t>dentry</a:t>
            </a:r>
            <a:endParaRPr lang="zh-CN" altLang="en-US" dirty="0"/>
          </a:p>
        </p:txBody>
      </p:sp>
      <p:sp>
        <p:nvSpPr>
          <p:cNvPr id="10" name="矩形: 圆角 9">
            <a:extLst>
              <a:ext uri="{FF2B5EF4-FFF2-40B4-BE49-F238E27FC236}">
                <a16:creationId xmlns:a16="http://schemas.microsoft.com/office/drawing/2014/main" id="{1B943DD3-4BBB-4CF5-B54F-32F0E4D627DB}"/>
              </a:ext>
            </a:extLst>
          </p:cNvPr>
          <p:cNvSpPr/>
          <p:nvPr/>
        </p:nvSpPr>
        <p:spPr>
          <a:xfrm>
            <a:off x="8315740" y="204525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启动</a:t>
            </a:r>
            <a:r>
              <a:rPr lang="en-US" altLang="zh-CN" dirty="0"/>
              <a:t>GC</a:t>
            </a:r>
            <a:r>
              <a:rPr lang="zh-CN" altLang="en-US" dirty="0"/>
              <a:t>进程</a:t>
            </a:r>
          </a:p>
        </p:txBody>
      </p:sp>
      <p:cxnSp>
        <p:nvCxnSpPr>
          <p:cNvPr id="12" name="直接箭头连接符 11">
            <a:extLst>
              <a:ext uri="{FF2B5EF4-FFF2-40B4-BE49-F238E27FC236}">
                <a16:creationId xmlns:a16="http://schemas.microsoft.com/office/drawing/2014/main" id="{1BA9F7B3-8BBA-4189-B56D-3E48E0E32F97}"/>
              </a:ext>
            </a:extLst>
          </p:cNvPr>
          <p:cNvCxnSpPr>
            <a:stCxn id="4" idx="2"/>
            <a:endCxn id="6" idx="0"/>
          </p:cNvCxnSpPr>
          <p:nvPr/>
        </p:nvCxnSpPr>
        <p:spPr>
          <a:xfrm>
            <a:off x="6937514" y="1085270"/>
            <a:ext cx="0"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444C644-865C-44BF-9672-F2FD30C84F71}"/>
              </a:ext>
            </a:extLst>
          </p:cNvPr>
          <p:cNvCxnSpPr>
            <a:stCxn id="6" idx="2"/>
            <a:endCxn id="8" idx="0"/>
          </p:cNvCxnSpPr>
          <p:nvPr/>
        </p:nvCxnSpPr>
        <p:spPr>
          <a:xfrm flipH="1">
            <a:off x="2723321" y="1807686"/>
            <a:ext cx="4214193" cy="22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84D8C84-0A29-4566-9EE2-CB21B60EBDB3}"/>
              </a:ext>
            </a:extLst>
          </p:cNvPr>
          <p:cNvCxnSpPr>
            <a:stCxn id="6" idx="2"/>
            <a:endCxn id="9" idx="0"/>
          </p:cNvCxnSpPr>
          <p:nvPr/>
        </p:nvCxnSpPr>
        <p:spPr>
          <a:xfrm flipH="1">
            <a:off x="6930888" y="1807686"/>
            <a:ext cx="6626"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D0282FA-7DFF-4EA1-82F9-6E885856AC55}"/>
              </a:ext>
            </a:extLst>
          </p:cNvPr>
          <p:cNvCxnSpPr>
            <a:stCxn id="6" idx="2"/>
            <a:endCxn id="10" idx="0"/>
          </p:cNvCxnSpPr>
          <p:nvPr/>
        </p:nvCxnSpPr>
        <p:spPr>
          <a:xfrm>
            <a:off x="6937514" y="1807686"/>
            <a:ext cx="2458278" cy="23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ABE7A4FF-25CA-43F0-BB07-5B1F7C0B3EA8}"/>
              </a:ext>
            </a:extLst>
          </p:cNvPr>
          <p:cNvSpPr/>
          <p:nvPr/>
        </p:nvSpPr>
        <p:spPr>
          <a:xfrm>
            <a:off x="324676" y="275519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初始化各种</a:t>
            </a:r>
            <a:r>
              <a:rPr lang="en-US" altLang="zh-CN" dirty="0" err="1"/>
              <a:t>xxx_list</a:t>
            </a:r>
            <a:endParaRPr lang="zh-CN" altLang="en-US" dirty="0"/>
          </a:p>
        </p:txBody>
      </p:sp>
      <p:sp>
        <p:nvSpPr>
          <p:cNvPr id="20" name="矩形: 圆角 19">
            <a:extLst>
              <a:ext uri="{FF2B5EF4-FFF2-40B4-BE49-F238E27FC236}">
                <a16:creationId xmlns:a16="http://schemas.microsoft.com/office/drawing/2014/main" id="{B3AED2E0-0281-4BBE-AB39-D28B1C1E7284}"/>
              </a:ext>
            </a:extLst>
          </p:cNvPr>
          <p:cNvSpPr/>
          <p:nvPr/>
        </p:nvSpPr>
        <p:spPr>
          <a:xfrm>
            <a:off x="2855844" y="2755198"/>
            <a:ext cx="23125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Jffs2_build_filesystem</a:t>
            </a:r>
            <a:endParaRPr lang="zh-CN" altLang="en-US" dirty="0"/>
          </a:p>
        </p:txBody>
      </p:sp>
      <p:cxnSp>
        <p:nvCxnSpPr>
          <p:cNvPr id="23" name="直接箭头连接符 22">
            <a:extLst>
              <a:ext uri="{FF2B5EF4-FFF2-40B4-BE49-F238E27FC236}">
                <a16:creationId xmlns:a16="http://schemas.microsoft.com/office/drawing/2014/main" id="{A87E8843-ED82-4374-8CE8-DC3D48E28127}"/>
              </a:ext>
            </a:extLst>
          </p:cNvPr>
          <p:cNvCxnSpPr>
            <a:stCxn id="8" idx="2"/>
            <a:endCxn id="19" idx="0"/>
          </p:cNvCxnSpPr>
          <p:nvPr/>
        </p:nvCxnSpPr>
        <p:spPr>
          <a:xfrm flipH="1">
            <a:off x="1404728" y="2527765"/>
            <a:ext cx="1318593"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17006DA-0856-4028-85E0-9F955F99EBF7}"/>
              </a:ext>
            </a:extLst>
          </p:cNvPr>
          <p:cNvCxnSpPr>
            <a:cxnSpLocks/>
            <a:stCxn id="8" idx="2"/>
            <a:endCxn id="20" idx="0"/>
          </p:cNvCxnSpPr>
          <p:nvPr/>
        </p:nvCxnSpPr>
        <p:spPr>
          <a:xfrm>
            <a:off x="2723321" y="2527765"/>
            <a:ext cx="1288775"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2BCCE8D7-F4C7-4E40-BD92-2CACF8A54FB1}"/>
              </a:ext>
            </a:extLst>
          </p:cNvPr>
          <p:cNvSpPr/>
          <p:nvPr/>
        </p:nvSpPr>
        <p:spPr>
          <a:xfrm>
            <a:off x="1702904" y="3478725"/>
            <a:ext cx="21601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Jffs2_scan_medium</a:t>
            </a:r>
            <a:endParaRPr lang="zh-CN" altLang="en-US" dirty="0"/>
          </a:p>
        </p:txBody>
      </p:sp>
      <p:sp>
        <p:nvSpPr>
          <p:cNvPr id="30" name="矩形: 圆角 29">
            <a:extLst>
              <a:ext uri="{FF2B5EF4-FFF2-40B4-BE49-F238E27FC236}">
                <a16:creationId xmlns:a16="http://schemas.microsoft.com/office/drawing/2014/main" id="{286C2005-FFF1-4D53-95C3-B7A3531CCDD4}"/>
              </a:ext>
            </a:extLst>
          </p:cNvPr>
          <p:cNvSpPr/>
          <p:nvPr/>
        </p:nvSpPr>
        <p:spPr>
          <a:xfrm>
            <a:off x="384311" y="4448077"/>
            <a:ext cx="239864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Jffs2_scan_eraseblock</a:t>
            </a:r>
            <a:endParaRPr lang="zh-CN" altLang="en-US" dirty="0"/>
          </a:p>
        </p:txBody>
      </p:sp>
      <p:sp>
        <p:nvSpPr>
          <p:cNvPr id="31" name="矩形: 圆角 30">
            <a:extLst>
              <a:ext uri="{FF2B5EF4-FFF2-40B4-BE49-F238E27FC236}">
                <a16:creationId xmlns:a16="http://schemas.microsoft.com/office/drawing/2014/main" id="{A4470873-2A91-4AD4-BC33-B38AE84F0554}"/>
              </a:ext>
            </a:extLst>
          </p:cNvPr>
          <p:cNvSpPr/>
          <p:nvPr/>
        </p:nvSpPr>
        <p:spPr>
          <a:xfrm>
            <a:off x="3008244" y="444127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将该</a:t>
            </a:r>
            <a:r>
              <a:rPr lang="en-US" altLang="zh-CN" dirty="0"/>
              <a:t>block</a:t>
            </a:r>
            <a:r>
              <a:rPr lang="zh-CN" altLang="en-US" dirty="0"/>
              <a:t>加入到其中一个</a:t>
            </a:r>
            <a:r>
              <a:rPr lang="en-US" altLang="zh-CN" dirty="0" err="1"/>
              <a:t>xxx_list</a:t>
            </a:r>
            <a:r>
              <a:rPr lang="zh-CN" altLang="en-US" dirty="0"/>
              <a:t>中</a:t>
            </a:r>
          </a:p>
        </p:txBody>
      </p:sp>
      <p:cxnSp>
        <p:nvCxnSpPr>
          <p:cNvPr id="33" name="直接箭头连接符 32">
            <a:extLst>
              <a:ext uri="{FF2B5EF4-FFF2-40B4-BE49-F238E27FC236}">
                <a16:creationId xmlns:a16="http://schemas.microsoft.com/office/drawing/2014/main" id="{368E7030-6D7A-45AE-A61A-98B6E149D0CC}"/>
              </a:ext>
            </a:extLst>
          </p:cNvPr>
          <p:cNvCxnSpPr>
            <a:stCxn id="20" idx="2"/>
            <a:endCxn id="28" idx="0"/>
          </p:cNvCxnSpPr>
          <p:nvPr/>
        </p:nvCxnSpPr>
        <p:spPr>
          <a:xfrm flipH="1">
            <a:off x="2782956" y="3251292"/>
            <a:ext cx="1229140"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3654FB6-FBA4-4956-8242-ACA084D75B1D}"/>
              </a:ext>
            </a:extLst>
          </p:cNvPr>
          <p:cNvCxnSpPr>
            <a:stCxn id="28" idx="2"/>
            <a:endCxn id="30" idx="0"/>
          </p:cNvCxnSpPr>
          <p:nvPr/>
        </p:nvCxnSpPr>
        <p:spPr>
          <a:xfrm flipH="1">
            <a:off x="1583634" y="3974819"/>
            <a:ext cx="1199322" cy="47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777EDA6B-888B-4AFF-88B0-593039F77165}"/>
              </a:ext>
            </a:extLst>
          </p:cNvPr>
          <p:cNvCxnSpPr>
            <a:stCxn id="30" idx="2"/>
            <a:endCxn id="31" idx="2"/>
          </p:cNvCxnSpPr>
          <p:nvPr/>
        </p:nvCxnSpPr>
        <p:spPr>
          <a:xfrm rot="5400000" flipH="1" flipV="1">
            <a:off x="2832565" y="3688441"/>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AA6345A0-993C-4A90-96F9-E28A3A20809E}"/>
              </a:ext>
            </a:extLst>
          </p:cNvPr>
          <p:cNvCxnSpPr>
            <a:stCxn id="31" idx="0"/>
            <a:endCxn id="30" idx="0"/>
          </p:cNvCxnSpPr>
          <p:nvPr/>
        </p:nvCxnSpPr>
        <p:spPr>
          <a:xfrm rot="16200000" flipH="1" flipV="1">
            <a:off x="2832565" y="3192346"/>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15B056-5900-4185-B79D-AEC528B75FF8}"/>
              </a:ext>
            </a:extLst>
          </p:cNvPr>
          <p:cNvSpPr txBox="1"/>
          <p:nvPr/>
        </p:nvSpPr>
        <p:spPr>
          <a:xfrm>
            <a:off x="2484780" y="3965094"/>
            <a:ext cx="2504663" cy="369332"/>
          </a:xfrm>
          <a:prstGeom prst="rect">
            <a:avLst/>
          </a:prstGeom>
          <a:noFill/>
        </p:spPr>
        <p:txBody>
          <a:bodyPr wrap="square" rtlCol="0">
            <a:spAutoFit/>
          </a:bodyPr>
          <a:lstStyle/>
          <a:p>
            <a:r>
              <a:rPr lang="zh-CN" altLang="en-US" dirty="0"/>
              <a:t>对每个</a:t>
            </a:r>
            <a:r>
              <a:rPr lang="en-US" altLang="zh-CN" dirty="0"/>
              <a:t>block</a:t>
            </a:r>
            <a:r>
              <a:rPr lang="zh-CN" altLang="en-US" dirty="0"/>
              <a:t>循环一次</a:t>
            </a:r>
          </a:p>
        </p:txBody>
      </p:sp>
      <p:sp>
        <p:nvSpPr>
          <p:cNvPr id="46" name="矩形: 圆角 45">
            <a:extLst>
              <a:ext uri="{FF2B5EF4-FFF2-40B4-BE49-F238E27FC236}">
                <a16:creationId xmlns:a16="http://schemas.microsoft.com/office/drawing/2014/main" id="{0E88DB92-DE2C-4E06-9DBB-FAB218597766}"/>
              </a:ext>
            </a:extLst>
          </p:cNvPr>
          <p:cNvSpPr/>
          <p:nvPr/>
        </p:nvSpPr>
        <p:spPr>
          <a:xfrm>
            <a:off x="5393636" y="3501916"/>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统计各个文件的链接数，并最后释放掉所有</a:t>
            </a:r>
            <a:r>
              <a:rPr lang="en-US" altLang="zh-CN" dirty="0" err="1"/>
              <a:t>full_dirent</a:t>
            </a:r>
            <a:endParaRPr lang="zh-CN" altLang="en-US" dirty="0"/>
          </a:p>
        </p:txBody>
      </p:sp>
      <p:cxnSp>
        <p:nvCxnSpPr>
          <p:cNvPr id="48" name="直接箭头连接符 47">
            <a:extLst>
              <a:ext uri="{FF2B5EF4-FFF2-40B4-BE49-F238E27FC236}">
                <a16:creationId xmlns:a16="http://schemas.microsoft.com/office/drawing/2014/main" id="{883C77A2-6B6D-41BB-A50B-32546E9AA91F}"/>
              </a:ext>
            </a:extLst>
          </p:cNvPr>
          <p:cNvCxnSpPr>
            <a:stCxn id="20" idx="2"/>
            <a:endCxn id="46" idx="0"/>
          </p:cNvCxnSpPr>
          <p:nvPr/>
        </p:nvCxnSpPr>
        <p:spPr>
          <a:xfrm>
            <a:off x="4012096" y="3251292"/>
            <a:ext cx="2461592" cy="25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B8BA3C-986F-4E82-8ECE-997F21FACDCE}"/>
              </a:ext>
            </a:extLst>
          </p:cNvPr>
          <p:cNvCxnSpPr>
            <a:stCxn id="30" idx="2"/>
          </p:cNvCxnSpPr>
          <p:nvPr/>
        </p:nvCxnSpPr>
        <p:spPr>
          <a:xfrm flipH="1">
            <a:off x="1583633" y="4944171"/>
            <a:ext cx="1" cy="51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云形 50">
            <a:extLst>
              <a:ext uri="{FF2B5EF4-FFF2-40B4-BE49-F238E27FC236}">
                <a16:creationId xmlns:a16="http://schemas.microsoft.com/office/drawing/2014/main" id="{782561F5-115E-465D-A463-B9B1237FBE18}"/>
              </a:ext>
            </a:extLst>
          </p:cNvPr>
          <p:cNvSpPr/>
          <p:nvPr/>
        </p:nvSpPr>
        <p:spPr>
          <a:xfrm>
            <a:off x="-29817" y="5298838"/>
            <a:ext cx="4671377" cy="1559162"/>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dirty="0"/>
              <a:t>每次读取一页</a:t>
            </a:r>
            <a:r>
              <a:rPr lang="en-US" altLang="zh-CN" dirty="0"/>
              <a:t>page</a:t>
            </a:r>
            <a:r>
              <a:rPr lang="zh-CN" altLang="en-US" dirty="0"/>
              <a:t>到</a:t>
            </a:r>
            <a:r>
              <a:rPr lang="en-US" altLang="zh-CN" dirty="0" err="1"/>
              <a:t>buf</a:t>
            </a:r>
            <a:r>
              <a:rPr lang="zh-CN" altLang="en-US" dirty="0"/>
              <a:t>中，再依次判断其中的数据实体，再建立起相应的内核描述符</a:t>
            </a:r>
            <a:r>
              <a:rPr lang="en-US" altLang="zh-CN" dirty="0"/>
              <a:t>(</a:t>
            </a:r>
            <a:r>
              <a:rPr lang="en-US" altLang="zh-CN" dirty="0" err="1"/>
              <a:t>inode_cache</a:t>
            </a:r>
            <a:r>
              <a:rPr lang="en-US" altLang="zh-CN" dirty="0"/>
              <a:t>, </a:t>
            </a:r>
            <a:r>
              <a:rPr lang="en-US" altLang="zh-CN" dirty="0" err="1"/>
              <a:t>raw_node_ref</a:t>
            </a:r>
            <a:r>
              <a:rPr lang="en-US" altLang="zh-CN" dirty="0"/>
              <a:t>)</a:t>
            </a:r>
            <a:endParaRPr lang="zh-CN" altLang="en-US" dirty="0"/>
          </a:p>
        </p:txBody>
      </p:sp>
      <p:sp>
        <p:nvSpPr>
          <p:cNvPr id="52" name="文本框 51">
            <a:extLst>
              <a:ext uri="{FF2B5EF4-FFF2-40B4-BE49-F238E27FC236}">
                <a16:creationId xmlns:a16="http://schemas.microsoft.com/office/drawing/2014/main" id="{DDD4A4FD-0D25-4D69-836A-7633C071752F}"/>
              </a:ext>
            </a:extLst>
          </p:cNvPr>
          <p:cNvSpPr txBox="1"/>
          <p:nvPr/>
        </p:nvSpPr>
        <p:spPr>
          <a:xfrm>
            <a:off x="4830417" y="5424217"/>
            <a:ext cx="2295954" cy="1200329"/>
          </a:xfrm>
          <a:prstGeom prst="rect">
            <a:avLst/>
          </a:prstGeom>
          <a:noFill/>
        </p:spPr>
        <p:txBody>
          <a:bodyPr wrap="square" rtlCol="0">
            <a:spAutoFit/>
          </a:bodyPr>
          <a:lstStyle/>
          <a:p>
            <a:r>
              <a:rPr lang="zh-CN" altLang="en-US" dirty="0"/>
              <a:t>注：一个数据实体不可跨</a:t>
            </a:r>
            <a:r>
              <a:rPr lang="en-US" altLang="zh-CN" dirty="0"/>
              <a:t>Block</a:t>
            </a:r>
            <a:r>
              <a:rPr lang="zh-CN" altLang="en-US" dirty="0"/>
              <a:t>，但可跨</a:t>
            </a:r>
            <a:r>
              <a:rPr lang="en-US" altLang="zh-CN" dirty="0"/>
              <a:t>Page</a:t>
            </a:r>
            <a:r>
              <a:rPr lang="zh-CN" altLang="en-US" dirty="0"/>
              <a:t>（相当于</a:t>
            </a:r>
            <a:r>
              <a:rPr lang="en-US" altLang="zh-CN" dirty="0"/>
              <a:t>Page</a:t>
            </a:r>
            <a:r>
              <a:rPr lang="zh-CN" altLang="en-US" dirty="0"/>
              <a:t>只是个虚拟的概念）</a:t>
            </a:r>
          </a:p>
        </p:txBody>
      </p:sp>
    </p:spTree>
    <p:extLst>
      <p:ext uri="{BB962C8B-B14F-4D97-AF65-F5344CB8AC3E}">
        <p14:creationId xmlns:p14="http://schemas.microsoft.com/office/powerpoint/2010/main" val="25599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29" name="矩形: 圆角 28">
            <a:extLst>
              <a:ext uri="{FF2B5EF4-FFF2-40B4-BE49-F238E27FC236}">
                <a16:creationId xmlns:a16="http://schemas.microsoft.com/office/drawing/2014/main" id="{1A6CCE53-7F55-468A-8D20-E208E5991C1F}"/>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iget</a:t>
            </a:r>
            <a:endParaRPr lang="zh-CN" altLang="en-US" dirty="0"/>
          </a:p>
        </p:txBody>
      </p:sp>
      <p:sp>
        <p:nvSpPr>
          <p:cNvPr id="34" name="矩形: 圆角 33">
            <a:extLst>
              <a:ext uri="{FF2B5EF4-FFF2-40B4-BE49-F238E27FC236}">
                <a16:creationId xmlns:a16="http://schemas.microsoft.com/office/drawing/2014/main" id="{0C58A1C5-9589-42C8-A695-9B0C85C07506}"/>
              </a:ext>
            </a:extLst>
          </p:cNvPr>
          <p:cNvSpPr/>
          <p:nvPr/>
        </p:nvSpPr>
        <p:spPr>
          <a:xfrm>
            <a:off x="5287619" y="834885"/>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iget4</a:t>
            </a:r>
            <a:endParaRPr lang="zh-CN" altLang="en-US" dirty="0"/>
          </a:p>
        </p:txBody>
      </p:sp>
      <p:cxnSp>
        <p:nvCxnSpPr>
          <p:cNvPr id="5" name="直接箭头连接符 4">
            <a:extLst>
              <a:ext uri="{FF2B5EF4-FFF2-40B4-BE49-F238E27FC236}">
                <a16:creationId xmlns:a16="http://schemas.microsoft.com/office/drawing/2014/main" id="{29C2366D-C0E2-4178-BEA8-98D15E49455F}"/>
              </a:ext>
            </a:extLst>
          </p:cNvPr>
          <p:cNvCxnSpPr>
            <a:cxnSpLocks/>
            <a:stCxn id="29" idx="2"/>
            <a:endCxn id="34" idx="0"/>
          </p:cNvCxnSpPr>
          <p:nvPr/>
        </p:nvCxnSpPr>
        <p:spPr>
          <a:xfrm>
            <a:off x="6308036" y="662521"/>
            <a:ext cx="0"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988791DB-9802-4F14-B47E-3C63786C3A4E}"/>
              </a:ext>
            </a:extLst>
          </p:cNvPr>
          <p:cNvSpPr/>
          <p:nvPr/>
        </p:nvSpPr>
        <p:spPr>
          <a:xfrm>
            <a:off x="426969" y="1503343"/>
            <a:ext cx="2577548" cy="11735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VFS</a:t>
            </a:r>
            <a:r>
              <a:rPr lang="zh-CN" altLang="en-US" dirty="0"/>
              <a:t>的</a:t>
            </a:r>
            <a:r>
              <a:rPr lang="en-US" altLang="zh-CN" dirty="0" err="1"/>
              <a:t>inode_hashtable</a:t>
            </a:r>
            <a:r>
              <a:rPr lang="zh-CN" altLang="en-US" dirty="0"/>
              <a:t>中查找文件的</a:t>
            </a:r>
            <a:r>
              <a:rPr lang="en-US" altLang="zh-CN" dirty="0" err="1"/>
              <a:t>inode</a:t>
            </a:r>
            <a:r>
              <a:rPr lang="zh-CN" altLang="en-US" dirty="0"/>
              <a:t>，如果找到了就直接返回</a:t>
            </a:r>
          </a:p>
        </p:txBody>
      </p:sp>
      <p:sp>
        <p:nvSpPr>
          <p:cNvPr id="37" name="矩形: 圆角 36">
            <a:extLst>
              <a:ext uri="{FF2B5EF4-FFF2-40B4-BE49-F238E27FC236}">
                <a16:creationId xmlns:a16="http://schemas.microsoft.com/office/drawing/2014/main" id="{E781C0A5-F19B-4AF0-8116-242DABCBD48A}"/>
              </a:ext>
            </a:extLst>
          </p:cNvPr>
          <p:cNvSpPr/>
          <p:nvPr/>
        </p:nvSpPr>
        <p:spPr>
          <a:xfrm>
            <a:off x="8309115" y="1503343"/>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Get_new_inode</a:t>
            </a:r>
            <a:endParaRPr lang="zh-CN" altLang="en-US" dirty="0"/>
          </a:p>
        </p:txBody>
      </p:sp>
      <p:cxnSp>
        <p:nvCxnSpPr>
          <p:cNvPr id="11" name="直接箭头连接符 10">
            <a:extLst>
              <a:ext uri="{FF2B5EF4-FFF2-40B4-BE49-F238E27FC236}">
                <a16:creationId xmlns:a16="http://schemas.microsoft.com/office/drawing/2014/main" id="{32F4DB8B-143E-4613-AFA3-7E0D4B54817C}"/>
              </a:ext>
            </a:extLst>
          </p:cNvPr>
          <p:cNvCxnSpPr>
            <a:cxnSpLocks/>
            <a:stCxn id="34" idx="2"/>
            <a:endCxn id="36" idx="0"/>
          </p:cNvCxnSpPr>
          <p:nvPr/>
        </p:nvCxnSpPr>
        <p:spPr>
          <a:xfrm flipH="1">
            <a:off x="1715743" y="1330979"/>
            <a:ext cx="4592293"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1D7E45D-124E-4B93-BEE3-968E4A47F864}"/>
              </a:ext>
            </a:extLst>
          </p:cNvPr>
          <p:cNvCxnSpPr>
            <a:cxnSpLocks/>
            <a:stCxn id="34" idx="2"/>
            <a:endCxn id="37" idx="0"/>
          </p:cNvCxnSpPr>
          <p:nvPr/>
        </p:nvCxnSpPr>
        <p:spPr>
          <a:xfrm>
            <a:off x="6308036" y="1330979"/>
            <a:ext cx="302149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19449E89-8D6F-4939-A8C4-DA0BE04E447C}"/>
              </a:ext>
            </a:extLst>
          </p:cNvPr>
          <p:cNvSpPr/>
          <p:nvPr/>
        </p:nvSpPr>
        <p:spPr>
          <a:xfrm>
            <a:off x="3044687" y="2171801"/>
            <a:ext cx="2839278" cy="15163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创建新</a:t>
            </a:r>
            <a:r>
              <a:rPr lang="en-US" altLang="zh-CN" dirty="0" err="1"/>
              <a:t>inode</a:t>
            </a:r>
            <a:r>
              <a:rPr lang="zh-CN" altLang="en-US" dirty="0"/>
              <a:t>并初始化其中部分属性；</a:t>
            </a:r>
            <a:endParaRPr lang="en-US" altLang="zh-CN" dirty="0"/>
          </a:p>
          <a:p>
            <a:pPr algn="ctr"/>
            <a:r>
              <a:rPr lang="zh-CN" altLang="en-US" dirty="0"/>
              <a:t>之后会将该</a:t>
            </a:r>
            <a:r>
              <a:rPr lang="en-US" altLang="zh-CN" dirty="0" err="1"/>
              <a:t>inode</a:t>
            </a:r>
            <a:r>
              <a:rPr lang="zh-CN" altLang="en-US" dirty="0"/>
              <a:t>加入到</a:t>
            </a:r>
            <a:r>
              <a:rPr lang="en-US" altLang="zh-CN" dirty="0" err="1"/>
              <a:t>inode_hashtable</a:t>
            </a:r>
            <a:r>
              <a:rPr lang="zh-CN" altLang="en-US" dirty="0"/>
              <a:t>和链表</a:t>
            </a:r>
            <a:r>
              <a:rPr lang="en-US" altLang="zh-CN" dirty="0" err="1"/>
              <a:t>inode_in_use</a:t>
            </a:r>
            <a:r>
              <a:rPr lang="zh-CN" altLang="en-US" dirty="0"/>
              <a:t>中</a:t>
            </a:r>
          </a:p>
        </p:txBody>
      </p:sp>
      <p:cxnSp>
        <p:nvCxnSpPr>
          <p:cNvPr id="22" name="直接箭头连接符 21">
            <a:extLst>
              <a:ext uri="{FF2B5EF4-FFF2-40B4-BE49-F238E27FC236}">
                <a16:creationId xmlns:a16="http://schemas.microsoft.com/office/drawing/2014/main" id="{9A19E94C-46F1-433A-B7FD-E881118FAC2C}"/>
              </a:ext>
            </a:extLst>
          </p:cNvPr>
          <p:cNvCxnSpPr>
            <a:cxnSpLocks/>
            <a:stCxn id="37" idx="2"/>
            <a:endCxn id="39" idx="0"/>
          </p:cNvCxnSpPr>
          <p:nvPr/>
        </p:nvCxnSpPr>
        <p:spPr>
          <a:xfrm flipH="1">
            <a:off x="4464326" y="1999437"/>
            <a:ext cx="486520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2827FA7F-E7E7-4E63-B4DB-7C23EA700147}"/>
              </a:ext>
            </a:extLst>
          </p:cNvPr>
          <p:cNvSpPr/>
          <p:nvPr/>
        </p:nvSpPr>
        <p:spPr>
          <a:xfrm>
            <a:off x="8507898" y="216595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a:t>
            </a:r>
          </a:p>
          <a:p>
            <a:pPr algn="ctr"/>
            <a:r>
              <a:rPr lang="en-US" altLang="zh-CN" dirty="0"/>
              <a:t>(</a:t>
            </a:r>
            <a:r>
              <a:rPr lang="zh-CN" altLang="en-US" dirty="0"/>
              <a:t>建立</a:t>
            </a:r>
            <a:r>
              <a:rPr lang="en-US" altLang="zh-CN" dirty="0" err="1"/>
              <a:t>inode</a:t>
            </a:r>
            <a:r>
              <a:rPr lang="zh-CN" altLang="en-US" dirty="0"/>
              <a:t>的</a:t>
            </a:r>
            <a:r>
              <a:rPr lang="en-US" altLang="zh-CN" dirty="0"/>
              <a:t>u</a:t>
            </a:r>
            <a:r>
              <a:rPr lang="zh-CN" altLang="en-US" dirty="0"/>
              <a:t>域</a:t>
            </a:r>
            <a:r>
              <a:rPr lang="en-US" altLang="zh-CN" dirty="0"/>
              <a:t>)</a:t>
            </a:r>
            <a:endParaRPr lang="zh-CN" altLang="en-US" dirty="0"/>
          </a:p>
        </p:txBody>
      </p:sp>
      <p:cxnSp>
        <p:nvCxnSpPr>
          <p:cNvPr id="26" name="直接箭头连接符 25">
            <a:extLst>
              <a:ext uri="{FF2B5EF4-FFF2-40B4-BE49-F238E27FC236}">
                <a16:creationId xmlns:a16="http://schemas.microsoft.com/office/drawing/2014/main" id="{1672F374-58A3-434E-B882-4D49876C67B7}"/>
              </a:ext>
            </a:extLst>
          </p:cNvPr>
          <p:cNvCxnSpPr>
            <a:cxnSpLocks/>
            <a:stCxn id="37" idx="2"/>
            <a:endCxn id="45" idx="0"/>
          </p:cNvCxnSpPr>
          <p:nvPr/>
        </p:nvCxnSpPr>
        <p:spPr>
          <a:xfrm>
            <a:off x="9329532" y="1999437"/>
            <a:ext cx="198783" cy="16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DF0FCC4-5BBD-4DE1-803A-A8C59CF0E231}"/>
              </a:ext>
            </a:extLst>
          </p:cNvPr>
          <p:cNvSpPr txBox="1"/>
          <p:nvPr/>
        </p:nvSpPr>
        <p:spPr>
          <a:xfrm>
            <a:off x="7497419" y="1082932"/>
            <a:ext cx="2577547" cy="369332"/>
          </a:xfrm>
          <a:prstGeom prst="rect">
            <a:avLst/>
          </a:prstGeom>
          <a:noFill/>
        </p:spPr>
        <p:txBody>
          <a:bodyPr wrap="square" rtlCol="0">
            <a:spAutoFit/>
          </a:bodyPr>
          <a:lstStyle/>
          <a:p>
            <a:r>
              <a:rPr lang="zh-CN" altLang="en-US" dirty="0"/>
              <a:t>没找到</a:t>
            </a:r>
            <a:r>
              <a:rPr lang="en-US" altLang="zh-CN" dirty="0" err="1"/>
              <a:t>inode</a:t>
            </a:r>
            <a:r>
              <a:rPr lang="zh-CN" altLang="en-US" dirty="0"/>
              <a:t>，就创建</a:t>
            </a:r>
          </a:p>
        </p:txBody>
      </p:sp>
      <p:sp>
        <p:nvSpPr>
          <p:cNvPr id="52" name="矩形: 圆角 51">
            <a:extLst>
              <a:ext uri="{FF2B5EF4-FFF2-40B4-BE49-F238E27FC236}">
                <a16:creationId xmlns:a16="http://schemas.microsoft.com/office/drawing/2014/main" id="{20D57EB9-FB71-4DA4-AFD8-950B2CE94458}"/>
              </a:ext>
            </a:extLst>
          </p:cNvPr>
          <p:cNvSpPr/>
          <p:nvPr/>
        </p:nvSpPr>
        <p:spPr>
          <a:xfrm>
            <a:off x="5968450" y="3144992"/>
            <a:ext cx="1866905"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cxnSp>
        <p:nvCxnSpPr>
          <p:cNvPr id="53" name="直接箭头连接符 52">
            <a:extLst>
              <a:ext uri="{FF2B5EF4-FFF2-40B4-BE49-F238E27FC236}">
                <a16:creationId xmlns:a16="http://schemas.microsoft.com/office/drawing/2014/main" id="{A0818B52-87B1-4EEF-9CB1-1DB4A66FE6DC}"/>
              </a:ext>
            </a:extLst>
          </p:cNvPr>
          <p:cNvCxnSpPr>
            <a:cxnSpLocks/>
            <a:stCxn id="45" idx="2"/>
            <a:endCxn id="52" idx="0"/>
          </p:cNvCxnSpPr>
          <p:nvPr/>
        </p:nvCxnSpPr>
        <p:spPr>
          <a:xfrm flipH="1">
            <a:off x="6901903" y="2662048"/>
            <a:ext cx="262641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F908BBBC-44D3-4B71-9713-78D41252B003}"/>
              </a:ext>
            </a:extLst>
          </p:cNvPr>
          <p:cNvSpPr/>
          <p:nvPr/>
        </p:nvSpPr>
        <p:spPr>
          <a:xfrm>
            <a:off x="10330071" y="3150843"/>
            <a:ext cx="1433723" cy="7010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Init_special_inode</a:t>
            </a:r>
            <a:endParaRPr lang="zh-CN" altLang="en-US" dirty="0"/>
          </a:p>
        </p:txBody>
      </p:sp>
      <p:cxnSp>
        <p:nvCxnSpPr>
          <p:cNvPr id="59" name="直接箭头连接符 58">
            <a:extLst>
              <a:ext uri="{FF2B5EF4-FFF2-40B4-BE49-F238E27FC236}">
                <a16:creationId xmlns:a16="http://schemas.microsoft.com/office/drawing/2014/main" id="{C32C564E-2E44-4371-A6CC-9489662E3909}"/>
              </a:ext>
            </a:extLst>
          </p:cNvPr>
          <p:cNvCxnSpPr>
            <a:cxnSpLocks/>
            <a:stCxn id="45" idx="2"/>
            <a:endCxn id="56" idx="0"/>
          </p:cNvCxnSpPr>
          <p:nvPr/>
        </p:nvCxnSpPr>
        <p:spPr>
          <a:xfrm>
            <a:off x="9528315" y="2662048"/>
            <a:ext cx="1518618" cy="48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8B5D54B1-076E-40F5-A36F-F759AF74AB91}"/>
              </a:ext>
            </a:extLst>
          </p:cNvPr>
          <p:cNvSpPr/>
          <p:nvPr/>
        </p:nvSpPr>
        <p:spPr>
          <a:xfrm>
            <a:off x="8280957" y="3144992"/>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Jffs2_do_read_inode</a:t>
            </a:r>
            <a:endParaRPr lang="zh-CN" altLang="en-US" dirty="0"/>
          </a:p>
        </p:txBody>
      </p:sp>
      <p:cxnSp>
        <p:nvCxnSpPr>
          <p:cNvPr id="67" name="直接箭头连接符 66">
            <a:extLst>
              <a:ext uri="{FF2B5EF4-FFF2-40B4-BE49-F238E27FC236}">
                <a16:creationId xmlns:a16="http://schemas.microsoft.com/office/drawing/2014/main" id="{C52B01AE-B659-4E81-9D73-5D7D588AA7F4}"/>
              </a:ext>
            </a:extLst>
          </p:cNvPr>
          <p:cNvCxnSpPr>
            <a:cxnSpLocks/>
            <a:stCxn id="45" idx="2"/>
            <a:endCxn id="62" idx="0"/>
          </p:cNvCxnSpPr>
          <p:nvPr/>
        </p:nvCxnSpPr>
        <p:spPr>
          <a:xfrm flipH="1">
            <a:off x="9082713" y="2662048"/>
            <a:ext cx="44560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F3051F76-041F-44D1-9765-223D93EEC946}"/>
              </a:ext>
            </a:extLst>
          </p:cNvPr>
          <p:cNvSpPr txBox="1"/>
          <p:nvPr/>
        </p:nvSpPr>
        <p:spPr>
          <a:xfrm>
            <a:off x="10629073" y="2427076"/>
            <a:ext cx="2160104" cy="646331"/>
          </a:xfrm>
          <a:prstGeom prst="rect">
            <a:avLst/>
          </a:prstGeom>
          <a:noFill/>
        </p:spPr>
        <p:txBody>
          <a:bodyPr wrap="square" rtlCol="0">
            <a:spAutoFit/>
          </a:bodyPr>
          <a:lstStyle/>
          <a:p>
            <a:r>
              <a:rPr lang="zh-CN" altLang="en-US" dirty="0"/>
              <a:t>如果是设备、</a:t>
            </a:r>
            <a:r>
              <a:rPr lang="en-US" altLang="zh-CN" dirty="0" err="1"/>
              <a:t>Symlink</a:t>
            </a:r>
            <a:r>
              <a:rPr lang="zh-CN" altLang="en-US" dirty="0"/>
              <a:t>等特殊文件</a:t>
            </a:r>
          </a:p>
        </p:txBody>
      </p:sp>
      <p:sp>
        <p:nvSpPr>
          <p:cNvPr id="75" name="矩形: 圆角 74">
            <a:extLst>
              <a:ext uri="{FF2B5EF4-FFF2-40B4-BE49-F238E27FC236}">
                <a16:creationId xmlns:a16="http://schemas.microsoft.com/office/drawing/2014/main" id="{FF2E22B8-BAD2-4E54-94A4-0122CC42B158}"/>
              </a:ext>
            </a:extLst>
          </p:cNvPr>
          <p:cNvSpPr/>
          <p:nvPr/>
        </p:nvSpPr>
        <p:spPr>
          <a:xfrm>
            <a:off x="5968449" y="4346523"/>
            <a:ext cx="1553817"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Jffs2_get_ino_cache</a:t>
            </a:r>
            <a:endParaRPr lang="zh-CN" altLang="en-US" dirty="0"/>
          </a:p>
        </p:txBody>
      </p:sp>
      <p:sp>
        <p:nvSpPr>
          <p:cNvPr id="76" name="矩形: 圆角 75">
            <a:extLst>
              <a:ext uri="{FF2B5EF4-FFF2-40B4-BE49-F238E27FC236}">
                <a16:creationId xmlns:a16="http://schemas.microsoft.com/office/drawing/2014/main" id="{16070975-71EB-43C0-A653-9D0474EF08A8}"/>
              </a:ext>
            </a:extLst>
          </p:cNvPr>
          <p:cNvSpPr/>
          <p:nvPr/>
        </p:nvSpPr>
        <p:spPr>
          <a:xfrm>
            <a:off x="7813823" y="4332757"/>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jffs2_get_inode_nodes</a:t>
            </a:r>
            <a:endParaRPr lang="zh-CN" altLang="en-US" dirty="0"/>
          </a:p>
        </p:txBody>
      </p:sp>
      <p:cxnSp>
        <p:nvCxnSpPr>
          <p:cNvPr id="78" name="直接箭头连接符 77">
            <a:extLst>
              <a:ext uri="{FF2B5EF4-FFF2-40B4-BE49-F238E27FC236}">
                <a16:creationId xmlns:a16="http://schemas.microsoft.com/office/drawing/2014/main" id="{34758CA5-B675-4261-974E-DE4CD6C6B05B}"/>
              </a:ext>
            </a:extLst>
          </p:cNvPr>
          <p:cNvCxnSpPr>
            <a:cxnSpLocks/>
            <a:stCxn id="62" idx="2"/>
            <a:endCxn id="75" idx="0"/>
          </p:cNvCxnSpPr>
          <p:nvPr/>
        </p:nvCxnSpPr>
        <p:spPr>
          <a:xfrm flipH="1">
            <a:off x="6745358" y="3851877"/>
            <a:ext cx="2337355"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1C620B4-B3D3-435D-89FA-21673FD8E234}"/>
              </a:ext>
            </a:extLst>
          </p:cNvPr>
          <p:cNvCxnSpPr>
            <a:cxnSpLocks/>
            <a:stCxn id="62" idx="2"/>
            <a:endCxn id="76" idx="0"/>
          </p:cNvCxnSpPr>
          <p:nvPr/>
        </p:nvCxnSpPr>
        <p:spPr>
          <a:xfrm flipH="1">
            <a:off x="8615579" y="3851877"/>
            <a:ext cx="467134" cy="48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8D1DC513-F412-47C9-9E56-ED7D487543E8}"/>
              </a:ext>
            </a:extLst>
          </p:cNvPr>
          <p:cNvSpPr/>
          <p:nvPr/>
        </p:nvSpPr>
        <p:spPr>
          <a:xfrm>
            <a:off x="9733722" y="4346523"/>
            <a:ext cx="3675806" cy="1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如果是特殊文件，则将唯一的</a:t>
            </a:r>
            <a:r>
              <a:rPr lang="en-US" altLang="zh-CN" dirty="0" err="1"/>
              <a:t>full_dnode</a:t>
            </a:r>
            <a:r>
              <a:rPr lang="zh-CN" altLang="en-US" dirty="0"/>
              <a:t>用</a:t>
            </a:r>
            <a:r>
              <a:rPr lang="en-US" altLang="zh-CN" dirty="0"/>
              <a:t>metadata</a:t>
            </a:r>
            <a:r>
              <a:rPr lang="zh-CN" altLang="en-US" dirty="0"/>
              <a:t>指向，否则将</a:t>
            </a:r>
            <a:r>
              <a:rPr lang="en-US" altLang="zh-CN" dirty="0" err="1"/>
              <a:t>full_dnode</a:t>
            </a:r>
            <a:r>
              <a:rPr lang="zh-CN" altLang="en-US" dirty="0"/>
              <a:t>链表组织成红黑树。</a:t>
            </a:r>
            <a:endParaRPr lang="en-US" altLang="zh-CN" dirty="0"/>
          </a:p>
          <a:p>
            <a:pPr algn="ctr"/>
            <a:r>
              <a:rPr lang="zh-CN" altLang="en-US" dirty="0"/>
              <a:t>将</a:t>
            </a:r>
            <a:r>
              <a:rPr lang="en-US" altLang="zh-CN" dirty="0" err="1"/>
              <a:t>full_dirent</a:t>
            </a:r>
            <a:r>
              <a:rPr lang="zh-CN" altLang="en-US" dirty="0"/>
              <a:t>链表用</a:t>
            </a:r>
            <a:r>
              <a:rPr lang="en-US" altLang="zh-CN" dirty="0"/>
              <a:t>dents</a:t>
            </a:r>
            <a:r>
              <a:rPr lang="zh-CN" altLang="en-US" dirty="0"/>
              <a:t>指向。</a:t>
            </a:r>
          </a:p>
        </p:txBody>
      </p:sp>
      <p:sp>
        <p:nvSpPr>
          <p:cNvPr id="82" name="矩形: 圆角 81">
            <a:extLst>
              <a:ext uri="{FF2B5EF4-FFF2-40B4-BE49-F238E27FC236}">
                <a16:creationId xmlns:a16="http://schemas.microsoft.com/office/drawing/2014/main" id="{77A66C04-36E5-4CB6-8387-7AFB478DE303}"/>
              </a:ext>
            </a:extLst>
          </p:cNvPr>
          <p:cNvSpPr/>
          <p:nvPr/>
        </p:nvSpPr>
        <p:spPr>
          <a:xfrm>
            <a:off x="5918754" y="5219924"/>
            <a:ext cx="1603513" cy="7068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得到</a:t>
            </a:r>
            <a:r>
              <a:rPr lang="en-US" altLang="zh-CN" dirty="0" err="1"/>
              <a:t>inode_cache</a:t>
            </a:r>
            <a:endParaRPr lang="zh-CN" altLang="en-US" dirty="0"/>
          </a:p>
        </p:txBody>
      </p:sp>
      <p:cxnSp>
        <p:nvCxnSpPr>
          <p:cNvPr id="84" name="直接箭头连接符 83">
            <a:extLst>
              <a:ext uri="{FF2B5EF4-FFF2-40B4-BE49-F238E27FC236}">
                <a16:creationId xmlns:a16="http://schemas.microsoft.com/office/drawing/2014/main" id="{44483873-958A-4443-8A14-FFF7EA0A8EEC}"/>
              </a:ext>
            </a:extLst>
          </p:cNvPr>
          <p:cNvCxnSpPr>
            <a:cxnSpLocks/>
            <a:stCxn id="75" idx="2"/>
            <a:endCxn id="82" idx="0"/>
          </p:cNvCxnSpPr>
          <p:nvPr/>
        </p:nvCxnSpPr>
        <p:spPr>
          <a:xfrm flipH="1">
            <a:off x="6720511" y="5053408"/>
            <a:ext cx="24847" cy="16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圆角 84">
            <a:extLst>
              <a:ext uri="{FF2B5EF4-FFF2-40B4-BE49-F238E27FC236}">
                <a16:creationId xmlns:a16="http://schemas.microsoft.com/office/drawing/2014/main" id="{FD81D535-EE99-49D2-BD9D-D2CD95D3D2EE}"/>
              </a:ext>
            </a:extLst>
          </p:cNvPr>
          <p:cNvSpPr/>
          <p:nvPr/>
        </p:nvSpPr>
        <p:spPr>
          <a:xfrm>
            <a:off x="7664726" y="5219924"/>
            <a:ext cx="1900034" cy="11997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给上层返回</a:t>
            </a:r>
            <a:r>
              <a:rPr lang="en-US" altLang="zh-CN" dirty="0" err="1"/>
              <a:t>full_dirent</a:t>
            </a:r>
            <a:r>
              <a:rPr lang="zh-CN" altLang="en-US" dirty="0"/>
              <a:t>的链表和</a:t>
            </a:r>
            <a:r>
              <a:rPr lang="en-US" altLang="zh-CN" dirty="0" err="1"/>
              <a:t>full_dnode</a:t>
            </a:r>
            <a:r>
              <a:rPr lang="zh-CN" altLang="en-US" dirty="0"/>
              <a:t>的链表</a:t>
            </a:r>
          </a:p>
        </p:txBody>
      </p:sp>
      <p:cxnSp>
        <p:nvCxnSpPr>
          <p:cNvPr id="87" name="直接箭头连接符 86">
            <a:extLst>
              <a:ext uri="{FF2B5EF4-FFF2-40B4-BE49-F238E27FC236}">
                <a16:creationId xmlns:a16="http://schemas.microsoft.com/office/drawing/2014/main" id="{41A2B23C-05E7-48C7-A26E-505EB8819F54}"/>
              </a:ext>
            </a:extLst>
          </p:cNvPr>
          <p:cNvCxnSpPr>
            <a:cxnSpLocks/>
            <a:stCxn id="76" idx="2"/>
            <a:endCxn id="85" idx="0"/>
          </p:cNvCxnSpPr>
          <p:nvPr/>
        </p:nvCxnSpPr>
        <p:spPr>
          <a:xfrm flipH="1">
            <a:off x="8614743" y="5039642"/>
            <a:ext cx="836" cy="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C0024D17-600A-419A-8425-D405FA864AA6}"/>
              </a:ext>
            </a:extLst>
          </p:cNvPr>
          <p:cNvCxnSpPr>
            <a:cxnSpLocks/>
            <a:stCxn id="62" idx="2"/>
            <a:endCxn id="81" idx="0"/>
          </p:cNvCxnSpPr>
          <p:nvPr/>
        </p:nvCxnSpPr>
        <p:spPr>
          <a:xfrm>
            <a:off x="9082713" y="3851877"/>
            <a:ext cx="2488912"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37C80D6B-226A-4B15-B8C5-6FE974A525D3}"/>
              </a:ext>
            </a:extLst>
          </p:cNvPr>
          <p:cNvSpPr/>
          <p:nvPr/>
        </p:nvSpPr>
        <p:spPr>
          <a:xfrm>
            <a:off x="5287619" y="8268047"/>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iget</a:t>
            </a:r>
            <a:endParaRPr lang="zh-CN" altLang="en-US" dirty="0">
              <a:latin typeface="Times New Roman" panose="02020603050405020304" pitchFamily="18" charset="0"/>
              <a:cs typeface="Times New Roman" panose="02020603050405020304" pitchFamily="18" charset="0"/>
            </a:endParaRPr>
          </a:p>
        </p:txBody>
      </p:sp>
      <p:sp>
        <p:nvSpPr>
          <p:cNvPr id="38" name="矩形: 圆角 37">
            <a:extLst>
              <a:ext uri="{FF2B5EF4-FFF2-40B4-BE49-F238E27FC236}">
                <a16:creationId xmlns:a16="http://schemas.microsoft.com/office/drawing/2014/main" id="{7A7A2D08-8931-4F92-93D6-4E12BD684A25}"/>
              </a:ext>
            </a:extLst>
          </p:cNvPr>
          <p:cNvSpPr/>
          <p:nvPr/>
        </p:nvSpPr>
        <p:spPr>
          <a:xfrm>
            <a:off x="5287619" y="8936505"/>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iget4</a:t>
            </a:r>
            <a:endParaRPr lang="zh-CN" altLang="en-US" dirty="0">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00525DC5-6FCA-41B4-A93E-2EAC034BF489}"/>
              </a:ext>
            </a:extLst>
          </p:cNvPr>
          <p:cNvCxnSpPr>
            <a:cxnSpLocks/>
            <a:stCxn id="35" idx="2"/>
            <a:endCxn id="38" idx="0"/>
          </p:cNvCxnSpPr>
          <p:nvPr/>
        </p:nvCxnSpPr>
        <p:spPr>
          <a:xfrm>
            <a:off x="6308036" y="8764141"/>
            <a:ext cx="0"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A7C4A25D-0CFE-402A-B466-44F305E9ACEB}"/>
              </a:ext>
            </a:extLst>
          </p:cNvPr>
          <p:cNvSpPr/>
          <p:nvPr/>
        </p:nvSpPr>
        <p:spPr>
          <a:xfrm>
            <a:off x="426969" y="9604963"/>
            <a:ext cx="2577548" cy="1173596"/>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在</a:t>
            </a:r>
            <a:r>
              <a:rPr lang="en-US" altLang="zh-CN" dirty="0">
                <a:solidFill>
                  <a:schemeClr val="bg1"/>
                </a:solidFill>
                <a:latin typeface="Times New Roman" panose="02020603050405020304" pitchFamily="18" charset="0"/>
                <a:cs typeface="Times New Roman" panose="02020603050405020304" pitchFamily="18" charset="0"/>
              </a:rPr>
              <a:t>VFS</a:t>
            </a:r>
            <a:r>
              <a:rPr lang="zh-CN" altLang="en-US" dirty="0">
                <a:solidFill>
                  <a:schemeClr val="bg1"/>
                </a:solidFill>
                <a:latin typeface="Times New Roman" panose="02020603050405020304" pitchFamily="18" charset="0"/>
                <a:cs typeface="Times New Roman" panose="02020603050405020304" pitchFamily="18" charset="0"/>
              </a:rPr>
              <a:t>的</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中查找文件的</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，如果找到了就直接返回</a:t>
            </a:r>
          </a:p>
        </p:txBody>
      </p:sp>
      <p:sp>
        <p:nvSpPr>
          <p:cNvPr id="42" name="矩形: 圆角 41">
            <a:extLst>
              <a:ext uri="{FF2B5EF4-FFF2-40B4-BE49-F238E27FC236}">
                <a16:creationId xmlns:a16="http://schemas.microsoft.com/office/drawing/2014/main" id="{38564223-8CD5-4C5B-A0DE-BDBEA7AA6FAB}"/>
              </a:ext>
            </a:extLst>
          </p:cNvPr>
          <p:cNvSpPr/>
          <p:nvPr/>
        </p:nvSpPr>
        <p:spPr>
          <a:xfrm>
            <a:off x="8309115" y="9604963"/>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Get_new_inode</a:t>
            </a:r>
            <a:endParaRPr lang="zh-CN" altLang="en-US"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789770A0-8C00-4A5A-B460-07AB166A7EE4}"/>
              </a:ext>
            </a:extLst>
          </p:cNvPr>
          <p:cNvCxnSpPr>
            <a:cxnSpLocks/>
            <a:stCxn id="38" idx="2"/>
            <a:endCxn id="41" idx="0"/>
          </p:cNvCxnSpPr>
          <p:nvPr/>
        </p:nvCxnSpPr>
        <p:spPr>
          <a:xfrm flipH="1">
            <a:off x="1715743" y="9432599"/>
            <a:ext cx="4592293"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F8BE238-4F87-48FD-9D5A-F391ABF50A24}"/>
              </a:ext>
            </a:extLst>
          </p:cNvPr>
          <p:cNvCxnSpPr>
            <a:cxnSpLocks/>
            <a:stCxn id="38" idx="2"/>
            <a:endCxn id="42" idx="0"/>
          </p:cNvCxnSpPr>
          <p:nvPr/>
        </p:nvCxnSpPr>
        <p:spPr>
          <a:xfrm>
            <a:off x="6308036" y="9432599"/>
            <a:ext cx="302149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6" name="矩形: 圆角 45">
            <a:extLst>
              <a:ext uri="{FF2B5EF4-FFF2-40B4-BE49-F238E27FC236}">
                <a16:creationId xmlns:a16="http://schemas.microsoft.com/office/drawing/2014/main" id="{34D99362-1540-45AE-ADCB-88191862079A}"/>
              </a:ext>
            </a:extLst>
          </p:cNvPr>
          <p:cNvSpPr/>
          <p:nvPr/>
        </p:nvSpPr>
        <p:spPr>
          <a:xfrm>
            <a:off x="3044687" y="10273421"/>
            <a:ext cx="2839278" cy="1516398"/>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创建新</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并初始化其中部分属性；</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之后会将该</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加入到</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和链表</a:t>
            </a:r>
            <a:r>
              <a:rPr lang="en-US" altLang="zh-CN" dirty="0" err="1">
                <a:solidFill>
                  <a:schemeClr val="bg1"/>
                </a:solidFill>
                <a:latin typeface="Times New Roman" panose="02020603050405020304" pitchFamily="18" charset="0"/>
                <a:cs typeface="Times New Roman" panose="02020603050405020304" pitchFamily="18" charset="0"/>
              </a:rPr>
              <a:t>inode_in_use</a:t>
            </a:r>
            <a:r>
              <a:rPr lang="zh-CN" altLang="en-US" dirty="0">
                <a:solidFill>
                  <a:schemeClr val="bg1"/>
                </a:solidFill>
                <a:latin typeface="Times New Roman" panose="02020603050405020304" pitchFamily="18" charset="0"/>
                <a:cs typeface="Times New Roman" panose="02020603050405020304" pitchFamily="18" charset="0"/>
              </a:rPr>
              <a:t>中</a:t>
            </a:r>
          </a:p>
        </p:txBody>
      </p:sp>
      <p:cxnSp>
        <p:nvCxnSpPr>
          <p:cNvPr id="47" name="直接箭头连接符 46">
            <a:extLst>
              <a:ext uri="{FF2B5EF4-FFF2-40B4-BE49-F238E27FC236}">
                <a16:creationId xmlns:a16="http://schemas.microsoft.com/office/drawing/2014/main" id="{C5346E41-259E-4F88-977C-D7EF3290AE40}"/>
              </a:ext>
            </a:extLst>
          </p:cNvPr>
          <p:cNvCxnSpPr>
            <a:cxnSpLocks/>
            <a:stCxn id="42" idx="2"/>
            <a:endCxn id="46" idx="0"/>
          </p:cNvCxnSpPr>
          <p:nvPr/>
        </p:nvCxnSpPr>
        <p:spPr>
          <a:xfrm flipH="1">
            <a:off x="4464326" y="10101057"/>
            <a:ext cx="486520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8" name="矩形: 圆角 47">
            <a:extLst>
              <a:ext uri="{FF2B5EF4-FFF2-40B4-BE49-F238E27FC236}">
                <a16:creationId xmlns:a16="http://schemas.microsoft.com/office/drawing/2014/main" id="{AA5002EE-FB09-49FE-871B-058F05A2CBEC}"/>
              </a:ext>
            </a:extLst>
          </p:cNvPr>
          <p:cNvSpPr/>
          <p:nvPr/>
        </p:nvSpPr>
        <p:spPr>
          <a:xfrm>
            <a:off x="8507898" y="10267574"/>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Jffs2_read_inode</a:t>
            </a:r>
          </a:p>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建立</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域</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C5E0C050-C133-469F-A68B-6153970CF214}"/>
              </a:ext>
            </a:extLst>
          </p:cNvPr>
          <p:cNvCxnSpPr>
            <a:cxnSpLocks/>
            <a:stCxn id="42" idx="2"/>
            <a:endCxn id="48" idx="0"/>
          </p:cNvCxnSpPr>
          <p:nvPr/>
        </p:nvCxnSpPr>
        <p:spPr>
          <a:xfrm>
            <a:off x="9329532" y="10101057"/>
            <a:ext cx="198783" cy="1665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A76BEA6E-52E0-49B2-A7F8-F3F221A26EAB}"/>
              </a:ext>
            </a:extLst>
          </p:cNvPr>
          <p:cNvSpPr txBox="1"/>
          <p:nvPr/>
        </p:nvSpPr>
        <p:spPr>
          <a:xfrm>
            <a:off x="7699293" y="9006461"/>
            <a:ext cx="2577547"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没找到</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，就创建</a:t>
            </a:r>
          </a:p>
        </p:txBody>
      </p:sp>
      <p:sp>
        <p:nvSpPr>
          <p:cNvPr id="51" name="矩形: 圆角 50">
            <a:extLst>
              <a:ext uri="{FF2B5EF4-FFF2-40B4-BE49-F238E27FC236}">
                <a16:creationId xmlns:a16="http://schemas.microsoft.com/office/drawing/2014/main" id="{411DB632-11D5-46A8-A3BC-CB7F262F574C}"/>
              </a:ext>
            </a:extLst>
          </p:cNvPr>
          <p:cNvSpPr/>
          <p:nvPr/>
        </p:nvSpPr>
        <p:spPr>
          <a:xfrm>
            <a:off x="5968450" y="11246612"/>
            <a:ext cx="1866905"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Jffs2_init_inode_info</a:t>
            </a:r>
            <a:endParaRPr lang="zh-CN" altLang="en-US" dirty="0">
              <a:latin typeface="Times New Roman" panose="02020603050405020304" pitchFamily="18" charset="0"/>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FF73D573-BBC0-4060-898C-17911F5E8BAF}"/>
              </a:ext>
            </a:extLst>
          </p:cNvPr>
          <p:cNvCxnSpPr>
            <a:cxnSpLocks/>
            <a:stCxn id="48" idx="2"/>
            <a:endCxn id="51" idx="0"/>
          </p:cNvCxnSpPr>
          <p:nvPr/>
        </p:nvCxnSpPr>
        <p:spPr>
          <a:xfrm flipH="1">
            <a:off x="6901903" y="10763668"/>
            <a:ext cx="262641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5" name="矩形: 圆角 54">
            <a:extLst>
              <a:ext uri="{FF2B5EF4-FFF2-40B4-BE49-F238E27FC236}">
                <a16:creationId xmlns:a16="http://schemas.microsoft.com/office/drawing/2014/main" id="{3B826E04-1AAA-415E-9936-969690CA79F1}"/>
              </a:ext>
            </a:extLst>
          </p:cNvPr>
          <p:cNvSpPr/>
          <p:nvPr/>
        </p:nvSpPr>
        <p:spPr>
          <a:xfrm>
            <a:off x="10330071" y="11252463"/>
            <a:ext cx="1433723" cy="70103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Init_special_inode</a:t>
            </a:r>
            <a:endParaRPr lang="zh-CN" altLang="en-US" dirty="0">
              <a:latin typeface="Times New Roman" panose="02020603050405020304" pitchFamily="18" charset="0"/>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C546EF4E-1C1D-416A-A368-F2F8F600B932}"/>
              </a:ext>
            </a:extLst>
          </p:cNvPr>
          <p:cNvCxnSpPr>
            <a:cxnSpLocks/>
            <a:stCxn id="48" idx="2"/>
            <a:endCxn id="55" idx="0"/>
          </p:cNvCxnSpPr>
          <p:nvPr/>
        </p:nvCxnSpPr>
        <p:spPr>
          <a:xfrm>
            <a:off x="9528315" y="10763668"/>
            <a:ext cx="1518618" cy="4887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8" name="矩形: 圆角 57">
            <a:extLst>
              <a:ext uri="{FF2B5EF4-FFF2-40B4-BE49-F238E27FC236}">
                <a16:creationId xmlns:a16="http://schemas.microsoft.com/office/drawing/2014/main" id="{35569113-2D01-4D09-9C1F-D7F0C845CDAD}"/>
              </a:ext>
            </a:extLst>
          </p:cNvPr>
          <p:cNvSpPr/>
          <p:nvPr/>
        </p:nvSpPr>
        <p:spPr>
          <a:xfrm>
            <a:off x="8280957" y="11246612"/>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Jffs2_do_read_inode</a:t>
            </a:r>
            <a:endParaRPr lang="zh-CN" altLang="en-US" dirty="0">
              <a:latin typeface="Times New Roman" panose="02020603050405020304" pitchFamily="18" charset="0"/>
              <a:cs typeface="Times New Roman" panose="02020603050405020304" pitchFamily="18" charset="0"/>
            </a:endParaRPr>
          </a:p>
        </p:txBody>
      </p:sp>
      <p:cxnSp>
        <p:nvCxnSpPr>
          <p:cNvPr id="60" name="直接箭头连接符 59">
            <a:extLst>
              <a:ext uri="{FF2B5EF4-FFF2-40B4-BE49-F238E27FC236}">
                <a16:creationId xmlns:a16="http://schemas.microsoft.com/office/drawing/2014/main" id="{526E0604-08E4-41E9-9B7F-023B7B6746D1}"/>
              </a:ext>
            </a:extLst>
          </p:cNvPr>
          <p:cNvCxnSpPr>
            <a:cxnSpLocks/>
            <a:stCxn id="48" idx="2"/>
            <a:endCxn id="58" idx="0"/>
          </p:cNvCxnSpPr>
          <p:nvPr/>
        </p:nvCxnSpPr>
        <p:spPr>
          <a:xfrm flipH="1">
            <a:off x="9082713" y="10763668"/>
            <a:ext cx="44560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39CC4437-0BD3-47F5-938D-82513572C5DC}"/>
              </a:ext>
            </a:extLst>
          </p:cNvPr>
          <p:cNvSpPr txBox="1"/>
          <p:nvPr/>
        </p:nvSpPr>
        <p:spPr>
          <a:xfrm>
            <a:off x="10629073" y="10528696"/>
            <a:ext cx="2160104"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如果是设备、</a:t>
            </a:r>
            <a:r>
              <a:rPr lang="en-US" altLang="zh-CN" dirty="0" err="1">
                <a:latin typeface="Times New Roman" panose="02020603050405020304" pitchFamily="18" charset="0"/>
                <a:cs typeface="Times New Roman" panose="02020603050405020304" pitchFamily="18" charset="0"/>
              </a:rPr>
              <a:t>Symlink</a:t>
            </a:r>
            <a:r>
              <a:rPr lang="zh-CN" altLang="en-US" dirty="0">
                <a:latin typeface="Times New Roman" panose="02020603050405020304" pitchFamily="18" charset="0"/>
                <a:cs typeface="Times New Roman" panose="02020603050405020304" pitchFamily="18" charset="0"/>
              </a:rPr>
              <a:t>等特殊文件</a:t>
            </a:r>
          </a:p>
        </p:txBody>
      </p:sp>
      <p:sp>
        <p:nvSpPr>
          <p:cNvPr id="63" name="矩形: 圆角 62">
            <a:extLst>
              <a:ext uri="{FF2B5EF4-FFF2-40B4-BE49-F238E27FC236}">
                <a16:creationId xmlns:a16="http://schemas.microsoft.com/office/drawing/2014/main" id="{BC2633D3-F74C-43EC-A47C-FBEB23BC1ECF}"/>
              </a:ext>
            </a:extLst>
          </p:cNvPr>
          <p:cNvSpPr/>
          <p:nvPr/>
        </p:nvSpPr>
        <p:spPr>
          <a:xfrm>
            <a:off x="5968449" y="12448143"/>
            <a:ext cx="1553817"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Jffs2_get_ino_cache</a:t>
            </a:r>
            <a:endParaRPr lang="zh-CN" altLang="en-US" dirty="0">
              <a:latin typeface="Times New Roman" panose="02020603050405020304" pitchFamily="18" charset="0"/>
              <a:cs typeface="Times New Roman" panose="02020603050405020304" pitchFamily="18" charset="0"/>
            </a:endParaRPr>
          </a:p>
        </p:txBody>
      </p:sp>
      <p:sp>
        <p:nvSpPr>
          <p:cNvPr id="64" name="矩形: 圆角 63">
            <a:extLst>
              <a:ext uri="{FF2B5EF4-FFF2-40B4-BE49-F238E27FC236}">
                <a16:creationId xmlns:a16="http://schemas.microsoft.com/office/drawing/2014/main" id="{4C1F7FD8-110A-4D42-A233-C162604C7BDE}"/>
              </a:ext>
            </a:extLst>
          </p:cNvPr>
          <p:cNvSpPr/>
          <p:nvPr/>
        </p:nvSpPr>
        <p:spPr>
          <a:xfrm>
            <a:off x="7813823" y="12434377"/>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jffs2_get_inode_nodes</a:t>
            </a:r>
            <a:endParaRPr lang="zh-CN" altLang="en-US" dirty="0">
              <a:latin typeface="Times New Roman" panose="02020603050405020304" pitchFamily="18"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D4FFDE56-8BF6-4AD5-84B4-0F14C9390EDC}"/>
              </a:ext>
            </a:extLst>
          </p:cNvPr>
          <p:cNvCxnSpPr>
            <a:cxnSpLocks/>
            <a:stCxn id="58" idx="2"/>
            <a:endCxn id="63" idx="0"/>
          </p:cNvCxnSpPr>
          <p:nvPr/>
        </p:nvCxnSpPr>
        <p:spPr>
          <a:xfrm flipH="1">
            <a:off x="6745358" y="11953497"/>
            <a:ext cx="2337355"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0B0FB9BF-BB7D-422D-B45E-86D7156C197B}"/>
              </a:ext>
            </a:extLst>
          </p:cNvPr>
          <p:cNvCxnSpPr>
            <a:cxnSpLocks/>
            <a:stCxn id="58" idx="2"/>
            <a:endCxn id="64" idx="0"/>
          </p:cNvCxnSpPr>
          <p:nvPr/>
        </p:nvCxnSpPr>
        <p:spPr>
          <a:xfrm flipH="1">
            <a:off x="8615579" y="11953497"/>
            <a:ext cx="467134" cy="48088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8" name="矩形: 圆角 67">
            <a:extLst>
              <a:ext uri="{FF2B5EF4-FFF2-40B4-BE49-F238E27FC236}">
                <a16:creationId xmlns:a16="http://schemas.microsoft.com/office/drawing/2014/main" id="{5F2E528C-B6EA-4586-8390-2DB0F10B59FA}"/>
              </a:ext>
            </a:extLst>
          </p:cNvPr>
          <p:cNvSpPr/>
          <p:nvPr/>
        </p:nvSpPr>
        <p:spPr>
          <a:xfrm>
            <a:off x="9733722" y="12448143"/>
            <a:ext cx="3675806" cy="142854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如果是特殊文件，则将唯一的</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用</a:t>
            </a:r>
            <a:r>
              <a:rPr lang="en-US" altLang="zh-CN" dirty="0">
                <a:solidFill>
                  <a:schemeClr val="bg1"/>
                </a:solidFill>
                <a:latin typeface="Times New Roman" panose="02020603050405020304" pitchFamily="18" charset="0"/>
                <a:cs typeface="Times New Roman" panose="02020603050405020304" pitchFamily="18" charset="0"/>
              </a:rPr>
              <a:t>metadata</a:t>
            </a:r>
            <a:r>
              <a:rPr lang="zh-CN" altLang="en-US" dirty="0">
                <a:solidFill>
                  <a:schemeClr val="bg1"/>
                </a:solidFill>
                <a:latin typeface="Times New Roman" panose="02020603050405020304" pitchFamily="18" charset="0"/>
                <a:cs typeface="Times New Roman" panose="02020603050405020304" pitchFamily="18" charset="0"/>
              </a:rPr>
              <a:t>指向，否则将</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链表组织成红黑树。</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将</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链表用</a:t>
            </a:r>
            <a:r>
              <a:rPr lang="en-US" altLang="zh-CN" dirty="0">
                <a:solidFill>
                  <a:schemeClr val="bg1"/>
                </a:solidFill>
                <a:latin typeface="Times New Roman" panose="02020603050405020304" pitchFamily="18" charset="0"/>
                <a:cs typeface="Times New Roman" panose="02020603050405020304" pitchFamily="18" charset="0"/>
              </a:rPr>
              <a:t>dents</a:t>
            </a:r>
            <a:r>
              <a:rPr lang="zh-CN" altLang="en-US" dirty="0">
                <a:solidFill>
                  <a:schemeClr val="bg1"/>
                </a:solidFill>
                <a:latin typeface="Times New Roman" panose="02020603050405020304" pitchFamily="18" charset="0"/>
                <a:cs typeface="Times New Roman" panose="02020603050405020304" pitchFamily="18" charset="0"/>
              </a:rPr>
              <a:t>指向。</a:t>
            </a:r>
          </a:p>
        </p:txBody>
      </p:sp>
      <p:sp>
        <p:nvSpPr>
          <p:cNvPr id="69" name="矩形: 圆角 68">
            <a:extLst>
              <a:ext uri="{FF2B5EF4-FFF2-40B4-BE49-F238E27FC236}">
                <a16:creationId xmlns:a16="http://schemas.microsoft.com/office/drawing/2014/main" id="{4BD5459B-9D00-45CB-AE64-57BF490F5CE7}"/>
              </a:ext>
            </a:extLst>
          </p:cNvPr>
          <p:cNvSpPr/>
          <p:nvPr/>
        </p:nvSpPr>
        <p:spPr>
          <a:xfrm>
            <a:off x="5918754" y="13321544"/>
            <a:ext cx="1603513" cy="70688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得到</a:t>
            </a:r>
            <a:r>
              <a:rPr lang="en-US" altLang="zh-CN" dirty="0" err="1">
                <a:solidFill>
                  <a:schemeClr val="bg1"/>
                </a:solidFill>
                <a:latin typeface="Times New Roman" panose="02020603050405020304" pitchFamily="18" charset="0"/>
                <a:cs typeface="Times New Roman" panose="02020603050405020304" pitchFamily="18" charset="0"/>
              </a:rPr>
              <a:t>inode_cache</a:t>
            </a:r>
            <a:endParaRPr lang="zh-CN" altLang="en-US" dirty="0">
              <a:solidFill>
                <a:schemeClr val="bg1"/>
              </a:solidFill>
              <a:latin typeface="Times New Roman" panose="02020603050405020304" pitchFamily="18" charset="0"/>
              <a:cs typeface="Times New Roman" panose="02020603050405020304" pitchFamily="18" charset="0"/>
            </a:endParaRPr>
          </a:p>
        </p:txBody>
      </p:sp>
      <p:cxnSp>
        <p:nvCxnSpPr>
          <p:cNvPr id="70" name="直接箭头连接符 69">
            <a:extLst>
              <a:ext uri="{FF2B5EF4-FFF2-40B4-BE49-F238E27FC236}">
                <a16:creationId xmlns:a16="http://schemas.microsoft.com/office/drawing/2014/main" id="{1BAB5A5F-98EE-4DB8-9AF3-E16A7001B69C}"/>
              </a:ext>
            </a:extLst>
          </p:cNvPr>
          <p:cNvCxnSpPr>
            <a:cxnSpLocks/>
            <a:stCxn id="63" idx="2"/>
            <a:endCxn id="69" idx="0"/>
          </p:cNvCxnSpPr>
          <p:nvPr/>
        </p:nvCxnSpPr>
        <p:spPr>
          <a:xfrm flipH="1">
            <a:off x="6720511" y="13155028"/>
            <a:ext cx="24847" cy="1665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1" name="矩形: 圆角 70">
            <a:extLst>
              <a:ext uri="{FF2B5EF4-FFF2-40B4-BE49-F238E27FC236}">
                <a16:creationId xmlns:a16="http://schemas.microsoft.com/office/drawing/2014/main" id="{A56ECBDE-FD4E-48FF-B015-ADB426E69667}"/>
              </a:ext>
            </a:extLst>
          </p:cNvPr>
          <p:cNvSpPr/>
          <p:nvPr/>
        </p:nvSpPr>
        <p:spPr>
          <a:xfrm>
            <a:off x="7664726" y="13321544"/>
            <a:ext cx="1900034" cy="1199702"/>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给上层返回</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的链表和</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的链表</a:t>
            </a:r>
          </a:p>
        </p:txBody>
      </p:sp>
      <p:cxnSp>
        <p:nvCxnSpPr>
          <p:cNvPr id="72" name="直接箭头连接符 71">
            <a:extLst>
              <a:ext uri="{FF2B5EF4-FFF2-40B4-BE49-F238E27FC236}">
                <a16:creationId xmlns:a16="http://schemas.microsoft.com/office/drawing/2014/main" id="{3177BE5D-D7C7-42B2-A914-FCA5CA57B8B0}"/>
              </a:ext>
            </a:extLst>
          </p:cNvPr>
          <p:cNvCxnSpPr>
            <a:cxnSpLocks/>
            <a:stCxn id="64" idx="2"/>
            <a:endCxn id="71" idx="0"/>
          </p:cNvCxnSpPr>
          <p:nvPr/>
        </p:nvCxnSpPr>
        <p:spPr>
          <a:xfrm flipH="1">
            <a:off x="8614743" y="13141262"/>
            <a:ext cx="836" cy="1802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C9C78CD5-5693-444E-ABDC-6622DE5C1FDA}"/>
              </a:ext>
            </a:extLst>
          </p:cNvPr>
          <p:cNvCxnSpPr>
            <a:cxnSpLocks/>
            <a:stCxn id="58" idx="2"/>
            <a:endCxn id="68" idx="0"/>
          </p:cNvCxnSpPr>
          <p:nvPr/>
        </p:nvCxnSpPr>
        <p:spPr>
          <a:xfrm>
            <a:off x="9082713" y="11953497"/>
            <a:ext cx="2488912"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170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D9A05D0-165B-4530-BBFA-2113994CA4EF}"/>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5" name="文本框 4">
            <a:extLst>
              <a:ext uri="{FF2B5EF4-FFF2-40B4-BE49-F238E27FC236}">
                <a16:creationId xmlns:a16="http://schemas.microsoft.com/office/drawing/2014/main" id="{EA53813A-777F-48A5-8D00-A62D95CF620B}"/>
              </a:ext>
            </a:extLst>
          </p:cNvPr>
          <p:cNvSpPr txBox="1"/>
          <p:nvPr/>
        </p:nvSpPr>
        <p:spPr>
          <a:xfrm>
            <a:off x="2109536" y="2459504"/>
            <a:ext cx="7972927" cy="1938992"/>
          </a:xfrm>
          <a:prstGeom prst="rect">
            <a:avLst/>
          </a:prstGeom>
          <a:noFill/>
        </p:spPr>
        <p:txBody>
          <a:bodyPr wrap="square" rtlCol="0">
            <a:spAutoFit/>
          </a:bodyPr>
          <a:lstStyle/>
          <a:p>
            <a:r>
              <a:rPr lang="zh-CN" altLang="en-US" sz="2400" dirty="0"/>
              <a:t>需要说明的是，这里的打开文件“找不到</a:t>
            </a:r>
            <a:r>
              <a:rPr lang="en-US" altLang="zh-CN" sz="2400" dirty="0" err="1"/>
              <a:t>inode</a:t>
            </a:r>
            <a:r>
              <a:rPr lang="zh-CN" altLang="en-US" sz="2400" dirty="0"/>
              <a:t>就创造</a:t>
            </a:r>
            <a:r>
              <a:rPr lang="en-US" altLang="zh-CN" sz="2400" dirty="0" err="1"/>
              <a:t>inode</a:t>
            </a:r>
            <a:r>
              <a:rPr lang="zh-CN" altLang="en-US" sz="2400" dirty="0"/>
              <a:t>”的意思不要与下面的创建文件混淆，这里是指文件在</a:t>
            </a:r>
            <a:r>
              <a:rPr lang="en-US" altLang="zh-CN" sz="2400" dirty="0"/>
              <a:t>flash</a:t>
            </a:r>
            <a:r>
              <a:rPr lang="zh-CN" altLang="en-US" sz="2400" dirty="0"/>
              <a:t>上已被创建，只是从未在此电脑上打开过，第一次打开肯定在</a:t>
            </a:r>
            <a:r>
              <a:rPr lang="en-US" altLang="zh-CN" sz="2400" dirty="0"/>
              <a:t>VFS</a:t>
            </a:r>
            <a:r>
              <a:rPr lang="zh-CN" altLang="en-US" sz="2400" dirty="0"/>
              <a:t>中没有</a:t>
            </a:r>
            <a:r>
              <a:rPr lang="en-US" altLang="zh-CN" sz="2400" dirty="0" err="1"/>
              <a:t>inode</a:t>
            </a:r>
            <a:r>
              <a:rPr lang="zh-CN" altLang="en-US" sz="2400" dirty="0"/>
              <a:t>等结构，因此才调用</a:t>
            </a:r>
            <a:r>
              <a:rPr lang="en-US" altLang="zh-CN" sz="2400" dirty="0" err="1"/>
              <a:t>get_new_inode</a:t>
            </a:r>
            <a:r>
              <a:rPr lang="zh-CN" altLang="en-US" sz="2400" dirty="0"/>
              <a:t>，所以这里不需要向父目录写入</a:t>
            </a:r>
            <a:r>
              <a:rPr lang="en-US" altLang="zh-CN" sz="2400" dirty="0" err="1"/>
              <a:t>raw_dirent</a:t>
            </a:r>
            <a:r>
              <a:rPr lang="zh-CN" altLang="en-US" sz="2400" dirty="0"/>
              <a:t>等操作。</a:t>
            </a:r>
          </a:p>
        </p:txBody>
      </p:sp>
    </p:spTree>
    <p:extLst>
      <p:ext uri="{BB962C8B-B14F-4D97-AF65-F5344CB8AC3E}">
        <p14:creationId xmlns:p14="http://schemas.microsoft.com/office/powerpoint/2010/main" val="26603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a:t>
            </a:r>
            <a:r>
              <a:rPr lang="zh-CN" altLang="en-US" dirty="0"/>
              <a:t>写一个文件</a:t>
            </a:r>
          </a:p>
        </p:txBody>
      </p:sp>
      <p:sp>
        <p:nvSpPr>
          <p:cNvPr id="5" name="矩形: 圆角 4">
            <a:extLst>
              <a:ext uri="{FF2B5EF4-FFF2-40B4-BE49-F238E27FC236}">
                <a16:creationId xmlns:a16="http://schemas.microsoft.com/office/drawing/2014/main" id="{B4852223-8767-49A5-BA1D-ED8BCFAF6BF4}"/>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sys_write</a:t>
            </a:r>
            <a:endParaRPr lang="zh-CN" altLang="en-US" dirty="0"/>
          </a:p>
        </p:txBody>
      </p:sp>
      <p:sp>
        <p:nvSpPr>
          <p:cNvPr id="7" name="矩形: 圆角 6">
            <a:extLst>
              <a:ext uri="{FF2B5EF4-FFF2-40B4-BE49-F238E27FC236}">
                <a16:creationId xmlns:a16="http://schemas.microsoft.com/office/drawing/2014/main" id="{92118145-B30A-478F-8D21-ED9262199CD0}"/>
              </a:ext>
            </a:extLst>
          </p:cNvPr>
          <p:cNvSpPr/>
          <p:nvPr/>
        </p:nvSpPr>
        <p:spPr>
          <a:xfrm>
            <a:off x="4716663" y="924824"/>
            <a:ext cx="3182745" cy="8408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generic_file_write</a:t>
            </a:r>
            <a:endParaRPr lang="en-US" altLang="zh-CN" dirty="0"/>
          </a:p>
          <a:p>
            <a:pPr algn="ctr"/>
            <a:r>
              <a:rPr lang="en-US" altLang="zh-CN" dirty="0"/>
              <a:t>(</a:t>
            </a:r>
            <a:r>
              <a:rPr lang="zh-CN" altLang="en-US" dirty="0"/>
              <a:t>这是</a:t>
            </a:r>
            <a:r>
              <a:rPr lang="en-US" altLang="zh-CN" dirty="0"/>
              <a:t>VFS</a:t>
            </a:r>
            <a:r>
              <a:rPr lang="zh-CN" altLang="en-US" dirty="0"/>
              <a:t>的函数</a:t>
            </a:r>
            <a:r>
              <a:rPr lang="en-US" altLang="zh-CN" dirty="0"/>
              <a:t>,</a:t>
            </a:r>
          </a:p>
          <a:p>
            <a:pPr algn="ctr"/>
            <a:r>
              <a:rPr lang="zh-CN" altLang="en-US" dirty="0"/>
              <a:t>分</a:t>
            </a:r>
            <a:r>
              <a:rPr lang="en-US" altLang="zh-CN" dirty="0"/>
              <a:t>Page</a:t>
            </a:r>
            <a:r>
              <a:rPr lang="zh-CN" altLang="en-US" dirty="0"/>
              <a:t>写也是</a:t>
            </a:r>
            <a:r>
              <a:rPr lang="en-US" altLang="zh-CN" dirty="0"/>
              <a:t>VFS</a:t>
            </a:r>
            <a:r>
              <a:rPr lang="zh-CN" altLang="en-US" dirty="0"/>
              <a:t>要求的</a:t>
            </a:r>
            <a:r>
              <a:rPr lang="en-US" altLang="zh-CN" dirty="0"/>
              <a:t>)</a:t>
            </a:r>
            <a:endParaRPr lang="zh-CN" altLang="en-US" dirty="0"/>
          </a:p>
        </p:txBody>
      </p:sp>
      <p:cxnSp>
        <p:nvCxnSpPr>
          <p:cNvPr id="9" name="直接箭头连接符 8">
            <a:extLst>
              <a:ext uri="{FF2B5EF4-FFF2-40B4-BE49-F238E27FC236}">
                <a16:creationId xmlns:a16="http://schemas.microsoft.com/office/drawing/2014/main" id="{DB74869A-B5B1-47E5-8F31-42B62B81430A}"/>
              </a:ext>
            </a:extLst>
          </p:cNvPr>
          <p:cNvCxnSpPr>
            <a:cxnSpLocks/>
            <a:stCxn id="5" idx="2"/>
            <a:endCxn id="7" idx="0"/>
          </p:cNvCxnSpPr>
          <p:nvPr/>
        </p:nvCxnSpPr>
        <p:spPr>
          <a:xfrm>
            <a:off x="6308036" y="662521"/>
            <a:ext cx="0" cy="26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28CC9D6-15A3-45E9-8FF4-EF289C377AD0}"/>
              </a:ext>
            </a:extLst>
          </p:cNvPr>
          <p:cNvSpPr/>
          <p:nvPr/>
        </p:nvSpPr>
        <p:spPr>
          <a:xfrm>
            <a:off x="327535"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grab_cache_page</a:t>
            </a:r>
            <a:endParaRPr lang="zh-CN" altLang="en-US" dirty="0"/>
          </a:p>
        </p:txBody>
      </p:sp>
      <p:sp>
        <p:nvSpPr>
          <p:cNvPr id="13" name="文本框 12">
            <a:extLst>
              <a:ext uri="{FF2B5EF4-FFF2-40B4-BE49-F238E27FC236}">
                <a16:creationId xmlns:a16="http://schemas.microsoft.com/office/drawing/2014/main" id="{D44E2BDC-8A44-4E6B-81A3-291002A5C41B}"/>
              </a:ext>
            </a:extLst>
          </p:cNvPr>
          <p:cNvSpPr txBox="1"/>
          <p:nvPr/>
        </p:nvSpPr>
        <p:spPr>
          <a:xfrm>
            <a:off x="1000888" y="1573632"/>
            <a:ext cx="3882189" cy="646331"/>
          </a:xfrm>
          <a:prstGeom prst="rect">
            <a:avLst/>
          </a:prstGeom>
          <a:noFill/>
        </p:spPr>
        <p:txBody>
          <a:bodyPr wrap="square" rtlCol="0">
            <a:spAutoFit/>
          </a:bodyPr>
          <a:lstStyle/>
          <a:p>
            <a:r>
              <a:rPr lang="zh-CN" altLang="en-US" dirty="0"/>
              <a:t>如果是</a:t>
            </a:r>
            <a:r>
              <a:rPr lang="en-US" altLang="zh-CN" dirty="0"/>
              <a:t>O_DIRECT</a:t>
            </a:r>
            <a:r>
              <a:rPr lang="zh-CN" altLang="en-US" dirty="0"/>
              <a:t>类型的文件，直接调用</a:t>
            </a:r>
            <a:r>
              <a:rPr lang="en-US" altLang="zh-CN" dirty="0" err="1"/>
              <a:t>generic_file_direct_IO</a:t>
            </a:r>
            <a:r>
              <a:rPr lang="zh-CN" altLang="en-US" dirty="0"/>
              <a:t>函数处理</a:t>
            </a:r>
          </a:p>
        </p:txBody>
      </p:sp>
      <p:sp>
        <p:nvSpPr>
          <p:cNvPr id="16" name="矩形: 圆角 15">
            <a:extLst>
              <a:ext uri="{FF2B5EF4-FFF2-40B4-BE49-F238E27FC236}">
                <a16:creationId xmlns:a16="http://schemas.microsoft.com/office/drawing/2014/main" id="{9F0FE7E0-4D01-4E30-9708-B9D70CEE25E1}"/>
              </a:ext>
            </a:extLst>
          </p:cNvPr>
          <p:cNvSpPr/>
          <p:nvPr/>
        </p:nvSpPr>
        <p:spPr>
          <a:xfrm>
            <a:off x="4655642" y="2620723"/>
            <a:ext cx="2162328" cy="489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jffs2_prepare_write</a:t>
            </a:r>
            <a:endParaRPr lang="zh-CN" altLang="en-US" dirty="0"/>
          </a:p>
        </p:txBody>
      </p:sp>
      <p:sp>
        <p:nvSpPr>
          <p:cNvPr id="17" name="矩形: 圆角 16">
            <a:extLst>
              <a:ext uri="{FF2B5EF4-FFF2-40B4-BE49-F238E27FC236}">
                <a16:creationId xmlns:a16="http://schemas.microsoft.com/office/drawing/2014/main" id="{D0B61898-D8CA-485C-9EE6-E72345180E71}"/>
              </a:ext>
            </a:extLst>
          </p:cNvPr>
          <p:cNvSpPr/>
          <p:nvPr/>
        </p:nvSpPr>
        <p:spPr>
          <a:xfrm>
            <a:off x="2522099"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18" name="矩形: 圆角 17">
            <a:extLst>
              <a:ext uri="{FF2B5EF4-FFF2-40B4-BE49-F238E27FC236}">
                <a16:creationId xmlns:a16="http://schemas.microsoft.com/office/drawing/2014/main" id="{EFFC2583-AF00-4C66-9807-B3C9E7655B5E}"/>
              </a:ext>
            </a:extLst>
          </p:cNvPr>
          <p:cNvSpPr/>
          <p:nvPr/>
        </p:nvSpPr>
        <p:spPr>
          <a:xfrm>
            <a:off x="6911227"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copy_from_user</a:t>
            </a:r>
            <a:endParaRPr lang="zh-CN" altLang="en-US" dirty="0"/>
          </a:p>
        </p:txBody>
      </p:sp>
      <p:sp>
        <p:nvSpPr>
          <p:cNvPr id="19" name="矩形: 圆角 18">
            <a:extLst>
              <a:ext uri="{FF2B5EF4-FFF2-40B4-BE49-F238E27FC236}">
                <a16:creationId xmlns:a16="http://schemas.microsoft.com/office/drawing/2014/main" id="{842CE1C3-C921-4C4F-B2CC-F72CEC4D7589}"/>
              </a:ext>
            </a:extLst>
          </p:cNvPr>
          <p:cNvSpPr/>
          <p:nvPr/>
        </p:nvSpPr>
        <p:spPr>
          <a:xfrm>
            <a:off x="9105791" y="2620724"/>
            <a:ext cx="2130092" cy="5024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Jffs2_commit_write</a:t>
            </a:r>
            <a:endParaRPr lang="zh-CN" altLang="en-US" dirty="0"/>
          </a:p>
        </p:txBody>
      </p:sp>
      <p:cxnSp>
        <p:nvCxnSpPr>
          <p:cNvPr id="21" name="连接符: 曲线 20">
            <a:extLst>
              <a:ext uri="{FF2B5EF4-FFF2-40B4-BE49-F238E27FC236}">
                <a16:creationId xmlns:a16="http://schemas.microsoft.com/office/drawing/2014/main" id="{3AA76BBC-0C38-4942-856E-634BE9ECD69A}"/>
              </a:ext>
            </a:extLst>
          </p:cNvPr>
          <p:cNvCxnSpPr>
            <a:stCxn id="7" idx="2"/>
            <a:endCxn id="11" idx="0"/>
          </p:cNvCxnSpPr>
          <p:nvPr/>
        </p:nvCxnSpPr>
        <p:spPr>
          <a:xfrm rot="5400000">
            <a:off x="3400455" y="-286857"/>
            <a:ext cx="855078" cy="4960084"/>
          </a:xfrm>
          <a:prstGeom prst="curvedConnector3">
            <a:avLst>
              <a:gd name="adj1" fmla="val 274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62C83BAE-F716-4150-9B63-BEC2E3BB8E90}"/>
              </a:ext>
            </a:extLst>
          </p:cNvPr>
          <p:cNvCxnSpPr>
            <a:stCxn id="11" idx="2"/>
            <a:endCxn id="17" idx="2"/>
          </p:cNvCxnSpPr>
          <p:nvPr/>
        </p:nvCxnSpPr>
        <p:spPr>
          <a:xfrm rot="16200000" flipH="1">
            <a:off x="2445234" y="2019536"/>
            <a:ext cx="12700" cy="21945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6834BF3D-7623-43A9-971F-44B52FD7EA04}"/>
              </a:ext>
            </a:extLst>
          </p:cNvPr>
          <p:cNvCxnSpPr>
            <a:cxnSpLocks/>
            <a:stCxn id="17" idx="2"/>
            <a:endCxn id="16" idx="2"/>
          </p:cNvCxnSpPr>
          <p:nvPr/>
        </p:nvCxnSpPr>
        <p:spPr>
          <a:xfrm rot="5400000" flipH="1" flipV="1">
            <a:off x="4636485" y="2016497"/>
            <a:ext cx="6352" cy="2194290"/>
          </a:xfrm>
          <a:prstGeom prst="curvedConnector3">
            <a:avLst>
              <a:gd name="adj1" fmla="val -35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D2E89E89-FC20-49B8-B551-0D29BAD3F99E}"/>
              </a:ext>
            </a:extLst>
          </p:cNvPr>
          <p:cNvCxnSpPr>
            <a:cxnSpLocks/>
            <a:stCxn id="16" idx="2"/>
            <a:endCxn id="18" idx="2"/>
          </p:cNvCxnSpPr>
          <p:nvPr/>
        </p:nvCxnSpPr>
        <p:spPr>
          <a:xfrm rot="16200000" flipH="1">
            <a:off x="6831049" y="2016223"/>
            <a:ext cx="6352" cy="2194838"/>
          </a:xfrm>
          <a:prstGeom prst="curvedConnector3">
            <a:avLst>
              <a:gd name="adj1" fmla="val 36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5727410-AC32-4185-AE1E-824FEAB3FAF0}"/>
              </a:ext>
            </a:extLst>
          </p:cNvPr>
          <p:cNvCxnSpPr>
            <a:cxnSpLocks/>
            <a:stCxn id="18" idx="2"/>
            <a:endCxn id="19" idx="2"/>
          </p:cNvCxnSpPr>
          <p:nvPr/>
        </p:nvCxnSpPr>
        <p:spPr>
          <a:xfrm rot="16200000" flipH="1">
            <a:off x="9048065" y="2000396"/>
            <a:ext cx="6350" cy="2239193"/>
          </a:xfrm>
          <a:prstGeom prst="curvedConnector3">
            <a:avLst>
              <a:gd name="adj1" fmla="val 37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C9CF8D80-18EE-4792-A71D-D523FB012769}"/>
              </a:ext>
            </a:extLst>
          </p:cNvPr>
          <p:cNvCxnSpPr>
            <a:cxnSpLocks/>
          </p:cNvCxnSpPr>
          <p:nvPr/>
        </p:nvCxnSpPr>
        <p:spPr>
          <a:xfrm rot="16200000" flipV="1">
            <a:off x="6089650" y="-1790147"/>
            <a:ext cx="12700" cy="8778256"/>
          </a:xfrm>
          <a:prstGeom prst="curvedConnector3">
            <a:avLst>
              <a:gd name="adj1" fmla="val 306315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A38D3FCF-8D87-49F9-900B-C52459E17D99}"/>
              </a:ext>
            </a:extLst>
          </p:cNvPr>
          <p:cNvSpPr/>
          <p:nvPr/>
        </p:nvSpPr>
        <p:spPr>
          <a:xfrm>
            <a:off x="333885" y="3429000"/>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从内核</a:t>
            </a:r>
            <a:r>
              <a:rPr lang="en-US" altLang="zh-CN" dirty="0"/>
              <a:t>page</a:t>
            </a:r>
            <a:r>
              <a:rPr lang="zh-CN" altLang="en-US" dirty="0"/>
              <a:t>哈希缓存中得到对应物理页框</a:t>
            </a:r>
          </a:p>
        </p:txBody>
      </p:sp>
      <p:cxnSp>
        <p:nvCxnSpPr>
          <p:cNvPr id="36" name="直接箭头连接符 35">
            <a:extLst>
              <a:ext uri="{FF2B5EF4-FFF2-40B4-BE49-F238E27FC236}">
                <a16:creationId xmlns:a16="http://schemas.microsoft.com/office/drawing/2014/main" id="{C0E512F5-E06E-4B69-97FA-BB8F3B5402F7}"/>
              </a:ext>
            </a:extLst>
          </p:cNvPr>
          <p:cNvCxnSpPr>
            <a:stCxn id="11" idx="2"/>
            <a:endCxn id="34" idx="0"/>
          </p:cNvCxnSpPr>
          <p:nvPr/>
        </p:nvCxnSpPr>
        <p:spPr>
          <a:xfrm>
            <a:off x="1347952" y="3116818"/>
            <a:ext cx="6350" cy="31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9EC7EE40-5D81-43C5-B4C5-0A0C4D4F3E6C}"/>
              </a:ext>
            </a:extLst>
          </p:cNvPr>
          <p:cNvSpPr/>
          <p:nvPr/>
        </p:nvSpPr>
        <p:spPr>
          <a:xfrm>
            <a:off x="2522099" y="3428999"/>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cxnSp>
        <p:nvCxnSpPr>
          <p:cNvPr id="40" name="直接箭头连接符 39">
            <a:extLst>
              <a:ext uri="{FF2B5EF4-FFF2-40B4-BE49-F238E27FC236}">
                <a16:creationId xmlns:a16="http://schemas.microsoft.com/office/drawing/2014/main" id="{1E3B71B5-F465-41A5-884C-171441B6BA62}"/>
              </a:ext>
            </a:extLst>
          </p:cNvPr>
          <p:cNvCxnSpPr>
            <a:stCxn id="17" idx="2"/>
            <a:endCxn id="38" idx="0"/>
          </p:cNvCxnSpPr>
          <p:nvPr/>
        </p:nvCxnSpPr>
        <p:spPr>
          <a:xfrm>
            <a:off x="3542516" y="3116818"/>
            <a:ext cx="0" cy="31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9A7ACF0E-EE38-4EFF-B57B-01DFCD072310}"/>
              </a:ext>
            </a:extLst>
          </p:cNvPr>
          <p:cNvSpPr/>
          <p:nvPr/>
        </p:nvSpPr>
        <p:spPr>
          <a:xfrm>
            <a:off x="6910952" y="3438052"/>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将数据写入到</a:t>
            </a:r>
            <a:r>
              <a:rPr lang="en-US" altLang="zh-CN" dirty="0"/>
              <a:t>page</a:t>
            </a:r>
            <a:r>
              <a:rPr lang="zh-CN" altLang="en-US" dirty="0"/>
              <a:t>中</a:t>
            </a:r>
          </a:p>
        </p:txBody>
      </p:sp>
      <p:sp>
        <p:nvSpPr>
          <p:cNvPr id="44" name="矩形: 圆角 43">
            <a:extLst>
              <a:ext uri="{FF2B5EF4-FFF2-40B4-BE49-F238E27FC236}">
                <a16:creationId xmlns:a16="http://schemas.microsoft.com/office/drawing/2014/main" id="{F05FBB07-7F8C-486C-A210-9DC4D6D1F048}"/>
              </a:ext>
            </a:extLst>
          </p:cNvPr>
          <p:cNvSpPr/>
          <p:nvPr/>
        </p:nvSpPr>
        <p:spPr>
          <a:xfrm>
            <a:off x="4723013" y="345810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1.</a:t>
            </a:r>
            <a:r>
              <a:rPr lang="zh-CN" altLang="en-US" dirty="0"/>
              <a:t>保证</a:t>
            </a:r>
            <a:r>
              <a:rPr lang="en-US" altLang="zh-CN" dirty="0"/>
              <a:t>page</a:t>
            </a:r>
            <a:r>
              <a:rPr lang="zh-CN" altLang="en-US" dirty="0"/>
              <a:t>是</a:t>
            </a:r>
            <a:r>
              <a:rPr lang="en-US" altLang="zh-CN" dirty="0"/>
              <a:t>up to date</a:t>
            </a:r>
            <a:r>
              <a:rPr lang="zh-CN" altLang="en-US" dirty="0"/>
              <a:t>的</a:t>
            </a:r>
            <a:endParaRPr lang="en-US" altLang="zh-CN" dirty="0"/>
          </a:p>
          <a:p>
            <a:pPr algn="ctr"/>
            <a:r>
              <a:rPr lang="en-US" altLang="zh-CN" dirty="0"/>
              <a:t>2.</a:t>
            </a:r>
            <a:r>
              <a:rPr lang="zh-CN" altLang="en-US" dirty="0"/>
              <a:t>处理“空洞”</a:t>
            </a:r>
          </a:p>
        </p:txBody>
      </p:sp>
      <p:sp>
        <p:nvSpPr>
          <p:cNvPr id="45" name="矩形: 圆角 44">
            <a:extLst>
              <a:ext uri="{FF2B5EF4-FFF2-40B4-BE49-F238E27FC236}">
                <a16:creationId xmlns:a16="http://schemas.microsoft.com/office/drawing/2014/main" id="{B75993DE-E707-4D25-83AC-098E6E240F28}"/>
              </a:ext>
            </a:extLst>
          </p:cNvPr>
          <p:cNvSpPr/>
          <p:nvPr/>
        </p:nvSpPr>
        <p:spPr>
          <a:xfrm>
            <a:off x="9112141" y="3784321"/>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Jffs2_write_inode_range</a:t>
            </a:r>
            <a:endParaRPr lang="zh-CN" altLang="en-US" dirty="0"/>
          </a:p>
        </p:txBody>
      </p:sp>
      <p:cxnSp>
        <p:nvCxnSpPr>
          <p:cNvPr id="55" name="直接箭头连接符 54">
            <a:extLst>
              <a:ext uri="{FF2B5EF4-FFF2-40B4-BE49-F238E27FC236}">
                <a16:creationId xmlns:a16="http://schemas.microsoft.com/office/drawing/2014/main" id="{B90E4B35-E6C1-44C7-83B0-8E55E2242036}"/>
              </a:ext>
            </a:extLst>
          </p:cNvPr>
          <p:cNvCxnSpPr>
            <a:stCxn id="16" idx="2"/>
            <a:endCxn id="44" idx="0"/>
          </p:cNvCxnSpPr>
          <p:nvPr/>
        </p:nvCxnSpPr>
        <p:spPr>
          <a:xfrm>
            <a:off x="5736806" y="3110466"/>
            <a:ext cx="6624" cy="34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CB5D1D3-6578-419D-8B8E-40378EE85B2E}"/>
              </a:ext>
            </a:extLst>
          </p:cNvPr>
          <p:cNvCxnSpPr>
            <a:stCxn id="18" idx="2"/>
            <a:endCxn id="42" idx="0"/>
          </p:cNvCxnSpPr>
          <p:nvPr/>
        </p:nvCxnSpPr>
        <p:spPr>
          <a:xfrm flipH="1">
            <a:off x="7931369" y="3116818"/>
            <a:ext cx="275" cy="32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6BFAB24-FA6E-433F-8FB5-B13235512BC2}"/>
              </a:ext>
            </a:extLst>
          </p:cNvPr>
          <p:cNvCxnSpPr>
            <a:stCxn id="19" idx="2"/>
            <a:endCxn id="45" idx="0"/>
          </p:cNvCxnSpPr>
          <p:nvPr/>
        </p:nvCxnSpPr>
        <p:spPr>
          <a:xfrm>
            <a:off x="10170837" y="3123168"/>
            <a:ext cx="272837" cy="66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532B2E0A-CE52-44DD-B81A-A22F5FE4C7B1}"/>
              </a:ext>
            </a:extLst>
          </p:cNvPr>
          <p:cNvSpPr txBox="1"/>
          <p:nvPr/>
        </p:nvSpPr>
        <p:spPr>
          <a:xfrm>
            <a:off x="6910952" y="1911556"/>
            <a:ext cx="2473680" cy="369332"/>
          </a:xfrm>
          <a:prstGeom prst="rect">
            <a:avLst/>
          </a:prstGeom>
          <a:noFill/>
        </p:spPr>
        <p:txBody>
          <a:bodyPr wrap="square" rtlCol="0">
            <a:spAutoFit/>
          </a:bodyPr>
          <a:lstStyle/>
          <a:p>
            <a:r>
              <a:rPr lang="zh-CN" altLang="en-US" dirty="0"/>
              <a:t>每个</a:t>
            </a:r>
            <a:r>
              <a:rPr lang="en-US" altLang="zh-CN" dirty="0"/>
              <a:t>page</a:t>
            </a:r>
            <a:r>
              <a:rPr lang="zh-CN" altLang="en-US" dirty="0"/>
              <a:t>循环一次</a:t>
            </a:r>
          </a:p>
        </p:txBody>
      </p:sp>
      <p:sp>
        <p:nvSpPr>
          <p:cNvPr id="62" name="矩形: 圆角 61">
            <a:extLst>
              <a:ext uri="{FF2B5EF4-FFF2-40B4-BE49-F238E27FC236}">
                <a16:creationId xmlns:a16="http://schemas.microsoft.com/office/drawing/2014/main" id="{4FAFAAC2-47C5-4BA8-BB45-2160DB88E0BE}"/>
              </a:ext>
            </a:extLst>
          </p:cNvPr>
          <p:cNvSpPr/>
          <p:nvPr/>
        </p:nvSpPr>
        <p:spPr>
          <a:xfrm>
            <a:off x="0" y="4983612"/>
            <a:ext cx="2146761"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Jffs2_reserve_space</a:t>
            </a:r>
          </a:p>
        </p:txBody>
      </p:sp>
      <p:sp>
        <p:nvSpPr>
          <p:cNvPr id="63" name="矩形: 圆角 62">
            <a:extLst>
              <a:ext uri="{FF2B5EF4-FFF2-40B4-BE49-F238E27FC236}">
                <a16:creationId xmlns:a16="http://schemas.microsoft.com/office/drawing/2014/main" id="{F8A8CC36-83CD-4E24-98BD-2FAEA249867E}"/>
              </a:ext>
            </a:extLst>
          </p:cNvPr>
          <p:cNvSpPr/>
          <p:nvPr/>
        </p:nvSpPr>
        <p:spPr>
          <a:xfrm>
            <a:off x="2355374" y="4983612"/>
            <a:ext cx="183222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kmalloc</a:t>
            </a:r>
            <a:endParaRPr lang="en-US" altLang="zh-CN" dirty="0"/>
          </a:p>
        </p:txBody>
      </p:sp>
      <p:sp>
        <p:nvSpPr>
          <p:cNvPr id="64" name="矩形: 圆角 63">
            <a:extLst>
              <a:ext uri="{FF2B5EF4-FFF2-40B4-BE49-F238E27FC236}">
                <a16:creationId xmlns:a16="http://schemas.microsoft.com/office/drawing/2014/main" id="{22E52B9E-B357-4EF0-8907-48D3C41A1F6E}"/>
              </a:ext>
            </a:extLst>
          </p:cNvPr>
          <p:cNvSpPr/>
          <p:nvPr/>
        </p:nvSpPr>
        <p:spPr>
          <a:xfrm>
            <a:off x="4341051"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jffs2_compress</a:t>
            </a:r>
          </a:p>
        </p:txBody>
      </p:sp>
      <p:sp>
        <p:nvSpPr>
          <p:cNvPr id="65" name="矩形: 圆角 64">
            <a:extLst>
              <a:ext uri="{FF2B5EF4-FFF2-40B4-BE49-F238E27FC236}">
                <a16:creationId xmlns:a16="http://schemas.microsoft.com/office/drawing/2014/main" id="{7E5A385E-878A-4987-9D71-DF6360241231}"/>
              </a:ext>
            </a:extLst>
          </p:cNvPr>
          <p:cNvSpPr/>
          <p:nvPr/>
        </p:nvSpPr>
        <p:spPr>
          <a:xfrm>
            <a:off x="6535342"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jffs2_write_dnode</a:t>
            </a:r>
          </a:p>
        </p:txBody>
      </p:sp>
      <p:sp>
        <p:nvSpPr>
          <p:cNvPr id="66" name="矩形: 圆角 65">
            <a:extLst>
              <a:ext uri="{FF2B5EF4-FFF2-40B4-BE49-F238E27FC236}">
                <a16:creationId xmlns:a16="http://schemas.microsoft.com/office/drawing/2014/main" id="{5D8B7063-A35F-4E8D-847A-B56780D843CF}"/>
              </a:ext>
            </a:extLst>
          </p:cNvPr>
          <p:cNvSpPr/>
          <p:nvPr/>
        </p:nvSpPr>
        <p:spPr>
          <a:xfrm>
            <a:off x="8729633" y="4983612"/>
            <a:ext cx="32153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jffs2_add_full_dnode_to_inode</a:t>
            </a:r>
          </a:p>
        </p:txBody>
      </p:sp>
      <p:cxnSp>
        <p:nvCxnSpPr>
          <p:cNvPr id="68" name="连接符: 曲线 67">
            <a:extLst>
              <a:ext uri="{FF2B5EF4-FFF2-40B4-BE49-F238E27FC236}">
                <a16:creationId xmlns:a16="http://schemas.microsoft.com/office/drawing/2014/main" id="{80031815-F446-468C-87E8-76BC6A965F73}"/>
              </a:ext>
            </a:extLst>
          </p:cNvPr>
          <p:cNvCxnSpPr>
            <a:stCxn id="45" idx="2"/>
            <a:endCxn id="62" idx="0"/>
          </p:cNvCxnSpPr>
          <p:nvPr/>
        </p:nvCxnSpPr>
        <p:spPr>
          <a:xfrm rot="5400000">
            <a:off x="5406930" y="-53133"/>
            <a:ext cx="703197" cy="93702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连接符: 曲线 70">
            <a:extLst>
              <a:ext uri="{FF2B5EF4-FFF2-40B4-BE49-F238E27FC236}">
                <a16:creationId xmlns:a16="http://schemas.microsoft.com/office/drawing/2014/main" id="{13C7ADBA-9DAD-422D-8674-318D665E7DC0}"/>
              </a:ext>
            </a:extLst>
          </p:cNvPr>
          <p:cNvCxnSpPr>
            <a:stCxn id="62" idx="2"/>
            <a:endCxn id="63" idx="2"/>
          </p:cNvCxnSpPr>
          <p:nvPr/>
        </p:nvCxnSpPr>
        <p:spPr>
          <a:xfrm rot="16200000" flipH="1">
            <a:off x="2172432" y="4380654"/>
            <a:ext cx="12700" cy="219810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连接符: 曲线 72">
            <a:extLst>
              <a:ext uri="{FF2B5EF4-FFF2-40B4-BE49-F238E27FC236}">
                <a16:creationId xmlns:a16="http://schemas.microsoft.com/office/drawing/2014/main" id="{59501674-BE42-419E-BCF6-D4F9B3D0460F}"/>
              </a:ext>
            </a:extLst>
          </p:cNvPr>
          <p:cNvCxnSpPr>
            <a:stCxn id="63" idx="2"/>
            <a:endCxn id="64" idx="2"/>
          </p:cNvCxnSpPr>
          <p:nvPr/>
        </p:nvCxnSpPr>
        <p:spPr>
          <a:xfrm rot="16200000" flipH="1">
            <a:off x="4316476" y="4434714"/>
            <a:ext cx="12700" cy="208998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连接符: 曲线 74">
            <a:extLst>
              <a:ext uri="{FF2B5EF4-FFF2-40B4-BE49-F238E27FC236}">
                <a16:creationId xmlns:a16="http://schemas.microsoft.com/office/drawing/2014/main" id="{A6A97F1E-C811-4979-8C4F-1B54606E3FEE}"/>
              </a:ext>
            </a:extLst>
          </p:cNvPr>
          <p:cNvCxnSpPr>
            <a:stCxn id="64" idx="2"/>
            <a:endCxn id="65" idx="2"/>
          </p:cNvCxnSpPr>
          <p:nvPr/>
        </p:nvCxnSpPr>
        <p:spPr>
          <a:xfrm rot="16200000" flipH="1">
            <a:off x="6458613" y="4382560"/>
            <a:ext cx="12700" cy="219429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0A536AFD-CDFE-461B-80D7-B633A44895E8}"/>
              </a:ext>
            </a:extLst>
          </p:cNvPr>
          <p:cNvCxnSpPr>
            <a:cxnSpLocks/>
            <a:stCxn id="65" idx="2"/>
            <a:endCxn id="66" idx="2"/>
          </p:cNvCxnSpPr>
          <p:nvPr/>
        </p:nvCxnSpPr>
        <p:spPr>
          <a:xfrm rot="16200000" flipH="1">
            <a:off x="8946537" y="4088927"/>
            <a:ext cx="12700" cy="2781557"/>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149EF2BF-B458-4C38-BBA0-2FCE61272DE5}"/>
              </a:ext>
            </a:extLst>
          </p:cNvPr>
          <p:cNvCxnSpPr>
            <a:cxnSpLocks/>
          </p:cNvCxnSpPr>
          <p:nvPr/>
        </p:nvCxnSpPr>
        <p:spPr>
          <a:xfrm rot="16200000" flipV="1">
            <a:off x="5983290" y="364345"/>
            <a:ext cx="12700" cy="926393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36F7FEA-E6AD-4B09-99A0-2E25BD6135C1}"/>
              </a:ext>
            </a:extLst>
          </p:cNvPr>
          <p:cNvSpPr txBox="1"/>
          <p:nvPr/>
        </p:nvSpPr>
        <p:spPr>
          <a:xfrm>
            <a:off x="1817136" y="4465376"/>
            <a:ext cx="9129495" cy="369332"/>
          </a:xfrm>
          <a:prstGeom prst="rect">
            <a:avLst/>
          </a:prstGeom>
          <a:noFill/>
        </p:spPr>
        <p:txBody>
          <a:bodyPr wrap="square" rtlCol="0">
            <a:spAutoFit/>
          </a:bodyPr>
          <a:lstStyle/>
          <a:p>
            <a:r>
              <a:rPr lang="zh-CN" altLang="en-US" dirty="0"/>
              <a:t>每个数据实体（每个数据实体携带的数据有限，因此一个</a:t>
            </a:r>
            <a:r>
              <a:rPr lang="en-US" altLang="zh-CN" dirty="0"/>
              <a:t>page</a:t>
            </a:r>
            <a:r>
              <a:rPr lang="zh-CN" altLang="en-US" dirty="0"/>
              <a:t>分多为多个数据实体）</a:t>
            </a:r>
          </a:p>
        </p:txBody>
      </p:sp>
      <p:sp>
        <p:nvSpPr>
          <p:cNvPr id="85" name="矩形: 圆角 84">
            <a:extLst>
              <a:ext uri="{FF2B5EF4-FFF2-40B4-BE49-F238E27FC236}">
                <a16:creationId xmlns:a16="http://schemas.microsoft.com/office/drawing/2014/main" id="{FBBFB3AF-DDA5-49FF-9B29-70CABD4B5611}"/>
              </a:ext>
            </a:extLst>
          </p:cNvPr>
          <p:cNvSpPr/>
          <p:nvPr/>
        </p:nvSpPr>
        <p:spPr>
          <a:xfrm>
            <a:off x="-19529" y="577159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flash</a:t>
            </a:r>
            <a:r>
              <a:rPr lang="zh-CN" altLang="en-US" dirty="0"/>
              <a:t>上预定空间</a:t>
            </a:r>
          </a:p>
        </p:txBody>
      </p:sp>
      <p:sp>
        <p:nvSpPr>
          <p:cNvPr id="86" name="矩形: 圆角 85">
            <a:extLst>
              <a:ext uri="{FF2B5EF4-FFF2-40B4-BE49-F238E27FC236}">
                <a16:creationId xmlns:a16="http://schemas.microsoft.com/office/drawing/2014/main" id="{3D57ABF7-BBA4-4BA1-A935-037B9A3DDD64}"/>
              </a:ext>
            </a:extLst>
          </p:cNvPr>
          <p:cNvSpPr/>
          <p:nvPr/>
        </p:nvSpPr>
        <p:spPr>
          <a:xfrm>
            <a:off x="2355373" y="5825976"/>
            <a:ext cx="1832221"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申请</a:t>
            </a:r>
            <a:r>
              <a:rPr lang="en-US" altLang="zh-CN" dirty="0" err="1"/>
              <a:t>comprbuf</a:t>
            </a:r>
            <a:endParaRPr lang="zh-CN" altLang="en-US" dirty="0"/>
          </a:p>
        </p:txBody>
      </p:sp>
      <p:sp>
        <p:nvSpPr>
          <p:cNvPr id="87" name="矩形: 圆角 86">
            <a:extLst>
              <a:ext uri="{FF2B5EF4-FFF2-40B4-BE49-F238E27FC236}">
                <a16:creationId xmlns:a16="http://schemas.microsoft.com/office/drawing/2014/main" id="{A2BD55BA-8368-4F70-B8F2-A8E6682CB20E}"/>
              </a:ext>
            </a:extLst>
          </p:cNvPr>
          <p:cNvSpPr/>
          <p:nvPr/>
        </p:nvSpPr>
        <p:spPr>
          <a:xfrm>
            <a:off x="4341051" y="584921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将待写入的数据压缩后写入</a:t>
            </a:r>
            <a:r>
              <a:rPr lang="en-US" altLang="zh-CN" dirty="0" err="1"/>
              <a:t>comprbuf</a:t>
            </a:r>
            <a:endParaRPr lang="zh-CN" altLang="en-US" dirty="0"/>
          </a:p>
        </p:txBody>
      </p:sp>
      <p:sp>
        <p:nvSpPr>
          <p:cNvPr id="88" name="矩形: 圆角 87">
            <a:extLst>
              <a:ext uri="{FF2B5EF4-FFF2-40B4-BE49-F238E27FC236}">
                <a16:creationId xmlns:a16="http://schemas.microsoft.com/office/drawing/2014/main" id="{9007677E-05E9-4D78-8130-C9E8020620F9}"/>
              </a:ext>
            </a:extLst>
          </p:cNvPr>
          <p:cNvSpPr/>
          <p:nvPr/>
        </p:nvSpPr>
        <p:spPr>
          <a:xfrm>
            <a:off x="6535341" y="584133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comprbuf</a:t>
            </a:r>
            <a:r>
              <a:rPr lang="zh-CN" altLang="en-US" dirty="0"/>
              <a:t>中数据写入到</a:t>
            </a:r>
            <a:r>
              <a:rPr lang="en-US" altLang="zh-CN" dirty="0"/>
              <a:t>flash</a:t>
            </a:r>
            <a:r>
              <a:rPr lang="zh-CN" altLang="en-US" dirty="0"/>
              <a:t>预留的空间中</a:t>
            </a:r>
          </a:p>
        </p:txBody>
      </p:sp>
      <p:sp>
        <p:nvSpPr>
          <p:cNvPr id="89" name="矩形: 圆角 88">
            <a:extLst>
              <a:ext uri="{FF2B5EF4-FFF2-40B4-BE49-F238E27FC236}">
                <a16:creationId xmlns:a16="http://schemas.microsoft.com/office/drawing/2014/main" id="{5BCCE27E-57B2-473C-B30D-F1BC1F9F657F}"/>
              </a:ext>
            </a:extLst>
          </p:cNvPr>
          <p:cNvSpPr/>
          <p:nvPr/>
        </p:nvSpPr>
        <p:spPr>
          <a:xfrm>
            <a:off x="9079623" y="5851214"/>
            <a:ext cx="2580157"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将刚写入的数据实体对应的</a:t>
            </a:r>
            <a:r>
              <a:rPr lang="en-US" altLang="zh-CN" dirty="0" err="1"/>
              <a:t>dnode</a:t>
            </a:r>
            <a:r>
              <a:rPr lang="zh-CN" altLang="en-US" dirty="0"/>
              <a:t>加入到数据的红黑树中</a:t>
            </a:r>
          </a:p>
        </p:txBody>
      </p:sp>
      <p:cxnSp>
        <p:nvCxnSpPr>
          <p:cNvPr id="91" name="直接箭头连接符 90">
            <a:extLst>
              <a:ext uri="{FF2B5EF4-FFF2-40B4-BE49-F238E27FC236}">
                <a16:creationId xmlns:a16="http://schemas.microsoft.com/office/drawing/2014/main" id="{325315DA-C9CF-414C-8EE3-F80833DB0377}"/>
              </a:ext>
            </a:extLst>
          </p:cNvPr>
          <p:cNvCxnSpPr>
            <a:stCxn id="62" idx="2"/>
            <a:endCxn id="85" idx="0"/>
          </p:cNvCxnSpPr>
          <p:nvPr/>
        </p:nvCxnSpPr>
        <p:spPr>
          <a:xfrm flipH="1">
            <a:off x="1000888" y="5479706"/>
            <a:ext cx="72493" cy="29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01C64B2C-A938-4B1E-8C35-F8D094E60F38}"/>
              </a:ext>
            </a:extLst>
          </p:cNvPr>
          <p:cNvCxnSpPr>
            <a:stCxn id="63" idx="2"/>
            <a:endCxn id="86" idx="0"/>
          </p:cNvCxnSpPr>
          <p:nvPr/>
        </p:nvCxnSpPr>
        <p:spPr>
          <a:xfrm>
            <a:off x="3271484" y="5479706"/>
            <a:ext cx="0" cy="34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6DAF667F-5FD3-486A-90C4-2757DD5214E0}"/>
              </a:ext>
            </a:extLst>
          </p:cNvPr>
          <p:cNvCxnSpPr>
            <a:stCxn id="64" idx="2"/>
            <a:endCxn id="87" idx="0"/>
          </p:cNvCxnSpPr>
          <p:nvPr/>
        </p:nvCxnSpPr>
        <p:spPr>
          <a:xfrm>
            <a:off x="5361468" y="5479706"/>
            <a:ext cx="0" cy="36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68A8DB9-5B0D-4574-B0DF-978C36DD0CA5}"/>
              </a:ext>
            </a:extLst>
          </p:cNvPr>
          <p:cNvCxnSpPr>
            <a:stCxn id="65" idx="2"/>
            <a:endCxn id="88" idx="0"/>
          </p:cNvCxnSpPr>
          <p:nvPr/>
        </p:nvCxnSpPr>
        <p:spPr>
          <a:xfrm flipH="1">
            <a:off x="7555758" y="5479706"/>
            <a:ext cx="1" cy="36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67558108-9839-4B63-97B0-3D44B1A06861}"/>
              </a:ext>
            </a:extLst>
          </p:cNvPr>
          <p:cNvCxnSpPr>
            <a:stCxn id="66" idx="2"/>
            <a:endCxn id="89" idx="0"/>
          </p:cNvCxnSpPr>
          <p:nvPr/>
        </p:nvCxnSpPr>
        <p:spPr>
          <a:xfrm>
            <a:off x="10337316" y="5479706"/>
            <a:ext cx="32386" cy="37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0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4.</a:t>
            </a:r>
            <a:r>
              <a:rPr lang="zh-CN" altLang="en-US" dirty="0"/>
              <a:t>读一个文件</a:t>
            </a:r>
          </a:p>
        </p:txBody>
      </p:sp>
      <p:sp>
        <p:nvSpPr>
          <p:cNvPr id="51" name="矩形: 圆角 50">
            <a:extLst>
              <a:ext uri="{FF2B5EF4-FFF2-40B4-BE49-F238E27FC236}">
                <a16:creationId xmlns:a16="http://schemas.microsoft.com/office/drawing/2014/main" id="{5535E1D0-558E-4657-89CD-4D778043784E}"/>
              </a:ext>
            </a:extLst>
          </p:cNvPr>
          <p:cNvSpPr/>
          <p:nvPr/>
        </p:nvSpPr>
        <p:spPr>
          <a:xfrm>
            <a:off x="394777" y="100079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sys_read</a:t>
            </a:r>
            <a:endParaRPr lang="zh-CN" altLang="en-US" dirty="0"/>
          </a:p>
        </p:txBody>
      </p:sp>
      <p:sp>
        <p:nvSpPr>
          <p:cNvPr id="52" name="矩形: 圆角 51">
            <a:extLst>
              <a:ext uri="{FF2B5EF4-FFF2-40B4-BE49-F238E27FC236}">
                <a16:creationId xmlns:a16="http://schemas.microsoft.com/office/drawing/2014/main" id="{C467BEAB-6F94-43FF-A7C4-C75B3767FEC4}"/>
              </a:ext>
            </a:extLst>
          </p:cNvPr>
          <p:cNvSpPr/>
          <p:nvPr/>
        </p:nvSpPr>
        <p:spPr>
          <a:xfrm>
            <a:off x="2682696"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do_generic_file_read</a:t>
            </a:r>
            <a:endParaRPr lang="zh-CN" altLang="en-US" dirty="0"/>
          </a:p>
        </p:txBody>
      </p:sp>
      <p:sp>
        <p:nvSpPr>
          <p:cNvPr id="53" name="矩形: 圆角 52">
            <a:extLst>
              <a:ext uri="{FF2B5EF4-FFF2-40B4-BE49-F238E27FC236}">
                <a16:creationId xmlns:a16="http://schemas.microsoft.com/office/drawing/2014/main" id="{43356E2C-7E69-4163-B8E1-383994CE682E}"/>
              </a:ext>
            </a:extLst>
          </p:cNvPr>
          <p:cNvSpPr/>
          <p:nvPr/>
        </p:nvSpPr>
        <p:spPr>
          <a:xfrm>
            <a:off x="5509767"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jffs2_readpage</a:t>
            </a:r>
            <a:endParaRPr lang="zh-CN" altLang="en-US" dirty="0"/>
          </a:p>
        </p:txBody>
      </p:sp>
      <p:sp>
        <p:nvSpPr>
          <p:cNvPr id="54" name="矩形: 圆角 53">
            <a:extLst>
              <a:ext uri="{FF2B5EF4-FFF2-40B4-BE49-F238E27FC236}">
                <a16:creationId xmlns:a16="http://schemas.microsoft.com/office/drawing/2014/main" id="{D652824B-58AA-4657-9947-7A4432A8730D}"/>
              </a:ext>
            </a:extLst>
          </p:cNvPr>
          <p:cNvSpPr/>
          <p:nvPr/>
        </p:nvSpPr>
        <p:spPr>
          <a:xfrm>
            <a:off x="5222316" y="1741275"/>
            <a:ext cx="283910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jffs2_do_readpage_unlock</a:t>
            </a:r>
            <a:endParaRPr lang="zh-CN" altLang="en-US" dirty="0"/>
          </a:p>
        </p:txBody>
      </p:sp>
      <p:cxnSp>
        <p:nvCxnSpPr>
          <p:cNvPr id="3" name="直接箭头连接符 2">
            <a:extLst>
              <a:ext uri="{FF2B5EF4-FFF2-40B4-BE49-F238E27FC236}">
                <a16:creationId xmlns:a16="http://schemas.microsoft.com/office/drawing/2014/main" id="{DCEFE270-559A-4515-8FDB-CC7496D00BCE}"/>
              </a:ext>
            </a:extLst>
          </p:cNvPr>
          <p:cNvCxnSpPr>
            <a:stCxn id="51" idx="3"/>
            <a:endCxn id="52" idx="1"/>
          </p:cNvCxnSpPr>
          <p:nvPr/>
        </p:nvCxnSpPr>
        <p:spPr>
          <a:xfrm>
            <a:off x="2435611" y="1248838"/>
            <a:ext cx="247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066C037-931F-479C-A659-10D96CD92206}"/>
              </a:ext>
            </a:extLst>
          </p:cNvPr>
          <p:cNvCxnSpPr>
            <a:stCxn id="52" idx="3"/>
            <a:endCxn id="53" idx="1"/>
          </p:cNvCxnSpPr>
          <p:nvPr/>
        </p:nvCxnSpPr>
        <p:spPr>
          <a:xfrm>
            <a:off x="4934866" y="1248838"/>
            <a:ext cx="574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08E9F132-A92D-47CA-AC14-73E3D017ED07}"/>
              </a:ext>
            </a:extLst>
          </p:cNvPr>
          <p:cNvCxnSpPr>
            <a:stCxn id="53" idx="3"/>
          </p:cNvCxnSpPr>
          <p:nvPr/>
        </p:nvCxnSpPr>
        <p:spPr>
          <a:xfrm flipH="1">
            <a:off x="5369399" y="1248838"/>
            <a:ext cx="2392538" cy="12700"/>
          </a:xfrm>
          <a:prstGeom prst="curvedConnector5">
            <a:avLst>
              <a:gd name="adj1" fmla="val -9555"/>
              <a:gd name="adj2" fmla="val -4889969"/>
              <a:gd name="adj3" fmla="val 1024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98396B1-C32D-44CE-91B2-466FA7AAA7BF}"/>
              </a:ext>
            </a:extLst>
          </p:cNvPr>
          <p:cNvCxnSpPr>
            <a:cxnSpLocks/>
            <a:stCxn id="53" idx="2"/>
            <a:endCxn id="54" idx="0"/>
          </p:cNvCxnSpPr>
          <p:nvPr/>
        </p:nvCxnSpPr>
        <p:spPr>
          <a:xfrm>
            <a:off x="6635852" y="1496885"/>
            <a:ext cx="6015" cy="24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8578B3A-5447-474A-B962-2575A6CE3C8C}"/>
              </a:ext>
            </a:extLst>
          </p:cNvPr>
          <p:cNvSpPr txBox="1"/>
          <p:nvPr/>
        </p:nvSpPr>
        <p:spPr>
          <a:xfrm>
            <a:off x="5759116" y="320031"/>
            <a:ext cx="2518610" cy="369332"/>
          </a:xfrm>
          <a:prstGeom prst="rect">
            <a:avLst/>
          </a:prstGeom>
          <a:noFill/>
        </p:spPr>
        <p:txBody>
          <a:bodyPr wrap="square" rtlCol="0">
            <a:spAutoFit/>
          </a:bodyPr>
          <a:lstStyle/>
          <a:p>
            <a:r>
              <a:rPr lang="zh-CN" altLang="en-US" dirty="0"/>
              <a:t>每</a:t>
            </a:r>
            <a:r>
              <a:rPr lang="en-US" altLang="zh-CN" dirty="0"/>
              <a:t>page</a:t>
            </a:r>
            <a:r>
              <a:rPr lang="zh-CN" altLang="en-US" dirty="0"/>
              <a:t>循环一次</a:t>
            </a:r>
          </a:p>
        </p:txBody>
      </p:sp>
      <p:sp>
        <p:nvSpPr>
          <p:cNvPr id="90" name="矩形: 圆角 89">
            <a:extLst>
              <a:ext uri="{FF2B5EF4-FFF2-40B4-BE49-F238E27FC236}">
                <a16:creationId xmlns:a16="http://schemas.microsoft.com/office/drawing/2014/main" id="{233F3AD0-3972-464B-8BA9-6E7A8F1407FA}"/>
              </a:ext>
            </a:extLst>
          </p:cNvPr>
          <p:cNvSpPr/>
          <p:nvPr/>
        </p:nvSpPr>
        <p:spPr>
          <a:xfrm>
            <a:off x="1193091" y="2221318"/>
            <a:ext cx="2040834" cy="496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92" name="矩形: 圆角 91">
            <a:extLst>
              <a:ext uri="{FF2B5EF4-FFF2-40B4-BE49-F238E27FC236}">
                <a16:creationId xmlns:a16="http://schemas.microsoft.com/office/drawing/2014/main" id="{65AF3E2B-3CBC-4D6F-BFB7-B92389007B54}"/>
              </a:ext>
            </a:extLst>
          </p:cNvPr>
          <p:cNvSpPr/>
          <p:nvPr/>
        </p:nvSpPr>
        <p:spPr>
          <a:xfrm>
            <a:off x="1193091" y="2965458"/>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sp>
        <p:nvSpPr>
          <p:cNvPr id="94" name="矩形: 圆角 93">
            <a:extLst>
              <a:ext uri="{FF2B5EF4-FFF2-40B4-BE49-F238E27FC236}">
                <a16:creationId xmlns:a16="http://schemas.microsoft.com/office/drawing/2014/main" id="{9FF8A335-07E8-481C-A2CF-3AD83495A4F1}"/>
              </a:ext>
            </a:extLst>
          </p:cNvPr>
          <p:cNvSpPr/>
          <p:nvPr/>
        </p:nvSpPr>
        <p:spPr>
          <a:xfrm>
            <a:off x="7018421" y="2520323"/>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jffs2_read_inode_range</a:t>
            </a:r>
            <a:endParaRPr lang="zh-CN" altLang="en-US" dirty="0"/>
          </a:p>
        </p:txBody>
      </p:sp>
      <p:cxnSp>
        <p:nvCxnSpPr>
          <p:cNvPr id="72" name="直接箭头连接符 71">
            <a:extLst>
              <a:ext uri="{FF2B5EF4-FFF2-40B4-BE49-F238E27FC236}">
                <a16:creationId xmlns:a16="http://schemas.microsoft.com/office/drawing/2014/main" id="{A4AB07AC-69AD-41B7-B0EF-495AB5135DE8}"/>
              </a:ext>
            </a:extLst>
          </p:cNvPr>
          <p:cNvCxnSpPr>
            <a:cxnSpLocks/>
            <a:stCxn id="54" idx="2"/>
            <a:endCxn id="90" idx="0"/>
          </p:cNvCxnSpPr>
          <p:nvPr/>
        </p:nvCxnSpPr>
        <p:spPr>
          <a:xfrm flipH="1" flipV="1">
            <a:off x="2213508" y="2221318"/>
            <a:ext cx="4428359" cy="1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FC01E75-F8AB-440B-A528-B4DB0B62A63F}"/>
              </a:ext>
            </a:extLst>
          </p:cNvPr>
          <p:cNvCxnSpPr>
            <a:cxnSpLocks/>
            <a:stCxn id="90" idx="2"/>
            <a:endCxn id="92" idx="0"/>
          </p:cNvCxnSpPr>
          <p:nvPr/>
        </p:nvCxnSpPr>
        <p:spPr>
          <a:xfrm>
            <a:off x="2213508" y="2717411"/>
            <a:ext cx="0" cy="24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0782BD80-CC85-4F2A-A644-E67A560B3CA4}"/>
              </a:ext>
            </a:extLst>
          </p:cNvPr>
          <p:cNvCxnSpPr>
            <a:stCxn id="54" idx="2"/>
            <a:endCxn id="94" idx="0"/>
          </p:cNvCxnSpPr>
          <p:nvPr/>
        </p:nvCxnSpPr>
        <p:spPr>
          <a:xfrm>
            <a:off x="6641867" y="2237369"/>
            <a:ext cx="1708087" cy="28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CDC577B1-7C54-4B4E-BB9D-88FAEA9412E0}"/>
              </a:ext>
            </a:extLst>
          </p:cNvPr>
          <p:cNvSpPr/>
          <p:nvPr/>
        </p:nvSpPr>
        <p:spPr>
          <a:xfrm>
            <a:off x="570859" y="3964567"/>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jffs2_lookup_node_frag</a:t>
            </a:r>
            <a:endParaRPr lang="zh-CN" altLang="en-US" dirty="0"/>
          </a:p>
        </p:txBody>
      </p:sp>
      <p:sp>
        <p:nvSpPr>
          <p:cNvPr id="105" name="矩形: 圆角 104">
            <a:extLst>
              <a:ext uri="{FF2B5EF4-FFF2-40B4-BE49-F238E27FC236}">
                <a16:creationId xmlns:a16="http://schemas.microsoft.com/office/drawing/2014/main" id="{29562D7F-7358-4593-8C49-C47D7B52431E}"/>
              </a:ext>
            </a:extLst>
          </p:cNvPr>
          <p:cNvSpPr/>
          <p:nvPr/>
        </p:nvSpPr>
        <p:spPr>
          <a:xfrm>
            <a:off x="5094387"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jffs2_read_dnode</a:t>
            </a:r>
            <a:endParaRPr lang="zh-CN" altLang="en-US" dirty="0"/>
          </a:p>
        </p:txBody>
      </p:sp>
      <p:sp>
        <p:nvSpPr>
          <p:cNvPr id="106" name="矩形: 圆角 105">
            <a:extLst>
              <a:ext uri="{FF2B5EF4-FFF2-40B4-BE49-F238E27FC236}">
                <a16:creationId xmlns:a16="http://schemas.microsoft.com/office/drawing/2014/main" id="{E00D88B6-207A-4C7D-8FD5-6435A942D6B0}"/>
              </a:ext>
            </a:extLst>
          </p:cNvPr>
          <p:cNvSpPr/>
          <p:nvPr/>
        </p:nvSpPr>
        <p:spPr>
          <a:xfrm>
            <a:off x="9344176"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frag_next</a:t>
            </a:r>
            <a:endParaRPr lang="zh-CN" altLang="en-US" dirty="0"/>
          </a:p>
        </p:txBody>
      </p:sp>
      <p:sp>
        <p:nvSpPr>
          <p:cNvPr id="107" name="矩形: 圆角 106">
            <a:extLst>
              <a:ext uri="{FF2B5EF4-FFF2-40B4-BE49-F238E27FC236}">
                <a16:creationId xmlns:a16="http://schemas.microsoft.com/office/drawing/2014/main" id="{9EB85BE2-800D-4997-A8C6-FF07B44A9236}"/>
              </a:ext>
            </a:extLst>
          </p:cNvPr>
          <p:cNvSpPr/>
          <p:nvPr/>
        </p:nvSpPr>
        <p:spPr>
          <a:xfrm>
            <a:off x="549856" y="4605573"/>
            <a:ext cx="2663065"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查找第</a:t>
            </a:r>
            <a:r>
              <a:rPr lang="en-US" altLang="zh-CN" dirty="0"/>
              <a:t>offset</a:t>
            </a:r>
            <a:r>
              <a:rPr lang="zh-CN" altLang="en-US" dirty="0"/>
              <a:t>字节数据所在的红黑树节点</a:t>
            </a:r>
          </a:p>
        </p:txBody>
      </p:sp>
      <p:sp>
        <p:nvSpPr>
          <p:cNvPr id="108" name="矩形: 圆角 107">
            <a:extLst>
              <a:ext uri="{FF2B5EF4-FFF2-40B4-BE49-F238E27FC236}">
                <a16:creationId xmlns:a16="http://schemas.microsoft.com/office/drawing/2014/main" id="{3CF23042-D6A2-4041-B9FF-4B6D0758139F}"/>
              </a:ext>
            </a:extLst>
          </p:cNvPr>
          <p:cNvSpPr/>
          <p:nvPr/>
        </p:nvSpPr>
        <p:spPr>
          <a:xfrm>
            <a:off x="3445906" y="4620632"/>
            <a:ext cx="5525154" cy="21695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a:t>从该红黑树节点读取数据到</a:t>
            </a:r>
            <a:r>
              <a:rPr lang="en-US" altLang="zh-CN" dirty="0" err="1"/>
              <a:t>buf</a:t>
            </a:r>
            <a:r>
              <a:rPr lang="zh-CN" altLang="en-US" dirty="0"/>
              <a:t>中</a:t>
            </a:r>
            <a:r>
              <a:rPr lang="en-US" altLang="zh-CN" dirty="0"/>
              <a:t>:</a:t>
            </a:r>
          </a:p>
          <a:p>
            <a:r>
              <a:rPr lang="en-US" altLang="zh-CN" dirty="0"/>
              <a:t>1.</a:t>
            </a:r>
            <a:r>
              <a:rPr lang="zh-CN" altLang="en-US" dirty="0"/>
              <a:t>在内存创建</a:t>
            </a:r>
            <a:r>
              <a:rPr lang="en-US" altLang="zh-CN" dirty="0" err="1"/>
              <a:t>raw_inode</a:t>
            </a:r>
            <a:endParaRPr lang="en-US" altLang="zh-CN" dirty="0"/>
          </a:p>
          <a:p>
            <a:r>
              <a:rPr lang="en-US" altLang="zh-CN" dirty="0"/>
              <a:t>2.</a:t>
            </a:r>
            <a:r>
              <a:rPr lang="zh-CN" altLang="en-US" dirty="0"/>
              <a:t>从</a:t>
            </a:r>
            <a:r>
              <a:rPr lang="en-US" altLang="zh-CN" dirty="0"/>
              <a:t>flash</a:t>
            </a:r>
            <a:r>
              <a:rPr lang="zh-CN" altLang="en-US" dirty="0"/>
              <a:t>中读取数据到</a:t>
            </a:r>
            <a:r>
              <a:rPr lang="en-US" altLang="zh-CN" dirty="0" err="1"/>
              <a:t>raw_inode</a:t>
            </a:r>
            <a:endParaRPr lang="en-US" altLang="zh-CN" dirty="0"/>
          </a:p>
          <a:p>
            <a:r>
              <a:rPr lang="en-US" altLang="zh-CN" dirty="0"/>
              <a:t>3.</a:t>
            </a:r>
            <a:r>
              <a:rPr lang="zh-CN" altLang="en-US" dirty="0"/>
              <a:t>创建</a:t>
            </a:r>
            <a:r>
              <a:rPr lang="en-US" altLang="zh-CN" dirty="0" err="1"/>
              <a:t>readbuf</a:t>
            </a:r>
            <a:r>
              <a:rPr lang="zh-CN" altLang="en-US" dirty="0"/>
              <a:t>和</a:t>
            </a:r>
            <a:r>
              <a:rPr lang="en-US" altLang="zh-CN" dirty="0" err="1"/>
              <a:t>decomprbuf</a:t>
            </a:r>
            <a:endParaRPr lang="en-US" altLang="zh-CN" dirty="0"/>
          </a:p>
          <a:p>
            <a:r>
              <a:rPr lang="en-US" altLang="zh-CN" dirty="0"/>
              <a:t>4.</a:t>
            </a:r>
            <a:r>
              <a:rPr lang="zh-CN" altLang="en-US" dirty="0"/>
              <a:t>从</a:t>
            </a:r>
            <a:r>
              <a:rPr lang="en-US" altLang="zh-CN" dirty="0"/>
              <a:t>flash</a:t>
            </a:r>
            <a:r>
              <a:rPr lang="zh-CN" altLang="en-US" dirty="0"/>
              <a:t>中读取紧随</a:t>
            </a:r>
            <a:r>
              <a:rPr lang="en-US" altLang="zh-CN" dirty="0" err="1"/>
              <a:t>raw_inode</a:t>
            </a:r>
            <a:r>
              <a:rPr lang="zh-CN" altLang="en-US" dirty="0"/>
              <a:t>后的数据到</a:t>
            </a:r>
            <a:r>
              <a:rPr lang="en-US" altLang="zh-CN" dirty="0" err="1"/>
              <a:t>read_buf</a:t>
            </a:r>
            <a:endParaRPr lang="en-US" altLang="zh-CN" dirty="0"/>
          </a:p>
          <a:p>
            <a:r>
              <a:rPr lang="en-US" altLang="zh-CN" dirty="0"/>
              <a:t>5.</a:t>
            </a:r>
            <a:r>
              <a:rPr lang="zh-CN" altLang="en-US" dirty="0"/>
              <a:t>从</a:t>
            </a:r>
            <a:r>
              <a:rPr lang="en-US" altLang="zh-CN" dirty="0" err="1"/>
              <a:t>readbuf</a:t>
            </a:r>
            <a:r>
              <a:rPr lang="zh-CN" altLang="en-US" dirty="0"/>
              <a:t>中解压数据到</a:t>
            </a:r>
            <a:r>
              <a:rPr lang="en-US" altLang="zh-CN" dirty="0" err="1"/>
              <a:t>decomprbuf</a:t>
            </a:r>
            <a:endParaRPr lang="en-US" altLang="zh-CN" dirty="0"/>
          </a:p>
          <a:p>
            <a:r>
              <a:rPr lang="en-US" altLang="zh-CN" dirty="0"/>
              <a:t>6.</a:t>
            </a:r>
            <a:r>
              <a:rPr lang="zh-CN" altLang="en-US" dirty="0"/>
              <a:t>从</a:t>
            </a:r>
            <a:r>
              <a:rPr lang="en-US" altLang="zh-CN" dirty="0" err="1"/>
              <a:t>decomprbuf</a:t>
            </a:r>
            <a:r>
              <a:rPr lang="zh-CN" altLang="en-US" dirty="0"/>
              <a:t>中截取相应数据到</a:t>
            </a:r>
            <a:r>
              <a:rPr lang="en-US" altLang="zh-CN" dirty="0" err="1"/>
              <a:t>buf</a:t>
            </a:r>
            <a:endParaRPr lang="zh-CN" altLang="en-US" dirty="0"/>
          </a:p>
        </p:txBody>
      </p:sp>
      <p:sp>
        <p:nvSpPr>
          <p:cNvPr id="109" name="矩形: 圆角 108">
            <a:extLst>
              <a:ext uri="{FF2B5EF4-FFF2-40B4-BE49-F238E27FC236}">
                <a16:creationId xmlns:a16="http://schemas.microsoft.com/office/drawing/2014/main" id="{70AFA5C7-5455-4290-B337-2C9A18E61E10}"/>
              </a:ext>
            </a:extLst>
          </p:cNvPr>
          <p:cNvSpPr/>
          <p:nvPr/>
        </p:nvSpPr>
        <p:spPr>
          <a:xfrm>
            <a:off x="9344176" y="4633776"/>
            <a:ext cx="2228192"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从红黑树中获取下一个节点</a:t>
            </a:r>
            <a:r>
              <a:rPr lang="en-US" altLang="zh-CN" dirty="0"/>
              <a:t>(</a:t>
            </a:r>
            <a:r>
              <a:rPr lang="zh-CN" altLang="en-US" dirty="0"/>
              <a:t>逻辑空间相邻的下一节点</a:t>
            </a:r>
            <a:r>
              <a:rPr lang="en-US" altLang="zh-CN" dirty="0"/>
              <a:t>)</a:t>
            </a:r>
            <a:endParaRPr lang="zh-CN" altLang="en-US" dirty="0"/>
          </a:p>
        </p:txBody>
      </p:sp>
      <p:cxnSp>
        <p:nvCxnSpPr>
          <p:cNvPr id="116" name="连接符: 曲线 115">
            <a:extLst>
              <a:ext uri="{FF2B5EF4-FFF2-40B4-BE49-F238E27FC236}">
                <a16:creationId xmlns:a16="http://schemas.microsoft.com/office/drawing/2014/main" id="{B4478292-B844-4EFE-9CD1-AB5E49233DD4}"/>
              </a:ext>
            </a:extLst>
          </p:cNvPr>
          <p:cNvCxnSpPr>
            <a:stCxn id="94" idx="2"/>
            <a:endCxn id="104" idx="0"/>
          </p:cNvCxnSpPr>
          <p:nvPr/>
        </p:nvCxnSpPr>
        <p:spPr>
          <a:xfrm rot="5400000">
            <a:off x="4652098" y="266711"/>
            <a:ext cx="948150" cy="64475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D3439CCB-B55E-49BA-BF95-1DCA578D28D7}"/>
              </a:ext>
            </a:extLst>
          </p:cNvPr>
          <p:cNvCxnSpPr>
            <a:stCxn id="104" idx="3"/>
            <a:endCxn id="105" idx="1"/>
          </p:cNvCxnSpPr>
          <p:nvPr/>
        </p:nvCxnSpPr>
        <p:spPr>
          <a:xfrm>
            <a:off x="3233925" y="4212614"/>
            <a:ext cx="1860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C99B1317-3C6C-4C9F-AD5F-00A8E770E618}"/>
              </a:ext>
            </a:extLst>
          </p:cNvPr>
          <p:cNvCxnSpPr>
            <a:stCxn id="105" idx="3"/>
            <a:endCxn id="106" idx="1"/>
          </p:cNvCxnSpPr>
          <p:nvPr/>
        </p:nvCxnSpPr>
        <p:spPr>
          <a:xfrm>
            <a:off x="7322579" y="4212614"/>
            <a:ext cx="2021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F3A8C532-DDC7-4E52-A915-8C5CF443B38B}"/>
              </a:ext>
            </a:extLst>
          </p:cNvPr>
          <p:cNvCxnSpPr>
            <a:cxnSpLocks/>
          </p:cNvCxnSpPr>
          <p:nvPr/>
        </p:nvCxnSpPr>
        <p:spPr>
          <a:xfrm rot="16200000" flipV="1">
            <a:off x="6485098" y="-328016"/>
            <a:ext cx="12700" cy="85558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C9CF2FE6-42C4-40A3-B342-A07A3921DE5D}"/>
              </a:ext>
            </a:extLst>
          </p:cNvPr>
          <p:cNvSpPr txBox="1"/>
          <p:nvPr/>
        </p:nvSpPr>
        <p:spPr>
          <a:xfrm>
            <a:off x="5509767" y="3468472"/>
            <a:ext cx="2767959" cy="369332"/>
          </a:xfrm>
          <a:prstGeom prst="rect">
            <a:avLst/>
          </a:prstGeom>
          <a:noFill/>
        </p:spPr>
        <p:txBody>
          <a:bodyPr wrap="square">
            <a:spAutoFit/>
          </a:bodyPr>
          <a:lstStyle/>
          <a:p>
            <a:r>
              <a:rPr lang="zh-CN" altLang="en-US" dirty="0"/>
              <a:t>每个数据实体循环一次</a:t>
            </a:r>
          </a:p>
        </p:txBody>
      </p:sp>
      <p:cxnSp>
        <p:nvCxnSpPr>
          <p:cNvPr id="130" name="直接箭头连接符 129">
            <a:extLst>
              <a:ext uri="{FF2B5EF4-FFF2-40B4-BE49-F238E27FC236}">
                <a16:creationId xmlns:a16="http://schemas.microsoft.com/office/drawing/2014/main" id="{4304D76F-E084-4AC7-8F75-53C9E0B54E5A}"/>
              </a:ext>
            </a:extLst>
          </p:cNvPr>
          <p:cNvCxnSpPr>
            <a:stCxn id="104" idx="2"/>
            <a:endCxn id="107" idx="0"/>
          </p:cNvCxnSpPr>
          <p:nvPr/>
        </p:nvCxnSpPr>
        <p:spPr>
          <a:xfrm flipH="1">
            <a:off x="1881389" y="4460661"/>
            <a:ext cx="21003" cy="14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7B307D8B-8026-4047-8919-C2A7D015A4AC}"/>
              </a:ext>
            </a:extLst>
          </p:cNvPr>
          <p:cNvCxnSpPr>
            <a:stCxn id="105" idx="2"/>
            <a:endCxn id="108" idx="0"/>
          </p:cNvCxnSpPr>
          <p:nvPr/>
        </p:nvCxnSpPr>
        <p:spPr>
          <a:xfrm>
            <a:off x="6208483" y="4460661"/>
            <a:ext cx="0" cy="15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883AA10-4D5D-4D03-A9F3-E15DDBA8113D}"/>
              </a:ext>
            </a:extLst>
          </p:cNvPr>
          <p:cNvCxnSpPr>
            <a:stCxn id="106" idx="2"/>
            <a:endCxn id="109" idx="0"/>
          </p:cNvCxnSpPr>
          <p:nvPr/>
        </p:nvCxnSpPr>
        <p:spPr>
          <a:xfrm>
            <a:off x="10458272" y="4460661"/>
            <a:ext cx="0" cy="17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20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5.</a:t>
            </a:r>
            <a:r>
              <a:rPr lang="zh-CN" altLang="en-US" dirty="0"/>
              <a:t>创建一个文件</a:t>
            </a:r>
          </a:p>
        </p:txBody>
      </p:sp>
      <p:sp>
        <p:nvSpPr>
          <p:cNvPr id="32" name="矩形: 圆角 31">
            <a:extLst>
              <a:ext uri="{FF2B5EF4-FFF2-40B4-BE49-F238E27FC236}">
                <a16:creationId xmlns:a16="http://schemas.microsoft.com/office/drawing/2014/main" id="{95BA74FB-D6FB-40BF-BA61-53312316C912}"/>
              </a:ext>
            </a:extLst>
          </p:cNvPr>
          <p:cNvSpPr/>
          <p:nvPr/>
        </p:nvSpPr>
        <p:spPr>
          <a:xfrm>
            <a:off x="324950"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sys_open</a:t>
            </a:r>
            <a:endParaRPr lang="en-US" altLang="zh-CN" dirty="0"/>
          </a:p>
          <a:p>
            <a:pPr algn="ctr"/>
            <a:r>
              <a:rPr lang="en-US" altLang="zh-CN" dirty="0"/>
              <a:t>(O_CREATE)</a:t>
            </a:r>
            <a:endParaRPr lang="zh-CN" altLang="en-US" dirty="0"/>
          </a:p>
        </p:txBody>
      </p:sp>
      <p:sp>
        <p:nvSpPr>
          <p:cNvPr id="33" name="矩形: 圆角 32">
            <a:extLst>
              <a:ext uri="{FF2B5EF4-FFF2-40B4-BE49-F238E27FC236}">
                <a16:creationId xmlns:a16="http://schemas.microsoft.com/office/drawing/2014/main" id="{FC88C89F-56A4-4123-BC99-05499F3FD1D3}"/>
              </a:ext>
            </a:extLst>
          </p:cNvPr>
          <p:cNvSpPr/>
          <p:nvPr/>
        </p:nvSpPr>
        <p:spPr>
          <a:xfrm>
            <a:off x="2314171"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filp_open</a:t>
            </a:r>
            <a:endParaRPr lang="zh-CN" altLang="en-US" dirty="0"/>
          </a:p>
        </p:txBody>
      </p:sp>
      <p:sp>
        <p:nvSpPr>
          <p:cNvPr id="34" name="矩形: 圆角 33">
            <a:extLst>
              <a:ext uri="{FF2B5EF4-FFF2-40B4-BE49-F238E27FC236}">
                <a16:creationId xmlns:a16="http://schemas.microsoft.com/office/drawing/2014/main" id="{2D6BDD0B-2FD0-4C8A-8E6F-8CEAAB459C5D}"/>
              </a:ext>
            </a:extLst>
          </p:cNvPr>
          <p:cNvSpPr/>
          <p:nvPr/>
        </p:nvSpPr>
        <p:spPr>
          <a:xfrm>
            <a:off x="4303392"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open_namei</a:t>
            </a:r>
            <a:endParaRPr lang="zh-CN" altLang="en-US" dirty="0"/>
          </a:p>
        </p:txBody>
      </p:sp>
      <p:sp>
        <p:nvSpPr>
          <p:cNvPr id="35" name="矩形: 圆角 34">
            <a:extLst>
              <a:ext uri="{FF2B5EF4-FFF2-40B4-BE49-F238E27FC236}">
                <a16:creationId xmlns:a16="http://schemas.microsoft.com/office/drawing/2014/main" id="{C6838123-FF98-4833-8A25-E526E89018D0}"/>
              </a:ext>
            </a:extLst>
          </p:cNvPr>
          <p:cNvSpPr/>
          <p:nvPr/>
        </p:nvSpPr>
        <p:spPr>
          <a:xfrm>
            <a:off x="6250765"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vfs_create</a:t>
            </a:r>
            <a:endParaRPr lang="zh-CN" altLang="en-US" dirty="0"/>
          </a:p>
        </p:txBody>
      </p:sp>
      <p:sp>
        <p:nvSpPr>
          <p:cNvPr id="36" name="矩形: 圆角 35">
            <a:extLst>
              <a:ext uri="{FF2B5EF4-FFF2-40B4-BE49-F238E27FC236}">
                <a16:creationId xmlns:a16="http://schemas.microsoft.com/office/drawing/2014/main" id="{DF7D72DA-EBBB-4694-B06A-6A688C0F725A}"/>
              </a:ext>
            </a:extLst>
          </p:cNvPr>
          <p:cNvSpPr/>
          <p:nvPr/>
        </p:nvSpPr>
        <p:spPr>
          <a:xfrm>
            <a:off x="8198138"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jffs2_create</a:t>
            </a:r>
            <a:endParaRPr lang="zh-CN" altLang="en-US" dirty="0"/>
          </a:p>
        </p:txBody>
      </p:sp>
      <p:cxnSp>
        <p:nvCxnSpPr>
          <p:cNvPr id="5" name="直接箭头连接符 4">
            <a:extLst>
              <a:ext uri="{FF2B5EF4-FFF2-40B4-BE49-F238E27FC236}">
                <a16:creationId xmlns:a16="http://schemas.microsoft.com/office/drawing/2014/main" id="{69685A8F-A5D0-4B2A-87C7-2D33F6C4A7C6}"/>
              </a:ext>
            </a:extLst>
          </p:cNvPr>
          <p:cNvCxnSpPr>
            <a:stCxn id="32" idx="3"/>
            <a:endCxn id="33" idx="1"/>
          </p:cNvCxnSpPr>
          <p:nvPr/>
        </p:nvCxnSpPr>
        <p:spPr>
          <a:xfrm>
            <a:off x="2015647"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787EF32-6CB7-4B33-A914-6577D2560E51}"/>
              </a:ext>
            </a:extLst>
          </p:cNvPr>
          <p:cNvCxnSpPr>
            <a:stCxn id="33" idx="3"/>
            <a:endCxn id="34" idx="1"/>
          </p:cNvCxnSpPr>
          <p:nvPr/>
        </p:nvCxnSpPr>
        <p:spPr>
          <a:xfrm>
            <a:off x="4004868"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86B63A0-B0E9-4402-8E81-BECD94CBF9F3}"/>
              </a:ext>
            </a:extLst>
          </p:cNvPr>
          <p:cNvCxnSpPr>
            <a:stCxn id="34" idx="3"/>
            <a:endCxn id="35" idx="1"/>
          </p:cNvCxnSpPr>
          <p:nvPr/>
        </p:nvCxnSpPr>
        <p:spPr>
          <a:xfrm>
            <a:off x="5994089"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557E9BC-2A5D-4B11-81C2-A77671DFBC2A}"/>
              </a:ext>
            </a:extLst>
          </p:cNvPr>
          <p:cNvCxnSpPr>
            <a:stCxn id="35" idx="3"/>
            <a:endCxn id="36" idx="1"/>
          </p:cNvCxnSpPr>
          <p:nvPr/>
        </p:nvCxnSpPr>
        <p:spPr>
          <a:xfrm>
            <a:off x="7941462"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01CD9C6-2B4E-4160-975A-391F673FE990}"/>
              </a:ext>
            </a:extLst>
          </p:cNvPr>
          <p:cNvSpPr/>
          <p:nvPr/>
        </p:nvSpPr>
        <p:spPr>
          <a:xfrm>
            <a:off x="4303391" y="551840"/>
            <a:ext cx="1690697" cy="5868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dentry</a:t>
            </a:r>
            <a:endParaRPr lang="zh-CN" altLang="en-US" dirty="0"/>
          </a:p>
        </p:txBody>
      </p:sp>
      <p:cxnSp>
        <p:nvCxnSpPr>
          <p:cNvPr id="14" name="直接箭头连接符 13">
            <a:extLst>
              <a:ext uri="{FF2B5EF4-FFF2-40B4-BE49-F238E27FC236}">
                <a16:creationId xmlns:a16="http://schemas.microsoft.com/office/drawing/2014/main" id="{94E1A7AA-0D80-4621-84B7-A7987DAB05FC}"/>
              </a:ext>
            </a:extLst>
          </p:cNvPr>
          <p:cNvCxnSpPr>
            <a:stCxn id="34" idx="0"/>
            <a:endCxn id="45" idx="2"/>
          </p:cNvCxnSpPr>
          <p:nvPr/>
        </p:nvCxnSpPr>
        <p:spPr>
          <a:xfrm flipH="1" flipV="1">
            <a:off x="5148740" y="1138680"/>
            <a:ext cx="1" cy="12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07FF9BCF-4DF0-4ABD-AA11-32DE73030E27}"/>
              </a:ext>
            </a:extLst>
          </p:cNvPr>
          <p:cNvSpPr/>
          <p:nvPr/>
        </p:nvSpPr>
        <p:spPr>
          <a:xfrm>
            <a:off x="298524" y="2439880"/>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Jffs2_alloc_raw_inode</a:t>
            </a:r>
            <a:endParaRPr lang="zh-CN" altLang="en-US" dirty="0"/>
          </a:p>
        </p:txBody>
      </p:sp>
      <p:sp>
        <p:nvSpPr>
          <p:cNvPr id="55" name="矩形: 圆角 54">
            <a:extLst>
              <a:ext uri="{FF2B5EF4-FFF2-40B4-BE49-F238E27FC236}">
                <a16:creationId xmlns:a16="http://schemas.microsoft.com/office/drawing/2014/main" id="{2C796A12-1816-4EF1-87E9-E2E91CEE0254}"/>
              </a:ext>
            </a:extLst>
          </p:cNvPr>
          <p:cNvSpPr/>
          <p:nvPr/>
        </p:nvSpPr>
        <p:spPr>
          <a:xfrm>
            <a:off x="3826566"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jffs2_new_inode</a:t>
            </a:r>
            <a:endParaRPr lang="zh-CN" altLang="en-US" dirty="0"/>
          </a:p>
        </p:txBody>
      </p:sp>
      <p:sp>
        <p:nvSpPr>
          <p:cNvPr id="57" name="矩形: 圆角 56">
            <a:extLst>
              <a:ext uri="{FF2B5EF4-FFF2-40B4-BE49-F238E27FC236}">
                <a16:creationId xmlns:a16="http://schemas.microsoft.com/office/drawing/2014/main" id="{2A6FFDEA-80C0-442D-B6CA-4759F7BFDFDD}"/>
              </a:ext>
            </a:extLst>
          </p:cNvPr>
          <p:cNvSpPr/>
          <p:nvPr/>
        </p:nvSpPr>
        <p:spPr>
          <a:xfrm>
            <a:off x="9450701"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jffs2_do_create</a:t>
            </a:r>
            <a:endParaRPr lang="zh-CN" altLang="en-US" dirty="0"/>
          </a:p>
        </p:txBody>
      </p:sp>
      <p:sp>
        <p:nvSpPr>
          <p:cNvPr id="58" name="矩形: 圆角 57">
            <a:extLst>
              <a:ext uri="{FF2B5EF4-FFF2-40B4-BE49-F238E27FC236}">
                <a16:creationId xmlns:a16="http://schemas.microsoft.com/office/drawing/2014/main" id="{D8A72FA2-7543-4E76-ADC7-7F4F822589E7}"/>
              </a:ext>
            </a:extLst>
          </p:cNvPr>
          <p:cNvSpPr/>
          <p:nvPr/>
        </p:nvSpPr>
        <p:spPr>
          <a:xfrm>
            <a:off x="298524" y="3381000"/>
            <a:ext cx="1467935"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err="1"/>
              <a:t>raw_inode</a:t>
            </a:r>
            <a:endParaRPr lang="zh-CN" altLang="en-US" dirty="0"/>
          </a:p>
        </p:txBody>
      </p:sp>
      <p:sp>
        <p:nvSpPr>
          <p:cNvPr id="60" name="矩形: 圆角 59">
            <a:extLst>
              <a:ext uri="{FF2B5EF4-FFF2-40B4-BE49-F238E27FC236}">
                <a16:creationId xmlns:a16="http://schemas.microsoft.com/office/drawing/2014/main" id="{14290F42-FB5B-4121-949A-185257AC1B1A}"/>
              </a:ext>
            </a:extLst>
          </p:cNvPr>
          <p:cNvSpPr/>
          <p:nvPr/>
        </p:nvSpPr>
        <p:spPr>
          <a:xfrm>
            <a:off x="2151824" y="3381000"/>
            <a:ext cx="146793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new_inode</a:t>
            </a:r>
            <a:endParaRPr lang="zh-CN" altLang="en-US" dirty="0"/>
          </a:p>
        </p:txBody>
      </p:sp>
      <p:sp>
        <p:nvSpPr>
          <p:cNvPr id="61" name="矩形: 圆角 60">
            <a:extLst>
              <a:ext uri="{FF2B5EF4-FFF2-40B4-BE49-F238E27FC236}">
                <a16:creationId xmlns:a16="http://schemas.microsoft.com/office/drawing/2014/main" id="{36EF854A-21DC-46CE-8CD6-2467E317CEEF}"/>
              </a:ext>
            </a:extLst>
          </p:cNvPr>
          <p:cNvSpPr/>
          <p:nvPr/>
        </p:nvSpPr>
        <p:spPr>
          <a:xfrm>
            <a:off x="382656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sp>
        <p:nvSpPr>
          <p:cNvPr id="62" name="矩形: 圆角 61">
            <a:extLst>
              <a:ext uri="{FF2B5EF4-FFF2-40B4-BE49-F238E27FC236}">
                <a16:creationId xmlns:a16="http://schemas.microsoft.com/office/drawing/2014/main" id="{C2C0A2C8-808E-4E19-B650-515428EED387}"/>
              </a:ext>
            </a:extLst>
          </p:cNvPr>
          <p:cNvSpPr/>
          <p:nvPr/>
        </p:nvSpPr>
        <p:spPr>
          <a:xfrm>
            <a:off x="620089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jffs2_do_new_inode</a:t>
            </a:r>
            <a:endParaRPr lang="zh-CN" altLang="en-US" dirty="0"/>
          </a:p>
        </p:txBody>
      </p:sp>
      <p:cxnSp>
        <p:nvCxnSpPr>
          <p:cNvPr id="18" name="直接箭头连接符 17">
            <a:extLst>
              <a:ext uri="{FF2B5EF4-FFF2-40B4-BE49-F238E27FC236}">
                <a16:creationId xmlns:a16="http://schemas.microsoft.com/office/drawing/2014/main" id="{C4182BE0-1C32-4BC9-9A25-4B302F1B4BEB}"/>
              </a:ext>
            </a:extLst>
          </p:cNvPr>
          <p:cNvCxnSpPr>
            <a:stCxn id="36" idx="2"/>
            <a:endCxn id="50" idx="0"/>
          </p:cNvCxnSpPr>
          <p:nvPr/>
        </p:nvCxnSpPr>
        <p:spPr>
          <a:xfrm flipH="1">
            <a:off x="1454426" y="1761765"/>
            <a:ext cx="7589061" cy="6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86BB26B-72F6-4FA2-8DB4-38295312247A}"/>
              </a:ext>
            </a:extLst>
          </p:cNvPr>
          <p:cNvCxnSpPr>
            <a:stCxn id="36" idx="2"/>
            <a:endCxn id="55" idx="0"/>
          </p:cNvCxnSpPr>
          <p:nvPr/>
        </p:nvCxnSpPr>
        <p:spPr>
          <a:xfrm flipH="1">
            <a:off x="4982468" y="1761765"/>
            <a:ext cx="4061019"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9D35365-B550-40A8-AE54-AF634244C24A}"/>
              </a:ext>
            </a:extLst>
          </p:cNvPr>
          <p:cNvCxnSpPr>
            <a:stCxn id="36" idx="2"/>
            <a:endCxn id="57" idx="0"/>
          </p:cNvCxnSpPr>
          <p:nvPr/>
        </p:nvCxnSpPr>
        <p:spPr>
          <a:xfrm>
            <a:off x="9043487" y="1761765"/>
            <a:ext cx="1563116"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655A410-1DE0-4DD0-8D21-70A88EAD3907}"/>
              </a:ext>
            </a:extLst>
          </p:cNvPr>
          <p:cNvCxnSpPr>
            <a:stCxn id="50" idx="2"/>
            <a:endCxn id="58" idx="0"/>
          </p:cNvCxnSpPr>
          <p:nvPr/>
        </p:nvCxnSpPr>
        <p:spPr>
          <a:xfrm flipH="1">
            <a:off x="1032492" y="2935974"/>
            <a:ext cx="421934" cy="44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230F98E-8F4A-417D-9384-75E0FA27FD82}"/>
              </a:ext>
            </a:extLst>
          </p:cNvPr>
          <p:cNvCxnSpPr>
            <a:stCxn id="55" idx="2"/>
            <a:endCxn id="60" idx="0"/>
          </p:cNvCxnSpPr>
          <p:nvPr/>
        </p:nvCxnSpPr>
        <p:spPr>
          <a:xfrm flipH="1">
            <a:off x="2885792" y="2901988"/>
            <a:ext cx="2096676"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8F10CF8-BE61-4E64-AB40-89A2CB3ACA7C}"/>
              </a:ext>
            </a:extLst>
          </p:cNvPr>
          <p:cNvCxnSpPr>
            <a:stCxn id="55" idx="2"/>
            <a:endCxn id="61" idx="0"/>
          </p:cNvCxnSpPr>
          <p:nvPr/>
        </p:nvCxnSpPr>
        <p:spPr>
          <a:xfrm flipH="1">
            <a:off x="4910328" y="2901988"/>
            <a:ext cx="7214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0A2DBBF-835A-4914-A9A5-37E7C2738A4F}"/>
              </a:ext>
            </a:extLst>
          </p:cNvPr>
          <p:cNvCxnSpPr>
            <a:stCxn id="55" idx="2"/>
            <a:endCxn id="62" idx="0"/>
          </p:cNvCxnSpPr>
          <p:nvPr/>
        </p:nvCxnSpPr>
        <p:spPr>
          <a:xfrm>
            <a:off x="4982468" y="2901988"/>
            <a:ext cx="230219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AB2F8544-DB69-4211-BEAE-F6926CF19D3D}"/>
              </a:ext>
            </a:extLst>
          </p:cNvPr>
          <p:cNvSpPr/>
          <p:nvPr/>
        </p:nvSpPr>
        <p:spPr>
          <a:xfrm>
            <a:off x="1766929" y="4151363"/>
            <a:ext cx="1816662"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a:t>VFS</a:t>
            </a:r>
            <a:r>
              <a:rPr lang="zh-CN" altLang="en-US" dirty="0"/>
              <a:t>的</a:t>
            </a:r>
            <a:r>
              <a:rPr lang="en-US" altLang="zh-CN" dirty="0" err="1"/>
              <a:t>inode</a:t>
            </a:r>
            <a:endParaRPr lang="zh-CN" altLang="en-US" dirty="0"/>
          </a:p>
        </p:txBody>
      </p:sp>
      <p:sp>
        <p:nvSpPr>
          <p:cNvPr id="74" name="矩形: 圆角 73">
            <a:extLst>
              <a:ext uri="{FF2B5EF4-FFF2-40B4-BE49-F238E27FC236}">
                <a16:creationId xmlns:a16="http://schemas.microsoft.com/office/drawing/2014/main" id="{1322E0D7-BA12-4B3A-849F-27242784BCEC}"/>
              </a:ext>
            </a:extLst>
          </p:cNvPr>
          <p:cNvSpPr/>
          <p:nvPr/>
        </p:nvSpPr>
        <p:spPr>
          <a:xfrm>
            <a:off x="3826565" y="4151363"/>
            <a:ext cx="2167523"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分配、初始化</a:t>
            </a:r>
            <a:r>
              <a:rPr lang="en-US" altLang="zh-CN" dirty="0" err="1"/>
              <a:t>inode</a:t>
            </a:r>
            <a:r>
              <a:rPr lang="zh-CN" altLang="en-US" dirty="0"/>
              <a:t>中的</a:t>
            </a:r>
            <a:r>
              <a:rPr lang="en-US" altLang="zh-CN" dirty="0"/>
              <a:t>u</a:t>
            </a:r>
            <a:r>
              <a:rPr lang="zh-CN" altLang="en-US" dirty="0"/>
              <a:t>域</a:t>
            </a:r>
          </a:p>
        </p:txBody>
      </p:sp>
      <p:sp>
        <p:nvSpPr>
          <p:cNvPr id="75" name="矩形: 圆角 74">
            <a:extLst>
              <a:ext uri="{FF2B5EF4-FFF2-40B4-BE49-F238E27FC236}">
                <a16:creationId xmlns:a16="http://schemas.microsoft.com/office/drawing/2014/main" id="{C386DD8D-EF44-4F0C-911A-6798C541610B}"/>
              </a:ext>
            </a:extLst>
          </p:cNvPr>
          <p:cNvSpPr/>
          <p:nvPr/>
        </p:nvSpPr>
        <p:spPr>
          <a:xfrm>
            <a:off x="6200896" y="4151363"/>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inode_cache</a:t>
            </a:r>
            <a:r>
              <a:rPr lang="zh-CN" altLang="en-US" dirty="0"/>
              <a:t>；</a:t>
            </a:r>
            <a:endParaRPr lang="en-US" altLang="zh-CN" dirty="0"/>
          </a:p>
          <a:p>
            <a:pPr algn="ctr"/>
            <a:r>
              <a:rPr lang="zh-CN" altLang="en-US" dirty="0"/>
              <a:t>将</a:t>
            </a:r>
            <a:r>
              <a:rPr lang="en-US" altLang="zh-CN" dirty="0" err="1"/>
              <a:t>inode_cache</a:t>
            </a:r>
            <a:r>
              <a:rPr lang="zh-CN" altLang="en-US" dirty="0"/>
              <a:t>加入超级块中的</a:t>
            </a:r>
            <a:r>
              <a:rPr lang="en-US" altLang="zh-CN" dirty="0" err="1"/>
              <a:t>inocache_list</a:t>
            </a:r>
            <a:r>
              <a:rPr lang="zh-CN" altLang="en-US" dirty="0"/>
              <a:t>；</a:t>
            </a:r>
          </a:p>
        </p:txBody>
      </p:sp>
      <p:cxnSp>
        <p:nvCxnSpPr>
          <p:cNvPr id="38" name="直接箭头连接符 37">
            <a:extLst>
              <a:ext uri="{FF2B5EF4-FFF2-40B4-BE49-F238E27FC236}">
                <a16:creationId xmlns:a16="http://schemas.microsoft.com/office/drawing/2014/main" id="{8721C5FA-B920-4014-9866-AFF51553052B}"/>
              </a:ext>
            </a:extLst>
          </p:cNvPr>
          <p:cNvCxnSpPr>
            <a:stCxn id="60" idx="2"/>
            <a:endCxn id="73" idx="0"/>
          </p:cNvCxnSpPr>
          <p:nvPr/>
        </p:nvCxnSpPr>
        <p:spPr>
          <a:xfrm flipH="1">
            <a:off x="2675260" y="3877094"/>
            <a:ext cx="210532"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BD72625-67CA-49A8-8B51-93FBF4A6432F}"/>
              </a:ext>
            </a:extLst>
          </p:cNvPr>
          <p:cNvCxnSpPr>
            <a:stCxn id="61" idx="2"/>
            <a:endCxn id="74" idx="0"/>
          </p:cNvCxnSpPr>
          <p:nvPr/>
        </p:nvCxnSpPr>
        <p:spPr>
          <a:xfrm flipH="1">
            <a:off x="4910327" y="3877094"/>
            <a:ext cx="1"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5E7F9B0-E9B2-4C7E-89AD-B7996CBC26EB}"/>
              </a:ext>
            </a:extLst>
          </p:cNvPr>
          <p:cNvCxnSpPr>
            <a:stCxn id="62" idx="2"/>
            <a:endCxn id="75" idx="0"/>
          </p:cNvCxnSpPr>
          <p:nvPr/>
        </p:nvCxnSpPr>
        <p:spPr>
          <a:xfrm>
            <a:off x="7284658" y="3877094"/>
            <a:ext cx="271398"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圆角 82">
            <a:extLst>
              <a:ext uri="{FF2B5EF4-FFF2-40B4-BE49-F238E27FC236}">
                <a16:creationId xmlns:a16="http://schemas.microsoft.com/office/drawing/2014/main" id="{07AF5B75-FC05-4B5C-8D02-CF6125010A6C}"/>
              </a:ext>
            </a:extLst>
          </p:cNvPr>
          <p:cNvSpPr/>
          <p:nvPr/>
        </p:nvSpPr>
        <p:spPr>
          <a:xfrm>
            <a:off x="9251442" y="3343719"/>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raw_inode</a:t>
            </a:r>
            <a:r>
              <a:rPr lang="zh-CN" altLang="en-US" dirty="0"/>
              <a:t>写回</a:t>
            </a:r>
            <a:r>
              <a:rPr lang="en-US" altLang="zh-CN" dirty="0"/>
              <a:t>flash</a:t>
            </a:r>
            <a:r>
              <a:rPr lang="zh-CN" altLang="en-US" dirty="0"/>
              <a:t>；</a:t>
            </a:r>
            <a:endParaRPr lang="en-US" altLang="zh-CN" dirty="0"/>
          </a:p>
          <a:p>
            <a:pPr algn="ctr"/>
            <a:r>
              <a:rPr lang="zh-CN" altLang="en-US" dirty="0"/>
              <a:t>创建</a:t>
            </a:r>
            <a:r>
              <a:rPr lang="en-US" altLang="zh-CN" dirty="0" err="1"/>
              <a:t>raw_dirent</a:t>
            </a:r>
            <a:r>
              <a:rPr lang="en-US" altLang="zh-CN" dirty="0"/>
              <a:t>(</a:t>
            </a:r>
            <a:r>
              <a:rPr lang="zh-CN" altLang="en-US" dirty="0"/>
              <a:t>代表这个文件在父目录的目录项</a:t>
            </a:r>
            <a:r>
              <a:rPr lang="en-US" altLang="zh-CN" dirty="0"/>
              <a:t>)</a:t>
            </a:r>
            <a:r>
              <a:rPr lang="zh-CN" altLang="en-US" dirty="0"/>
              <a:t>，并写回</a:t>
            </a:r>
            <a:r>
              <a:rPr lang="en-US" altLang="zh-CN" dirty="0"/>
              <a:t>flash</a:t>
            </a:r>
            <a:endParaRPr lang="zh-CN" altLang="en-US" dirty="0"/>
          </a:p>
        </p:txBody>
      </p:sp>
      <p:cxnSp>
        <p:nvCxnSpPr>
          <p:cNvPr id="46" name="直接箭头连接符 45">
            <a:extLst>
              <a:ext uri="{FF2B5EF4-FFF2-40B4-BE49-F238E27FC236}">
                <a16:creationId xmlns:a16="http://schemas.microsoft.com/office/drawing/2014/main" id="{17BC61FC-7DCE-41DB-9AD3-552397E6929F}"/>
              </a:ext>
            </a:extLst>
          </p:cNvPr>
          <p:cNvCxnSpPr>
            <a:stCxn id="57" idx="2"/>
            <a:endCxn id="83" idx="0"/>
          </p:cNvCxnSpPr>
          <p:nvPr/>
        </p:nvCxnSpPr>
        <p:spPr>
          <a:xfrm flipH="1">
            <a:off x="10606602" y="2901988"/>
            <a:ext cx="1" cy="4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0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4801314"/>
          </a:xfrm>
          <a:prstGeom prst="rect">
            <a:avLst/>
          </a:prstGeom>
          <a:noFill/>
        </p:spPr>
        <p:txBody>
          <a:bodyPr wrap="square" rtlCol="0">
            <a:spAutoFit/>
          </a:bodyPr>
          <a:lstStyle/>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从后文对写操作的分析可用看到如果对文件进行了任何修改则直接写入新的数据实体，而原有的“过时”的数据实体不做任何改动。在内核中为新的数据实体创建新的内核描述符</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，同时将原有数据实体的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标记为“过时”（设置其</a:t>
            </a:r>
            <a:r>
              <a:rPr lang="en-US" altLang="zh-CN" sz="1800" b="0" i="0" u="none" strike="noStrike" baseline="0" dirty="0" err="1">
                <a:solidFill>
                  <a:srgbClr val="000000"/>
                </a:solidFill>
                <a:latin typeface="Times New Roman" panose="02020603050405020304" pitchFamily="18" charset="0"/>
                <a:ea typeface="宋体" panose="02010600030101010101" pitchFamily="2" charset="-122"/>
              </a:rPr>
              <a:t>flash_offset</a:t>
            </a:r>
            <a:r>
              <a:rPr lang="zh-CN" altLang="en-US" sz="1800" b="0" i="0" u="none" strike="noStrike" baseline="0" dirty="0">
                <a:solidFill>
                  <a:srgbClr val="000000"/>
                </a:solidFill>
                <a:latin typeface="宋体" panose="02010600030101010101" pitchFamily="2" charset="-122"/>
                <a:ea typeface="宋体" panose="02010600030101010101" pitchFamily="2" charset="-122"/>
              </a:rPr>
              <a:t>域的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REF_OBSOLETE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标志）。</a:t>
            </a:r>
          </a:p>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所以在遍历文件的数据实体内核描述符链表时，如果被标记为过时，那么说明相应的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flash</a:t>
            </a:r>
            <a:r>
              <a:rPr lang="zh-CN" altLang="en-US" sz="1800" b="0" i="0" u="none" strike="noStrike" baseline="0" dirty="0">
                <a:solidFill>
                  <a:srgbClr val="000000"/>
                </a:solidFill>
                <a:latin typeface="宋体" panose="02010600030101010101" pitchFamily="2" charset="-122"/>
                <a:ea typeface="宋体" panose="02010600030101010101" pitchFamily="2" charset="-122"/>
              </a:rPr>
              <a:t>数据实体已经失效，则直接跳过之即可。（所以如果打开目录文件，则不会为过时的目录项</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；如果打开正规文件，则不会为过时的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jffs2_raw_inode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jffs2_tmp_dnode_info</a:t>
            </a:r>
            <a:r>
              <a:rPr lang="zh-CN" altLang="en-US" sz="1800" b="0" i="0" u="none" strike="noStrike" baseline="0" dirty="0">
                <a:solidFill>
                  <a:srgbClr val="000000"/>
                </a:solidFill>
                <a:latin typeface="宋体" panose="02010600030101010101" pitchFamily="2" charset="-122"/>
                <a:ea typeface="宋体" panose="02010600030101010101" pitchFamily="2" charset="-122"/>
              </a:rPr>
              <a:t>和</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 ！）</a:t>
            </a:r>
            <a:endParaRPr lang="zh-CN" altLang="en-US" dirty="0"/>
          </a:p>
          <a:p>
            <a:endParaRPr lang="en-US" altLang="zh-CN" dirty="0"/>
          </a:p>
          <a:p>
            <a:r>
              <a:rPr lang="en-US" altLang="zh-CN" dirty="0"/>
              <a:t>(</a:t>
            </a:r>
            <a:r>
              <a:rPr lang="en-US" altLang="zh-CN" dirty="0">
                <a:highlight>
                  <a:srgbClr val="FFFF00"/>
                </a:highlight>
              </a:rPr>
              <a:t>jffs2_add_fd_to_list</a:t>
            </a:r>
            <a:r>
              <a:rPr lang="zh-CN" altLang="en-US" dirty="0">
                <a:highlight>
                  <a:srgbClr val="FFFF00"/>
                </a:highlight>
              </a:rPr>
              <a:t>函数</a:t>
            </a:r>
            <a:r>
              <a:rPr lang="en-US" altLang="zh-CN" dirty="0"/>
              <a:t>) </a:t>
            </a:r>
            <a:r>
              <a:rPr lang="zh-CN" altLang="en-US" dirty="0"/>
              <a:t>在打开目录文件时（或挂载</a:t>
            </a:r>
            <a:r>
              <a:rPr lang="en-US" altLang="zh-CN" dirty="0"/>
              <a:t>JFFS2</a:t>
            </a:r>
            <a:r>
              <a:rPr lang="zh-CN" altLang="en-US" dirty="0"/>
              <a:t>时），会将目录文件的</a:t>
            </a:r>
            <a:r>
              <a:rPr lang="en-US" altLang="zh-CN" dirty="0" err="1"/>
              <a:t>full_dirent</a:t>
            </a:r>
            <a:r>
              <a:rPr lang="zh-CN" altLang="en-US" dirty="0"/>
              <a:t>加入到某个链表中（</a:t>
            </a:r>
            <a:r>
              <a:rPr lang="en-US" altLang="zh-CN" dirty="0"/>
              <a:t>dents</a:t>
            </a:r>
            <a:r>
              <a:rPr lang="zh-CN" altLang="en-US" dirty="0"/>
              <a:t>或</a:t>
            </a:r>
            <a:r>
              <a:rPr lang="en-US" altLang="zh-CN" dirty="0" err="1"/>
              <a:t>scan_dents</a:t>
            </a:r>
            <a:r>
              <a:rPr lang="zh-CN" altLang="en-US" dirty="0"/>
              <a:t>，这些</a:t>
            </a:r>
            <a:r>
              <a:rPr lang="en-US" altLang="zh-CN" dirty="0" err="1"/>
              <a:t>full_dirent</a:t>
            </a:r>
            <a:r>
              <a:rPr lang="zh-CN" altLang="en-US" dirty="0"/>
              <a:t>在链表中的排序是按照</a:t>
            </a:r>
            <a:r>
              <a:rPr lang="en-US" altLang="zh-CN" dirty="0" err="1"/>
              <a:t>nhash</a:t>
            </a:r>
            <a:r>
              <a:rPr lang="zh-CN" altLang="en-US" dirty="0"/>
              <a:t>来排列的，而</a:t>
            </a:r>
            <a:r>
              <a:rPr lang="en-US" altLang="zh-CN" dirty="0" err="1"/>
              <a:t>nhash</a:t>
            </a:r>
            <a:r>
              <a:rPr lang="zh-CN" altLang="en-US" dirty="0"/>
              <a:t>是根据文件名计算出的一个哈希值，当插入一个</a:t>
            </a:r>
            <a:r>
              <a:rPr lang="en-US" altLang="zh-CN" dirty="0" err="1"/>
              <a:t>full_dirent</a:t>
            </a:r>
            <a:r>
              <a:rPr lang="zh-CN" altLang="en-US" dirty="0"/>
              <a:t>到链表中时若发现已经有相同的</a:t>
            </a:r>
            <a:r>
              <a:rPr lang="en-US" altLang="zh-CN" dirty="0" err="1"/>
              <a:t>nhash</a:t>
            </a:r>
            <a:r>
              <a:rPr lang="zh-CN" altLang="en-US" dirty="0"/>
              <a:t>，则进一步检查该文件的文件名，如果确实文件名也相同，就让</a:t>
            </a:r>
            <a:r>
              <a:rPr lang="en-US" altLang="zh-CN" dirty="0"/>
              <a:t>version</a:t>
            </a:r>
            <a:r>
              <a:rPr lang="zh-CN" altLang="en-US" dirty="0"/>
              <a:t>较小的</a:t>
            </a:r>
            <a:r>
              <a:rPr lang="en-US" altLang="zh-CN" dirty="0" err="1"/>
              <a:t>full_dirent</a:t>
            </a:r>
            <a:r>
              <a:rPr lang="zh-CN" altLang="en-US" dirty="0"/>
              <a:t>被“过期”，对应的</a:t>
            </a:r>
            <a:r>
              <a:rPr lang="en-US" altLang="zh-CN" dirty="0" err="1"/>
              <a:t>node_ref</a:t>
            </a:r>
            <a:r>
              <a:rPr lang="zh-CN" altLang="en-US" dirty="0"/>
              <a:t>会被标记</a:t>
            </a:r>
            <a:r>
              <a:rPr lang="en-US" altLang="zh-CN" dirty="0"/>
              <a:t>obsolete</a:t>
            </a:r>
            <a:r>
              <a:rPr lang="zh-CN" altLang="en-US" dirty="0"/>
              <a:t>。</a:t>
            </a:r>
            <a:endParaRPr lang="en-US" altLang="zh-CN" dirty="0"/>
          </a:p>
          <a:p>
            <a:endParaRPr lang="en-US" altLang="zh-CN" dirty="0"/>
          </a:p>
          <a:p>
            <a:r>
              <a:rPr lang="en-US" altLang="zh-CN" dirty="0"/>
              <a:t>(</a:t>
            </a:r>
            <a:r>
              <a:rPr lang="en-US" altLang="zh-CN" dirty="0">
                <a:highlight>
                  <a:srgbClr val="FFFF00"/>
                </a:highlight>
              </a:rPr>
              <a:t>jffs2_get_inode_nodes</a:t>
            </a:r>
            <a:r>
              <a:rPr lang="zh-CN" altLang="en-US" dirty="0">
                <a:highlight>
                  <a:srgbClr val="FFFF00"/>
                </a:highlight>
              </a:rPr>
              <a:t>函数</a:t>
            </a:r>
            <a:r>
              <a:rPr lang="en-US" altLang="zh-CN" dirty="0"/>
              <a:t>) </a:t>
            </a:r>
            <a:r>
              <a:rPr lang="zh-CN" altLang="en-US" dirty="0"/>
              <a:t>在打开文件时，凡是发现</a:t>
            </a:r>
            <a:r>
              <a:rPr lang="en-US" altLang="zh-CN" dirty="0" err="1"/>
              <a:t>raw_node_ref</a:t>
            </a:r>
            <a:r>
              <a:rPr lang="zh-CN" altLang="en-US" dirty="0"/>
              <a:t>已被标记为</a:t>
            </a:r>
            <a:r>
              <a:rPr lang="en-US" altLang="zh-CN" dirty="0" err="1"/>
              <a:t>obosolete</a:t>
            </a:r>
            <a:r>
              <a:rPr lang="zh-CN" altLang="en-US" dirty="0"/>
              <a:t>的就会直接</a:t>
            </a:r>
            <a:r>
              <a:rPr lang="en-US" altLang="zh-CN" dirty="0"/>
              <a:t>continue</a:t>
            </a:r>
            <a:r>
              <a:rPr lang="zh-CN" altLang="en-US" dirty="0"/>
              <a:t>跳过。因此一定不会为已被标记过的过期</a:t>
            </a:r>
            <a:r>
              <a:rPr lang="en-US" altLang="zh-CN" dirty="0"/>
              <a:t>node</a:t>
            </a:r>
            <a:r>
              <a:rPr lang="zh-CN" altLang="en-US" dirty="0"/>
              <a:t>创建相应</a:t>
            </a:r>
            <a:r>
              <a:rPr lang="en-US" altLang="zh-CN" dirty="0" err="1"/>
              <a:t>full_xxx</a:t>
            </a:r>
            <a:r>
              <a:rPr lang="zh-CN" altLang="en-US" dirty="0"/>
              <a:t>结构体。</a:t>
            </a:r>
          </a:p>
        </p:txBody>
      </p:sp>
    </p:spTree>
    <p:extLst>
      <p:ext uri="{BB962C8B-B14F-4D97-AF65-F5344CB8AC3E}">
        <p14:creationId xmlns:p14="http://schemas.microsoft.com/office/powerpoint/2010/main" val="117480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2585323"/>
          </a:xfrm>
          <a:prstGeom prst="rect">
            <a:avLst/>
          </a:prstGeom>
          <a:noFill/>
        </p:spPr>
        <p:txBody>
          <a:bodyPr wrap="square" rtlCol="0">
            <a:spAutoFit/>
          </a:bodyPr>
          <a:lstStyle/>
          <a:p>
            <a:pPr marR="0" algn="just"/>
            <a:r>
              <a:rPr lang="en-US" altLang="zh-CN" sz="1800" b="0" i="0" u="none" strike="noStrike" baseline="0" dirty="0">
                <a:solidFill>
                  <a:srgbClr val="000000"/>
                </a:solidFill>
                <a:highlight>
                  <a:srgbClr val="FFFF00"/>
                </a:highlight>
                <a:latin typeface="宋体" panose="02010600030101010101" pitchFamily="2" charset="-122"/>
                <a:ea typeface="宋体" panose="02010600030101010101" pitchFamily="2" charset="-122"/>
              </a:rPr>
              <a:t>jffs2_add_frag_to_fragtree</a:t>
            </a:r>
            <a:r>
              <a:rPr lang="zh-CN" altLang="en-US" sz="1800" b="0" i="0" u="none" strike="noStrike" baseline="0" dirty="0">
                <a:solidFill>
                  <a:srgbClr val="000000"/>
                </a:solidFill>
                <a:latin typeface="宋体" panose="02010600030101010101" pitchFamily="2" charset="-122"/>
                <a:ea typeface="宋体" panose="02010600030101010101" pitchFamily="2" charset="-122"/>
              </a:rPr>
              <a:t>函数在将一个</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加入到红黑树时检查是否会和之前的</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有</a:t>
            </a:r>
            <a:r>
              <a:rPr lang="en-US" altLang="zh-CN" sz="1800" b="0" i="0" u="none" strike="noStrike" baseline="0" dirty="0">
                <a:solidFill>
                  <a:srgbClr val="000000"/>
                </a:solidFill>
                <a:latin typeface="宋体" panose="02010600030101010101" pitchFamily="2" charset="-122"/>
                <a:ea typeface="宋体" panose="02010600030101010101" pitchFamily="2" charset="-122"/>
              </a:rPr>
              <a:t>overlap</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，如果有会让那些被覆盖的被标记为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。（涉及红黑树，具体的见下一页</a:t>
            </a:r>
            <a:r>
              <a:rPr lang="en-US" altLang="zh-CN" sz="1800" b="0" i="0" u="none" strike="noStrike" baseline="0" dirty="0">
                <a:solidFill>
                  <a:srgbClr val="000000"/>
                </a:solidFill>
                <a:latin typeface="宋体" panose="02010600030101010101" pitchFamily="2" charset="-122"/>
                <a:ea typeface="宋体" panose="02010600030101010101" pitchFamily="2" charset="-122"/>
              </a:rPr>
              <a:t>PPT</a:t>
            </a:r>
            <a:r>
              <a:rPr lang="zh-CN" altLang="en-US" sz="1800" b="0" i="0" u="none" strike="noStrike" baseline="0" dirty="0">
                <a:solidFill>
                  <a:srgbClr val="000000"/>
                </a:solidFill>
                <a:latin typeface="宋体" panose="02010600030101010101" pitchFamily="2" charset="-122"/>
                <a:ea typeface="宋体" panose="02010600030101010101" pitchFamily="2" charset="-122"/>
              </a:rPr>
              <a:t>）</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同时在添加完一个新的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后，还会检查该</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是否是在一个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的中间，比如一个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起始地址如果不是一个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的起始地址，那么其在红黑树的前一个结点会被标记为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，同时如果</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结束地址不是一个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的结束地址，那么其在红黑树的后一个结点也会被标记为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。当然这个结点本身也会被标记为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。（原因还有待研究，应该是和</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有关，代码中注释是说让</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进程</a:t>
            </a:r>
            <a:r>
              <a:rPr lang="en-US" altLang="zh-CN" dirty="0">
                <a:solidFill>
                  <a:srgbClr val="000000"/>
                </a:solidFill>
                <a:latin typeface="宋体" panose="02010600030101010101" pitchFamily="2" charset="-122"/>
                <a:ea typeface="宋体" panose="02010600030101010101" pitchFamily="2" charset="-122"/>
              </a:rPr>
              <a:t>have a look?</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同时如果一个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被新的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部分覆盖，则这两个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的</a:t>
            </a:r>
            <a:r>
              <a:rPr lang="en-US" altLang="zh-CN" dirty="0">
                <a:solidFill>
                  <a:srgbClr val="000000"/>
                </a:solidFill>
                <a:latin typeface="宋体" panose="02010600030101010101" pitchFamily="2" charset="-122"/>
                <a:ea typeface="宋体" panose="02010600030101010101" pitchFamily="2" charset="-122"/>
              </a:rPr>
              <a:t>node</a:t>
            </a:r>
            <a:r>
              <a:rPr lang="zh-CN" altLang="en-US" dirty="0">
                <a:solidFill>
                  <a:srgbClr val="000000"/>
                </a:solidFill>
                <a:latin typeface="宋体" panose="02010600030101010101" pitchFamily="2" charset="-122"/>
                <a:ea typeface="宋体" panose="02010600030101010101" pitchFamily="2" charset="-122"/>
              </a:rPr>
              <a:t>都会被标记为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1777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2957</Words>
  <Application>Microsoft Office PowerPoint</Application>
  <PresentationFormat>宽屏</PresentationFormat>
  <Paragraphs>191</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宋体</vt:lpstr>
      <vt:lpstr>新宋体</vt:lpstr>
      <vt:lpstr>Arial</vt:lpstr>
      <vt:lpstr>Times New Roman</vt:lpstr>
      <vt:lpstr>Office 主题​​</vt:lpstr>
      <vt:lpstr>JFFS2 介绍</vt:lpstr>
      <vt:lpstr>1.文件系统的挂载</vt:lpstr>
      <vt:lpstr>2.打开一个文件</vt:lpstr>
      <vt:lpstr>2.打开一个文件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JFFS2 动画介绍</dc:title>
  <dc:creator>胡 智胜</dc:creator>
  <cp:lastModifiedBy>Wade Wilson</cp:lastModifiedBy>
  <cp:revision>139</cp:revision>
  <dcterms:created xsi:type="dcterms:W3CDTF">2021-03-02T02:04:47Z</dcterms:created>
  <dcterms:modified xsi:type="dcterms:W3CDTF">2021-03-09T15:32:46Z</dcterms:modified>
</cp:coreProperties>
</file>