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9" r:id="rId13"/>
    <p:sldId id="269" r:id="rId14"/>
    <p:sldId id="271" r:id="rId15"/>
    <p:sldId id="275" r:id="rId16"/>
    <p:sldId id="270" r:id="rId17"/>
    <p:sldId id="272" r:id="rId18"/>
    <p:sldId id="273" r:id="rId19"/>
    <p:sldId id="276" r:id="rId20"/>
    <p:sldId id="277" r:id="rId21"/>
    <p:sldId id="278" r:id="rId22"/>
    <p:sldId id="280" r:id="rId23"/>
    <p:sldId id="268" r:id="rId24"/>
    <p:sldId id="281" r:id="rId25"/>
    <p:sldId id="274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A8C"/>
    <a:srgbClr val="D4BC9C"/>
    <a:srgbClr val="B9A9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4AC29-CBB5-4AF8-9F55-20B03BAD11D5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D282-F520-41B5-A8A3-6271F4016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D03765-227C-4F1D-9587-9E72AA7D2E6A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E28EE0D-BD0F-42E0-AD56-6C074F096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Automatic Generation of Artifacts for Two Web Application Testing Models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Sarah Vessels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QMZ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&gt;ruby 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scraper.rb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-u "http://babyhealthlexington.org/"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Got URI http://babyhealthlexington.org/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Getting pages for site at http://babyhealthlexington.org/...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Got 8 new Pages linked from Page / (13 links)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.Got 2 new Pages linked from Page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wp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-admin/ (3 links)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...Got error '405 Method Not Allowed' trying to open URI http://babyhealthlexington.org/wp-comments-post.php, skipping...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Got 3 new Pages linked from Page /2009/01/21/hello-world/ (14 links)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..Got 1 new Page linked from Page /2009/01/21/hello-world/comment-page-1/ (14 links)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.Got 6 new Pages linked from Page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/2009/01/21/hello-world/comment-page-1/ (14  links)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.............Got 21 pages for site at http://babyhealthlexington.org/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Pages in site rooted at http://babyhealthlexington.org/: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wp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-admin/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/2009/01/21/hello-world/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/category/updates/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/links/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/people/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/mission-statement/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/history/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/wp-login.php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wp-login.php?action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lostpassword</a:t>
            </a:r>
            <a:endParaRPr lang="en-US" sz="10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/2009/01/21/hello-world/trackback/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/2009/01/21/hello-world/comment-page-1/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/2009/01/21/hello-world/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/2009/01/21/hello-world/comment-page-1/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/2009/01/21/hello-world/trackback/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/category/updates/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/links/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/people/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/mission-statement/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/</a:t>
            </a:r>
            <a:r>
              <a:rPr lang="en-US" sz="10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</a:t>
            </a: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/history/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Getting PFD for site http://babyhealthlexington.org/...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Converting PFD to PTT...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Writing HTML file with test paths to http.babyhealthlexington.org/index.html...</a:t>
            </a:r>
          </a:p>
          <a:p>
            <a:pPr>
              <a:buNone/>
            </a:pPr>
            <a:r>
              <a:rPr lang="en-US" sz="1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File successfully written</a:t>
            </a:r>
          </a:p>
          <a:p>
            <a:pPr>
              <a:buNone/>
            </a:pPr>
            <a:endParaRPr lang="en-US" sz="10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QMZ results</a:t>
            </a:r>
            <a:endParaRPr lang="en-US" dirty="0"/>
          </a:p>
        </p:txBody>
      </p:sp>
      <p:pic>
        <p:nvPicPr>
          <p:cNvPr id="10" name="Content Placeholder 9" descr="presentation-qmz-test_case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65053" y="1722438"/>
            <a:ext cx="2822894" cy="4525962"/>
          </a:xfrm>
        </p:spPr>
      </p:pic>
      <p:pic>
        <p:nvPicPr>
          <p:cNvPr id="9" name="Content Placeholder 8" descr="presentation-qmz-test_cases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39530" y="1722438"/>
            <a:ext cx="3055939" cy="4525962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 QMZ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tool to take credentials</a:t>
            </a:r>
          </a:p>
          <a:p>
            <a:pPr lvl="1"/>
            <a:r>
              <a:rPr lang="en-US" dirty="0" smtClean="0"/>
              <a:t>Use sessions</a:t>
            </a:r>
          </a:p>
          <a:p>
            <a:pPr lvl="1"/>
            <a:r>
              <a:rPr lang="en-US" dirty="0" smtClean="0"/>
              <a:t>Allow further traversal of web app</a:t>
            </a:r>
          </a:p>
          <a:p>
            <a:r>
              <a:rPr lang="en-US" dirty="0" smtClean="0"/>
              <a:t>Take screenshots to partially automate testing</a:t>
            </a:r>
          </a:p>
          <a:p>
            <a:pPr lvl="1"/>
            <a:r>
              <a:rPr lang="en-US" dirty="0" smtClean="0"/>
              <a:t>One screenshot per transition</a:t>
            </a:r>
          </a:p>
          <a:p>
            <a:pPr lvl="1"/>
            <a:r>
              <a:rPr lang="en-US" dirty="0" smtClean="0"/>
              <a:t>Display alongside test paths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755992"/>
          </a:xfrm>
        </p:spPr>
        <p:txBody>
          <a:bodyPr/>
          <a:lstStyle/>
          <a:p>
            <a:r>
              <a:rPr lang="en-US" dirty="0" smtClean="0"/>
              <a:t>Component Interaction Model (CIM)</a:t>
            </a:r>
          </a:p>
          <a:p>
            <a:pPr lvl="1"/>
            <a:r>
              <a:rPr lang="en-US" dirty="0" smtClean="0"/>
              <a:t>“Individual HTTP requests to the server”</a:t>
            </a:r>
            <a:r>
              <a:rPr lang="en-US" baseline="30000" dirty="0" smtClean="0"/>
              <a:t>1</a:t>
            </a:r>
            <a:r>
              <a:rPr lang="en-US" dirty="0" smtClean="0"/>
              <a:t> = pages</a:t>
            </a:r>
          </a:p>
          <a:p>
            <a:r>
              <a:rPr lang="en-US" dirty="0" smtClean="0"/>
              <a:t>Application Transition Graph (ATG)</a:t>
            </a:r>
          </a:p>
          <a:p>
            <a:pPr lvl="1"/>
            <a:r>
              <a:rPr lang="en-US" dirty="0" smtClean="0"/>
              <a:t>“Model of the entire web application”</a:t>
            </a:r>
            <a:r>
              <a:rPr lang="en-US" baseline="30000" dirty="0" smtClean="0"/>
              <a:t> 1</a:t>
            </a:r>
            <a:endParaRPr lang="en-US" dirty="0" smtClean="0"/>
          </a:p>
          <a:p>
            <a:r>
              <a:rPr lang="en-US" dirty="0" smtClean="0"/>
              <a:t>ATG outside scope of project, focus on CIM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 Offutt, Jeff and Wu, Ye, “Modeling Presentation Layers of Web Applications for Testing”, Springer’s Software and Modeling, DOI: 10.1007/s10270-009-0125-4.</a:t>
            </a:r>
            <a:endParaRPr lang="en-US" sz="1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Atomic sections</a:t>
            </a:r>
          </a:p>
          <a:p>
            <a:pPr lvl="1"/>
            <a:r>
              <a:rPr lang="en-US" dirty="0" smtClean="0"/>
              <a:t>Labeled p1…</a:t>
            </a:r>
            <a:r>
              <a:rPr lang="en-US" dirty="0" err="1" smtClean="0"/>
              <a:t>p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Forms, hyperlinks</a:t>
            </a:r>
          </a:p>
          <a:p>
            <a:r>
              <a:rPr lang="en-US" dirty="0" smtClean="0"/>
              <a:t>Component expression</a:t>
            </a:r>
          </a:p>
          <a:p>
            <a:pPr lvl="1"/>
            <a:r>
              <a:rPr lang="en-US" dirty="0" smtClean="0"/>
              <a:t>Represents web page</a:t>
            </a:r>
          </a:p>
          <a:p>
            <a:pPr lvl="1"/>
            <a:r>
              <a:rPr lang="en-US" dirty="0" smtClean="0"/>
              <a:t>Combines atomic sections:</a:t>
            </a:r>
          </a:p>
          <a:p>
            <a:pPr lvl="2"/>
            <a:r>
              <a:rPr lang="en-US" dirty="0" smtClean="0"/>
              <a:t>Selection, sequence, iteration, aggregation</a:t>
            </a:r>
          </a:p>
          <a:p>
            <a:pPr lvl="1"/>
            <a:r>
              <a:rPr lang="en-US" dirty="0" smtClean="0"/>
              <a:t>Ex.:  (p1|p2).p3.p4*.{p5}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Atomic sections,</a:t>
            </a:r>
            <a:br>
              <a:rPr lang="en-US" sz="3600" dirty="0" smtClean="0"/>
            </a:br>
            <a:r>
              <a:rPr lang="en-US" sz="3600" dirty="0" smtClean="0"/>
              <a:t>component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637"/>
            <a:ext cx="4038600" cy="3306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&lt;% if @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list.empty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? %&gt;</a:t>
            </a:r>
          </a:p>
          <a:p>
            <a:pPr>
              <a:buNone/>
            </a:pP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&lt;p&gt;No values&lt;/p&gt;</a:t>
            </a:r>
          </a:p>
          <a:p>
            <a:pPr>
              <a:buNone/>
            </a:pP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&lt;% else %&gt;</a:t>
            </a:r>
          </a:p>
          <a:p>
            <a:pPr>
              <a:buNone/>
            </a:pP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&lt;h1&gt;Lots of values!&lt;/h1&gt;</a:t>
            </a:r>
          </a:p>
          <a:p>
            <a:pPr>
              <a:buNone/>
            </a:pP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&lt;% end %&gt;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B9A9D7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&lt;h2&gt;Content&lt;/h2&gt;</a:t>
            </a:r>
          </a:p>
          <a:p>
            <a:pPr>
              <a:buNone/>
            </a:pP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&lt;% @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list.each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do |value| %&gt;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1600" dirty="0" smtClean="0">
                <a:solidFill>
                  <a:srgbClr val="AACA8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&lt;%= value %&gt;&lt;</a:t>
            </a:r>
            <a:r>
              <a:rPr lang="en-US" sz="1600" dirty="0" err="1" smtClean="0">
                <a:solidFill>
                  <a:srgbClr val="AACA8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br</a:t>
            </a:r>
            <a:r>
              <a:rPr lang="en-US" sz="1600" dirty="0" smtClean="0">
                <a:solidFill>
                  <a:srgbClr val="AACA8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/&gt;</a:t>
            </a:r>
          </a:p>
          <a:p>
            <a:pPr>
              <a:buNone/>
            </a:pP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&lt;% end %&gt;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D4BC9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&lt;%= render :partial =&gt; ‘</a:t>
            </a:r>
            <a:r>
              <a:rPr lang="en-US" sz="1600" dirty="0" err="1" smtClean="0">
                <a:solidFill>
                  <a:srgbClr val="D4BC9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list_footer</a:t>
            </a:r>
            <a:r>
              <a:rPr lang="en-US" sz="1600" dirty="0" smtClean="0">
                <a:solidFill>
                  <a:srgbClr val="D4BC9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’ %&gt;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3894137"/>
            <a:ext cx="3429000" cy="6096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p1</a:t>
            </a:r>
            <a:r>
              <a:rPr lang="en-US" dirty="0" smtClean="0"/>
              <a:t>|</a:t>
            </a:r>
            <a:r>
              <a:rPr lang="en-US" dirty="0" smtClean="0">
                <a:solidFill>
                  <a:schemeClr val="accent1"/>
                </a:solidFill>
              </a:rPr>
              <a:t>p2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B9A9D7"/>
                </a:solidFill>
              </a:rPr>
              <a:t>p3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AACA8C"/>
                </a:solidFill>
              </a:rPr>
              <a:t>p4</a:t>
            </a:r>
            <a:r>
              <a:rPr lang="en-US" dirty="0" smtClean="0"/>
              <a:t>*.{</a:t>
            </a:r>
            <a:r>
              <a:rPr lang="en-US" dirty="0" smtClean="0">
                <a:solidFill>
                  <a:srgbClr val="D4BC9C"/>
                </a:solidFill>
              </a:rPr>
              <a:t>p5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2723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ERB file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02723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 expression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52900" y="3856037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 Rails ERB file(s), URI to web app</a:t>
            </a:r>
            <a:br>
              <a:rPr lang="en-US" dirty="0" smtClean="0"/>
            </a:br>
            <a:r>
              <a:rPr lang="en-US" dirty="0" smtClean="0"/>
              <a:t>Output:  one CIM per file</a:t>
            </a:r>
          </a:p>
          <a:p>
            <a:r>
              <a:rPr lang="en-US" dirty="0" smtClean="0"/>
              <a:t>Identify atomic sections</a:t>
            </a:r>
          </a:p>
          <a:p>
            <a:r>
              <a:rPr lang="en-US" dirty="0" smtClean="0"/>
              <a:t>Construct component expression</a:t>
            </a:r>
          </a:p>
          <a:p>
            <a:r>
              <a:rPr lang="en-US" dirty="0" smtClean="0"/>
              <a:t>Identify transitions</a:t>
            </a:r>
          </a:p>
          <a:p>
            <a:r>
              <a:rPr lang="en-US" dirty="0" smtClean="0"/>
              <a:t>Output CIM(s)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overview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50558" y="1436688"/>
          <a:ext cx="6842884" cy="5116512"/>
        </p:xfrm>
        <a:graphic>
          <a:graphicData uri="http://schemas.openxmlformats.org/presentationml/2006/ole">
            <p:oleObj spid="_x0000_s22532" name="Visio" r:id="rId3" imgW="4510950" imgH="3373650" progId="Visio.Drawing.11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1.8.7 command-line script</a:t>
            </a:r>
          </a:p>
          <a:p>
            <a:r>
              <a:rPr lang="en-US" dirty="0" smtClean="0"/>
              <a:t>Targets Ruby on Rails web apps</a:t>
            </a:r>
          </a:p>
          <a:p>
            <a:r>
              <a:rPr lang="en-US" dirty="0" err="1" smtClean="0"/>
              <a:t>Nokogiri</a:t>
            </a:r>
            <a:r>
              <a:rPr lang="en-US" dirty="0" smtClean="0"/>
              <a:t> </a:t>
            </a:r>
            <a:r>
              <a:rPr lang="ja-JP" altLang="en-US" smtClean="0"/>
              <a:t>鋸</a:t>
            </a:r>
            <a:r>
              <a:rPr lang="en-US" dirty="0" smtClean="0"/>
              <a:t> for HTML parsing</a:t>
            </a:r>
          </a:p>
          <a:p>
            <a:r>
              <a:rPr lang="en-US" dirty="0" smtClean="0"/>
              <a:t>Treetop for ERB parsing</a:t>
            </a:r>
          </a:p>
          <a:p>
            <a:r>
              <a:rPr lang="en-US" dirty="0" err="1" smtClean="0"/>
              <a:t>ruby_parser</a:t>
            </a:r>
            <a:r>
              <a:rPr lang="en-US" dirty="0" smtClean="0"/>
              <a:t> for Ruby parsing</a:t>
            </a:r>
          </a:p>
          <a:p>
            <a:r>
              <a:rPr lang="en-US" dirty="0" smtClean="0"/>
              <a:t>Limitation:  ignores JavaScript, AJAX*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* Except Rails methods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form_remote_tag</a:t>
            </a:r>
            <a:r>
              <a:rPr lang="en-US" sz="2000" dirty="0" smtClean="0"/>
              <a:t>, etc.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Test::Unit </a:t>
            </a:r>
            <a:r>
              <a:rPr lang="en-US" dirty="0" err="1" smtClean="0"/>
              <a:t>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Mainly for component expressions</a:t>
            </a:r>
          </a:p>
          <a:p>
            <a:r>
              <a:rPr lang="en-US" dirty="0" smtClean="0"/>
              <a:t>Known Rails app</a:t>
            </a:r>
          </a:p>
          <a:p>
            <a:r>
              <a:rPr lang="en-US" dirty="0" smtClean="0"/>
              <a:t>Unknown Rails apps found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Generate CIM for file, manually verify correctness</a:t>
            </a:r>
          </a:p>
          <a:p>
            <a:r>
              <a:rPr lang="en-US" dirty="0" smtClean="0"/>
              <a:t>Wrong component expression →</a:t>
            </a:r>
            <a:br>
              <a:rPr lang="en-US" dirty="0" smtClean="0"/>
            </a:br>
            <a:r>
              <a:rPr lang="en-US" dirty="0" smtClean="0"/>
              <a:t>new unit test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impetus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web applications</a:t>
            </a:r>
          </a:p>
          <a:p>
            <a:r>
              <a:rPr lang="en-US" dirty="0" smtClean="0"/>
              <a:t>Web applications need testing</a:t>
            </a:r>
          </a:p>
          <a:p>
            <a:r>
              <a:rPr lang="en-US" dirty="0" smtClean="0"/>
              <a:t>Creating artifacts to test is slow work</a:t>
            </a:r>
          </a:p>
          <a:p>
            <a:r>
              <a:rPr lang="en-US" dirty="0" smtClean="0"/>
              <a:t>Artifacts → test cases also slow</a:t>
            </a:r>
          </a:p>
          <a:p>
            <a:r>
              <a:rPr lang="en-US" dirty="0" smtClean="0"/>
              <a:t>Slow, tedious web app testing →</a:t>
            </a:r>
            <a:br>
              <a:rPr lang="en-US" dirty="0" smtClean="0"/>
            </a:br>
            <a:r>
              <a:rPr lang="en-US" dirty="0" smtClean="0"/>
              <a:t>no web app testing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r>
              <a:rPr lang="en-US" dirty="0" smtClean="0"/>
              <a:t>So make testing easier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single-file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4876799"/>
          </a:xfrm>
        </p:spPr>
        <p:txBody>
          <a:bodyPr numCol="3">
            <a:noAutofit/>
          </a:bodyPr>
          <a:lstStyle/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&gt;ruby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single_file_generator.rb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app\views\test\_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feedback.html.erb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"http://example.com"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app\views\test\_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feedback.html.erb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Source file: app\views\test\_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feedback.html.erb</a:t>
            </a: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0: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handled_style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feedback.is_handled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== 0 ?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unhandled_feedback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 : ""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#1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1..3):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1: div id =&gt; "feedback_&lt;%=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feedback.id.to_s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%&gt;",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feedback_item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&lt;%=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handled_style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%&gt;"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2: div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listed_full_width_object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3: div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listed_feedback_checkbox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4-10: if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feedback.is_handled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== 0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Content and sections: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5: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#2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5..7):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5: div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handle_feedback_button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6: &lt;%=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link_to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"Mark as handled",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handle_admin_feedback_path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(feedback), :method =&gt; :put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7: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8: else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Content and sections: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9: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#3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9..9):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9: &amp;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nbsp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Close: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10: end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#4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11..13):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11: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12: div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listed_feedback_field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13: b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14-20: if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feedback.author_id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== "Anonymous"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Content and sections: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15: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#5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15..15):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15: Anonymous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16: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elsif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feedback.author_id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== "virheilmoitus500"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Content and sections: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17: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#6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17..17):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17: Errorpage500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18: else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Content and sections: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19: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#7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19..19):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19: &lt;%=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feedback.author_id</a:t>
            </a: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Close: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20: end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21: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Atomic Section #8 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(indices 21..33):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21: /b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22: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23: div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listed_feedback_field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24: &lt;%=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feedback.created_at.to_formatted_s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(: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basic_date_format_minutes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25: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26: div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listed_feedback_field_wider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27: &lt;%= feedback.url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28: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29: div class =&gt; "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listed_feedback_content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30: &lt;%= 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text_with_line_breaks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feedback.content</a:t>
            </a: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31: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32: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33: /div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app\views\test\_</a:t>
            </a:r>
            <a:r>
              <a:rPr lang="en-US" sz="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feedback.html.erb</a:t>
            </a: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http://example.com/test/_feedback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p1.(p2|p3).p4.(p5|p6|p7).p8</a:t>
            </a:r>
          </a:p>
          <a:p>
            <a:pPr>
              <a:buNone/>
            </a:pPr>
            <a:r>
              <a:rPr lang="en-US" sz="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Transitions:</a:t>
            </a:r>
          </a:p>
          <a:p>
            <a:pPr>
              <a:buNone/>
            </a:pPr>
            <a:endParaRPr lang="en-US" sz="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entire-app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 numCol="3">
            <a:normAutofit lnSpcReduction="10000"/>
          </a:bodyPr>
          <a:lstStyle/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ruby .\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generator.rb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draganc-asi-da1935f "http://example.com"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Looking in directory draganc-asi-da1935f/app/views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Looking in directory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user_mailer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user_mailer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 welcome.erb...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 data in file draganc-asi-da1935f/app/views/messages/ create.erb, skipping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Looking in directory draganc-asi-da1935f/app/views/layouts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draganc-asi-da1935f/app/views/layouts/ _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version.html.erb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draganc-asi-da1935f/app/views/layouts/ _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version.html.erb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http://example.com/layouts/_version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p1.{p2}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Transitions: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new.html.erb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new.html.erb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http://example.com/coreui/profile/new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(p1|NULL).{p2}.p3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Transitions: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Form Transition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 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link.html.erb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link.html.erb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http://example.com/coreui/profile/link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p1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Transitions: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</a:t>
            </a:r>
            <a:endParaRPr lang="en-US" sz="1000" dirty="0" smtClean="0">
              <a:solidFill>
                <a:schemeClr val="accent1">
                  <a:lumMod val="60000"/>
                  <a:lumOff val="40000"/>
                </a:schemeClr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edit.html.erb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edit.html.erb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http://example.com/coreui/profile/edit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p1.p2.(p3|p4).p5.p6.p7.p8.p9.(p10|p11).p12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</a:t>
            </a:r>
            <a:endParaRPr lang="en-US" sz="1000" dirty="0" smtClean="0">
              <a:solidFill>
                <a:schemeClr val="accent1">
                  <a:lumMod val="60000"/>
                  <a:lumOff val="40000"/>
                </a:schemeClr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destroy.html.erb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draganc-asi-da1935f/app/views/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coreui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/profile/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destroy.html.erb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http://example.com/coreui/profile/destroy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p1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Transitions: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</a:t>
            </a:r>
            <a:endParaRPr lang="en-US" sz="1000" dirty="0" smtClean="0">
              <a:solidFill>
                <a:schemeClr val="accent1">
                  <a:lumMod val="60000"/>
                  <a:lumOff val="40000"/>
                </a:schemeClr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draganc-asi-da1935f/app/views/application/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index.html.erb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draganc-asi-da1935f/app/views/application/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index.html.erb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http://example.com/application/index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p1.(p2|NULL).p3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Transitions: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Link Transition</a:t>
            </a:r>
          </a:p>
          <a:p>
            <a:pPr>
              <a:buNone/>
            </a:pPr>
            <a:r>
              <a:rPr lang="en-US" sz="700" dirty="0" smtClean="0">
                <a:solidFill>
                  <a:srgbClr val="AACA8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&lt;http://example.com/application/index&gt; --&gt; &lt;http://example.com/test&gt;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Underlying code: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&lt;a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href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="/test"&gt;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Link Transition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700" dirty="0" smtClean="0">
                <a:solidFill>
                  <a:srgbClr val="AACA8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&lt;http://example.com/application/index&gt; --&gt; &lt;http://example.com/doc/sms&gt;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Underlying code: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&lt;a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href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="/doc/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sms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"&gt;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Looking in directory draganc-asi-da1935f/app/views/application/doc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Parsing ERB file draganc-asi-da1935f/app/views/application/doc/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tutorial.html.erb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Component Interaction Model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page: draganc-asi-da1935f/app/views/application/doc/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tutorial.html.erb</a:t>
            </a:r>
            <a:endParaRPr lang="en-US" sz="7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Start URL: http://example.com/application/doc/ tutorial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Component expression: </a:t>
            </a:r>
            <a:r>
              <a:rPr lang="en-US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p1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Transitions: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Link Transition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700" dirty="0" smtClean="0">
                <a:solidFill>
                  <a:srgbClr val="AACA8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&lt;http://example.com/application/doc/ tutorial&gt; --&gt; &lt;http://example.com/test&gt;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Underlying code: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&lt;a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href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="/test"&gt;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Link Transition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700" dirty="0" smtClean="0">
                <a:solidFill>
                  <a:srgbClr val="AACA8C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&lt;http://example.com/application/doc/ tutorial&gt; --&gt; &lt;http://example.com/doc/session&gt;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Underlying code:</a:t>
            </a:r>
          </a:p>
          <a:p>
            <a:pPr>
              <a:buNone/>
            </a:pP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&lt;a </a:t>
            </a:r>
            <a:r>
              <a:rPr lang="en-US" sz="7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href</a:t>
            </a:r>
            <a:r>
              <a:rPr lang="en-US" sz="7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="/doc/session"&gt;</a:t>
            </a:r>
          </a:p>
          <a:p>
            <a:pPr algn="ctr">
              <a:buNone/>
            </a:pPr>
            <a:r>
              <a:rPr 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---------------------------------</a:t>
            </a:r>
            <a:endParaRPr lang="en-US" sz="10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layouts into component expressions</a:t>
            </a:r>
          </a:p>
          <a:p>
            <a:r>
              <a:rPr lang="en-US" dirty="0" smtClean="0"/>
              <a:t>Include partials’ component expressions in parent component expression</a:t>
            </a:r>
          </a:p>
          <a:p>
            <a:r>
              <a:rPr lang="en-US" dirty="0" smtClean="0"/>
              <a:t>Recognize branching in ERB output tags</a:t>
            </a:r>
          </a:p>
          <a:p>
            <a:r>
              <a:rPr lang="en-US" dirty="0" smtClean="0"/>
              <a:t>Combine CIMs into ATG, generate test paths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ASM tool</a:t>
            </a:r>
          </a:p>
          <a:p>
            <a:pPr lvl="1"/>
            <a:r>
              <a:rPr lang="en-US" dirty="0" smtClean="0"/>
              <a:t>2,699 lines of code (LOC)</a:t>
            </a:r>
          </a:p>
          <a:p>
            <a:pPr lvl="1"/>
            <a:r>
              <a:rPr lang="en-US" dirty="0" smtClean="0"/>
              <a:t>241 lines of comments</a:t>
            </a:r>
          </a:p>
          <a:p>
            <a:pPr lvl="1"/>
            <a:r>
              <a:rPr lang="en-US" dirty="0" smtClean="0"/>
              <a:t>47 files</a:t>
            </a:r>
          </a:p>
          <a:p>
            <a:r>
              <a:rPr lang="en-US" dirty="0" smtClean="0"/>
              <a:t>QMZ tool</a:t>
            </a:r>
          </a:p>
          <a:p>
            <a:pPr lvl="1"/>
            <a:r>
              <a:rPr lang="en-US" dirty="0" smtClean="0"/>
              <a:t>590 LOC</a:t>
            </a:r>
          </a:p>
          <a:p>
            <a:pPr lvl="1"/>
            <a:r>
              <a:rPr lang="en-US" dirty="0" smtClean="0"/>
              <a:t>35 lines of comments</a:t>
            </a:r>
          </a:p>
          <a:p>
            <a:pPr lvl="1"/>
            <a:r>
              <a:rPr lang="en-US" dirty="0" smtClean="0"/>
              <a:t>8 files</a:t>
            </a:r>
          </a:p>
          <a:p>
            <a:r>
              <a:rPr lang="en-US" dirty="0" smtClean="0"/>
              <a:t>108 commits, 9,067 additions, 369 deletions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manual:</a:t>
            </a:r>
          </a:p>
          <a:p>
            <a:pPr lvl="1"/>
            <a:r>
              <a:rPr lang="en-US" dirty="0" smtClean="0"/>
              <a:t>Traversal of web app – QMZ tool identifies paths available to user</a:t>
            </a:r>
          </a:p>
          <a:p>
            <a:pPr lvl="1"/>
            <a:r>
              <a:rPr lang="en-US" dirty="0" smtClean="0"/>
              <a:t>Identification of atomic sections and transitions, construction of component expression – ASM tool does this</a:t>
            </a:r>
          </a:p>
          <a:p>
            <a:r>
              <a:rPr lang="en-US" dirty="0" smtClean="0"/>
              <a:t>Automated test artifact generation → easier testing → more testing (we hope!)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9484"/>
            <a:ext cx="8229600" cy="139903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9484"/>
            <a:ext cx="8229600" cy="139903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web app testing models:</a:t>
            </a:r>
          </a:p>
          <a:p>
            <a:pPr lvl="1"/>
            <a:r>
              <a:rPr lang="en-US" dirty="0" err="1" smtClean="0"/>
              <a:t>Qian</a:t>
            </a:r>
            <a:r>
              <a:rPr lang="en-US" dirty="0" smtClean="0"/>
              <a:t>, Miao, </a:t>
            </a:r>
            <a:r>
              <a:rPr lang="en-US" dirty="0" err="1" smtClean="0"/>
              <a:t>Zeng</a:t>
            </a:r>
            <a:r>
              <a:rPr lang="en-US" dirty="0" smtClean="0"/>
              <a:t> Model (QMZ)</a:t>
            </a:r>
          </a:p>
          <a:p>
            <a:pPr lvl="1"/>
            <a:r>
              <a:rPr lang="en-US" dirty="0" smtClean="0"/>
              <a:t>Atomic Section Model (ASM)</a:t>
            </a:r>
          </a:p>
          <a:p>
            <a:r>
              <a:rPr lang="en-US" dirty="0" smtClean="0"/>
              <a:t>Write tools to generate artifacts:</a:t>
            </a:r>
          </a:p>
          <a:p>
            <a:pPr lvl="1"/>
            <a:r>
              <a:rPr lang="en-US" dirty="0" smtClean="0"/>
              <a:t>QMZ:  test paths</a:t>
            </a:r>
          </a:p>
          <a:p>
            <a:pPr lvl="1"/>
            <a:r>
              <a:rPr lang="en-US" dirty="0" smtClean="0"/>
              <a:t>ASM:  intermediate output that leads to test paths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QMZ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Flow Diagram (PFD)</a:t>
            </a:r>
          </a:p>
          <a:p>
            <a:pPr lvl="1"/>
            <a:r>
              <a:rPr lang="en-US" dirty="0" smtClean="0"/>
              <a:t>Relationship among pages in web app</a:t>
            </a:r>
          </a:p>
          <a:p>
            <a:pPr lvl="1"/>
            <a:r>
              <a:rPr lang="en-US" dirty="0" smtClean="0"/>
              <a:t>Pages, transitions</a:t>
            </a:r>
          </a:p>
          <a:p>
            <a:pPr lvl="1"/>
            <a:r>
              <a:rPr lang="en-US" dirty="0" smtClean="0"/>
              <a:t>Can have cycles</a:t>
            </a:r>
          </a:p>
          <a:p>
            <a:r>
              <a:rPr lang="en-US" dirty="0" smtClean="0"/>
              <a:t>Page Test Tree (PTT)</a:t>
            </a:r>
          </a:p>
          <a:p>
            <a:pPr lvl="1"/>
            <a:r>
              <a:rPr lang="en-US" dirty="0" smtClean="0"/>
              <a:t>Built from PFD</a:t>
            </a:r>
          </a:p>
          <a:p>
            <a:pPr lvl="1"/>
            <a:r>
              <a:rPr lang="en-US" dirty="0" smtClean="0"/>
              <a:t>Acyclic</a:t>
            </a:r>
          </a:p>
          <a:p>
            <a:pPr lvl="1"/>
            <a:r>
              <a:rPr lang="en-US" dirty="0" smtClean="0"/>
              <a:t>Produces test paths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QMZ PFD v. PTT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4005" y="1752600"/>
          <a:ext cx="8395991" cy="3904638"/>
        </p:xfrm>
        <a:graphic>
          <a:graphicData uri="http://schemas.openxmlformats.org/presentationml/2006/ole">
            <p:oleObj spid="_x0000_s2052" name="Visio" r:id="rId3" imgW="7179323" imgH="3338010" progId="Visio.Drawing.11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QMZ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 URI to web app</a:t>
            </a:r>
            <a:br>
              <a:rPr lang="en-US" dirty="0" smtClean="0"/>
            </a:br>
            <a:r>
              <a:rPr lang="en-US" dirty="0" smtClean="0"/>
              <a:t>Output:  list of test paths</a:t>
            </a:r>
          </a:p>
          <a:p>
            <a:r>
              <a:rPr lang="en-US" dirty="0" smtClean="0"/>
              <a:t>Scrape web pages, extract transitions</a:t>
            </a:r>
          </a:p>
          <a:p>
            <a:pPr lvl="1"/>
            <a:r>
              <a:rPr lang="en-US" dirty="0" smtClean="0"/>
              <a:t>Transition = link or form</a:t>
            </a:r>
          </a:p>
          <a:p>
            <a:r>
              <a:rPr lang="en-US" dirty="0" smtClean="0"/>
              <a:t>Construct PFD</a:t>
            </a:r>
          </a:p>
          <a:p>
            <a:r>
              <a:rPr lang="en-US" dirty="0" smtClean="0"/>
              <a:t>Transform to PTT</a:t>
            </a:r>
          </a:p>
          <a:p>
            <a:r>
              <a:rPr lang="en-US" dirty="0" smtClean="0"/>
              <a:t>Extract test paths from PTT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QMZ overview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97038" y="1516063"/>
          <a:ext cx="5749925" cy="5070370"/>
        </p:xfrm>
        <a:graphic>
          <a:graphicData uri="http://schemas.openxmlformats.org/presentationml/2006/ole">
            <p:oleObj spid="_x0000_s3074" name="Visio" r:id="rId3" imgW="4339416" imgH="3825090" progId="Visio.Drawing.11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QMZ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1.8.7 command-line script</a:t>
            </a:r>
          </a:p>
          <a:p>
            <a:r>
              <a:rPr lang="en-US" dirty="0" smtClean="0"/>
              <a:t>Web app language-agnostic</a:t>
            </a:r>
          </a:p>
          <a:p>
            <a:r>
              <a:rPr lang="en-US" dirty="0" smtClean="0"/>
              <a:t>YAML output to save progress</a:t>
            </a:r>
          </a:p>
          <a:p>
            <a:r>
              <a:rPr lang="en-US" dirty="0" err="1" smtClean="0"/>
              <a:t>Nokogiri</a:t>
            </a:r>
            <a:r>
              <a:rPr lang="en-US" dirty="0" smtClean="0"/>
              <a:t> </a:t>
            </a:r>
            <a:r>
              <a:rPr lang="ja-JP" altLang="en-US" smtClean="0"/>
              <a:t>鋸</a:t>
            </a:r>
            <a:r>
              <a:rPr lang="en-US" dirty="0" smtClean="0"/>
              <a:t> for HTML parsing</a:t>
            </a:r>
          </a:p>
          <a:p>
            <a:r>
              <a:rPr lang="en-US" dirty="0" smtClean="0"/>
              <a:t>ERB template for test path output</a:t>
            </a:r>
          </a:p>
          <a:p>
            <a:r>
              <a:rPr lang="en-US" dirty="0" smtClean="0"/>
              <a:t>Limitation:  ignores JavaScript, AJAX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QMZ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tool against known web apps</a:t>
            </a:r>
          </a:p>
          <a:p>
            <a:pPr lvl="1"/>
            <a:r>
              <a:rPr lang="en-US" dirty="0" smtClean="0"/>
              <a:t>Manual verification of test paths</a:t>
            </a:r>
          </a:p>
          <a:p>
            <a:r>
              <a:rPr lang="en-US" dirty="0" smtClean="0"/>
              <a:t>Run tool against unknown web apps</a:t>
            </a:r>
          </a:p>
          <a:p>
            <a:pPr lvl="1"/>
            <a:r>
              <a:rPr lang="en-US" dirty="0" smtClean="0"/>
              <a:t>Detect defects relating to:</a:t>
            </a:r>
          </a:p>
          <a:p>
            <a:pPr lvl="2"/>
            <a:r>
              <a:rPr lang="en-US" dirty="0" smtClean="0"/>
              <a:t>Linked files (PDF, ZIP, non-HTML pages)</a:t>
            </a:r>
          </a:p>
          <a:p>
            <a:pPr lvl="2"/>
            <a:r>
              <a:rPr lang="en-US" dirty="0" smtClean="0"/>
              <a:t>Link types (mailto, FTP)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6055</TotalTime>
  <Words>1587</Words>
  <Application>Microsoft Office PowerPoint</Application>
  <PresentationFormat>On-screen Show (4:3)</PresentationFormat>
  <Paragraphs>317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Verve</vt:lpstr>
      <vt:lpstr>Visio</vt:lpstr>
      <vt:lpstr>Automatic Generation of Artifacts for Two Web Application Testing Models</vt:lpstr>
      <vt:lpstr>The impetus</vt:lpstr>
      <vt:lpstr>The project</vt:lpstr>
      <vt:lpstr>About QMZ</vt:lpstr>
      <vt:lpstr>QMZ PFD v. PTT</vt:lpstr>
      <vt:lpstr>QMZ requirements</vt:lpstr>
      <vt:lpstr>QMZ overview</vt:lpstr>
      <vt:lpstr>QMZ implementation details</vt:lpstr>
      <vt:lpstr>QMZ testing</vt:lpstr>
      <vt:lpstr>QMZ output</vt:lpstr>
      <vt:lpstr>QMZ results</vt:lpstr>
      <vt:lpstr>Future work:  QMZ</vt:lpstr>
      <vt:lpstr>About ASM</vt:lpstr>
      <vt:lpstr>About CIM</vt:lpstr>
      <vt:lpstr>Atomic sections, component expressions</vt:lpstr>
      <vt:lpstr>ASM requirements</vt:lpstr>
      <vt:lpstr>ASM overview</vt:lpstr>
      <vt:lpstr>ASM implementation details</vt:lpstr>
      <vt:lpstr>ASM testing</vt:lpstr>
      <vt:lpstr>ASM single-file output</vt:lpstr>
      <vt:lpstr>ASM entire-app output</vt:lpstr>
      <vt:lpstr>Future work:  ASM</vt:lpstr>
      <vt:lpstr>Project statistics</vt:lpstr>
      <vt:lpstr>Conclusion</vt:lpstr>
      <vt:lpstr>Demo</vt:lpstr>
      <vt:lpstr>Questions?</vt:lpstr>
    </vt:vector>
  </TitlesOfParts>
  <Company>University of Kentucky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Artifacts for Two Web Application Testing Models</dc:title>
  <dc:creator>sarah</dc:creator>
  <cp:lastModifiedBy>sarah</cp:lastModifiedBy>
  <cp:revision>181</cp:revision>
  <dcterms:created xsi:type="dcterms:W3CDTF">2011-04-17T16:28:08Z</dcterms:created>
  <dcterms:modified xsi:type="dcterms:W3CDTF">2011-04-29T00:51:30Z</dcterms:modified>
</cp:coreProperties>
</file>