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58E060-0824-EB16-4D28-07E447DB221A}" name="Hollander, J. den (Jan)" initials="Jd" userId="S::j.denhollander1@uu.nl::8b4aa8c7-85b7-4405-b13c-815de11aad4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DEED"/>
    <a:srgbClr val="F0E4CA"/>
    <a:srgbClr val="D1D9E4"/>
    <a:srgbClr val="D9EAF9"/>
    <a:srgbClr val="537DB4"/>
    <a:srgbClr val="FAE57C"/>
    <a:srgbClr val="4397E1"/>
    <a:srgbClr val="F1B530"/>
    <a:srgbClr val="144D7F"/>
    <a:srgbClr val="DFF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66B4B-27C4-472E-9CF4-FA1BBE6C8785}" v="187" dt="2025-06-11T11:54:54.847"/>
    <p1510:client id="{499B237B-D69C-4D6C-B3F3-BA96EF451D7B}" v="69" dt="2025-06-10T15:48:01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ppé, B.T. (Bram)" userId="e445b9fc-85d9-4dd4-9a2f-267f31c216b6" providerId="ADAL" clId="{55D4142E-8F60-4EBF-8BB1-096EDBC0E207}"/>
    <pc:docChg chg="undo custSel modSld">
      <pc:chgData name="Kappé, B.T. (Bram)" userId="e445b9fc-85d9-4dd4-9a2f-267f31c216b6" providerId="ADAL" clId="{55D4142E-8F60-4EBF-8BB1-096EDBC0E207}" dt="2025-06-11T12:34:09.135" v="69" actId="20577"/>
      <pc:docMkLst>
        <pc:docMk/>
      </pc:docMkLst>
      <pc:sldChg chg="modSp mod">
        <pc:chgData name="Kappé, B.T. (Bram)" userId="e445b9fc-85d9-4dd4-9a2f-267f31c216b6" providerId="ADAL" clId="{55D4142E-8F60-4EBF-8BB1-096EDBC0E207}" dt="2025-06-11T12:29:29.574" v="0" actId="1076"/>
        <pc:sldMkLst>
          <pc:docMk/>
          <pc:sldMk cId="1556462679" sldId="264"/>
        </pc:sldMkLst>
        <pc:spChg chg="mod">
          <ac:chgData name="Kappé, B.T. (Bram)" userId="e445b9fc-85d9-4dd4-9a2f-267f31c216b6" providerId="ADAL" clId="{55D4142E-8F60-4EBF-8BB1-096EDBC0E207}" dt="2025-06-11T12:29:29.574" v="0" actId="1076"/>
          <ac:spMkLst>
            <pc:docMk/>
            <pc:sldMk cId="1556462679" sldId="264"/>
            <ac:spMk id="10" creationId="{4F41B295-84C5-3783-A610-68FF75507812}"/>
          </ac:spMkLst>
        </pc:spChg>
      </pc:sldChg>
      <pc:sldChg chg="modSp mod">
        <pc:chgData name="Kappé, B.T. (Bram)" userId="e445b9fc-85d9-4dd4-9a2f-267f31c216b6" providerId="ADAL" clId="{55D4142E-8F60-4EBF-8BB1-096EDBC0E207}" dt="2025-06-11T12:30:10.894" v="2" actId="1076"/>
        <pc:sldMkLst>
          <pc:docMk/>
          <pc:sldMk cId="4248067944" sldId="267"/>
        </pc:sldMkLst>
        <pc:spChg chg="mod">
          <ac:chgData name="Kappé, B.T. (Bram)" userId="e445b9fc-85d9-4dd4-9a2f-267f31c216b6" providerId="ADAL" clId="{55D4142E-8F60-4EBF-8BB1-096EDBC0E207}" dt="2025-06-11T12:30:10.894" v="2" actId="1076"/>
          <ac:spMkLst>
            <pc:docMk/>
            <pc:sldMk cId="4248067944" sldId="267"/>
            <ac:spMk id="3" creationId="{D17B6494-6D8B-DC96-6B57-62F75FE85179}"/>
          </ac:spMkLst>
        </pc:spChg>
      </pc:sldChg>
      <pc:sldChg chg="modSp mod">
        <pc:chgData name="Kappé, B.T. (Bram)" userId="e445b9fc-85d9-4dd4-9a2f-267f31c216b6" providerId="ADAL" clId="{55D4142E-8F60-4EBF-8BB1-096EDBC0E207}" dt="2025-06-11T12:31:04.688" v="53" actId="27636"/>
        <pc:sldMkLst>
          <pc:docMk/>
          <pc:sldMk cId="858092508" sldId="268"/>
        </pc:sldMkLst>
        <pc:spChg chg="mod">
          <ac:chgData name="Kappé, B.T. (Bram)" userId="e445b9fc-85d9-4dd4-9a2f-267f31c216b6" providerId="ADAL" clId="{55D4142E-8F60-4EBF-8BB1-096EDBC0E207}" dt="2025-06-11T12:31:04.688" v="53" actId="27636"/>
          <ac:spMkLst>
            <pc:docMk/>
            <pc:sldMk cId="858092508" sldId="268"/>
            <ac:spMk id="3" creationId="{0F83BD53-7252-A8C0-718C-541BCF41F9B0}"/>
          </ac:spMkLst>
        </pc:spChg>
      </pc:sldChg>
      <pc:sldChg chg="modSp mod">
        <pc:chgData name="Kappé, B.T. (Bram)" userId="e445b9fc-85d9-4dd4-9a2f-267f31c216b6" providerId="ADAL" clId="{55D4142E-8F60-4EBF-8BB1-096EDBC0E207}" dt="2025-06-11T12:34:09.135" v="69" actId="20577"/>
        <pc:sldMkLst>
          <pc:docMk/>
          <pc:sldMk cId="4189334423" sldId="271"/>
        </pc:sldMkLst>
        <pc:spChg chg="mod">
          <ac:chgData name="Kappé, B.T. (Bram)" userId="e445b9fc-85d9-4dd4-9a2f-267f31c216b6" providerId="ADAL" clId="{55D4142E-8F60-4EBF-8BB1-096EDBC0E207}" dt="2025-06-11T12:34:09.135" v="69" actId="20577"/>
          <ac:spMkLst>
            <pc:docMk/>
            <pc:sldMk cId="4189334423" sldId="271"/>
            <ac:spMk id="3" creationId="{C11D1D35-9DAE-70EB-AABC-E006E93D00D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B4B78-EFC8-4ADD-A110-D61E6B75EDF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7B349-508E-4AC6-866E-9A6B903C1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6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B349-508E-4AC6-866E-9A6B903C16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73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90BD-7C06-E008-38D4-985C06B58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5873" y="1659510"/>
            <a:ext cx="9144000" cy="2055235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3A148-7843-1AD6-8D3A-C9E70A857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5873" y="3754317"/>
            <a:ext cx="9144000" cy="118040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3E97D-17D2-8923-0C8A-36134E85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074F-B4F9-4C19-811C-4FC0415B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5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D822-6452-D57C-47F2-03E83608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616CD-B13E-1B88-1990-0F123366D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03C64"/>
                </a:solidFill>
              </a:defRPr>
            </a:lvl1pPr>
            <a:lvl2pPr>
              <a:defRPr>
                <a:solidFill>
                  <a:srgbClr val="103C64"/>
                </a:solidFill>
              </a:defRPr>
            </a:lvl2pPr>
            <a:lvl3pPr>
              <a:defRPr>
                <a:solidFill>
                  <a:srgbClr val="103C64"/>
                </a:solidFill>
              </a:defRPr>
            </a:lvl3pPr>
            <a:lvl4pPr>
              <a:defRPr>
                <a:solidFill>
                  <a:srgbClr val="103C64"/>
                </a:solidFill>
              </a:defRPr>
            </a:lvl4pPr>
            <a:lvl5pPr>
              <a:defRPr>
                <a:solidFill>
                  <a:srgbClr val="103C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ECA0D-D333-95DD-9A8A-6661F604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074F-B4F9-4C19-811C-4FC0415B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6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EEB6-36C3-A3F4-3FFF-681497957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1CCEF-5A66-2C8A-A71C-69DDED604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05F62-F6AB-371C-2F9F-DF56A1ED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074F-B4F9-4C19-811C-4FC0415B7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3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EC7B4-219D-3670-4B3A-7D89085E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B7C0B-AE66-B644-C26C-7E2A66662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87604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508BD-8409-DEA5-643B-FD4E41E23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87604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1D5B2-0FB0-E6DC-7079-F4855050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074F-B4F9-4C19-811C-4FC0415B71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CF19507-D165-0A49-C062-E4CA6342537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103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smtClean="0">
                <a:solidFill>
                  <a:srgbClr val="F1B530"/>
                </a:solidFill>
              </a:defRPr>
            </a:lvl1pPr>
          </a:lstStyle>
          <a:p>
            <a:fld id="{F53C1880-6B1B-4911-85A4-424DF91D5A56}" type="datetime1">
              <a:rPr lang="en-US" smtClean="0"/>
              <a:t>6/11/2025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45FEEE0-E92E-0B3C-DA6A-586659A2B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1031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dirty="0">
                <a:solidFill>
                  <a:srgbClr val="F1B53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7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2137-A03A-C799-49DF-BB2BB8FE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84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B87D1-C84D-485A-F795-2C40BE86D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41BDA-E0B7-0013-2F5B-7BA81F40C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7996FE-5D07-81A6-C6DE-5AD71FD79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2DD840-916B-A5E8-E81F-563CFE031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99E75-BD20-E543-AB4B-F7BDCE27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074F-B4F9-4C19-811C-4FC0415B71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E93708AD-BB6B-C019-5233-4220627216F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103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smtClean="0">
                <a:solidFill>
                  <a:srgbClr val="F1B530"/>
                </a:solidFill>
              </a:defRPr>
            </a:lvl1pPr>
          </a:lstStyle>
          <a:p>
            <a:fld id="{AB6444FB-7E53-486C-9562-F2164A2B7FD4}" type="datetime1">
              <a:rPr lang="en-US" smtClean="0"/>
              <a:t>6/11/2025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9B6B43D-7134-ACC1-57A8-2B032452DF1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1031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dirty="0">
                <a:solidFill>
                  <a:srgbClr val="F1B53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7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C7B70-2EF6-8412-1932-A28219F6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28A96-90F1-354D-315D-9E2E4493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074F-B4F9-4C19-811C-4FC0415B710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D4A8911-0564-E37C-A4DF-674D82E8D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103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smtClean="0">
                <a:solidFill>
                  <a:srgbClr val="F1B530"/>
                </a:solidFill>
              </a:defRPr>
            </a:lvl1pPr>
          </a:lstStyle>
          <a:p>
            <a:fld id="{74A9C898-BCB0-4118-A27F-453BA710D323}" type="datetime1">
              <a:rPr lang="en-US" smtClean="0"/>
              <a:t>6/11/2025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D975407-0D54-8C6F-1F0A-EBF505339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1031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dirty="0">
                <a:solidFill>
                  <a:srgbClr val="F1B53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8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7F989-BF65-B7C9-91EF-120DAD03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074F-B4F9-4C19-811C-4FC0415B710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3512B9D-D156-9031-4CD2-84C3EC19E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103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smtClean="0">
                <a:solidFill>
                  <a:srgbClr val="F1B530"/>
                </a:solidFill>
              </a:defRPr>
            </a:lvl1pPr>
          </a:lstStyle>
          <a:p>
            <a:fld id="{ECF164A3-C588-48E0-87EF-F2D19546DA36}" type="datetime1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EE5EAC5-0069-4FB7-006F-0FDAA5637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1031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dirty="0">
                <a:solidFill>
                  <a:srgbClr val="F1B53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3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286F-D452-577B-C3A9-3818FA62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B6BAC-CEF5-3DDE-BFFE-79E0C2B39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2C1EC-78A2-6FAB-D5A4-F7EF381F4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D004B-E81A-C0D3-2DDA-5940A3AE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074F-B4F9-4C19-811C-4FC0415B71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F6BBD75-83D3-0586-D662-9BF4D1734E9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103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200" smtClean="0">
                <a:solidFill>
                  <a:srgbClr val="F1B530"/>
                </a:solidFill>
              </a:defRPr>
            </a:lvl1pPr>
          </a:lstStyle>
          <a:p>
            <a:fld id="{232B17D2-2A88-4352-BC5A-2A384132A2A2}" type="datetime1">
              <a:rPr lang="en-US" smtClean="0"/>
              <a:t>6/11/2025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E600394-57E7-4B01-A537-A3D3C2CC5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1031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200" dirty="0">
                <a:solidFill>
                  <a:srgbClr val="F1B53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4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A8E843-A74F-6524-5A4D-F96EBEE95F20}"/>
              </a:ext>
            </a:extLst>
          </p:cNvPr>
          <p:cNvSpPr/>
          <p:nvPr userDrawn="1"/>
        </p:nvSpPr>
        <p:spPr>
          <a:xfrm>
            <a:off x="647700" y="193860"/>
            <a:ext cx="622300" cy="965200"/>
          </a:xfrm>
          <a:prstGeom prst="rect">
            <a:avLst/>
          </a:prstGeom>
          <a:solidFill>
            <a:srgbClr val="DFF1FE"/>
          </a:solidFill>
          <a:ln>
            <a:solidFill>
              <a:srgbClr val="DFF1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538BA6-9DBB-18DF-4B47-A404CF6FB9F7}"/>
              </a:ext>
            </a:extLst>
          </p:cNvPr>
          <p:cNvSpPr/>
          <p:nvPr userDrawn="1"/>
        </p:nvSpPr>
        <p:spPr>
          <a:xfrm>
            <a:off x="11591925" y="6310312"/>
            <a:ext cx="381000" cy="365125"/>
          </a:xfrm>
          <a:prstGeom prst="rect">
            <a:avLst/>
          </a:prstGeom>
          <a:solidFill>
            <a:srgbClr val="F1B530"/>
          </a:solidFill>
          <a:ln>
            <a:solidFill>
              <a:srgbClr val="F1B5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5B5E4-BEEC-A2B5-B873-F916FDE9D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AE144-AC54-AD66-ADA7-690718399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208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6B489-1162-BD5B-BF6F-46981BE29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9725" y="63103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CD074F-B4F9-4C19-811C-4FC0415B71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38CFA-D07F-8C23-B1AA-9E0A2089AF38}"/>
              </a:ext>
            </a:extLst>
          </p:cNvPr>
          <p:cNvSpPr txBox="1"/>
          <p:nvPr userDrawn="1"/>
        </p:nvSpPr>
        <p:spPr>
          <a:xfrm rot="5400000">
            <a:off x="10698929" y="2181674"/>
            <a:ext cx="21844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>
                <a:solidFill>
                  <a:srgbClr val="537DB4"/>
                </a:solidFill>
              </a:rPr>
              <a:t>Inorganic Chemistry &amp; Catalysis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AFF4BE5-410A-FA18-9EF0-C129A72F53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201" t="-2732" r="44502" b="1"/>
          <a:stretch/>
        </p:blipFill>
        <p:spPr>
          <a:xfrm>
            <a:off x="11391471" y="0"/>
            <a:ext cx="800529" cy="81756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677FCD-0A1C-330A-49E3-8C14D8931013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82209" y="817562"/>
            <a:ext cx="0" cy="380207"/>
          </a:xfrm>
          <a:prstGeom prst="line">
            <a:avLst/>
          </a:prstGeom>
          <a:ln>
            <a:solidFill>
              <a:srgbClr val="537D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85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44D7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03C6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03C6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03C6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03C6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03C6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A84A-8C7E-0128-1413-0227915CB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367" y="1902618"/>
            <a:ext cx="9144000" cy="2055235"/>
          </a:xfrm>
        </p:spPr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46FAD-1E47-0813-C235-FD2A2B7FA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1367" y="4012859"/>
            <a:ext cx="9144000" cy="1180407"/>
          </a:xfrm>
        </p:spPr>
        <p:txBody>
          <a:bodyPr>
            <a:normAutofit/>
          </a:bodyPr>
          <a:lstStyle/>
          <a:p>
            <a:r>
              <a:rPr lang="en-US" dirty="0"/>
              <a:t>As explained by two amateurs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6BD33-268E-0BD8-75D1-24DE9C78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074F-B4F9-4C19-811C-4FC0415B71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81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6B90D-9DC9-5F62-0C82-5C95FD6F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074F-B4F9-4C19-811C-4FC0415B7102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C52E7C-869B-65F7-EA67-104BC76D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88"/>
            <a:ext cx="10515600" cy="1325562"/>
          </a:xfrm>
        </p:spPr>
        <p:txBody>
          <a:bodyPr/>
          <a:lstStyle/>
          <a:p>
            <a:r>
              <a:rPr lang="en-US" dirty="0"/>
              <a:t>Level 2 - functions</a:t>
            </a:r>
            <a:endParaRPr lang="nl-NL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3D9A212-012A-64EA-0D48-2C3425A28B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6529" y="1390956"/>
            <a:ext cx="6778215" cy="4832092"/>
          </a:xfrm>
          <a:prstGeom prst="rect">
            <a:avLst/>
          </a:prstGeom>
          <a:solidFill>
            <a:srgbClr val="F0E4CA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def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</a:rPr>
              <a:t>plot_allspectra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(DF):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</a:t>
            </a: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# </a:t>
            </a:r>
            <a:r>
              <a:rPr kumimoji="0" lang="nl-NL" altLang="nl-NL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Plotting</a:t>
            </a: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</a:t>
            </a:r>
            <a:r>
              <a:rPr kumimoji="0" lang="nl-NL" altLang="nl-NL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all</a:t>
            </a: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spectra</a:t>
            </a:r>
            <a:b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</a:b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  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AllSpectraFig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=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plt.figure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()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AllSpectraFigAx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=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AllSpectraFig.add_subplot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()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for 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i 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in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DF.index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: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   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AllSpectraFigAx.plot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DF.columns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,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DF.iloc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[i, :])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def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 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</a:rPr>
              <a:t>integrate_and_plot_CO2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(DF):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</a:t>
            </a: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# </a:t>
            </a:r>
            <a:r>
              <a:rPr kumimoji="0" lang="nl-NL" altLang="nl-NL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Integrating</a:t>
            </a: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CO2 peak</a:t>
            </a:r>
            <a:b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</a:b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   # First </a:t>
            </a:r>
            <a:r>
              <a:rPr kumimoji="0" lang="nl-NL" altLang="nl-NL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finding</a:t>
            </a: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</a:t>
            </a:r>
            <a:r>
              <a:rPr kumimoji="0" lang="nl-NL" altLang="nl-NL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some</a:t>
            </a: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parameters for </a:t>
            </a:r>
            <a:r>
              <a:rPr kumimoji="0" lang="nl-NL" altLang="nl-NL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cutting</a:t>
            </a: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</a:t>
            </a:r>
            <a:r>
              <a:rPr kumimoji="0" lang="nl-NL" altLang="nl-NL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the</a:t>
            </a: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range</a:t>
            </a:r>
            <a:b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</a:b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  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Wavenumbers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=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DF.columns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LowWaveNumberIndex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= 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min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range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len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Wavenumbers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)),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</a:rPr>
              <a:t>key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=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lambda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 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i: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abs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Wavenumbers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[i] - 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</a:rPr>
              <a:t>2200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))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HighWaveNumberIndex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= 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min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range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len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Wavenumbers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)),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</a:rPr>
              <a:t>key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=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lambda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 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i: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abs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Wavenumbers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[i] - 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</a:rPr>
              <a:t>2400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))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integrated_list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= []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</a:t>
            </a: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# </a:t>
            </a:r>
            <a:r>
              <a:rPr kumimoji="0" lang="nl-NL" altLang="nl-NL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then</a:t>
            </a: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</a:t>
            </a:r>
            <a:r>
              <a:rPr kumimoji="0" lang="nl-NL" altLang="nl-NL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iterating</a:t>
            </a: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over </a:t>
            </a:r>
            <a:r>
              <a:rPr kumimoji="0" lang="nl-NL" altLang="nl-NL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all</a:t>
            </a: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spectra </a:t>
            </a:r>
            <a:r>
              <a:rPr kumimoji="0" lang="nl-NL" altLang="nl-NL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and</a:t>
            </a: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</a:t>
            </a:r>
            <a:r>
              <a:rPr kumimoji="0" lang="nl-NL" altLang="nl-NL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integrating</a:t>
            </a: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</a:t>
            </a:r>
            <a:r>
              <a:rPr kumimoji="0" lang="nl-NL" altLang="nl-NL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them</a:t>
            </a:r>
            <a:b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</a:b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   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for 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i 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in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DF.index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: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    </a:t>
            </a: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# cut data to relevant area</a:t>
            </a:r>
            <a:b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</a:b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      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SpectrumToIntegrate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=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DF.iloc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[i,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HighWaveNumberIndex:LowWaveNumberIndex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]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    CO2_area =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scp.integrate.trapezoid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</a:rPr>
              <a:t>y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=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SpectrumToIntegrate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, 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</a:rPr>
              <a:t>x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=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SpectrumToIntegrate.index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)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    </a:t>
            </a: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# </a:t>
            </a:r>
            <a:r>
              <a:rPr kumimoji="0" lang="nl-NL" altLang="nl-NL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saving</a:t>
            </a: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</a:t>
            </a:r>
            <a:r>
              <a:rPr kumimoji="0" lang="nl-NL" altLang="nl-NL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negative</a:t>
            </a: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</a:t>
            </a:r>
            <a:r>
              <a:rPr kumimoji="0" lang="nl-NL" altLang="nl-NL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since</a:t>
            </a: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</a:t>
            </a:r>
            <a:r>
              <a:rPr kumimoji="0" lang="nl-NL" altLang="nl-NL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the</a:t>
            </a: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data is </a:t>
            </a:r>
            <a:r>
              <a:rPr kumimoji="0" lang="nl-NL" altLang="nl-NL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saved</a:t>
            </a: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</a:t>
            </a:r>
            <a:r>
              <a:rPr kumimoji="0" lang="nl-NL" altLang="nl-NL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from</a:t>
            </a: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high to low </a:t>
            </a:r>
            <a:r>
              <a:rPr kumimoji="0" lang="nl-NL" altLang="nl-NL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wavenumbers</a:t>
            </a: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</a:t>
            </a:r>
            <a:r>
              <a:rPr kumimoji="0" lang="nl-NL" altLang="nl-NL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which</a:t>
            </a: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</a:t>
            </a:r>
            <a:r>
              <a:rPr kumimoji="0" lang="nl-NL" altLang="nl-NL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makes</a:t>
            </a: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</a:t>
            </a:r>
            <a:r>
              <a:rPr kumimoji="0" lang="nl-NL" altLang="nl-NL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the</a:t>
            </a: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</a:t>
            </a:r>
            <a:r>
              <a:rPr kumimoji="0" lang="nl-NL" altLang="nl-NL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integration</a:t>
            </a: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</a:t>
            </a:r>
            <a:r>
              <a:rPr kumimoji="0" lang="nl-NL" altLang="nl-NL" sz="11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negative</a:t>
            </a: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.</a:t>
            </a:r>
            <a:b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</a:b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      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integrated_list.append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(-CO2_area)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</a:t>
            </a: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# Plot CO2 band over time</a:t>
            </a:r>
            <a:b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</a:br>
            <a:r>
              <a:rPr kumimoji="0" lang="nl-NL" altLang="nl-NL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   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CO2Fig = 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plt.figure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()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CO2FigAx = CO2Fig.add_subplot()</a:t>
            </a:r>
            <a:b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CO2FigAx.plot(</a:t>
            </a:r>
            <a:r>
              <a:rPr kumimoji="0" lang="nl-NL" altLang="nl-NL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integrated_list</a:t>
            </a:r>
            <a:r>
              <a:rPr kumimoji="0" lang="nl-NL" altLang="nl-NL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)v</a:t>
            </a:r>
            <a:endParaRPr kumimoji="0" lang="nl-NL" altLang="nl-N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8332E0-E418-652D-6244-2A8635AA860A}"/>
              </a:ext>
            </a:extLst>
          </p:cNvPr>
          <p:cNvSpPr txBox="1">
            <a:spLocks/>
          </p:cNvSpPr>
          <p:nvPr/>
        </p:nvSpPr>
        <p:spPr>
          <a:xfrm>
            <a:off x="7160736" y="2874466"/>
            <a:ext cx="66527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103C6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03C6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03C6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03C6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03C6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More functions –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 plot all spectra (DF)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And integrate and plot CO2 (DF)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8576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3342-3F3E-E49C-1935-4EBC9FD8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2 - Functions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B6494-6D8B-DC96-6B57-62F75FE85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822" y="1787502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Structure: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load_data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plot_allspectra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Function integrate_and_plot_CO2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Code to run:</a:t>
            </a:r>
          </a:p>
          <a:p>
            <a:pPr marL="0" indent="0">
              <a:buNone/>
            </a:pPr>
            <a:r>
              <a:rPr lang="nl-NL" dirty="0"/>
              <a:t>FolderName = '</a:t>
            </a:r>
            <a:r>
              <a:rPr lang="nl-NL" dirty="0" err="1"/>
              <a:t>Raw</a:t>
            </a:r>
            <a:r>
              <a:rPr lang="nl-NL" dirty="0"/>
              <a:t> Data/20230913_BK053_A_RERUN_correctmethod'</a:t>
            </a:r>
          </a:p>
          <a:p>
            <a:pPr marL="0" indent="0">
              <a:buNone/>
            </a:pPr>
            <a:r>
              <a:rPr lang="nl-NL" dirty="0"/>
              <a:t>DF_A = </a:t>
            </a:r>
            <a:r>
              <a:rPr lang="nl-NL" dirty="0" err="1"/>
              <a:t>load_data</a:t>
            </a:r>
            <a:r>
              <a:rPr lang="nl-NL" dirty="0"/>
              <a:t>(FolderName)</a:t>
            </a:r>
          </a:p>
          <a:p>
            <a:pPr marL="0" indent="0">
              <a:buNone/>
            </a:pPr>
            <a:r>
              <a:rPr lang="nl-NL" dirty="0" err="1"/>
              <a:t>plot_allspectra</a:t>
            </a:r>
            <a:r>
              <a:rPr lang="nl-NL" dirty="0"/>
              <a:t>(DF_A)</a:t>
            </a:r>
          </a:p>
          <a:p>
            <a:pPr marL="0" indent="0">
              <a:buNone/>
            </a:pPr>
            <a:r>
              <a:rPr lang="nl-NL" dirty="0"/>
              <a:t>integrate_and_plot_CO2(DF_A)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plt.show</a:t>
            </a:r>
            <a:r>
              <a:rPr lang="nl-NL" dirty="0"/>
              <a:t>()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2C747-1F37-6A62-A33A-52EDC229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074F-B4F9-4C19-811C-4FC0415B71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67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0039-FA89-CE68-9631-5983648F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3: using a class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BD53-7252-A8C0-718C-541BCF41F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081"/>
            <a:ext cx="10515600" cy="50581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can create a class and assign it variables and functions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you create an object of that class type, this object will have these functions variables.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use the __</a:t>
            </a:r>
            <a:r>
              <a:rPr lang="en-US" dirty="0" err="1"/>
              <a:t>init</a:t>
            </a:r>
            <a:r>
              <a:rPr lang="en-US" dirty="0"/>
              <a:t>__ function which is called when the object is created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assign variables using </a:t>
            </a:r>
            <a:r>
              <a:rPr lang="en-US" dirty="0" err="1"/>
              <a:t>self.variable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Variables are attributes</a:t>
            </a:r>
          </a:p>
          <a:p>
            <a:pPr marL="0" indent="0">
              <a:buNone/>
            </a:pPr>
            <a:r>
              <a:rPr lang="en-US" dirty="0"/>
              <a:t>Functions are methods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BB61D-C082-A2AD-0DCE-EB01FAE8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074F-B4F9-4C19-811C-4FC0415B71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92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0039-FA89-CE68-9631-5983648F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3: using a class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BD53-7252-A8C0-718C-541BCF41F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now will introduce a class called </a:t>
            </a:r>
            <a:r>
              <a:rPr lang="en-US" dirty="0" err="1"/>
              <a:t>IR_dataset</a:t>
            </a: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BB61D-C082-A2AD-0DCE-EB01FAE8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074F-B4F9-4C19-811C-4FC0415B7102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AE4DD85-F76E-A6D2-52DC-88805C0A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" y="1998304"/>
            <a:ext cx="6183103" cy="1815882"/>
          </a:xfrm>
          <a:prstGeom prst="rect">
            <a:avLst/>
          </a:prstGeom>
          <a:solidFill>
            <a:srgbClr val="CDDEED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class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IR_dataset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: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def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</a:rPr>
              <a:t>__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</a:rPr>
              <a:t>init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</a:rPr>
              <a:t>__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,FolderName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):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   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.filelist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= []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    </a:t>
            </a: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# </a:t>
            </a:r>
            <a:r>
              <a:rPr kumimoji="0" lang="nl-NL" altLang="nl-NL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Find</a:t>
            </a: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</a:t>
            </a:r>
            <a:r>
              <a:rPr kumimoji="0" lang="nl-NL" altLang="nl-NL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all</a:t>
            </a: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.dx files in </a:t>
            </a:r>
            <a:r>
              <a:rPr kumimoji="0" lang="nl-NL" altLang="nl-NL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the</a:t>
            </a: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folder </a:t>
            </a:r>
            <a:r>
              <a:rPr kumimoji="0" lang="nl-NL" altLang="nl-NL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specified</a:t>
            </a: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</a:t>
            </a:r>
            <a:r>
              <a:rPr kumimoji="0" lang="nl-NL" altLang="nl-NL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and</a:t>
            </a: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</a:t>
            </a:r>
            <a:r>
              <a:rPr kumimoji="0" lang="nl-NL" altLang="nl-NL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add</a:t>
            </a: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</a:t>
            </a:r>
            <a:r>
              <a:rPr kumimoji="0" lang="nl-NL" altLang="nl-NL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them</a:t>
            </a: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to </a:t>
            </a:r>
            <a:r>
              <a:rPr kumimoji="0" lang="nl-NL" altLang="nl-NL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the</a:t>
            </a: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list of files</a:t>
            </a:r>
            <a:b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</a:b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      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for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root,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dirs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, files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in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os.walk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(FolderName,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</a:rPr>
              <a:t>topdown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=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True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):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       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for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name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in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files: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           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if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</a:rPr>
              <a:t>'.dx'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in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name: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               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</a:rPr>
              <a:t>self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.filelist.append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os.path.join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(root, name))</a:t>
            </a:r>
            <a:endParaRPr kumimoji="0" lang="nl-NL" altLang="nl-N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5A0DCA-FF9D-0E17-6B2D-A0D73BB383D9}"/>
              </a:ext>
            </a:extLst>
          </p:cNvPr>
          <p:cNvSpPr txBox="1">
            <a:spLocks/>
          </p:cNvSpPr>
          <p:nvPr/>
        </p:nvSpPr>
        <p:spPr>
          <a:xfrm>
            <a:off x="603325" y="4134643"/>
            <a:ext cx="10515600" cy="20402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103C6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03C6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03C6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03C6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03C6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class has it’s own function __</a:t>
            </a:r>
            <a:r>
              <a:rPr lang="en-US" dirty="0" err="1"/>
              <a:t>init</a:t>
            </a:r>
            <a:r>
              <a:rPr lang="en-US" dirty="0"/>
              <a:t>__ which is called when we create an object of this class.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Dataset_A</a:t>
            </a:r>
            <a:r>
              <a:rPr lang="en-US" dirty="0"/>
              <a:t> = </a:t>
            </a:r>
            <a:r>
              <a:rPr lang="en-US" dirty="0" err="1"/>
              <a:t>IR_dataset</a:t>
            </a:r>
            <a:r>
              <a:rPr lang="en-US" dirty="0"/>
              <a:t>(‘Folder A’)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Object            Class	     </a:t>
            </a:r>
            <a:r>
              <a:rPr lang="en-US" dirty="0" err="1"/>
              <a:t>Foldername</a:t>
            </a: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958244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5E1B-53CA-0000-0035-17A90404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3: using a class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7358-21D5-68B0-4EE3-30FF021A0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723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Structure: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Class </a:t>
            </a:r>
            <a:r>
              <a:rPr lang="en-US" sz="2000" dirty="0" err="1"/>
              <a:t>IR_dataset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def __</a:t>
            </a:r>
            <a:r>
              <a:rPr lang="en-US" sz="2000" dirty="0" err="1"/>
              <a:t>init</a:t>
            </a:r>
            <a:r>
              <a:rPr lang="en-US" sz="2000" dirty="0"/>
              <a:t>__(self, </a:t>
            </a:r>
            <a:r>
              <a:rPr lang="en-US" sz="2000" dirty="0" err="1"/>
              <a:t>foldername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		Load data, make </a:t>
            </a:r>
            <a:r>
              <a:rPr lang="en-US" sz="2000" dirty="0" err="1"/>
              <a:t>dataframe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….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b="1" dirty="0" err="1"/>
              <a:t>self.DF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dirty="0"/>
              <a:t>def </a:t>
            </a:r>
            <a:r>
              <a:rPr lang="en-US" sz="2000" dirty="0" err="1"/>
              <a:t>plot_allspectra</a:t>
            </a:r>
            <a:r>
              <a:rPr lang="en-US" sz="2000" dirty="0"/>
              <a:t>(self)</a:t>
            </a:r>
          </a:p>
          <a:p>
            <a:pPr marL="0" indent="0">
              <a:buNone/>
            </a:pPr>
            <a:r>
              <a:rPr lang="en-US" sz="2000" b="1" dirty="0"/>
              <a:t>		….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dirty="0"/>
              <a:t>def integrate_and_plot_CO2(self)</a:t>
            </a:r>
          </a:p>
          <a:p>
            <a:pPr marL="0" indent="0">
              <a:buNone/>
            </a:pPr>
            <a:r>
              <a:rPr lang="en-US" sz="2000" b="1" dirty="0"/>
              <a:t>		….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nl-NL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82249-AAB0-F936-1D65-2847144D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074F-B4F9-4C19-811C-4FC0415B7102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D6568FC-CC56-296A-FBF4-D076278AB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105777"/>
            <a:ext cx="6736139" cy="1569660"/>
          </a:xfrm>
          <a:prstGeom prst="rect">
            <a:avLst/>
          </a:prstGeom>
          <a:solidFill>
            <a:srgbClr val="CDDEED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FolderName 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</a:rPr>
              <a:t>'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</a:rPr>
              <a:t>Raw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</a:rPr>
              <a:t> Data/20230913_BK053_A_RERUN_correctmethod'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A =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IR_dataset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(FolderName)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A.plot_allspectra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()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A.integrate_and_plot_CO2()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plt.show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1115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DC46-9AAF-BD35-A656-E547ED7A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4: using dictionaries for multiple datasets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6BDCB-BD39-FCF0-F2FF-224CC683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074F-B4F9-4C19-811C-4FC0415B7102}" type="slidenum">
              <a:rPr lang="en-US" smtClean="0"/>
              <a:t>15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D38C6B4-4E63-01C1-840B-BA15FD8E8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14" y="1459658"/>
            <a:ext cx="10338995" cy="5016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Dictionaries are used to store objects/variables</a:t>
            </a:r>
          </a:p>
          <a:p>
            <a:pPr marL="0" indent="0">
              <a:buNone/>
            </a:pPr>
            <a:r>
              <a:rPr lang="en-US" dirty="0"/>
              <a:t>You can define a dictionary:</a:t>
            </a:r>
          </a:p>
          <a:p>
            <a:pPr marL="0" indent="0">
              <a:buNone/>
            </a:pPr>
            <a:r>
              <a:rPr lang="en-US" dirty="0"/>
              <a:t>	Dictionary = {}</a:t>
            </a:r>
          </a:p>
          <a:p>
            <a:pPr marL="0" indent="0">
              <a:buNone/>
            </a:pPr>
            <a:r>
              <a:rPr lang="en-US" dirty="0"/>
              <a:t>Dictionaries use</a:t>
            </a:r>
            <a:r>
              <a:rPr lang="en-US" b="1" dirty="0"/>
              <a:t> key value </a:t>
            </a:r>
            <a:r>
              <a:rPr lang="en-US" dirty="0"/>
              <a:t>pairs</a:t>
            </a:r>
          </a:p>
          <a:p>
            <a:pPr marL="0" indent="0">
              <a:buNone/>
            </a:pPr>
            <a:r>
              <a:rPr lang="en-US" dirty="0"/>
              <a:t>	Key = name of stored object (string)</a:t>
            </a:r>
          </a:p>
          <a:p>
            <a:pPr marL="0" indent="0">
              <a:buNone/>
            </a:pPr>
            <a:r>
              <a:rPr lang="en-US" dirty="0"/>
              <a:t>	Value = stored object </a:t>
            </a:r>
          </a:p>
          <a:p>
            <a:pPr marL="0" indent="0">
              <a:buNone/>
            </a:pPr>
            <a:r>
              <a:rPr lang="en-US" dirty="0"/>
              <a:t>To add to dictionary:</a:t>
            </a:r>
          </a:p>
          <a:p>
            <a:pPr marL="0" indent="0">
              <a:buNone/>
            </a:pPr>
            <a:r>
              <a:rPr lang="en-US" dirty="0"/>
              <a:t>	Dictionary[Key] = Value</a:t>
            </a:r>
          </a:p>
          <a:p>
            <a:pPr marL="0" indent="0">
              <a:buNone/>
            </a:pPr>
            <a:r>
              <a:rPr lang="en-US" dirty="0"/>
              <a:t>We can also add objects of our own class!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7315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DC46-9AAF-BD35-A656-E547ED7A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4: using dictionaries for multiple datasets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D1D35-9DAE-70EB-AABC-E006E93D0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507"/>
            <a:ext cx="10515600" cy="479053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200" dirty="0"/>
              <a:t>Class </a:t>
            </a:r>
            <a:r>
              <a:rPr lang="en-US" sz="2200" dirty="0" err="1"/>
              <a:t>IR_dataset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def __</a:t>
            </a:r>
            <a:r>
              <a:rPr lang="en-US" sz="2200" dirty="0" err="1"/>
              <a:t>init</a:t>
            </a:r>
            <a:r>
              <a:rPr lang="en-US" sz="2200" dirty="0"/>
              <a:t>__(self, </a:t>
            </a:r>
            <a:r>
              <a:rPr lang="en-US" sz="2200" dirty="0" err="1"/>
              <a:t>FolderName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200" dirty="0"/>
              <a:t>	def </a:t>
            </a:r>
            <a:r>
              <a:rPr lang="en-US" sz="2200" dirty="0" err="1"/>
              <a:t>plot_allspectra</a:t>
            </a:r>
            <a:r>
              <a:rPr lang="en-US" sz="2200" dirty="0"/>
              <a:t>(self)</a:t>
            </a:r>
          </a:p>
          <a:p>
            <a:pPr marL="0" indent="0">
              <a:buNone/>
            </a:pPr>
            <a:r>
              <a:rPr lang="en-US" sz="2200" b="1" dirty="0"/>
              <a:t>	</a:t>
            </a:r>
            <a:r>
              <a:rPr lang="en-US" sz="2200" dirty="0"/>
              <a:t>def integrate_and_plot_CO2(self, plotCO2 = false)</a:t>
            </a:r>
          </a:p>
          <a:p>
            <a:pPr marL="1371600" lvl="3" indent="0">
              <a:buNone/>
            </a:pPr>
            <a:r>
              <a:rPr lang="en-US" sz="2200" dirty="0"/>
              <a:t>…		</a:t>
            </a:r>
          </a:p>
          <a:p>
            <a:pPr marL="1371600" lvl="3" indent="0">
              <a:buNone/>
            </a:pPr>
            <a:r>
              <a:rPr lang="en-US" sz="2200" dirty="0" err="1"/>
              <a:t>self.integratedlist</a:t>
            </a:r>
            <a:r>
              <a:rPr lang="en-US" sz="2200" dirty="0"/>
              <a:t>	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Data_Dictionary</a:t>
            </a:r>
            <a:r>
              <a:rPr lang="en-US" sz="2200" dirty="0"/>
              <a:t> = {}</a:t>
            </a:r>
          </a:p>
          <a:p>
            <a:pPr marL="0" indent="0">
              <a:buNone/>
            </a:pPr>
            <a:r>
              <a:rPr lang="en-US" sz="2200" dirty="0" err="1"/>
              <a:t>RawDataFolders</a:t>
            </a:r>
            <a:r>
              <a:rPr lang="en-US" sz="2200" dirty="0"/>
              <a:t> = (find folders with data)</a:t>
            </a:r>
          </a:p>
          <a:p>
            <a:pPr marL="0" indent="0">
              <a:buNone/>
            </a:pPr>
            <a:r>
              <a:rPr lang="nl-NL" sz="2200" dirty="0"/>
              <a:t>For folder in </a:t>
            </a:r>
            <a:r>
              <a:rPr lang="nl-NL" sz="2200" dirty="0" err="1"/>
              <a:t>RawDataFolders</a:t>
            </a:r>
            <a:r>
              <a:rPr lang="nl-NL" sz="2200" dirty="0"/>
              <a:t>:</a:t>
            </a:r>
          </a:p>
          <a:p>
            <a:pPr marL="0" indent="0">
              <a:buNone/>
            </a:pPr>
            <a:r>
              <a:rPr lang="nl-NL" sz="2200" dirty="0"/>
              <a:t>	</a:t>
            </a:r>
            <a:r>
              <a:rPr lang="nl-NL" sz="2200" dirty="0" err="1"/>
              <a:t>Data_Dictionary</a:t>
            </a:r>
            <a:r>
              <a:rPr lang="nl-NL" sz="2200" dirty="0"/>
              <a:t>[folder] = </a:t>
            </a:r>
            <a:r>
              <a:rPr lang="nl-NL" sz="2200" dirty="0" err="1"/>
              <a:t>IR_dataset</a:t>
            </a:r>
            <a:r>
              <a:rPr lang="nl-NL" sz="2200" dirty="0"/>
              <a:t>(folder)</a:t>
            </a:r>
          </a:p>
          <a:p>
            <a:pPr marL="0" indent="0">
              <a:buNone/>
            </a:pPr>
            <a:endParaRPr lang="nl-NL" sz="2200" dirty="0"/>
          </a:p>
          <a:p>
            <a:pPr marL="0" indent="0">
              <a:buNone/>
            </a:pPr>
            <a:r>
              <a:rPr lang="nl-NL" sz="2200" dirty="0"/>
              <a:t>(Make </a:t>
            </a:r>
            <a:r>
              <a:rPr lang="nl-NL" sz="2200" dirty="0" err="1"/>
              <a:t>fig</a:t>
            </a:r>
            <a:r>
              <a:rPr lang="nl-NL" sz="2200" dirty="0"/>
              <a:t>)</a:t>
            </a:r>
          </a:p>
          <a:p>
            <a:pPr marL="0" indent="0">
              <a:buNone/>
            </a:pPr>
            <a:r>
              <a:rPr lang="nl-NL" sz="2200" dirty="0"/>
              <a:t>For </a:t>
            </a:r>
            <a:r>
              <a:rPr lang="nl-NL" sz="2200" dirty="0" err="1"/>
              <a:t>key</a:t>
            </a:r>
            <a:r>
              <a:rPr lang="nl-NL" sz="2200" dirty="0"/>
              <a:t>, </a:t>
            </a:r>
            <a:r>
              <a:rPr lang="nl-NL" sz="2200" dirty="0" err="1"/>
              <a:t>value</a:t>
            </a:r>
            <a:r>
              <a:rPr lang="nl-NL" sz="2200" dirty="0"/>
              <a:t> in </a:t>
            </a:r>
            <a:r>
              <a:rPr lang="nl-NL" sz="2200" dirty="0" err="1"/>
              <a:t>Data_Dictionary.items</a:t>
            </a:r>
            <a:r>
              <a:rPr lang="nl-NL" sz="2200" dirty="0"/>
              <a:t>()</a:t>
            </a:r>
          </a:p>
          <a:p>
            <a:pPr marL="0" indent="0">
              <a:buNone/>
            </a:pPr>
            <a:r>
              <a:rPr lang="nl-NL" sz="2200" dirty="0"/>
              <a:t>	</a:t>
            </a:r>
            <a:r>
              <a:rPr lang="nl-NL" sz="2200" dirty="0" err="1"/>
              <a:t>value.plot_allspectra</a:t>
            </a:r>
            <a:r>
              <a:rPr lang="nl-NL" sz="2200" dirty="0"/>
              <a:t>()</a:t>
            </a:r>
          </a:p>
          <a:p>
            <a:pPr marL="0" indent="0">
              <a:buNone/>
            </a:pPr>
            <a:r>
              <a:rPr lang="nl-NL" sz="2200" dirty="0"/>
              <a:t>	value.integrate_and_plot_CO2</a:t>
            </a:r>
          </a:p>
          <a:p>
            <a:pPr marL="0" indent="0">
              <a:buNone/>
            </a:pPr>
            <a:r>
              <a:rPr lang="nl-NL" sz="2200" dirty="0"/>
              <a:t>	</a:t>
            </a:r>
            <a:r>
              <a:rPr lang="nl-NL" sz="2200" dirty="0" err="1"/>
              <a:t>ax.plot</a:t>
            </a:r>
            <a:r>
              <a:rPr lang="nl-NL" sz="2200" dirty="0"/>
              <a:t>(</a:t>
            </a:r>
            <a:r>
              <a:rPr lang="nl-NL" sz="2200" dirty="0" err="1"/>
              <a:t>value.integratedlist</a:t>
            </a:r>
            <a:r>
              <a:rPr lang="nl-NL" sz="2200" dirty="0"/>
              <a:t>, label=</a:t>
            </a:r>
            <a:r>
              <a:rPr lang="nl-NL" sz="2200" dirty="0" err="1"/>
              <a:t>key</a:t>
            </a:r>
            <a:r>
              <a:rPr lang="nl-NL" sz="2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6BDCB-BD39-FCF0-F2FF-224CC683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074F-B4F9-4C19-811C-4FC0415B7102}" type="slidenum">
              <a:rPr lang="en-US" smtClean="0"/>
              <a:t>16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AE5A37-2464-09BD-684D-6790061A1C8A}"/>
              </a:ext>
            </a:extLst>
          </p:cNvPr>
          <p:cNvGrpSpPr/>
          <p:nvPr/>
        </p:nvGrpSpPr>
        <p:grpSpPr>
          <a:xfrm>
            <a:off x="6591300" y="1400369"/>
            <a:ext cx="3031214" cy="1305304"/>
            <a:chOff x="7748265" y="1809823"/>
            <a:chExt cx="3031214" cy="130530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CE4D3A-AD89-7859-5C81-8EBE8F8C2C84}"/>
                </a:ext>
              </a:extLst>
            </p:cNvPr>
            <p:cNvSpPr txBox="1"/>
            <p:nvPr/>
          </p:nvSpPr>
          <p:spPr>
            <a:xfrm>
              <a:off x="7748265" y="1809823"/>
              <a:ext cx="3031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103C64"/>
                  </a:solidFill>
                </a:rPr>
                <a:t>Load data, make </a:t>
              </a:r>
              <a:r>
                <a:rPr lang="en-US" sz="2000" dirty="0" err="1">
                  <a:solidFill>
                    <a:srgbClr val="103C64"/>
                  </a:solidFill>
                </a:rPr>
                <a:t>dataframe</a:t>
              </a:r>
              <a:endParaRPr lang="nl-NL" sz="2000" dirty="0">
                <a:solidFill>
                  <a:srgbClr val="103C64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16DDB6-3954-FD47-1C09-76790E9A4573}"/>
                </a:ext>
              </a:extLst>
            </p:cNvPr>
            <p:cNvSpPr txBox="1"/>
            <p:nvPr/>
          </p:nvSpPr>
          <p:spPr>
            <a:xfrm>
              <a:off x="7748265" y="2262420"/>
              <a:ext cx="28137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103C64"/>
                  </a:solidFill>
                </a:rPr>
                <a:t>Plot spectra in </a:t>
              </a:r>
              <a:r>
                <a:rPr lang="en-US" sz="2000" dirty="0" err="1">
                  <a:solidFill>
                    <a:srgbClr val="103C64"/>
                  </a:solidFill>
                </a:rPr>
                <a:t>dataframe</a:t>
              </a:r>
              <a:endParaRPr lang="en-US" sz="2000" dirty="0">
                <a:solidFill>
                  <a:srgbClr val="103C64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1949B3D-C77C-1625-73E7-15B8DBD61DE9}"/>
                </a:ext>
              </a:extLst>
            </p:cNvPr>
            <p:cNvSpPr txBox="1"/>
            <p:nvPr/>
          </p:nvSpPr>
          <p:spPr>
            <a:xfrm>
              <a:off x="7748265" y="2715017"/>
              <a:ext cx="1622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solidFill>
                    <a:srgbClr val="103C64"/>
                  </a:solidFill>
                </a:rPr>
                <a:t>Integrate CO2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25D1B88-2E8B-7ABE-7131-EF5460FF5895}"/>
              </a:ext>
            </a:extLst>
          </p:cNvPr>
          <p:cNvSpPr txBox="1"/>
          <p:nvPr/>
        </p:nvSpPr>
        <p:spPr>
          <a:xfrm>
            <a:off x="6269741" y="3302678"/>
            <a:ext cx="5585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103C64"/>
                </a:solidFill>
              </a:rPr>
              <a:t>Define dictionary</a:t>
            </a:r>
          </a:p>
          <a:p>
            <a:pPr algn="l"/>
            <a:r>
              <a:rPr lang="en-US" dirty="0">
                <a:solidFill>
                  <a:srgbClr val="103C64"/>
                </a:solidFill>
              </a:rPr>
              <a:t>For every dataset we have,</a:t>
            </a:r>
          </a:p>
          <a:p>
            <a:pPr algn="l"/>
            <a:r>
              <a:rPr lang="en-US" dirty="0">
                <a:solidFill>
                  <a:srgbClr val="103C64"/>
                </a:solidFill>
              </a:rPr>
              <a:t>Create an object of our class</a:t>
            </a:r>
            <a:r>
              <a:rPr lang="nl-NL" dirty="0">
                <a:solidFill>
                  <a:srgbClr val="103C64"/>
                </a:solidFill>
              </a:rPr>
              <a:t> </a:t>
            </a:r>
            <a:r>
              <a:rPr lang="nl-NL" dirty="0" err="1">
                <a:solidFill>
                  <a:srgbClr val="103C64"/>
                </a:solidFill>
              </a:rPr>
              <a:t>and</a:t>
            </a:r>
            <a:r>
              <a:rPr lang="nl-NL" dirty="0">
                <a:solidFill>
                  <a:srgbClr val="103C64"/>
                </a:solidFill>
              </a:rPr>
              <a:t> </a:t>
            </a:r>
            <a:r>
              <a:rPr lang="nl-NL" dirty="0" err="1">
                <a:solidFill>
                  <a:srgbClr val="103C64"/>
                </a:solidFill>
              </a:rPr>
              <a:t>place</a:t>
            </a:r>
            <a:r>
              <a:rPr lang="nl-NL" dirty="0">
                <a:solidFill>
                  <a:srgbClr val="103C64"/>
                </a:solidFill>
              </a:rPr>
              <a:t> </a:t>
            </a:r>
            <a:r>
              <a:rPr lang="nl-NL" dirty="0" err="1">
                <a:solidFill>
                  <a:srgbClr val="103C64"/>
                </a:solidFill>
              </a:rPr>
              <a:t>it</a:t>
            </a:r>
            <a:r>
              <a:rPr lang="nl-NL" dirty="0">
                <a:solidFill>
                  <a:srgbClr val="103C64"/>
                </a:solidFill>
              </a:rPr>
              <a:t> in </a:t>
            </a:r>
            <a:r>
              <a:rPr lang="nl-NL" dirty="0" err="1">
                <a:solidFill>
                  <a:srgbClr val="103C64"/>
                </a:solidFill>
              </a:rPr>
              <a:t>the</a:t>
            </a:r>
            <a:r>
              <a:rPr lang="nl-NL" dirty="0">
                <a:solidFill>
                  <a:srgbClr val="103C64"/>
                </a:solidFill>
              </a:rPr>
              <a:t> </a:t>
            </a:r>
            <a:r>
              <a:rPr lang="nl-NL" dirty="0" err="1">
                <a:solidFill>
                  <a:srgbClr val="103C64"/>
                </a:solidFill>
              </a:rPr>
              <a:t>dictionary</a:t>
            </a:r>
            <a:endParaRPr lang="en-US" dirty="0">
              <a:solidFill>
                <a:srgbClr val="103C6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19394-131E-AF45-A5B0-A2EE7A0C3F21}"/>
              </a:ext>
            </a:extLst>
          </p:cNvPr>
          <p:cNvSpPr txBox="1"/>
          <p:nvPr/>
        </p:nvSpPr>
        <p:spPr>
          <a:xfrm>
            <a:off x="5753100" y="4845702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103C64"/>
                </a:solidFill>
              </a:rPr>
              <a:t>For every object in our dictionary</a:t>
            </a:r>
          </a:p>
          <a:p>
            <a:pPr algn="l"/>
            <a:r>
              <a:rPr lang="en-US" dirty="0">
                <a:solidFill>
                  <a:srgbClr val="103C64"/>
                </a:solidFill>
              </a:rPr>
              <a:t>Plot all spectra</a:t>
            </a:r>
          </a:p>
          <a:p>
            <a:pPr algn="l"/>
            <a:r>
              <a:rPr lang="en-US" dirty="0">
                <a:solidFill>
                  <a:srgbClr val="103C64"/>
                </a:solidFill>
              </a:rPr>
              <a:t>Integrate CO2</a:t>
            </a:r>
          </a:p>
          <a:p>
            <a:pPr algn="l"/>
            <a:r>
              <a:rPr lang="en-US" dirty="0">
                <a:solidFill>
                  <a:srgbClr val="103C64"/>
                </a:solidFill>
              </a:rPr>
              <a:t>And add the CO2 list to our plot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240B39-1EED-2A58-3218-3A46B48DCAAF}"/>
              </a:ext>
            </a:extLst>
          </p:cNvPr>
          <p:cNvGrpSpPr/>
          <p:nvPr/>
        </p:nvGrpSpPr>
        <p:grpSpPr>
          <a:xfrm>
            <a:off x="838200" y="1262805"/>
            <a:ext cx="5753100" cy="4850225"/>
            <a:chOff x="656023" y="2515502"/>
            <a:chExt cx="5753100" cy="4850225"/>
          </a:xfrm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20D1408F-6CD1-9A14-D8BB-0F8B45F77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023" y="2515502"/>
              <a:ext cx="5753100" cy="1852321"/>
            </a:xfrm>
            <a:prstGeom prst="rect">
              <a:avLst/>
            </a:prstGeom>
            <a:solidFill>
              <a:srgbClr val="4397E1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altLang="nl-NL" sz="32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6">
              <a:extLst>
                <a:ext uri="{FF2B5EF4-FFF2-40B4-BE49-F238E27FC236}">
                  <a16:creationId xmlns:a16="http://schemas.microsoft.com/office/drawing/2014/main" id="{25531161-79A9-E258-106F-6AF0A0CB6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023" y="4448643"/>
              <a:ext cx="5257800" cy="1261754"/>
            </a:xfrm>
            <a:prstGeom prst="rect">
              <a:avLst/>
            </a:prstGeom>
            <a:solidFill>
              <a:srgbClr val="F1B530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altLang="nl-NL" sz="32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8F59C37C-F8D6-280D-B35E-8CEEE5442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023" y="5879326"/>
              <a:ext cx="4572000" cy="1486401"/>
            </a:xfrm>
            <a:prstGeom prst="rect">
              <a:avLst/>
            </a:prstGeom>
            <a:solidFill>
              <a:srgbClr val="537DB4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altLang="nl-N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9334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4257-7B2C-4712-180E-97A56C70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from level 4</a:t>
            </a:r>
            <a:endParaRPr lang="nl-N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D7F136-A720-B75D-F600-4D4947F73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78624"/>
            <a:ext cx="5563376" cy="40772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E4C9E-CBC4-93BA-880E-0BEFBC75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074F-B4F9-4C19-811C-4FC0415B7102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0EC175-32F5-2CA7-8AB5-233F44CDE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413" y="1397894"/>
            <a:ext cx="3304512" cy="25428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5E3FBE-0922-743C-4DE8-F14248668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106" y="1352081"/>
            <a:ext cx="3464870" cy="25084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C803F2-F6BF-55B5-5A96-FB8DEBC9E3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1411" y="4087914"/>
            <a:ext cx="3178517" cy="24969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AE98D76-3FB3-B75C-BA65-59D66C75B2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3638" y="4020882"/>
            <a:ext cx="3247241" cy="258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4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B188-0284-A553-70AF-17EA1179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it yourself!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23241-11BF-1B54-AFBC-65B3EFC65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4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Take a script you already have for processing/analyzing some data</a:t>
            </a:r>
          </a:p>
          <a:p>
            <a:pPr marL="0" indent="0">
              <a:buNone/>
            </a:pPr>
            <a:r>
              <a:rPr lang="en-US" dirty="0"/>
              <a:t>Write functions if you have not already</a:t>
            </a:r>
          </a:p>
          <a:p>
            <a:pPr marL="0" indent="0">
              <a:buNone/>
            </a:pPr>
            <a:r>
              <a:rPr lang="en-US" dirty="0"/>
              <a:t>Make a class with your functions and which loads your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 an </a:t>
            </a:r>
            <a:r>
              <a:rPr lang="en-US" dirty="0" err="1"/>
              <a:t>IRSpectrum</a:t>
            </a:r>
            <a:r>
              <a:rPr lang="en-US" dirty="0"/>
              <a:t> class.</a:t>
            </a:r>
          </a:p>
          <a:p>
            <a:r>
              <a:rPr lang="en-US" dirty="0"/>
              <a:t>Add attributes (wavenumbers, intensities, logfile)</a:t>
            </a:r>
          </a:p>
          <a:p>
            <a:r>
              <a:rPr lang="en-US" dirty="0"/>
              <a:t>Add methods (plot, 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05708-B906-0981-4F17-9B1E7ACC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074F-B4F9-4C19-811C-4FC0415B71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BCB8-AB4D-108F-47AE-BFCE7F51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F93E4-D2CA-F88F-7385-C4F0009B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074F-B4F9-4C19-811C-4FC0415B7102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675491-BEF8-F89F-3CA9-AAF2825FB575}"/>
              </a:ext>
            </a:extLst>
          </p:cNvPr>
          <p:cNvSpPr/>
          <p:nvPr/>
        </p:nvSpPr>
        <p:spPr>
          <a:xfrm>
            <a:off x="745886" y="2664962"/>
            <a:ext cx="2915080" cy="18563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97C3-1D6D-AE2E-6C96-E994D66DE6A6}"/>
              </a:ext>
            </a:extLst>
          </p:cNvPr>
          <p:cNvSpPr/>
          <p:nvPr/>
        </p:nvSpPr>
        <p:spPr>
          <a:xfrm>
            <a:off x="4546158" y="2664962"/>
            <a:ext cx="2915080" cy="18563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1939C2-0F7A-8472-1F92-F86CBE1A3DD0}"/>
              </a:ext>
            </a:extLst>
          </p:cNvPr>
          <p:cNvSpPr/>
          <p:nvPr/>
        </p:nvSpPr>
        <p:spPr>
          <a:xfrm>
            <a:off x="8575162" y="2664962"/>
            <a:ext cx="2915080" cy="18563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791183-7D29-7B42-1115-0E54F88AB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00" y="5073268"/>
            <a:ext cx="3381847" cy="628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F149BB-EFB7-7247-19C3-9B27A8451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799" y="4992295"/>
            <a:ext cx="2772162" cy="7906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07F0F5-16FC-7FE1-156B-5927CC795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8632" y="4992295"/>
            <a:ext cx="2564376" cy="1246681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3C0460-A4A7-43AC-91DA-3F8A09D1B25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660966" y="3593113"/>
            <a:ext cx="8851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CCA475-A63D-A824-4BDA-0FE068CCAD4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461238" y="3593113"/>
            <a:ext cx="11139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38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FE3D-AFD4-8A70-C92E-0C5DF357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829D4-9604-EEF9-E854-B6139A1E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074F-B4F9-4C19-811C-4FC0415B7102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88824D-58F4-ED13-BD02-0C82D9ABBDE2}"/>
              </a:ext>
            </a:extLst>
          </p:cNvPr>
          <p:cNvSpPr/>
          <p:nvPr/>
        </p:nvSpPr>
        <p:spPr>
          <a:xfrm>
            <a:off x="570176" y="1214104"/>
            <a:ext cx="2915080" cy="18563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(attributes)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918429-24DB-2D13-064A-28D22766B96B}"/>
              </a:ext>
            </a:extLst>
          </p:cNvPr>
          <p:cNvSpPr/>
          <p:nvPr/>
        </p:nvSpPr>
        <p:spPr>
          <a:xfrm>
            <a:off x="4225827" y="2408087"/>
            <a:ext cx="2915080" cy="185630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1ED883-CBE7-3826-29F9-F6D81D0DA7EC}"/>
              </a:ext>
            </a:extLst>
          </p:cNvPr>
          <p:cNvSpPr/>
          <p:nvPr/>
        </p:nvSpPr>
        <p:spPr>
          <a:xfrm>
            <a:off x="8206777" y="1960701"/>
            <a:ext cx="2915080" cy="185630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49543D-F67B-E88C-0A77-900E5C490FA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485256" y="2142255"/>
            <a:ext cx="740571" cy="11939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28F3B0-7B43-4F17-4B33-34AB90D3175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140907" y="2888852"/>
            <a:ext cx="1065870" cy="4473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6B5ED9D-E17C-57AB-4D6C-6976BDE94368}"/>
              </a:ext>
            </a:extLst>
          </p:cNvPr>
          <p:cNvSpPr/>
          <p:nvPr/>
        </p:nvSpPr>
        <p:spPr>
          <a:xfrm>
            <a:off x="570176" y="4479474"/>
            <a:ext cx="2915080" cy="18563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</a:t>
            </a:r>
          </a:p>
          <a:p>
            <a:pPr algn="ctr"/>
            <a:r>
              <a:rPr lang="en-US" dirty="0"/>
              <a:t>(methods)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5F36E51-D99E-7C03-FFCC-4C7463AC6FB4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>
          <a:xfrm flipV="1">
            <a:off x="3485256" y="3336238"/>
            <a:ext cx="740571" cy="20713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6777FAF-15D5-81F0-2285-57FE895863B4}"/>
              </a:ext>
            </a:extLst>
          </p:cNvPr>
          <p:cNvCxnSpPr>
            <a:cxnSpLocks/>
            <a:stCxn id="7" idx="2"/>
            <a:endCxn id="70" idx="0"/>
          </p:cNvCxnSpPr>
          <p:nvPr/>
        </p:nvCxnSpPr>
        <p:spPr>
          <a:xfrm>
            <a:off x="9664317" y="3817002"/>
            <a:ext cx="231943" cy="695496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65D4C734-F761-C503-807E-42F94AC73595}"/>
              </a:ext>
            </a:extLst>
          </p:cNvPr>
          <p:cNvSpPr/>
          <p:nvPr/>
        </p:nvSpPr>
        <p:spPr>
          <a:xfrm>
            <a:off x="8438720" y="4512498"/>
            <a:ext cx="2915080" cy="1856301"/>
          </a:xfrm>
          <a:prstGeom prst="rect">
            <a:avLst/>
          </a:prstGeom>
          <a:solidFill>
            <a:srgbClr val="4397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5048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8089-C611-E97B-56E1-0A33B8B9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4 levels of 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15F06-DE13-4074-062A-AA6E53A7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074F-B4F9-4C19-811C-4FC0415B7102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15C1AD-F36A-3C5E-07D0-3AEF63E8B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56" y="1592792"/>
            <a:ext cx="5334744" cy="41249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1705F0-26F8-CE44-F65B-FDC380BA540E}"/>
              </a:ext>
            </a:extLst>
          </p:cNvPr>
          <p:cNvSpPr txBox="1"/>
          <p:nvPr/>
        </p:nvSpPr>
        <p:spPr>
          <a:xfrm>
            <a:off x="6410226" y="3105834"/>
            <a:ext cx="518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103C64"/>
                </a:solidFill>
              </a:rPr>
              <a:t>4 datasets of IR data</a:t>
            </a:r>
          </a:p>
          <a:p>
            <a:pPr algn="l"/>
            <a:r>
              <a:rPr lang="en-US" dirty="0">
                <a:solidFill>
                  <a:srgbClr val="103C64"/>
                </a:solidFill>
              </a:rPr>
              <a:t>Goal: integrate the CO</a:t>
            </a:r>
            <a:r>
              <a:rPr lang="en-US" baseline="-25000" dirty="0">
                <a:solidFill>
                  <a:srgbClr val="103C64"/>
                </a:solidFill>
              </a:rPr>
              <a:t>2</a:t>
            </a:r>
            <a:r>
              <a:rPr lang="en-US" dirty="0">
                <a:solidFill>
                  <a:srgbClr val="103C64"/>
                </a:solidFill>
              </a:rPr>
              <a:t> signal and compare for all</a:t>
            </a:r>
            <a:endParaRPr lang="nl-NL" dirty="0">
              <a:solidFill>
                <a:srgbClr val="103C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91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7692-0117-C7E6-D5FB-15D27345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levels?</a:t>
            </a:r>
            <a:endParaRPr lang="nl-N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FB6871-E5DE-A98D-E9CC-23A8B5EDA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087" y="425607"/>
            <a:ext cx="4325829" cy="606726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515D-0C1C-BCC0-ECC1-BA6F40A4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074F-B4F9-4C19-811C-4FC0415B7102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DFE27-06BB-30CA-B9DE-27514AF03770}"/>
              </a:ext>
            </a:extLst>
          </p:cNvPr>
          <p:cNvSpPr txBox="1"/>
          <p:nvPr/>
        </p:nvSpPr>
        <p:spPr>
          <a:xfrm>
            <a:off x="4294446" y="831920"/>
            <a:ext cx="2375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103C64"/>
                </a:solidFill>
              </a:rPr>
              <a:t>Just write all your code under each other</a:t>
            </a:r>
            <a:endParaRPr lang="nl-NL" dirty="0">
              <a:solidFill>
                <a:srgbClr val="103C6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408BE-F76D-DEBB-5692-0034136C81B8}"/>
              </a:ext>
            </a:extLst>
          </p:cNvPr>
          <p:cNvSpPr txBox="1"/>
          <p:nvPr/>
        </p:nvSpPr>
        <p:spPr>
          <a:xfrm>
            <a:off x="4507087" y="2547297"/>
            <a:ext cx="237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103C64"/>
                </a:solidFill>
              </a:rPr>
              <a:t>Using functions</a:t>
            </a:r>
            <a:endParaRPr lang="nl-NL" dirty="0">
              <a:solidFill>
                <a:srgbClr val="103C6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DBFD15-B5DC-DF49-6EE5-3A14B5633685}"/>
              </a:ext>
            </a:extLst>
          </p:cNvPr>
          <p:cNvSpPr txBox="1"/>
          <p:nvPr/>
        </p:nvSpPr>
        <p:spPr>
          <a:xfrm>
            <a:off x="4441098" y="3870493"/>
            <a:ext cx="208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103C64"/>
                </a:solidFill>
              </a:rPr>
              <a:t>Using classes which use functions</a:t>
            </a:r>
            <a:endParaRPr lang="nl-NL" dirty="0">
              <a:solidFill>
                <a:srgbClr val="103C6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BECB24-E618-240B-FFE1-0F29C8B8B513}"/>
              </a:ext>
            </a:extLst>
          </p:cNvPr>
          <p:cNvSpPr txBox="1"/>
          <p:nvPr/>
        </p:nvSpPr>
        <p:spPr>
          <a:xfrm>
            <a:off x="4441098" y="5386982"/>
            <a:ext cx="2082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103C64"/>
                </a:solidFill>
              </a:rPr>
              <a:t>Using dictionaries which use classes which use functions</a:t>
            </a:r>
            <a:endParaRPr lang="nl-NL" dirty="0">
              <a:solidFill>
                <a:srgbClr val="103C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06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5417-6FE3-205A-871C-45784310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1 to 3 - output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B2B9-2553-208E-FB89-195BD8B44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B62FE-BD38-23A7-BE99-089ABAC3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074F-B4F9-4C19-811C-4FC0415B7102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F92455-9DE9-3C0B-8BD8-C0F23EEF7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081"/>
            <a:ext cx="12192000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9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8960F-A393-F45A-422B-7C7BF35A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1 – no functions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9955E-0282-6DFB-6491-7FC4290BB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421" y="118492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(import some packages)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79351-4F53-E31E-ED89-A959138C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074F-B4F9-4C19-811C-4FC0415B7102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41B295-84C5-3783-A610-68FF75507812}"/>
              </a:ext>
            </a:extLst>
          </p:cNvPr>
          <p:cNvSpPr txBox="1">
            <a:spLocks/>
          </p:cNvSpPr>
          <p:nvPr/>
        </p:nvSpPr>
        <p:spPr>
          <a:xfrm>
            <a:off x="6630112" y="25066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103C6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03C6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03C6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03C6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03C6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Find 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13F1AE2-931A-29B1-A878-784008C6D9E7}"/>
              </a:ext>
            </a:extLst>
          </p:cNvPr>
          <p:cNvSpPr txBox="1">
            <a:spLocks/>
          </p:cNvSpPr>
          <p:nvPr/>
        </p:nvSpPr>
        <p:spPr>
          <a:xfrm>
            <a:off x="6630112" y="4574490"/>
            <a:ext cx="4308909" cy="581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103C6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03C6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03C6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03C6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03C6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Load data into </a:t>
            </a:r>
            <a:r>
              <a:rPr lang="en-US" dirty="0" err="1"/>
              <a:t>dataframe</a:t>
            </a:r>
            <a:endParaRPr lang="nl-NL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D770DC-B7DE-EEF7-D755-A9B5F1470206}"/>
              </a:ext>
            </a:extLst>
          </p:cNvPr>
          <p:cNvGrpSpPr/>
          <p:nvPr/>
        </p:nvGrpSpPr>
        <p:grpSpPr>
          <a:xfrm>
            <a:off x="419801" y="1828562"/>
            <a:ext cx="5735866" cy="4730095"/>
            <a:chOff x="419801" y="2007672"/>
            <a:chExt cx="5735866" cy="4730095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FDD0AFBB-BEEA-8361-97DF-0835C52F2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01" y="2007672"/>
              <a:ext cx="5735866" cy="1600438"/>
            </a:xfrm>
            <a:prstGeom prst="rect">
              <a:avLst/>
            </a:prstGeom>
            <a:solidFill>
              <a:srgbClr val="4397E1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FolderName = </a:t>
              </a: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</a:rPr>
                <a:t>'Raw Data/20230912_BK053_C_550Red'</a:t>
              </a:r>
              <a:b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</a:rPr>
              </a:b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filelist = []</a:t>
              </a:r>
              <a:b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</a:br>
              <a:r>
                <a:rPr kumimoji="0" lang="nl-NL" altLang="nl-NL" sz="1400" b="0" i="1" u="none" strike="noStrike" cap="none" normalizeH="0" baseline="0" noProof="1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</a:rPr>
                <a:t>#Find all .dx files in the folder specified and add them to the list of files</a:t>
              </a:r>
              <a:br>
                <a:rPr kumimoji="0" lang="nl-NL" altLang="nl-NL" sz="1400" b="0" i="1" u="none" strike="noStrike" cap="none" normalizeH="0" baseline="0" noProof="1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</a:rPr>
              </a:b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</a:rPr>
                <a:t>for </a:t>
              </a: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root, dirs, files </a:t>
              </a: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</a:rPr>
                <a:t>in </a:t>
              </a: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os.walk(FolderName, </a:t>
              </a: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660099"/>
                  </a:solidFill>
                  <a:effectLst/>
                  <a:latin typeface="Arial Unicode MS"/>
                </a:rPr>
                <a:t>topdown</a:t>
              </a: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=</a:t>
              </a: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</a:rPr>
                <a:t>True</a:t>
              </a: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):</a:t>
              </a:r>
              <a:b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</a:b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        </a:t>
              </a: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</a:rPr>
                <a:t>for </a:t>
              </a: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name </a:t>
              </a: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</a:rPr>
                <a:t>in </a:t>
              </a: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files:</a:t>
              </a:r>
              <a:b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</a:b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            </a:t>
              </a: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</a:rPr>
                <a:t>if </a:t>
              </a: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</a:rPr>
                <a:t>'.dx' </a:t>
              </a: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</a:rPr>
                <a:t>in </a:t>
              </a: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name:</a:t>
              </a:r>
              <a:b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</a:b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                filelist.append(os.path.join(root, name))</a:t>
              </a:r>
              <a:endParaRPr kumimoji="0" lang="nl-NL" altLang="nl-NL" sz="32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6DE3E682-71FD-D397-DDE8-1085744B2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97" y="3753802"/>
              <a:ext cx="5254324" cy="1815882"/>
            </a:xfrm>
            <a:prstGeom prst="rect">
              <a:avLst/>
            </a:prstGeom>
            <a:solidFill>
              <a:srgbClr val="F1B530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</a:rPr>
                <a:t>for </a:t>
              </a: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files </a:t>
              </a: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</a:rPr>
                <a:t>in </a:t>
              </a: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filelist:</a:t>
              </a:r>
              <a:b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</a:rPr>
              </a:b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</a:rPr>
                <a:t>    </a:t>
              </a:r>
              <a:r>
                <a:rPr kumimoji="0" lang="nl-NL" altLang="nl-NL" sz="1400" b="0" i="1" u="none" strike="noStrike" cap="none" normalizeH="0" baseline="0" noProof="1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</a:rPr>
                <a:t>#reading .dx file</a:t>
              </a:r>
              <a:br>
                <a:rPr kumimoji="0" lang="nl-NL" altLang="nl-NL" sz="1400" b="0" i="1" u="none" strike="noStrike" cap="none" normalizeH="0" baseline="0" noProof="1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</a:rPr>
              </a:br>
              <a:r>
                <a:rPr kumimoji="0" lang="nl-NL" altLang="nl-NL" sz="1400" b="0" i="1" u="none" strike="noStrike" cap="none" normalizeH="0" baseline="0" noProof="1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</a:rPr>
                <a:t>    </a:t>
              </a: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</a:rPr>
                <a:t>try</a:t>
              </a: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:</a:t>
              </a:r>
              <a:b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</a:b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        CurrentSpectrum = j.jcamp_readfile(files)</a:t>
              </a:r>
              <a:b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</a:b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    </a:t>
              </a: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</a:rPr>
                <a:t>except</a:t>
              </a: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:</a:t>
              </a:r>
              <a:b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</a:b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        </a:t>
              </a: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00080"/>
                  </a:solidFill>
                  <a:effectLst/>
                  <a:latin typeface="Arial Unicode MS"/>
                </a:rPr>
                <a:t>print</a:t>
              </a: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(</a:t>
              </a: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00080"/>
                  </a:solidFill>
                  <a:effectLst/>
                  <a:latin typeface="Arial Unicode MS"/>
                </a:rPr>
                <a:t>str</a:t>
              </a: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(CurrentNumber) + </a:t>
              </a: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</a:rPr>
                <a:t>' failed!!'</a:t>
              </a: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)</a:t>
              </a:r>
              <a:b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</a:b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    </a:t>
              </a:r>
              <a:r>
                <a:rPr kumimoji="0" lang="nl-NL" altLang="nl-NL" sz="1400" b="0" i="1" u="none" strike="noStrike" cap="none" normalizeH="0" baseline="0" noProof="1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</a:rPr>
                <a:t># adding Y values of spectrum to DF</a:t>
              </a:r>
              <a:br>
                <a:rPr kumimoji="0" lang="nl-NL" altLang="nl-NL" sz="1400" b="0" i="1" u="none" strike="noStrike" cap="none" normalizeH="0" baseline="0" noProof="1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</a:rPr>
              </a:br>
              <a:r>
                <a:rPr kumimoji="0" lang="nl-NL" altLang="nl-NL" sz="1400" b="0" i="1" u="none" strike="noStrike" cap="none" normalizeH="0" baseline="0" noProof="1">
                  <a:ln>
                    <a:noFill/>
                  </a:ln>
                  <a:solidFill>
                    <a:srgbClr val="8C8C8C"/>
                  </a:solidFill>
                  <a:effectLst/>
                  <a:latin typeface="Arial Unicode MS"/>
                </a:rPr>
                <a:t>    </a:t>
              </a: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DF = pd.concat([DF, pd.Series(CurrentSpectrum[</a:t>
              </a: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</a:rPr>
                <a:t>'y'</a:t>
              </a: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])], </a:t>
              </a: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660099"/>
                  </a:solidFill>
                  <a:effectLst/>
                  <a:latin typeface="Arial Unicode MS"/>
                </a:rPr>
                <a:t>axis</a:t>
              </a: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=</a:t>
              </a: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1750EB"/>
                  </a:solidFill>
                  <a:effectLst/>
                  <a:latin typeface="Arial Unicode MS"/>
                </a:rPr>
                <a:t>1</a:t>
              </a:r>
              <a:r>
                <a:rPr kumimoji="0" lang="nl-NL" altLang="nl-NL" sz="1400" b="0" i="0" u="none" strike="noStrike" cap="none" normalizeH="0" baseline="0" noProof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)</a:t>
              </a:r>
              <a:endParaRPr kumimoji="0" lang="nl-NL" altLang="nl-NL" sz="32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B3AB446F-5993-7004-18FC-DC59EB33F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01" y="5783660"/>
              <a:ext cx="3362139" cy="954107"/>
            </a:xfrm>
            <a:prstGeom prst="rect">
              <a:avLst/>
            </a:prstGeom>
            <a:solidFill>
              <a:srgbClr val="537DB4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altLang="nl-NL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DF = </a:t>
              </a:r>
              <a:r>
                <a:rPr kumimoji="0" lang="nl-NL" altLang="nl-NL" sz="14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DF.set_index</a:t>
              </a:r>
              <a:r>
                <a:rPr kumimoji="0" lang="nl-NL" altLang="nl-NL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((</a:t>
              </a:r>
              <a:r>
                <a:rPr kumimoji="0" lang="nl-NL" altLang="nl-NL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</a:rPr>
                <a:t>'</a:t>
              </a:r>
              <a:r>
                <a:rPr kumimoji="0" lang="nl-NL" altLang="nl-NL" sz="1400" b="0" i="0" u="none" strike="noStrike" cap="none" normalizeH="0" baseline="0" dirty="0" err="1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</a:rPr>
                <a:t>Wavenumber</a:t>
              </a:r>
              <a:r>
                <a:rPr kumimoji="0" lang="nl-NL" altLang="nl-NL" sz="1400" b="0" i="0" u="none" strike="noStrike" cap="none" normalizeH="0" baseline="0" dirty="0">
                  <a:ln>
                    <a:noFill/>
                  </a:ln>
                  <a:solidFill>
                    <a:srgbClr val="067D17"/>
                  </a:solidFill>
                  <a:effectLst/>
                  <a:latin typeface="Arial Unicode MS"/>
                </a:rPr>
                <a:t>'</a:t>
              </a:r>
              <a:r>
                <a:rPr kumimoji="0" lang="nl-NL" altLang="nl-NL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))</a:t>
              </a:r>
              <a:br>
                <a:rPr kumimoji="0" lang="nl-NL" altLang="nl-NL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</a:br>
              <a:r>
                <a:rPr kumimoji="0" lang="nl-NL" altLang="nl-NL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DF = </a:t>
              </a:r>
              <a:r>
                <a:rPr kumimoji="0" lang="nl-NL" altLang="nl-NL" sz="14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DF.transpose</a:t>
              </a:r>
              <a:r>
                <a:rPr kumimoji="0" lang="nl-NL" altLang="nl-NL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()</a:t>
              </a:r>
              <a:br>
                <a:rPr kumimoji="0" lang="nl-NL" altLang="nl-NL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</a:br>
              <a:r>
                <a:rPr kumimoji="0" lang="nl-NL" altLang="nl-NL" sz="14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DF.columns</a:t>
              </a:r>
              <a:r>
                <a:rPr kumimoji="0" lang="nl-NL" altLang="nl-NL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 = </a:t>
              </a:r>
              <a:r>
                <a:rPr kumimoji="0" lang="nl-NL" altLang="nl-NL" sz="14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DF.columns.map</a:t>
              </a:r>
              <a:r>
                <a:rPr kumimoji="0" lang="nl-NL" altLang="nl-NL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(</a:t>
              </a:r>
              <a:r>
                <a:rPr kumimoji="0" lang="nl-NL" altLang="nl-NL" sz="14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to_float</a:t>
              </a:r>
              <a:r>
                <a:rPr kumimoji="0" lang="nl-NL" altLang="nl-NL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)</a:t>
              </a:r>
              <a:br>
                <a:rPr kumimoji="0" lang="nl-NL" altLang="nl-NL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</a:br>
              <a:r>
                <a:rPr kumimoji="0" lang="nl-NL" altLang="nl-NL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DF = </a:t>
              </a:r>
              <a:r>
                <a:rPr kumimoji="0" lang="nl-NL" altLang="nl-NL" sz="1400" b="0" i="0" u="none" strike="noStrike" cap="none" normalizeH="0" baseline="0" dirty="0" err="1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DF.reset_index</a:t>
              </a:r>
              <a:r>
                <a:rPr kumimoji="0" lang="nl-NL" altLang="nl-NL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(</a:t>
              </a:r>
              <a:r>
                <a:rPr kumimoji="0" lang="nl-NL" altLang="nl-NL" sz="1400" b="0" i="0" u="none" strike="noStrike" cap="none" normalizeH="0" baseline="0" dirty="0">
                  <a:ln>
                    <a:noFill/>
                  </a:ln>
                  <a:solidFill>
                    <a:srgbClr val="660099"/>
                  </a:solidFill>
                  <a:effectLst/>
                  <a:latin typeface="Arial Unicode MS"/>
                </a:rPr>
                <a:t>drop</a:t>
              </a:r>
              <a:r>
                <a:rPr kumimoji="0" lang="nl-NL" altLang="nl-NL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=</a:t>
              </a:r>
              <a:r>
                <a:rPr kumimoji="0" lang="nl-NL" altLang="nl-NL" sz="1400" b="0" i="0" u="none" strike="noStrike" cap="none" normalizeH="0" baseline="0" dirty="0">
                  <a:ln>
                    <a:noFill/>
                  </a:ln>
                  <a:solidFill>
                    <a:srgbClr val="0033B3"/>
                  </a:solidFill>
                  <a:effectLst/>
                  <a:latin typeface="Arial Unicode MS"/>
                </a:rPr>
                <a:t>True</a:t>
              </a:r>
              <a:r>
                <a:rPr kumimoji="0" lang="nl-NL" altLang="nl-NL" sz="1400" b="0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Arial Unicode MS"/>
                </a:rPr>
                <a:t>)</a:t>
              </a:r>
              <a:endParaRPr kumimoji="0" lang="nl-NL" altLang="nl-N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DF8F12-A707-740B-A6CE-6AD3F82ADEF2}"/>
              </a:ext>
            </a:extLst>
          </p:cNvPr>
          <p:cNvSpPr txBox="1">
            <a:spLocks/>
          </p:cNvSpPr>
          <p:nvPr/>
        </p:nvSpPr>
        <p:spPr>
          <a:xfrm>
            <a:off x="6410724" y="5977416"/>
            <a:ext cx="5163557" cy="58124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103C6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03C6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03C6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03C6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03C6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Rotate </a:t>
            </a:r>
            <a:r>
              <a:rPr lang="en-US" dirty="0" err="1"/>
              <a:t>dataframe</a:t>
            </a:r>
            <a:r>
              <a:rPr lang="en-US" dirty="0"/>
              <a:t> and fix wavenumbers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776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8960F-A393-F45A-422B-7C7BF35A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1 – no functions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79351-4F53-E31E-ED89-A959138C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074F-B4F9-4C19-811C-4FC0415B7102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41B295-84C5-3783-A610-68FF75507812}"/>
              </a:ext>
            </a:extLst>
          </p:cNvPr>
          <p:cNvSpPr txBox="1">
            <a:spLocks/>
          </p:cNvSpPr>
          <p:nvPr/>
        </p:nvSpPr>
        <p:spPr>
          <a:xfrm>
            <a:off x="6308154" y="17925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103C6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03C6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03C6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03C6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03C6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Plot all spectra</a:t>
            </a:r>
            <a:endParaRPr lang="nl-NL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13F1AE2-931A-29B1-A878-784008C6D9E7}"/>
              </a:ext>
            </a:extLst>
          </p:cNvPr>
          <p:cNvSpPr txBox="1">
            <a:spLocks/>
          </p:cNvSpPr>
          <p:nvPr/>
        </p:nvSpPr>
        <p:spPr>
          <a:xfrm>
            <a:off x="8701058" y="3677574"/>
            <a:ext cx="4308909" cy="581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103C6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03C6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03C6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03C6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03C6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Integrate CO2 peak</a:t>
            </a:r>
            <a:endParaRPr lang="nl-NL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DF8F12-A707-740B-A6CE-6AD3F82ADEF2}"/>
              </a:ext>
            </a:extLst>
          </p:cNvPr>
          <p:cNvSpPr txBox="1">
            <a:spLocks/>
          </p:cNvSpPr>
          <p:nvPr/>
        </p:nvSpPr>
        <p:spPr>
          <a:xfrm>
            <a:off x="6504967" y="5652127"/>
            <a:ext cx="5163557" cy="581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103C6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03C6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03C6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03C6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03C6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Plot CO2 peak and show plots</a:t>
            </a:r>
            <a:endParaRPr lang="nl-NL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F3EA7E0-2191-14BA-023B-59549B448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046" y="1370662"/>
            <a:ext cx="3958199" cy="1169551"/>
          </a:xfrm>
          <a:prstGeom prst="rect">
            <a:avLst/>
          </a:prstGeom>
          <a:solidFill>
            <a:srgbClr val="CDDEED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#Plotting </a:t>
            </a:r>
            <a:r>
              <a:rPr kumimoji="0" lang="nl-NL" altLang="nl-NL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all</a:t>
            </a: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spectra</a:t>
            </a:r>
            <a:b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</a:b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AllSpectraFig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=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plt.figure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()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AllSpectraFigAx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=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AllSpectraFig.add_subplot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()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for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i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in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DF.index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: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AllSpectraFigAx.plot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DF.columns,DF.iloc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[i,:])v</a:t>
            </a:r>
            <a:endParaRPr kumimoji="0" lang="nl-NL" altLang="nl-N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E6C7E58F-8DD9-AB84-89CE-B905A0A07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046" y="2765564"/>
            <a:ext cx="7604560" cy="2031325"/>
          </a:xfrm>
          <a:prstGeom prst="rect">
            <a:avLst/>
          </a:prstGeom>
          <a:solidFill>
            <a:srgbClr val="F0E4CA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(…)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#then </a:t>
            </a:r>
            <a:r>
              <a:rPr kumimoji="0" lang="nl-NL" altLang="nl-NL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iterating</a:t>
            </a: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over </a:t>
            </a:r>
            <a:r>
              <a:rPr kumimoji="0" lang="nl-NL" altLang="nl-NL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all</a:t>
            </a: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spectra </a:t>
            </a:r>
            <a:r>
              <a:rPr kumimoji="0" lang="nl-NL" altLang="nl-NL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and</a:t>
            </a: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</a:t>
            </a:r>
            <a:r>
              <a:rPr kumimoji="0" lang="nl-NL" altLang="nl-NL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integrating</a:t>
            </a: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</a:t>
            </a:r>
            <a:r>
              <a:rPr kumimoji="0" lang="nl-NL" altLang="nl-NL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them</a:t>
            </a:r>
            <a:b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for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i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in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DF.index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: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</a:t>
            </a: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#cut data to relevant area</a:t>
            </a:r>
            <a:b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</a:b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  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SpectrumToIntegrate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=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DF.iloc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[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i,HighWaveNumberIndex:LowWaveNumberIndex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]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CO2_area =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scp.integrate.trapezoid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</a:rPr>
              <a:t>y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=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SpectrumToIntegrate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,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</a:rPr>
              <a:t>x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=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SpectrumToIntegrate.index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)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</a:t>
            </a: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#saving </a:t>
            </a:r>
            <a:r>
              <a:rPr kumimoji="0" lang="nl-NL" altLang="nl-NL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negative</a:t>
            </a: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</a:t>
            </a:r>
            <a:r>
              <a:rPr kumimoji="0" lang="nl-NL" altLang="nl-NL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since</a:t>
            </a: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</a:t>
            </a:r>
            <a:r>
              <a:rPr kumimoji="0" lang="nl-NL" altLang="nl-NL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the</a:t>
            </a: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data is </a:t>
            </a:r>
            <a:r>
              <a:rPr kumimoji="0" lang="nl-NL" altLang="nl-NL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saved</a:t>
            </a: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</a:t>
            </a:r>
            <a:r>
              <a:rPr kumimoji="0" lang="nl-NL" altLang="nl-NL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from</a:t>
            </a: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high to low </a:t>
            </a:r>
            <a:r>
              <a:rPr kumimoji="0" lang="nl-NL" altLang="nl-NL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wavenumbers</a:t>
            </a: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</a:t>
            </a:r>
            <a:r>
              <a:rPr kumimoji="0" lang="nl-NL" altLang="nl-NL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which</a:t>
            </a: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</a:t>
            </a:r>
            <a:r>
              <a:rPr kumimoji="0" lang="nl-NL" altLang="nl-NL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makes</a:t>
            </a: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</a:t>
            </a:r>
            <a:r>
              <a:rPr kumimoji="0" lang="nl-NL" altLang="nl-NL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the</a:t>
            </a: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</a:t>
            </a:r>
            <a:r>
              <a:rPr kumimoji="0" lang="nl-NL" altLang="nl-NL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integration</a:t>
            </a: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</a:t>
            </a:r>
            <a:r>
              <a:rPr kumimoji="0" lang="nl-NL" altLang="nl-NL" sz="1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negative</a:t>
            </a: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.</a:t>
            </a:r>
            <a:b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</a:b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  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integrated_list.append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(-CO2_area)</a:t>
            </a:r>
            <a:endParaRPr kumimoji="0" lang="nl-NL" altLang="nl-N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CC212745-5AC2-6037-A68F-B7527DC3F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" y="5142229"/>
            <a:ext cx="2975495" cy="1169551"/>
          </a:xfrm>
          <a:prstGeom prst="rect">
            <a:avLst/>
          </a:prstGeom>
          <a:solidFill>
            <a:srgbClr val="D1D9E4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CO2Fig = 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plt.figure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()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CO2FigAx = CO2Fig.add_subplot()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CO2FigAx.plot(</a:t>
            </a: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integrated_list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)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plt.show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()</a:t>
            </a:r>
            <a:endParaRPr kumimoji="0" lang="nl-NL" altLang="nl-N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46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7662-4C96-ACF1-41A9-2FB76368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2 - functions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E4BB-0673-1F1C-3ED8-64BB7CF4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5043" y="3614503"/>
            <a:ext cx="665270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 which takes the folder name</a:t>
            </a:r>
          </a:p>
          <a:p>
            <a:pPr marL="0" indent="0">
              <a:buNone/>
            </a:pPr>
            <a:r>
              <a:rPr lang="en-US" dirty="0"/>
              <a:t>And returns </a:t>
            </a:r>
            <a:r>
              <a:rPr lang="en-US" dirty="0" err="1"/>
              <a:t>dataframe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08836-473D-9BBB-3D45-3A50D883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074F-B4F9-4C19-811C-4FC0415B7102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9B5F5F0-82F0-3347-F10F-65F4108F5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91" y="1352081"/>
            <a:ext cx="6016391" cy="4708981"/>
          </a:xfrm>
          <a:prstGeom prst="rect">
            <a:avLst/>
          </a:prstGeom>
          <a:solidFill>
            <a:srgbClr val="CDDEED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def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</a:rPr>
              <a:t>load_data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(FolderName):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filelist = []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</a:t>
            </a: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#Find </a:t>
            </a:r>
            <a:r>
              <a:rPr kumimoji="0" lang="nl-NL" altLang="nl-NL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all</a:t>
            </a: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.dx files in </a:t>
            </a:r>
            <a:r>
              <a:rPr kumimoji="0" lang="nl-NL" altLang="nl-NL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the</a:t>
            </a: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folder </a:t>
            </a:r>
            <a:r>
              <a:rPr kumimoji="0" lang="nl-NL" altLang="nl-NL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specified</a:t>
            </a: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</a:t>
            </a:r>
            <a:r>
              <a:rPr kumimoji="0" lang="nl-NL" altLang="nl-NL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and</a:t>
            </a: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</a:t>
            </a:r>
            <a:r>
              <a:rPr kumimoji="0" lang="nl-NL" altLang="nl-NL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add</a:t>
            </a: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</a:t>
            </a:r>
            <a:r>
              <a:rPr kumimoji="0" lang="nl-NL" altLang="nl-NL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them</a:t>
            </a: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to </a:t>
            </a:r>
            <a:r>
              <a:rPr kumimoji="0" lang="nl-NL" altLang="nl-NL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the</a:t>
            </a: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list of files</a:t>
            </a:r>
            <a:b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</a:b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  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for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root,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dirs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, files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in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os.walk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(FolderName,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</a:rPr>
              <a:t>topdown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=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True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):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       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for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name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in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files: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           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if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</a:rPr>
              <a:t>'.dx'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in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name: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               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filelist.append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os.path.join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(root, name))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</a:t>
            </a: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#Load .dx files </a:t>
            </a:r>
            <a:r>
              <a:rPr kumimoji="0" lang="nl-NL" altLang="nl-NL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into</a:t>
            </a: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dataframe</a:t>
            </a:r>
            <a:b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</a:b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  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firsttime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=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True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</a:b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    for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files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in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filelist: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   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if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firsttime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: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	(…)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        </a:t>
            </a: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#reading .dx file</a:t>
            </a:r>
            <a:b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</a:b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      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try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: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        CurrentSpectrum =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j.jcamp_readfile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(files)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   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except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: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       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print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str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CurrentNumber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) +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</a:rPr>
              <a:t>'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</a:rPr>
              <a:t>failed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</a:rPr>
              <a:t>!!'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    </a:t>
            </a: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# </a:t>
            </a:r>
            <a:r>
              <a:rPr kumimoji="0" lang="nl-NL" altLang="nl-NL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adding</a:t>
            </a: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Y </a:t>
            </a:r>
            <a:r>
              <a:rPr kumimoji="0" lang="nl-NL" altLang="nl-NL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values</a:t>
            </a: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of spectrum to DF</a:t>
            </a:r>
            <a:b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</a:b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      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DF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=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pd.concat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([DF,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pd.Series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(CurrentSpectrum[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</a:rPr>
              <a:t>'y'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])],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</a:rPr>
              <a:t>axis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=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</a:rPr>
              <a:t>1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lang="nl-NL" altLang="nl-NL" sz="1000" dirty="0">
                <a:solidFill>
                  <a:srgbClr val="080808"/>
                </a:solidFill>
                <a:latin typeface="Arial Unicode MS"/>
              </a:rPr>
              <a:t>	(…)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</a:t>
            </a: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#making </a:t>
            </a:r>
            <a:r>
              <a:rPr kumimoji="0" lang="nl-NL" altLang="nl-NL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the</a:t>
            </a: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DF </a:t>
            </a:r>
            <a:r>
              <a:rPr kumimoji="0" lang="nl-NL" altLang="nl-NL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the</a:t>
            </a: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way I want </a:t>
            </a:r>
            <a:r>
              <a:rPr kumimoji="0" lang="nl-NL" altLang="nl-NL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it</a:t>
            </a: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- </a:t>
            </a:r>
            <a:r>
              <a:rPr kumimoji="0" lang="nl-NL" altLang="nl-NL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with</a:t>
            </a: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</a:t>
            </a:r>
            <a:r>
              <a:rPr kumimoji="0" lang="nl-NL" altLang="nl-NL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the</a:t>
            </a: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</a:t>
            </a:r>
            <a:r>
              <a:rPr kumimoji="0" lang="nl-NL" altLang="nl-NL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wavenumbers</a:t>
            </a: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as columns </a:t>
            </a:r>
            <a:r>
              <a:rPr kumimoji="0" lang="nl-NL" altLang="nl-NL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and</a:t>
            </a: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</a:t>
            </a:r>
            <a:r>
              <a:rPr kumimoji="0" lang="nl-NL" altLang="nl-NL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the</a:t>
            </a: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spectra </a:t>
            </a:r>
            <a:r>
              <a:rPr kumimoji="0" lang="nl-NL" altLang="nl-NL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being</a:t>
            </a: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</a:t>
            </a:r>
            <a:r>
              <a:rPr kumimoji="0" lang="nl-NL" altLang="nl-NL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the</a:t>
            </a: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</a:t>
            </a:r>
            <a:r>
              <a:rPr kumimoji="0" lang="nl-NL" altLang="nl-NL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rows</a:t>
            </a: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.</a:t>
            </a:r>
            <a:b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</a:br>
            <a:r>
              <a:rPr kumimoji="0" lang="nl-NL" altLang="nl-NL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</a:rPr>
              <a:t>   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DF =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DF.set_index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</a:rPr>
              <a:t>'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</a:rPr>
              <a:t>Wavenumber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</a:rPr>
              <a:t>'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))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DF =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DF.transpose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DF.columns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=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DF.columns.map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to_float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DF = </a:t>
            </a:r>
            <a:r>
              <a:rPr kumimoji="0" lang="nl-NL" altLang="nl-NL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DF.reset_index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</a:rPr>
              <a:t>drop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=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True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)</a:t>
            </a:r>
            <a:b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return 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DF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984955"/>
      </p:ext>
    </p:extLst>
  </p:cSld>
  <p:clrMapOvr>
    <a:masterClrMapping/>
  </p:clrMapOvr>
</p:sld>
</file>

<file path=ppt/theme/theme1.xml><?xml version="1.0" encoding="utf-8"?>
<a:theme xmlns:a="http://schemas.openxmlformats.org/drawingml/2006/main" name="ICC theme">
  <a:themeElements>
    <a:clrScheme name="ICC colors">
      <a:dk1>
        <a:srgbClr val="144D7F"/>
      </a:dk1>
      <a:lt1>
        <a:sysClr val="window" lastClr="FFFFFF"/>
      </a:lt1>
      <a:dk2>
        <a:srgbClr val="537DB4"/>
      </a:dk2>
      <a:lt2>
        <a:srgbClr val="E7E6E6"/>
      </a:lt2>
      <a:accent1>
        <a:srgbClr val="144D7F"/>
      </a:accent1>
      <a:accent2>
        <a:srgbClr val="537DB4"/>
      </a:accent2>
      <a:accent3>
        <a:srgbClr val="B1DCFD"/>
      </a:accent3>
      <a:accent4>
        <a:srgbClr val="FAE57C"/>
      </a:accent4>
      <a:accent5>
        <a:srgbClr val="F1B530"/>
      </a:accent5>
      <a:accent6>
        <a:srgbClr val="BC860C"/>
      </a:accent6>
      <a:hlink>
        <a:srgbClr val="144D7F"/>
      </a:hlink>
      <a:folHlink>
        <a:srgbClr val="F4D16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rgbClr val="103C64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Jan's ICC template.potx  -  Alleen-lezen" id="{41484A21-1BDA-4745-B4D3-D617945E52FD}" vid="{81A7D4DE-14DA-4C00-8979-B5810B39D1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1809</Words>
  <Application>Microsoft Office PowerPoint</Application>
  <PresentationFormat>Widescreen</PresentationFormat>
  <Paragraphs>159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Unicode MS</vt:lpstr>
      <vt:lpstr>Calibri</vt:lpstr>
      <vt:lpstr>Calibri Light</vt:lpstr>
      <vt:lpstr>ICC theme</vt:lpstr>
      <vt:lpstr>Object oriented programming</vt:lpstr>
      <vt:lpstr>Functional programming</vt:lpstr>
      <vt:lpstr>Object oriented programming</vt:lpstr>
      <vt:lpstr>Example: 4 levels of coding</vt:lpstr>
      <vt:lpstr>4 levels?</vt:lpstr>
      <vt:lpstr>Level 1 to 3 - output</vt:lpstr>
      <vt:lpstr>Level 1 – no functions</vt:lpstr>
      <vt:lpstr>Level 1 – no functions</vt:lpstr>
      <vt:lpstr>Level 2 - functions</vt:lpstr>
      <vt:lpstr>Level 2 - functions</vt:lpstr>
      <vt:lpstr>Level 2 - Functions</vt:lpstr>
      <vt:lpstr>Level 3: using a class</vt:lpstr>
      <vt:lpstr>Level 3: using a class</vt:lpstr>
      <vt:lpstr>Level 3: using a class</vt:lpstr>
      <vt:lpstr>Level 4: using dictionaries for multiple datasets</vt:lpstr>
      <vt:lpstr>Level 4: using dictionaries for multiple datasets</vt:lpstr>
      <vt:lpstr>Result from level 4</vt:lpstr>
      <vt:lpstr>Do it yourself!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Hollander, J. den (Jan)</dc:creator>
  <cp:lastModifiedBy>Kappé, B.T. (Bram)</cp:lastModifiedBy>
  <cp:revision>3</cp:revision>
  <dcterms:created xsi:type="dcterms:W3CDTF">2024-03-01T07:44:20Z</dcterms:created>
  <dcterms:modified xsi:type="dcterms:W3CDTF">2025-06-11T12:34:14Z</dcterms:modified>
</cp:coreProperties>
</file>