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6" r:id="rId3"/>
    <p:sldId id="267" r:id="rId4"/>
    <p:sldId id="280" r:id="rId5"/>
    <p:sldId id="271" r:id="rId6"/>
    <p:sldId id="284" r:id="rId7"/>
    <p:sldId id="259" r:id="rId8"/>
    <p:sldId id="260" r:id="rId9"/>
    <p:sldId id="282" r:id="rId10"/>
    <p:sldId id="263" r:id="rId11"/>
    <p:sldId id="273" r:id="rId12"/>
    <p:sldId id="277" r:id="rId13"/>
    <p:sldId id="262" r:id="rId14"/>
    <p:sldId id="261" r:id="rId15"/>
    <p:sldId id="272" r:id="rId16"/>
    <p:sldId id="276" r:id="rId17"/>
    <p:sldId id="268" r:id="rId18"/>
    <p:sldId id="283" r:id="rId19"/>
    <p:sldId id="258" r:id="rId20"/>
    <p:sldId id="279" r:id="rId21"/>
    <p:sldId id="269" r:id="rId22"/>
    <p:sldId id="274" r:id="rId23"/>
    <p:sldId id="270" r:id="rId24"/>
    <p:sldId id="278" r:id="rId25"/>
    <p:sldId id="264" r:id="rId26"/>
    <p:sldId id="285" r:id="rId27"/>
    <p:sldId id="265" r:id="rId28"/>
    <p:sldId id="281" r:id="rId29"/>
    <p:sldId id="286" r:id="rId30"/>
  </p:sldIdLst>
  <p:sldSz cx="9144000" cy="6858000" type="screen4x3"/>
  <p:notesSz cx="6858000" cy="9144000"/>
  <p:defaultTextStyle>
    <a:defPPr>
      <a:defRPr lang="uz-Lat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1" autoAdjust="0"/>
    <p:restoredTop sz="84948" autoAdjust="0"/>
  </p:normalViewPr>
  <p:slideViewPr>
    <p:cSldViewPr>
      <p:cViewPr varScale="1">
        <p:scale>
          <a:sx n="58" d="100"/>
          <a:sy n="58" d="100"/>
        </p:scale>
        <p:origin x="1476"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C0B47-DF04-447A-87B7-FB07E945E671}" type="datetimeFigureOut">
              <a:rPr lang="en-US" smtClean="0"/>
              <a:t>4/27/2021</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E3A64-866B-40FB-96B1-E9087271C941}" type="slidenum">
              <a:rPr lang="en-US" smtClean="0"/>
              <a:t>‹#›</a:t>
            </a:fld>
            <a:endParaRPr lang="en-US"/>
          </a:p>
        </p:txBody>
      </p:sp>
    </p:spTree>
    <p:extLst>
      <p:ext uri="{BB962C8B-B14F-4D97-AF65-F5344CB8AC3E}">
        <p14:creationId xmlns:p14="http://schemas.microsoft.com/office/powerpoint/2010/main" val="70606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1C2E3A64-866B-40FB-96B1-E9087271C941}" type="slidenum">
              <a:rPr lang="en-US" smtClean="0"/>
              <a:t>11</a:t>
            </a:fld>
            <a:endParaRPr lang="en-US"/>
          </a:p>
        </p:txBody>
      </p:sp>
    </p:spTree>
    <p:extLst>
      <p:ext uri="{BB962C8B-B14F-4D97-AF65-F5344CB8AC3E}">
        <p14:creationId xmlns:p14="http://schemas.microsoft.com/office/powerpoint/2010/main" val="17037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16" name="Номер слайда 15"/>
          <p:cNvSpPr>
            <a:spLocks noGrp="1"/>
          </p:cNvSpPr>
          <p:nvPr>
            <p:ph type="sldNum" sz="quarter" idx="11"/>
          </p:nvPr>
        </p:nvSpPr>
        <p:spPr/>
        <p:txBody>
          <a:bodyPr/>
          <a:lstStyle/>
          <a:p>
            <a:fld id="{FDE10E0E-209A-4EFA-8CDE-9578949627BE}" type="slidenum">
              <a:rPr lang="uz-Latn-UZ" smtClean="0"/>
              <a:t>‹#›</a:t>
            </a:fld>
            <a:endParaRPr lang="uz-Latn-UZ"/>
          </a:p>
        </p:txBody>
      </p:sp>
      <p:sp>
        <p:nvSpPr>
          <p:cNvPr id="17" name="Нижний колонтитул 16"/>
          <p:cNvSpPr>
            <a:spLocks noGrp="1"/>
          </p:cNvSpPr>
          <p:nvPr>
            <p:ph type="ftr" sz="quarter" idx="12"/>
          </p:nvPr>
        </p:nvSpPr>
        <p:spPr/>
        <p:txBody>
          <a:bodyPr/>
          <a:lstStyle/>
          <a:p>
            <a:endParaRPr lang="uz-Latn-U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5" name="Нижний колонтитул 4"/>
          <p:cNvSpPr>
            <a:spLocks noGrp="1"/>
          </p:cNvSpPr>
          <p:nvPr>
            <p:ph type="ftr" sz="quarter" idx="11"/>
          </p:nvPr>
        </p:nvSpPr>
        <p:spPr/>
        <p:txBody>
          <a:bodyPr/>
          <a:lstStyle/>
          <a:p>
            <a:endParaRPr lang="uz-Latn-UZ"/>
          </a:p>
        </p:txBody>
      </p:sp>
      <p:sp>
        <p:nvSpPr>
          <p:cNvPr id="6" name="Номер слайда 5"/>
          <p:cNvSpPr>
            <a:spLocks noGrp="1"/>
          </p:cNvSpPr>
          <p:nvPr>
            <p:ph type="sldNum" sz="quarter" idx="12"/>
          </p:nvPr>
        </p:nvSpPr>
        <p:spPr/>
        <p:txBody>
          <a:bodyPr/>
          <a:lstStyle/>
          <a:p>
            <a:fld id="{FDE10E0E-209A-4EFA-8CDE-9578949627BE}" type="slidenum">
              <a:rPr lang="uz-Latn-UZ" smtClean="0"/>
              <a:t>‹#›</a:t>
            </a:fld>
            <a:endParaRPr lang="uz-Latn-U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5" name="Нижний колонтитул 4"/>
          <p:cNvSpPr>
            <a:spLocks noGrp="1"/>
          </p:cNvSpPr>
          <p:nvPr>
            <p:ph type="ftr" sz="quarter" idx="11"/>
          </p:nvPr>
        </p:nvSpPr>
        <p:spPr/>
        <p:txBody>
          <a:bodyPr/>
          <a:lstStyle/>
          <a:p>
            <a:endParaRPr lang="uz-Latn-UZ"/>
          </a:p>
        </p:txBody>
      </p:sp>
      <p:sp>
        <p:nvSpPr>
          <p:cNvPr id="6" name="Номер слайда 5"/>
          <p:cNvSpPr>
            <a:spLocks noGrp="1"/>
          </p:cNvSpPr>
          <p:nvPr>
            <p:ph type="sldNum" sz="quarter" idx="12"/>
          </p:nvPr>
        </p:nvSpPr>
        <p:spPr/>
        <p:txBody>
          <a:bodyPr/>
          <a:lstStyle/>
          <a:p>
            <a:fld id="{FDE10E0E-209A-4EFA-8CDE-9578949627BE}" type="slidenum">
              <a:rPr lang="uz-Latn-UZ" smtClean="0"/>
              <a:t>‹#›</a:t>
            </a:fld>
            <a:endParaRPr lang="uz-Latn-U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17526A4F-6B70-47CC-8828-85E5E48E1782}" type="datetimeFigureOut">
              <a:rPr lang="uz-Latn-UZ" smtClean="0"/>
              <a:t>27/04/2021</a:t>
            </a:fld>
            <a:endParaRPr lang="uz-Latn-UZ"/>
          </a:p>
        </p:txBody>
      </p:sp>
      <p:sp>
        <p:nvSpPr>
          <p:cNvPr id="15" name="Номер слайда 14"/>
          <p:cNvSpPr>
            <a:spLocks noGrp="1"/>
          </p:cNvSpPr>
          <p:nvPr>
            <p:ph type="sldNum" sz="quarter" idx="15"/>
          </p:nvPr>
        </p:nvSpPr>
        <p:spPr/>
        <p:txBody>
          <a:bodyPr/>
          <a:lstStyle>
            <a:lvl1pPr algn="ctr">
              <a:defRPr/>
            </a:lvl1pPr>
          </a:lstStyle>
          <a:p>
            <a:fld id="{FDE10E0E-209A-4EFA-8CDE-9578949627BE}" type="slidenum">
              <a:rPr lang="uz-Latn-UZ" smtClean="0"/>
              <a:t>‹#›</a:t>
            </a:fld>
            <a:endParaRPr lang="uz-Latn-UZ"/>
          </a:p>
        </p:txBody>
      </p:sp>
      <p:sp>
        <p:nvSpPr>
          <p:cNvPr id="16" name="Нижний колонтитул 15"/>
          <p:cNvSpPr>
            <a:spLocks noGrp="1"/>
          </p:cNvSpPr>
          <p:nvPr>
            <p:ph type="ftr" sz="quarter" idx="16"/>
          </p:nvPr>
        </p:nvSpPr>
        <p:spPr/>
        <p:txBody>
          <a:bodyPr/>
          <a:lstStyle/>
          <a:p>
            <a:endParaRPr lang="uz-Latn-UZ"/>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5" name="Нижний колонтитул 4"/>
          <p:cNvSpPr>
            <a:spLocks noGrp="1"/>
          </p:cNvSpPr>
          <p:nvPr>
            <p:ph type="ftr" sz="quarter" idx="11"/>
          </p:nvPr>
        </p:nvSpPr>
        <p:spPr/>
        <p:txBody>
          <a:bodyPr/>
          <a:lstStyle/>
          <a:p>
            <a:endParaRPr lang="uz-Latn-UZ"/>
          </a:p>
        </p:txBody>
      </p:sp>
      <p:sp>
        <p:nvSpPr>
          <p:cNvPr id="6" name="Номер слайда 5"/>
          <p:cNvSpPr>
            <a:spLocks noGrp="1"/>
          </p:cNvSpPr>
          <p:nvPr>
            <p:ph type="sldNum" sz="quarter" idx="12"/>
          </p:nvPr>
        </p:nvSpPr>
        <p:spPr/>
        <p:txBody>
          <a:bodyPr/>
          <a:lstStyle/>
          <a:p>
            <a:fld id="{FDE10E0E-209A-4EFA-8CDE-9578949627BE}" type="slidenum">
              <a:rPr lang="uz-Latn-UZ" smtClean="0"/>
              <a:t>‹#›</a:t>
            </a:fld>
            <a:endParaRPr lang="uz-Latn-UZ"/>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6" name="Нижний колонтитул 5"/>
          <p:cNvSpPr>
            <a:spLocks noGrp="1"/>
          </p:cNvSpPr>
          <p:nvPr>
            <p:ph type="ftr" sz="quarter" idx="11"/>
          </p:nvPr>
        </p:nvSpPr>
        <p:spPr/>
        <p:txBody>
          <a:bodyPr/>
          <a:lstStyle/>
          <a:p>
            <a:endParaRPr lang="uz-Latn-UZ"/>
          </a:p>
        </p:txBody>
      </p:sp>
      <p:sp>
        <p:nvSpPr>
          <p:cNvPr id="7" name="Номер слайда 6"/>
          <p:cNvSpPr>
            <a:spLocks noGrp="1"/>
          </p:cNvSpPr>
          <p:nvPr>
            <p:ph type="sldNum" sz="quarter" idx="12"/>
          </p:nvPr>
        </p:nvSpPr>
        <p:spPr/>
        <p:txBody>
          <a:bodyPr/>
          <a:lstStyle/>
          <a:p>
            <a:fld id="{FDE10E0E-209A-4EFA-8CDE-9578949627BE}" type="slidenum">
              <a:rPr lang="uz-Latn-UZ" smtClean="0"/>
              <a:t>‹#›</a:t>
            </a:fld>
            <a:endParaRPr lang="uz-Latn-UZ"/>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FDE10E0E-209A-4EFA-8CDE-9578949627BE}" type="slidenum">
              <a:rPr lang="uz-Latn-UZ" smtClean="0"/>
              <a:t>‹#›</a:t>
            </a:fld>
            <a:endParaRPr lang="uz-Latn-UZ"/>
          </a:p>
        </p:txBody>
      </p:sp>
      <p:sp>
        <p:nvSpPr>
          <p:cNvPr id="8" name="Нижний колонтитул 7"/>
          <p:cNvSpPr>
            <a:spLocks noGrp="1"/>
          </p:cNvSpPr>
          <p:nvPr>
            <p:ph type="ftr" sz="quarter" idx="11"/>
          </p:nvPr>
        </p:nvSpPr>
        <p:spPr/>
        <p:txBody>
          <a:bodyPr/>
          <a:lstStyle/>
          <a:p>
            <a:endParaRPr lang="uz-Latn-UZ"/>
          </a:p>
        </p:txBody>
      </p:sp>
      <p:sp>
        <p:nvSpPr>
          <p:cNvPr id="7" name="Дата 6"/>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4" name="Нижний колонтитул 3"/>
          <p:cNvSpPr>
            <a:spLocks noGrp="1"/>
          </p:cNvSpPr>
          <p:nvPr>
            <p:ph type="ftr" sz="quarter" idx="11"/>
          </p:nvPr>
        </p:nvSpPr>
        <p:spPr/>
        <p:txBody>
          <a:bodyPr/>
          <a:lstStyle/>
          <a:p>
            <a:endParaRPr lang="uz-Latn-UZ"/>
          </a:p>
        </p:txBody>
      </p:sp>
      <p:sp>
        <p:nvSpPr>
          <p:cNvPr id="5" name="Номер слайда 4"/>
          <p:cNvSpPr>
            <a:spLocks noGrp="1"/>
          </p:cNvSpPr>
          <p:nvPr>
            <p:ph type="sldNum" sz="quarter" idx="12"/>
          </p:nvPr>
        </p:nvSpPr>
        <p:spPr/>
        <p:txBody>
          <a:bodyPr/>
          <a:lstStyle/>
          <a:p>
            <a:fld id="{FDE10E0E-209A-4EFA-8CDE-9578949627BE}" type="slidenum">
              <a:rPr lang="uz-Latn-UZ" smtClean="0"/>
              <a:t>‹#›</a:t>
            </a:fld>
            <a:endParaRPr lang="uz-Latn-UZ"/>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3" name="Нижний колонтитул 2"/>
          <p:cNvSpPr>
            <a:spLocks noGrp="1"/>
          </p:cNvSpPr>
          <p:nvPr>
            <p:ph type="ftr" sz="quarter" idx="11"/>
          </p:nvPr>
        </p:nvSpPr>
        <p:spPr/>
        <p:txBody>
          <a:bodyPr/>
          <a:lstStyle/>
          <a:p>
            <a:endParaRPr lang="uz-Latn-UZ"/>
          </a:p>
        </p:txBody>
      </p:sp>
      <p:sp>
        <p:nvSpPr>
          <p:cNvPr id="4" name="Номер слайда 3"/>
          <p:cNvSpPr>
            <a:spLocks noGrp="1"/>
          </p:cNvSpPr>
          <p:nvPr>
            <p:ph type="sldNum" sz="quarter" idx="12"/>
          </p:nvPr>
        </p:nvSpPr>
        <p:spPr/>
        <p:txBody>
          <a:bodyPr/>
          <a:lstStyle/>
          <a:p>
            <a:fld id="{FDE10E0E-209A-4EFA-8CDE-9578949627BE}" type="slidenum">
              <a:rPr lang="uz-Latn-UZ" smtClean="0"/>
              <a:t>‹#›</a:t>
            </a:fld>
            <a:endParaRPr lang="uz-Latn-U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17526A4F-6B70-47CC-8828-85E5E48E1782}" type="datetimeFigureOut">
              <a:rPr lang="uz-Latn-UZ" smtClean="0"/>
              <a:t>27/04/2021</a:t>
            </a:fld>
            <a:endParaRPr lang="uz-Latn-UZ"/>
          </a:p>
        </p:txBody>
      </p:sp>
      <p:sp>
        <p:nvSpPr>
          <p:cNvPr id="9" name="Номер слайда 8"/>
          <p:cNvSpPr>
            <a:spLocks noGrp="1"/>
          </p:cNvSpPr>
          <p:nvPr>
            <p:ph type="sldNum" sz="quarter" idx="15"/>
          </p:nvPr>
        </p:nvSpPr>
        <p:spPr/>
        <p:txBody>
          <a:bodyPr/>
          <a:lstStyle/>
          <a:p>
            <a:fld id="{FDE10E0E-209A-4EFA-8CDE-9578949627BE}" type="slidenum">
              <a:rPr lang="uz-Latn-UZ" smtClean="0"/>
              <a:t>‹#›</a:t>
            </a:fld>
            <a:endParaRPr lang="uz-Latn-UZ"/>
          </a:p>
        </p:txBody>
      </p:sp>
      <p:sp>
        <p:nvSpPr>
          <p:cNvPr id="10" name="Нижний колонтитул 9"/>
          <p:cNvSpPr>
            <a:spLocks noGrp="1"/>
          </p:cNvSpPr>
          <p:nvPr>
            <p:ph type="ftr" sz="quarter" idx="16"/>
          </p:nvPr>
        </p:nvSpPr>
        <p:spPr/>
        <p:txBody>
          <a:bodyPr/>
          <a:lstStyle/>
          <a:p>
            <a:endParaRPr lang="uz-Latn-U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17526A4F-6B70-47CC-8828-85E5E48E1782}" type="datetimeFigureOut">
              <a:rPr lang="uz-Latn-UZ" smtClean="0"/>
              <a:t>27/04/2021</a:t>
            </a:fld>
            <a:endParaRPr lang="uz-Latn-UZ"/>
          </a:p>
        </p:txBody>
      </p:sp>
      <p:sp>
        <p:nvSpPr>
          <p:cNvPr id="9" name="Номер слайда 8"/>
          <p:cNvSpPr>
            <a:spLocks noGrp="1"/>
          </p:cNvSpPr>
          <p:nvPr>
            <p:ph type="sldNum" sz="quarter" idx="11"/>
          </p:nvPr>
        </p:nvSpPr>
        <p:spPr/>
        <p:txBody>
          <a:bodyPr/>
          <a:lstStyle/>
          <a:p>
            <a:fld id="{FDE10E0E-209A-4EFA-8CDE-9578949627BE}" type="slidenum">
              <a:rPr lang="uz-Latn-UZ" smtClean="0"/>
              <a:t>‹#›</a:t>
            </a:fld>
            <a:endParaRPr lang="uz-Latn-UZ"/>
          </a:p>
        </p:txBody>
      </p:sp>
      <p:sp>
        <p:nvSpPr>
          <p:cNvPr id="10" name="Нижний колонтитул 9"/>
          <p:cNvSpPr>
            <a:spLocks noGrp="1"/>
          </p:cNvSpPr>
          <p:nvPr>
            <p:ph type="ftr" sz="quarter" idx="12"/>
          </p:nvPr>
        </p:nvSpPr>
        <p:spPr/>
        <p:txBody>
          <a:bodyPr/>
          <a:lstStyle/>
          <a:p>
            <a:endParaRPr lang="uz-Latn-U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7526A4F-6B70-47CC-8828-85E5E48E1782}" type="datetimeFigureOut">
              <a:rPr lang="uz-Latn-UZ" smtClean="0"/>
              <a:t>27/04/2021</a:t>
            </a:fld>
            <a:endParaRPr lang="uz-Latn-UZ"/>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uz-Latn-UZ"/>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DE10E0E-209A-4EFA-8CDE-9578949627BE}" type="slidenum">
              <a:rPr lang="uz-Latn-UZ" smtClean="0"/>
              <a:t>‹#›</a:t>
            </a:fld>
            <a:endParaRPr lang="uz-Latn-UZ"/>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hozir.org/1-umum-rivojlantiruvchi-va-erkin-mashlarga-oid-atamalar.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hozir.org/ozbekiston-respublikasining-ayrim-qonun-hujjatlariga-ozgartish-v2.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564904"/>
            <a:ext cx="8229600" cy="1512168"/>
          </a:xfrm>
        </p:spPr>
        <p:txBody>
          <a:bodyPr>
            <a:normAutofit/>
          </a:bodyPr>
          <a:lstStyle/>
          <a:p>
            <a:r>
              <a:rPr lang="uz-Latn-UZ" sz="3200" b="1" dirty="0" smtClean="0">
                <a:solidFill>
                  <a:schemeClr val="bg1"/>
                </a:solidFill>
              </a:rPr>
              <a:t>MAVZU:</a:t>
            </a:r>
            <a:r>
              <a:rPr lang="uz-Latn-UZ" sz="4000" b="1" dirty="0" smtClean="0">
                <a:solidFill>
                  <a:schemeClr val="bg1"/>
                </a:solidFill>
              </a:rPr>
              <a:t> </a:t>
            </a:r>
            <a:r>
              <a:rPr lang="uz-Latn-UZ" sz="4000" dirty="0" smtClean="0">
                <a:solidFill>
                  <a:srgbClr val="FF0000"/>
                </a:solidFill>
              </a:rPr>
              <a:t>ATMOSFERA HAVOSINING</a:t>
            </a:r>
            <a:br>
              <a:rPr lang="uz-Latn-UZ" sz="4000" dirty="0" smtClean="0">
                <a:solidFill>
                  <a:srgbClr val="FF0000"/>
                </a:solidFill>
              </a:rPr>
            </a:br>
            <a:r>
              <a:rPr lang="uz-Latn-UZ" sz="4000" dirty="0" smtClean="0">
                <a:solidFill>
                  <a:srgbClr val="FF0000"/>
                </a:solidFill>
              </a:rPr>
              <a:t>     			 IFLOSLANISHI</a:t>
            </a:r>
            <a:endParaRPr lang="en-US" sz="4000" dirty="0">
              <a:solidFill>
                <a:srgbClr val="FF0000"/>
              </a:solidFill>
            </a:endParaRPr>
          </a:p>
        </p:txBody>
      </p:sp>
    </p:spTree>
    <p:extLst>
      <p:ext uri="{BB962C8B-B14F-4D97-AF65-F5344CB8AC3E}">
        <p14:creationId xmlns:p14="http://schemas.microsoft.com/office/powerpoint/2010/main" val="284931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084912"/>
          </a:xfrm>
        </p:spPr>
        <p:txBody>
          <a:bodyPr>
            <a:normAutofit fontScale="90000"/>
          </a:bodyPr>
          <a:lstStyle/>
          <a:p>
            <a:r>
              <a:rPr lang="uz-Latn-UZ" sz="2800" b="1" dirty="0">
                <a:solidFill>
                  <a:schemeClr val="bg1"/>
                </a:solidFill>
                <a:effectLst/>
              </a:rPr>
              <a:t>Havoning ifloslanish sabablari</a:t>
            </a:r>
            <a:br>
              <a:rPr lang="uz-Latn-UZ" sz="2800" b="1" dirty="0">
                <a:solidFill>
                  <a:schemeClr val="bg1"/>
                </a:solidFill>
                <a:effectLst/>
              </a:rPr>
            </a:br>
            <a:r>
              <a:rPr lang="uz-Latn-UZ" sz="2800" dirty="0">
                <a:solidFill>
                  <a:schemeClr val="bg1"/>
                </a:solidFill>
                <a:effectLst/>
              </a:rPr>
              <a:t>Havoning ifloslanishi tabiiy sabablarga ko'ra yoki odamlarning ta'siriga (antropik sabablarga ko'ra) bog'liq bo'lishi mumkin. Tabiiy sabablarga vulqon otilishi, botqoq gazlari va konlarda yoki g'orlarda gaz to'planishi natijasida chiqadigan gaz va zarrachalar kiradi.</a:t>
            </a:r>
            <a:br>
              <a:rPr lang="uz-Latn-UZ" sz="2800" dirty="0">
                <a:solidFill>
                  <a:schemeClr val="bg1"/>
                </a:solidFill>
                <a:effectLst/>
              </a:rPr>
            </a:br>
            <a:r>
              <a:rPr lang="uz-Latn-UZ" sz="2800" dirty="0">
                <a:solidFill>
                  <a:schemeClr val="bg1"/>
                </a:solidFill>
                <a:effectLst/>
              </a:rPr>
              <a:t>Shuningdek, tabiiy kelib chiqadigan o'rmon yong'inlari ifloslantiruvchi zarralarni chiqaradi. Viruslar, bakteriyalar, zamburug'li sporalar va polen donalari havosining ifloslanishi tabiiy yoki inson faoliyati ta'sirida bo'lishi mumkin.</a:t>
            </a:r>
            <a:br>
              <a:rPr lang="uz-Latn-UZ" sz="2800" dirty="0">
                <a:solidFill>
                  <a:schemeClr val="bg1"/>
                </a:solidFill>
                <a:effectLst/>
              </a:rPr>
            </a:br>
            <a:r>
              <a:rPr lang="uz-Latn-UZ" sz="2800" dirty="0">
                <a:solidFill>
                  <a:schemeClr val="bg1"/>
                </a:solidFill>
                <a:effectLst/>
              </a:rPr>
              <a:t>Antropik sabablarga kelsak, avtotransport harakati va sanoat faoliyati natijasida gaz chiqindilari ajralib turadi. Xuddi shunday, qazib olinadigan yoqilg'ilarni isitish uchun yoqish va texnogen kelib chiqadigan yong'inlar (o'rmon va chiqindilar).</a:t>
            </a:r>
            <a:br>
              <a:rPr lang="uz-Latn-UZ" sz="2800" dirty="0">
                <a:solidFill>
                  <a:schemeClr val="bg1"/>
                </a:solidFill>
                <a:effectLst/>
              </a:rPr>
            </a:br>
            <a:endParaRPr lang="uz-Latn-UZ" sz="2800" dirty="0">
              <a:solidFill>
                <a:schemeClr val="bg1"/>
              </a:solidFill>
            </a:endParaRPr>
          </a:p>
        </p:txBody>
      </p:sp>
    </p:spTree>
    <p:extLst>
      <p:ext uri="{BB962C8B-B14F-4D97-AF65-F5344CB8AC3E}">
        <p14:creationId xmlns:p14="http://schemas.microsoft.com/office/powerpoint/2010/main" val="78059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6669360"/>
          </a:xfrm>
        </p:spPr>
        <p:txBody>
          <a:bodyPr>
            <a:noAutofit/>
          </a:bodyPr>
          <a:lstStyle/>
          <a:p>
            <a:r>
              <a:rPr lang="uz-Latn-UZ" sz="2800" i="1" dirty="0" smtClean="0">
                <a:solidFill>
                  <a:schemeClr val="bg1"/>
                </a:solidFill>
                <a:effectLst/>
              </a:rPr>
              <a:t/>
            </a:r>
            <a:br>
              <a:rPr lang="uz-Latn-UZ" sz="2800" i="1" dirty="0" smtClean="0">
                <a:solidFill>
                  <a:schemeClr val="bg1"/>
                </a:solidFill>
                <a:effectLst/>
              </a:rPr>
            </a:br>
            <a:r>
              <a:rPr lang="uz-Latn-UZ" sz="2800" i="1" dirty="0">
                <a:solidFill>
                  <a:schemeClr val="bg1"/>
                </a:solidFill>
                <a:effectLst/>
              </a:rPr>
              <a:t/>
            </a:r>
            <a:br>
              <a:rPr lang="uz-Latn-UZ" sz="2800" i="1" dirty="0">
                <a:solidFill>
                  <a:schemeClr val="bg1"/>
                </a:solidFill>
                <a:effectLst/>
              </a:rPr>
            </a:br>
            <a:r>
              <a:rPr lang="uz-Latn-UZ" sz="2800" i="1" dirty="0" smtClean="0">
                <a:solidFill>
                  <a:schemeClr val="bg1"/>
                </a:solidFill>
                <a:effectLst/>
              </a:rPr>
              <a:t/>
            </a:r>
            <a:br>
              <a:rPr lang="uz-Latn-UZ" sz="2800" i="1" dirty="0" smtClean="0">
                <a:solidFill>
                  <a:schemeClr val="bg1"/>
                </a:solidFill>
                <a:effectLst/>
              </a:rPr>
            </a:br>
            <a:r>
              <a:rPr lang="uz-Latn-UZ" sz="2800" i="1" dirty="0">
                <a:solidFill>
                  <a:schemeClr val="bg1"/>
                </a:solidFill>
                <a:effectLst/>
              </a:rPr>
              <a:t/>
            </a:r>
            <a:br>
              <a:rPr lang="uz-Latn-UZ" sz="2800" i="1" dirty="0">
                <a:solidFill>
                  <a:schemeClr val="bg1"/>
                </a:solidFill>
                <a:effectLst/>
              </a:rPr>
            </a:br>
            <a:r>
              <a:rPr lang="uz-Latn-UZ" sz="2800" i="1" dirty="0" smtClean="0">
                <a:solidFill>
                  <a:schemeClr val="bg1"/>
                </a:solidFill>
                <a:effectLst/>
              </a:rPr>
              <a:t/>
            </a:r>
            <a:br>
              <a:rPr lang="uz-Latn-UZ" sz="2800" i="1" dirty="0" smtClean="0">
                <a:solidFill>
                  <a:schemeClr val="bg1"/>
                </a:solidFill>
                <a:effectLst/>
              </a:rPr>
            </a:br>
            <a:r>
              <a:rPr lang="uz-Latn-UZ" sz="2800" i="1" dirty="0">
                <a:solidFill>
                  <a:schemeClr val="bg1"/>
                </a:solidFill>
                <a:effectLst/>
              </a:rPr>
              <a:t/>
            </a:r>
            <a:br>
              <a:rPr lang="uz-Latn-UZ" sz="2800" i="1" dirty="0">
                <a:solidFill>
                  <a:schemeClr val="bg1"/>
                </a:solidFill>
                <a:effectLst/>
              </a:rPr>
            </a:br>
            <a:r>
              <a:rPr lang="uz-Latn-UZ" sz="2800" i="1" dirty="0" smtClean="0">
                <a:solidFill>
                  <a:schemeClr val="bg1"/>
                </a:solidFill>
                <a:effectLst/>
              </a:rPr>
              <a:t/>
            </a:r>
            <a:br>
              <a:rPr lang="uz-Latn-UZ" sz="2800" i="1" dirty="0" smtClean="0">
                <a:solidFill>
                  <a:schemeClr val="bg1"/>
                </a:solidFill>
                <a:effectLst/>
              </a:rPr>
            </a:br>
            <a:r>
              <a:rPr lang="en-US" sz="2800" i="1" dirty="0" err="1" smtClean="0">
                <a:solidFill>
                  <a:srgbClr val="FF0000"/>
                </a:solidFill>
                <a:effectLst/>
              </a:rPr>
              <a:t>Iqlim</a:t>
            </a:r>
            <a:r>
              <a:rPr lang="en-US" sz="2800" i="1" dirty="0" smtClean="0">
                <a:solidFill>
                  <a:srgbClr val="FF0000"/>
                </a:solidFill>
                <a:effectLst/>
              </a:rPr>
              <a:t> </a:t>
            </a:r>
            <a:r>
              <a:rPr lang="en-US" sz="2800" i="1" dirty="0">
                <a:solidFill>
                  <a:srgbClr val="FF0000"/>
                </a:solidFill>
                <a:effectLst/>
              </a:rPr>
              <a:t>o‘zgarishi </a:t>
            </a:r>
            <a:r>
              <a:rPr lang="en-US" sz="2800" i="1" dirty="0">
                <a:solidFill>
                  <a:schemeClr val="bg1"/>
                </a:solidFill>
                <a:effectLst/>
              </a:rPr>
              <a:t>–</a:t>
            </a:r>
            <a:r>
              <a:rPr lang="en-US" sz="2800" dirty="0">
                <a:solidFill>
                  <a:schemeClr val="bg1"/>
                </a:solidFill>
                <a:effectLst/>
              </a:rPr>
              <a:t> bu o‘rtacha statistik jihatdan sezilarli darajadao‘zgarishi yoki iklimning uzoqvaqt davomida o‘zgarishidir. U ichki tabiiy jarayonlar, tashqi ta’sirlar, yerdan foydalanishda antropogen ta’sirlar ostida yuzaga keladi.</a:t>
            </a:r>
            <a:br>
              <a:rPr lang="en-US" sz="2800" dirty="0">
                <a:solidFill>
                  <a:schemeClr val="bg1"/>
                </a:solidFill>
                <a:effectLst/>
              </a:rPr>
            </a:br>
            <a:r>
              <a:rPr lang="en-US" sz="2800" dirty="0">
                <a:solidFill>
                  <a:schemeClr val="bg1"/>
                </a:solidFill>
                <a:effectLst/>
              </a:rPr>
              <a:t>Dunyohamjamiyati tomonidan 1992 yilda 155 ta davlat tomo-nidanBraziliyaning Rio-de-Janeyro shahrida Iqlim o‘zgarishi bo‘yicha Konvensiya imzolandi. Konvensiyaning asosiy vazifasi — </a:t>
            </a:r>
            <a:r>
              <a:rPr lang="en-US" sz="2800" i="1" dirty="0">
                <a:solidFill>
                  <a:schemeClr val="bg1"/>
                </a:solidFill>
                <a:effectLst/>
              </a:rPr>
              <a:t>parnik bug‘larining atmosfera havosidagi konsentratsiyasini bir maromda havfli antropogen ta’sirdan saqlashdan iborat. 1993 yilda bu Konvensiya kuchga kirdi.</a:t>
            </a:r>
            <a:r>
              <a:rPr lang="en-US" sz="2800" dirty="0">
                <a:solidFill>
                  <a:schemeClr val="bg1"/>
                </a:solidFill>
                <a:effectLst/>
              </a:rPr>
              <a:t/>
            </a:r>
            <a:br>
              <a:rPr lang="en-US" sz="2800" dirty="0">
                <a:solidFill>
                  <a:schemeClr val="bg1"/>
                </a:solidFill>
                <a:effectLst/>
              </a:rPr>
            </a:br>
            <a:r>
              <a:rPr lang="en-US" sz="2800" dirty="0">
                <a:solidFill>
                  <a:schemeClr val="bg1"/>
                </a:solidFill>
                <a:effectLst/>
              </a:rPr>
              <a:t/>
            </a:r>
            <a:br>
              <a:rPr lang="en-US" sz="2800" dirty="0">
                <a:solidFill>
                  <a:schemeClr val="bg1"/>
                </a:solidFill>
                <a:effectLst/>
              </a:rPr>
            </a:br>
            <a:r>
              <a:rPr lang="en-US" sz="2800" dirty="0"/>
              <a:t/>
            </a:r>
            <a:br>
              <a:rPr lang="en-US" sz="2800" dirty="0"/>
            </a:br>
            <a:endParaRPr lang="en-US" sz="2800" dirty="0"/>
          </a:p>
        </p:txBody>
      </p:sp>
    </p:spTree>
    <p:extLst>
      <p:ext uri="{BB962C8B-B14F-4D97-AF65-F5344CB8AC3E}">
        <p14:creationId xmlns:p14="http://schemas.microsoft.com/office/powerpoint/2010/main" val="366397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377419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228928"/>
          </a:xfrm>
        </p:spPr>
        <p:txBody>
          <a:bodyPr>
            <a:normAutofit fontScale="90000"/>
          </a:bodyPr>
          <a:lstStyle/>
          <a:p>
            <a:pPr fontAlgn="base"/>
            <a:r>
              <a:rPr lang="uz-Latn-UZ" sz="2800" b="1" dirty="0" smtClean="0">
                <a:effectLst/>
              </a:rPr>
              <a:t>		</a:t>
            </a:r>
            <a:r>
              <a:rPr lang="uz-Latn-UZ" sz="4000" b="1" dirty="0" smtClean="0">
                <a:solidFill>
                  <a:schemeClr val="bg1"/>
                </a:solidFill>
                <a:effectLst/>
              </a:rPr>
              <a:t>Emissiya </a:t>
            </a:r>
            <a:r>
              <a:rPr lang="uz-Latn-UZ" sz="4000" b="1" dirty="0">
                <a:solidFill>
                  <a:schemeClr val="bg1"/>
                </a:solidFill>
                <a:effectLst/>
              </a:rPr>
              <a:t>omillari</a:t>
            </a:r>
            <a:r>
              <a:rPr lang="uz-Latn-UZ" sz="2800" b="1" dirty="0">
                <a:solidFill>
                  <a:schemeClr val="bg1"/>
                </a:solidFill>
                <a:effectLst/>
              </a:rPr>
              <a:t/>
            </a:r>
            <a:br>
              <a:rPr lang="uz-Latn-UZ" sz="2800" b="1" dirty="0">
                <a:solidFill>
                  <a:schemeClr val="bg1"/>
                </a:solidFill>
                <a:effectLst/>
              </a:rPr>
            </a:br>
            <a:r>
              <a:rPr lang="uz-Latn-UZ" sz="2800" dirty="0" smtClean="0">
                <a:solidFill>
                  <a:schemeClr val="bg1"/>
                </a:solidFill>
                <a:effectLst/>
              </a:rPr>
              <a:t>Atmosferani </a:t>
            </a:r>
            <a:r>
              <a:rPr lang="uz-Latn-UZ" sz="2800" dirty="0">
                <a:solidFill>
                  <a:schemeClr val="bg1"/>
                </a:solidFill>
                <a:effectLst/>
              </a:rPr>
              <a:t>ifloslantiruvchi omillar atmosfera havosiga chiqariladigan ifloslantiruvchi miqdorini ushbu ifloslantiruvchi moddalarning chiqishi bilan bog'liq bo'lgan vakillik qiymatlari. Ushbu omillar odatda ifloslantiruvchi moddaning og'irligi, ifloslantiruvchi moddalarni chiqaradigan birlik hajmi, masofa yoki faoliyat davomiyligiga bo'lingan holda ifodalanadi (masalan, har bir megagramda yoqilgan ko'mirning kilogramm zarralari). Bunday omillar atmosferani ifloslanishining turli manbalari chiqindilarini hisoblashni osonlashtiradi. Ko'pgina hollarda, bu omillar maqbul sifatli barcha mavjud ma'lumotlarning o'rtacha ko'rsatkichidir va odatda uzoq muddatli o'rtacha ko'rsatkichlar deb taxmin qilinadi.</a:t>
            </a:r>
            <a:br>
              <a:rPr lang="uz-Latn-UZ" sz="2800" dirty="0">
                <a:solidFill>
                  <a:schemeClr val="bg1"/>
                </a:solidFill>
                <a:effectLst/>
              </a:rPr>
            </a:br>
            <a:endParaRPr lang="uz-Latn-UZ" sz="2800" dirty="0">
              <a:solidFill>
                <a:schemeClr val="bg1"/>
              </a:solidFill>
            </a:endParaRPr>
          </a:p>
        </p:txBody>
      </p:sp>
    </p:spTree>
    <p:extLst>
      <p:ext uri="{BB962C8B-B14F-4D97-AF65-F5344CB8AC3E}">
        <p14:creationId xmlns:p14="http://schemas.microsoft.com/office/powerpoint/2010/main" val="129181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20688"/>
            <a:ext cx="8229600" cy="5616624"/>
          </a:xfrm>
        </p:spPr>
        <p:txBody>
          <a:bodyPr>
            <a:normAutofit/>
          </a:bodyPr>
          <a:lstStyle/>
          <a:p>
            <a:pPr fontAlgn="base"/>
            <a:r>
              <a:rPr lang="uz-Latn-UZ" sz="2800" dirty="0">
                <a:solidFill>
                  <a:schemeClr val="bg1"/>
                </a:solidFill>
                <a:effectLst/>
              </a:rPr>
              <a:t>Ikkilamchi ifloslantiruvchi moddalar to'g'ridan-to'g'ri chiqarilmaydi. Aksincha, ular havoda birlamchi ifloslantiruvchi moddalar reaksiyaga kirishganda yoki o'zaro ta'sirlashganda hosil bo'ladi. Ikkilamchi ifloslantiruvchi moddalarning muhim namunasi - bu er osti sathidagi ozon - bu fotokimyoviy tutunni tashkil etadigan ko'p sonli ifloslantiruvchi moddalardan biridir.</a:t>
            </a:r>
            <a:br>
              <a:rPr lang="uz-Latn-UZ" sz="2800" dirty="0">
                <a:solidFill>
                  <a:schemeClr val="bg1"/>
                </a:solidFill>
                <a:effectLst/>
              </a:rPr>
            </a:br>
            <a:r>
              <a:rPr lang="uz-Latn-UZ" sz="2800" dirty="0">
                <a:solidFill>
                  <a:schemeClr val="bg1"/>
                </a:solidFill>
                <a:effectLst/>
              </a:rPr>
              <a:t>E'tibor bering, ba'zi ifloslantiruvchi moddalar birlamchi va ikkilamchi bo'lishi mumkin: ya'ni ular to'g'ridan-to'g'ri chiqariladi va boshqa birlamchi ifloslantiruvchi moddalardan hosil bo'ladi.</a:t>
            </a:r>
            <a:br>
              <a:rPr lang="uz-Latn-UZ" sz="2800" dirty="0">
                <a:solidFill>
                  <a:schemeClr val="bg1"/>
                </a:solidFill>
                <a:effectLst/>
              </a:rPr>
            </a:br>
            <a:endParaRPr lang="uz-Latn-UZ" sz="2800" dirty="0">
              <a:solidFill>
                <a:schemeClr val="bg1"/>
              </a:solidFill>
            </a:endParaRPr>
          </a:p>
        </p:txBody>
      </p:sp>
    </p:spTree>
    <p:extLst>
      <p:ext uri="{BB962C8B-B14F-4D97-AF65-F5344CB8AC3E}">
        <p14:creationId xmlns:p14="http://schemas.microsoft.com/office/powerpoint/2010/main" val="339440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6048672"/>
          </a:xfrm>
        </p:spPr>
        <p:txBody>
          <a:bodyPr>
            <a:normAutofit fontScale="90000"/>
          </a:bodyPr>
          <a:lstStyle/>
          <a:p>
            <a:r>
              <a:rPr lang="uz-Latn-UZ" sz="2800" i="1" dirty="0" smtClean="0">
                <a:solidFill>
                  <a:schemeClr val="bg1"/>
                </a:solidFill>
                <a:effectLst/>
              </a:rPr>
              <a:t/>
            </a:r>
            <a:br>
              <a:rPr lang="uz-Latn-UZ" sz="2800" i="1" dirty="0" smtClean="0">
                <a:solidFill>
                  <a:schemeClr val="bg1"/>
                </a:solidFill>
                <a:effectLst/>
              </a:rPr>
            </a:br>
            <a:r>
              <a:rPr lang="uz-Latn-UZ" sz="2800" i="1" dirty="0">
                <a:solidFill>
                  <a:schemeClr val="bg1"/>
                </a:solidFill>
                <a:effectLst/>
              </a:rPr>
              <a:t/>
            </a:r>
            <a:br>
              <a:rPr lang="uz-Latn-UZ" sz="2800" i="1" dirty="0">
                <a:solidFill>
                  <a:schemeClr val="bg1"/>
                </a:solidFill>
                <a:effectLst/>
              </a:rPr>
            </a:br>
            <a:r>
              <a:rPr lang="en-US" sz="2800" i="1" dirty="0" err="1" smtClean="0">
                <a:solidFill>
                  <a:schemeClr val="bg1"/>
                </a:solidFill>
                <a:effectLst/>
              </a:rPr>
              <a:t>Asosiy</a:t>
            </a:r>
            <a:r>
              <a:rPr lang="en-US" sz="2800" i="1" dirty="0" smtClean="0">
                <a:solidFill>
                  <a:schemeClr val="bg1"/>
                </a:solidFill>
                <a:effectLst/>
              </a:rPr>
              <a:t> </a:t>
            </a:r>
            <a:r>
              <a:rPr lang="en-US" sz="2800" i="1" dirty="0">
                <a:solidFill>
                  <a:schemeClr val="bg1"/>
                </a:solidFill>
                <a:effectLst/>
              </a:rPr>
              <a:t>ifloslantiruvchi moddalar esa</a:t>
            </a:r>
            <a:r>
              <a:rPr lang="en-US" sz="2800" dirty="0">
                <a:solidFill>
                  <a:schemeClr val="bg1"/>
                </a:solidFill>
                <a:effectLst/>
              </a:rPr>
              <a:t> — Qattiq (chang), gazsimon va suyuq moddalar (oltingurgut, uglerod, va azot oksidlari, uglevodorodlar ).</a:t>
            </a:r>
            <a:br>
              <a:rPr lang="en-US" sz="2800" dirty="0">
                <a:solidFill>
                  <a:schemeClr val="bg1"/>
                </a:solidFill>
                <a:effectLst/>
              </a:rPr>
            </a:br>
            <a:r>
              <a:rPr lang="en-US" sz="2800" dirty="0">
                <a:solidFill>
                  <a:schemeClr val="bg1"/>
                </a:solidFill>
                <a:effectLst/>
              </a:rPr>
              <a:t>Mazkur ifloslantiruvchi moddalarningchiqarilishi nazorat qilishda Ruxsat etilgan chegaraviy ulush ( RECHU- PDV)ni inobatga olgan holda u yoki bukorxonaning faoliyatiga baho beriladi.</a:t>
            </a:r>
            <a:br>
              <a:rPr lang="en-US" sz="2800" dirty="0">
                <a:solidFill>
                  <a:schemeClr val="bg1"/>
                </a:solidFill>
                <a:effectLst/>
              </a:rPr>
            </a:br>
            <a:r>
              <a:rPr lang="en-US" sz="2800" dirty="0">
                <a:solidFill>
                  <a:schemeClr val="bg1"/>
                </a:solidFill>
                <a:effectLst/>
              </a:rPr>
              <a:t>Ruxsat etilgan chegaraviy ulush (RECHU) bu-zararli modda-larningatrof-tabiiy muhitdagi shunday ulushiki,kishilar doimiy yoki ma’lum vaqt oralig‘ida uning ta’sirida bo‘lganlarida, ularning sog‘lig‘iga zarar yetmaydi vaatrof-muhit komponentlariga ta’sir etmaydigan ulushdir.</a:t>
            </a:r>
            <a:br>
              <a:rPr lang="en-US" sz="2800" dirty="0">
                <a:solidFill>
                  <a:schemeClr val="bg1"/>
                </a:solidFill>
                <a:effectLst/>
              </a:rPr>
            </a:br>
            <a:r>
              <a:rPr lang="en-US" sz="2800" dirty="0">
                <a:solidFill>
                  <a:schemeClr val="bg1"/>
                </a:solidFill>
                <a:effectLst/>
              </a:rPr>
              <a:t>Atrof-tabiiy muhit, atmosferaga chiqariladigankorxonaning yillik quvvati, tabiiy resurlardan foydalanishjarayonida chiqariladigan yalpi chiqarilma chiqarilmaga bog‘liq bo‘ladi.</a:t>
            </a:r>
            <a:br>
              <a:rPr lang="en-US" sz="2800" dirty="0">
                <a:solidFill>
                  <a:schemeClr val="bg1"/>
                </a:solidFill>
                <a:effectLst/>
              </a:rPr>
            </a:br>
            <a:endParaRPr lang="en-US" sz="2800" dirty="0">
              <a:solidFill>
                <a:schemeClr val="bg1"/>
              </a:solidFill>
            </a:endParaRPr>
          </a:p>
        </p:txBody>
      </p:sp>
    </p:spTree>
    <p:extLst>
      <p:ext uri="{BB962C8B-B14F-4D97-AF65-F5344CB8AC3E}">
        <p14:creationId xmlns:p14="http://schemas.microsoft.com/office/powerpoint/2010/main" val="339826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88109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8136904" cy="6192688"/>
          </a:xfrm>
        </p:spPr>
        <p:txBody>
          <a:bodyPr>
            <a:noAutofit/>
          </a:bodyPr>
          <a:lstStyle/>
          <a:p>
            <a:r>
              <a:rPr lang="uz-Latn-UZ" sz="2800" b="1" dirty="0" smtClean="0">
                <a:effectLst/>
              </a:rPr>
              <a:t/>
            </a:r>
            <a:br>
              <a:rPr lang="uz-Latn-UZ" sz="2800" b="1" dirty="0" smtClean="0">
                <a:effectLst/>
              </a:rPr>
            </a:br>
            <a:r>
              <a:rPr lang="uz-Latn-UZ" sz="2800" b="1" dirty="0">
                <a:effectLst/>
              </a:rPr>
              <a:t/>
            </a:r>
            <a:br>
              <a:rPr lang="uz-Latn-UZ" sz="2800" b="1" dirty="0">
                <a:effectLst/>
              </a:rPr>
            </a:br>
            <a:r>
              <a:rPr lang="uz-Latn-UZ" sz="2800" b="1" dirty="0" smtClean="0">
                <a:effectLst/>
              </a:rPr>
              <a:t/>
            </a:r>
            <a:br>
              <a:rPr lang="uz-Latn-UZ" sz="2800" b="1" dirty="0" smtClean="0">
                <a:effectLst/>
              </a:rPr>
            </a:br>
            <a:r>
              <a:rPr lang="uz-Latn-UZ" sz="2800" b="1" dirty="0">
                <a:effectLst/>
              </a:rPr>
              <a:t/>
            </a:r>
            <a:br>
              <a:rPr lang="uz-Latn-UZ" sz="2800" b="1" dirty="0">
                <a:effectLst/>
              </a:rPr>
            </a:br>
            <a:r>
              <a:rPr lang="uz-Latn-UZ" sz="2800" b="1" dirty="0" smtClean="0">
                <a:effectLst/>
              </a:rPr>
              <a:t/>
            </a:r>
            <a:br>
              <a:rPr lang="uz-Latn-UZ" sz="2800" b="1" dirty="0" smtClean="0">
                <a:effectLst/>
              </a:rPr>
            </a:br>
            <a:r>
              <a:rPr lang="uz-Latn-UZ" sz="2800" b="1" dirty="0">
                <a:effectLst/>
              </a:rPr>
              <a:t/>
            </a:r>
            <a:br>
              <a:rPr lang="uz-Latn-UZ" sz="2800" b="1" dirty="0">
                <a:effectLst/>
              </a:rPr>
            </a:br>
            <a:r>
              <a:rPr lang="uz-Latn-UZ" sz="2800" b="1" dirty="0" smtClean="0">
                <a:effectLst/>
              </a:rPr>
              <a:t/>
            </a:r>
            <a:br>
              <a:rPr lang="uz-Latn-UZ" sz="2800" b="1" dirty="0" smtClean="0">
                <a:effectLst/>
              </a:rPr>
            </a:br>
            <a:r>
              <a:rPr lang="uz-Latn-UZ" sz="2800" b="1" dirty="0">
                <a:effectLst/>
              </a:rPr>
              <a:t/>
            </a:r>
            <a:br>
              <a:rPr lang="uz-Latn-UZ" sz="2800" b="1" dirty="0">
                <a:effectLst/>
              </a:rPr>
            </a:br>
            <a:r>
              <a:rPr lang="en-US" sz="2800" b="1" dirty="0" err="1" smtClean="0">
                <a:solidFill>
                  <a:schemeClr val="bg1"/>
                </a:solidFill>
                <a:effectLst/>
              </a:rPr>
              <a:t>Havoning</a:t>
            </a:r>
            <a:r>
              <a:rPr lang="en-US" sz="2800" b="1" dirty="0" smtClean="0">
                <a:solidFill>
                  <a:schemeClr val="bg1"/>
                </a:solidFill>
                <a:effectLst/>
              </a:rPr>
              <a:t> </a:t>
            </a:r>
            <a:r>
              <a:rPr lang="en-US" sz="2800" b="1" dirty="0">
                <a:solidFill>
                  <a:schemeClr val="bg1"/>
                </a:solidFill>
                <a:effectLst/>
              </a:rPr>
              <a:t>ifloslanishi natijasida vujudga </a:t>
            </a:r>
            <a:r>
              <a:rPr lang="en-US" sz="2800" b="1" dirty="0">
                <a:solidFill>
                  <a:schemeClr val="bg1"/>
                </a:solidFill>
                <a:effectLst/>
                <a:hlinkClick r:id="rId2"/>
              </a:rPr>
              <a:t>keladigan salbiy </a:t>
            </a:r>
            <a:r>
              <a:rPr lang="en-US" sz="2800" b="1" dirty="0" err="1">
                <a:solidFill>
                  <a:schemeClr val="bg1"/>
                </a:solidFill>
                <a:effectLst/>
                <a:hlinkClick r:id="rId2"/>
              </a:rPr>
              <a:t>holatlar</a:t>
            </a:r>
            <a:r>
              <a:rPr lang="en-US" sz="2800" b="1" dirty="0">
                <a:solidFill>
                  <a:schemeClr val="bg1"/>
                </a:solidFill>
                <a:effectLst/>
                <a:hlinkClick r:id="rId2"/>
              </a:rPr>
              <a:t> </a:t>
            </a:r>
            <a:r>
              <a:rPr lang="en-US" sz="2800" b="1" dirty="0" err="1" smtClean="0">
                <a:solidFill>
                  <a:schemeClr val="bg1"/>
                </a:solidFill>
                <a:effectLst/>
                <a:hlinkClick r:id="rId2"/>
              </a:rPr>
              <a:t>va</a:t>
            </a:r>
            <a:r>
              <a:rPr lang="uz-Latn-UZ" sz="2800" b="1" dirty="0" smtClean="0">
                <a:solidFill>
                  <a:schemeClr val="bg1"/>
                </a:solidFill>
                <a:effectLst/>
              </a:rPr>
              <a:t> unig oqibatlari.</a:t>
            </a:r>
            <a:r>
              <a:rPr lang="en-US" sz="2800" dirty="0">
                <a:solidFill>
                  <a:schemeClr val="bg1"/>
                </a:solidFill>
                <a:effectLst/>
              </a:rPr>
              <a:t/>
            </a:r>
            <a:br>
              <a:rPr lang="en-US" sz="2800" dirty="0">
                <a:solidFill>
                  <a:schemeClr val="bg1"/>
                </a:solidFill>
                <a:effectLst/>
              </a:rPr>
            </a:b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r>
              <a:rPr lang="en-US" sz="2800" dirty="0" err="1" smtClean="0">
                <a:solidFill>
                  <a:schemeClr val="bg1"/>
                </a:solidFill>
                <a:effectLst/>
              </a:rPr>
              <a:t>Havoning</a:t>
            </a:r>
            <a:r>
              <a:rPr lang="en-US" sz="2800" dirty="0" smtClean="0">
                <a:solidFill>
                  <a:schemeClr val="bg1"/>
                </a:solidFill>
                <a:effectLst/>
              </a:rPr>
              <a:t> </a:t>
            </a:r>
            <a:r>
              <a:rPr lang="en-US" sz="2800" dirty="0">
                <a:solidFill>
                  <a:schemeClr val="bg1"/>
                </a:solidFill>
                <a:effectLst/>
              </a:rPr>
              <a:t>kuchli ifloslanishi insonlar sog'lig'iga, qolaversa barcha jonzotlarga salbiy ta'sir ko'rsatadi. Bir kishi sutka davomida o'rtacha 25 kg havo bilan nafas oladi. Havo tarkibidagi zarali chang, qurumlar, zararli gazlar kishi organizmida to'planaveradi. Oqibatda teri va ko'z kasalliklari, jigar serrozi, qonbosimining ortishi, surunkali bronxit, enfizima, nafas qisish va o'pka raki kabi kasalliklarning ko'payishiga sabab bo'ladi. Bolalar o'rtasida umumiy kasallanishning ortishi qayd qilingan.</a:t>
            </a:r>
            <a:br>
              <a:rPr lang="en-US" sz="2800" dirty="0">
                <a:solidFill>
                  <a:schemeClr val="bg1"/>
                </a:solidFill>
                <a:effectLst/>
              </a:rPr>
            </a:br>
            <a:endParaRPr lang="en-US" sz="2800" dirty="0">
              <a:solidFill>
                <a:schemeClr val="bg1"/>
              </a:solidFill>
            </a:endParaRPr>
          </a:p>
        </p:txBody>
      </p:sp>
    </p:spTree>
    <p:extLst>
      <p:ext uri="{BB962C8B-B14F-4D97-AF65-F5344CB8AC3E}">
        <p14:creationId xmlns:p14="http://schemas.microsoft.com/office/powerpoint/2010/main" val="397891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331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6120680"/>
          </a:xfrm>
        </p:spPr>
        <p:txBody>
          <a:bodyPr>
            <a:normAutofit/>
          </a:bodyPr>
          <a:lstStyle/>
          <a:p>
            <a:r>
              <a:rPr lang="uz-Latn-UZ" sz="2400" dirty="0">
                <a:solidFill>
                  <a:schemeClr val="bg1">
                    <a:lumMod val="95000"/>
                    <a:lumOff val="5000"/>
                  </a:schemeClr>
                </a:solidFill>
                <a:effectLst/>
              </a:rPr>
              <a:t>Atrof muhitning ifloslanishi oqibatida kelib chiqadigan kasalliklar tufayli har yili sayyoramizda kamida 5 yarim million kishi vafot etadi. 2050 yilda bu raqam 6 million kishidan ortib ketishi aytilmoqda. Shundan teng yarmi Hindiston va Xitoy hissasiga to‘g‘ri keladi. Iflos havo oqibatida 2013 yilda Xitoyda 1 million 600 ming, Hindistonda bir yarim millionga yaqin, AQSh va Yevropa Ittifoqi mamlakatlarida 300 mingga yaqin kishi vafot etgani aytiladi</a:t>
            </a:r>
            <a:r>
              <a:rPr lang="uz-Latn-UZ" sz="2400" dirty="0" smtClean="0">
                <a:solidFill>
                  <a:schemeClr val="bg1">
                    <a:lumMod val="95000"/>
                    <a:lumOff val="5000"/>
                  </a:schemeClr>
                </a:solidFill>
                <a:effectLst/>
              </a:rPr>
              <a:t>.</a:t>
            </a:r>
            <a:r>
              <a:rPr lang="uz-Latn-UZ" sz="2400" dirty="0">
                <a:solidFill>
                  <a:schemeClr val="bg1">
                    <a:lumMod val="95000"/>
                    <a:lumOff val="5000"/>
                  </a:schemeClr>
                </a:solidFill>
                <a:effectLst/>
              </a:rPr>
              <a:t> AQShning ko‘plab mintaqalarida transport va elektrostansiyalardan chiqayotgan tutunlar havoni ifloslantiradi. Bu, o‘z navbatida, mamlakatda qayd qilinadigan o‘limlarning 20 foiziga sabab bo‘ladi. Sharqiy Amerika, Yevropa, Sharqiy Osiyoda qishloq xo‘jaligida ishlatiladigan zaharli moddalar havoni ifloslantirar  va o‘limlarning 40 foiziga  sabab bo‘lar ekan.</a:t>
            </a:r>
            <a:br>
              <a:rPr lang="uz-Latn-UZ" sz="2400" dirty="0">
                <a:solidFill>
                  <a:schemeClr val="bg1">
                    <a:lumMod val="95000"/>
                    <a:lumOff val="5000"/>
                  </a:schemeClr>
                </a:solidFill>
                <a:effectLst/>
              </a:rPr>
            </a:br>
            <a:r>
              <a:rPr lang="uz-Latn-UZ" sz="2400" dirty="0">
                <a:solidFill>
                  <a:schemeClr val="bg1">
                    <a:lumMod val="95000"/>
                    <a:lumOff val="5000"/>
                  </a:schemeClr>
                </a:solidFill>
              </a:rPr>
              <a:t/>
            </a:r>
            <a:br>
              <a:rPr lang="uz-Latn-UZ" sz="2400" dirty="0">
                <a:solidFill>
                  <a:schemeClr val="bg1">
                    <a:lumMod val="95000"/>
                    <a:lumOff val="5000"/>
                  </a:schemeClr>
                </a:solidFill>
              </a:rPr>
            </a:br>
            <a:endParaRPr lang="uz-Latn-UZ" sz="2400" dirty="0">
              <a:solidFill>
                <a:schemeClr val="bg1">
                  <a:lumMod val="95000"/>
                  <a:lumOff val="5000"/>
                </a:schemeClr>
              </a:solidFill>
            </a:endParaRPr>
          </a:p>
        </p:txBody>
      </p:sp>
    </p:spTree>
    <p:extLst>
      <p:ext uri="{BB962C8B-B14F-4D97-AF65-F5344CB8AC3E}">
        <p14:creationId xmlns:p14="http://schemas.microsoft.com/office/powerpoint/2010/main" val="390523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228928"/>
          </a:xfrm>
        </p:spPr>
        <p:txBody>
          <a:bodyPr>
            <a:normAutofit fontScale="90000"/>
          </a:bodyPr>
          <a:lstStyle/>
          <a:p>
            <a:r>
              <a:rPr lang="uz-Latn-UZ" b="1" dirty="0" smtClean="0">
                <a:solidFill>
                  <a:schemeClr val="bg1"/>
                </a:solidFill>
                <a:effectLst/>
              </a:rPr>
              <a:t>			</a:t>
            </a:r>
            <a:r>
              <a:rPr lang="en-US" b="1" dirty="0" err="1" smtClean="0">
                <a:solidFill>
                  <a:schemeClr val="bg1"/>
                </a:solidFill>
                <a:effectLst/>
              </a:rPr>
              <a:t>Reja</a:t>
            </a:r>
            <a:r>
              <a:rPr lang="uz-Latn-UZ" b="1" dirty="0" smtClean="0">
                <a:solidFill>
                  <a:schemeClr val="bg1"/>
                </a:solidFill>
                <a:effectLst/>
              </a:rPr>
              <a:t>:</a:t>
            </a:r>
            <a:br>
              <a:rPr lang="uz-Latn-UZ" b="1" dirty="0" smtClean="0">
                <a:solidFill>
                  <a:schemeClr val="bg1"/>
                </a:solidFill>
                <a:effectLst/>
              </a:rPr>
            </a:br>
            <a:r>
              <a:rPr lang="en-US" dirty="0" smtClean="0">
                <a:solidFill>
                  <a:schemeClr val="bg1"/>
                </a:solidFill>
                <a:effectLst/>
              </a:rPr>
              <a:t>1</a:t>
            </a:r>
            <a:r>
              <a:rPr lang="en-US" dirty="0">
                <a:solidFill>
                  <a:schemeClr val="bg1"/>
                </a:solidFill>
                <a:effectLst/>
              </a:rPr>
              <a:t>. Atmosfera haqida umumiy tushuncha.</a:t>
            </a:r>
            <a:br>
              <a:rPr lang="en-US" dirty="0">
                <a:solidFill>
                  <a:schemeClr val="bg1"/>
                </a:solidFill>
                <a:effectLst/>
              </a:rPr>
            </a:br>
            <a:r>
              <a:rPr lang="en-US" dirty="0">
                <a:solidFill>
                  <a:schemeClr val="bg1"/>
                </a:solidFill>
                <a:effectLst/>
              </a:rPr>
              <a:t>2. Atmosfera havosini ifloslantiruvchi manbalar.</a:t>
            </a:r>
            <a:br>
              <a:rPr lang="en-US" dirty="0">
                <a:solidFill>
                  <a:schemeClr val="bg1"/>
                </a:solidFill>
                <a:effectLst/>
              </a:rPr>
            </a:br>
            <a:r>
              <a:rPr lang="en-US" dirty="0">
                <a:solidFill>
                  <a:schemeClr val="bg1"/>
                </a:solidFill>
                <a:effectLst/>
              </a:rPr>
              <a:t>3. Havoning ifloslanishi natijasida vujudga keladigan salbiy</a:t>
            </a:r>
            <a:br>
              <a:rPr lang="en-US" dirty="0">
                <a:solidFill>
                  <a:schemeClr val="bg1"/>
                </a:solidFill>
                <a:effectLst/>
              </a:rPr>
            </a:br>
            <a:r>
              <a:rPr lang="en-US" dirty="0">
                <a:solidFill>
                  <a:schemeClr val="bg1"/>
                </a:solidFill>
                <a:effectLst/>
              </a:rPr>
              <a:t>holatlar va uning oqibatlari.</a:t>
            </a:r>
            <a:br>
              <a:rPr lang="en-US" dirty="0">
                <a:solidFill>
                  <a:schemeClr val="bg1"/>
                </a:solidFill>
                <a:effectLst/>
              </a:rPr>
            </a:br>
            <a:r>
              <a:rPr lang="en-US" dirty="0">
                <a:solidFill>
                  <a:schemeClr val="bg1"/>
                </a:solidFill>
                <a:effectLst/>
              </a:rPr>
              <a:t>4. Atmosferani muhofaza qilish.</a:t>
            </a:r>
            <a:br>
              <a:rPr lang="en-US" dirty="0">
                <a:solidFill>
                  <a:schemeClr val="bg1"/>
                </a:solidFill>
                <a:effectLst/>
              </a:rPr>
            </a:br>
            <a:r>
              <a:rPr lang="en-US" sz="2800" dirty="0">
                <a:solidFill>
                  <a:schemeClr val="bg1"/>
                </a:solidFill>
              </a:rPr>
              <a:t/>
            </a:r>
            <a:br>
              <a:rPr lang="en-US" sz="2800" dirty="0">
                <a:solidFill>
                  <a:schemeClr val="bg1"/>
                </a:solidFill>
              </a:rPr>
            </a:br>
            <a:endParaRPr lang="uz-Latn-UZ" sz="2800" dirty="0">
              <a:solidFill>
                <a:schemeClr val="bg1"/>
              </a:solidFill>
            </a:endParaRPr>
          </a:p>
        </p:txBody>
      </p:sp>
    </p:spTree>
    <p:extLst>
      <p:ext uri="{BB962C8B-B14F-4D97-AF65-F5344CB8AC3E}">
        <p14:creationId xmlns:p14="http://schemas.microsoft.com/office/powerpoint/2010/main" val="294998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1"/>
            <a:ext cx="9144000" cy="6741368"/>
          </a:xfrm>
          <a:prstGeom prst="rect">
            <a:avLst/>
          </a:prstGeom>
        </p:spPr>
      </p:pic>
    </p:spTree>
    <p:extLst>
      <p:ext uri="{BB962C8B-B14F-4D97-AF65-F5344CB8AC3E}">
        <p14:creationId xmlns:p14="http://schemas.microsoft.com/office/powerpoint/2010/main" val="187788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6300936"/>
          </a:xfrm>
        </p:spPr>
        <p:txBody>
          <a:bodyPr>
            <a:normAutofit fontScale="90000"/>
          </a:bodyPr>
          <a:lstStyle/>
          <a:p>
            <a:r>
              <a:rPr lang="en-US" sz="3100" dirty="0" err="1">
                <a:solidFill>
                  <a:schemeClr val="bg1"/>
                </a:solidFill>
                <a:effectLst/>
              </a:rPr>
              <a:t>Havoda</a:t>
            </a:r>
            <a:r>
              <a:rPr lang="en-US" sz="3100" dirty="0">
                <a:solidFill>
                  <a:schemeClr val="bg1"/>
                </a:solidFill>
                <a:effectLst/>
              </a:rPr>
              <a:t> </a:t>
            </a:r>
            <a:r>
              <a:rPr lang="en-US" sz="3100" dirty="0" err="1">
                <a:solidFill>
                  <a:schemeClr val="bg1"/>
                </a:solidFill>
                <a:effectLst/>
              </a:rPr>
              <a:t>oltingugurt</a:t>
            </a:r>
            <a:r>
              <a:rPr lang="en-US" sz="3100" dirty="0">
                <a:solidFill>
                  <a:schemeClr val="bg1"/>
                </a:solidFill>
                <a:effectLst/>
              </a:rPr>
              <a:t> </a:t>
            </a:r>
            <a:r>
              <a:rPr lang="en-US" sz="3100" dirty="0" err="1">
                <a:solidFill>
                  <a:schemeClr val="bg1"/>
                </a:solidFill>
                <a:effectLst/>
              </a:rPr>
              <a:t>oksidi</a:t>
            </a:r>
            <a:r>
              <a:rPr lang="en-US" sz="3100" dirty="0">
                <a:solidFill>
                  <a:schemeClr val="bg1"/>
                </a:solidFill>
                <a:effectLst/>
              </a:rPr>
              <a:t> </a:t>
            </a:r>
            <a:r>
              <a:rPr lang="en-US" sz="3100" dirty="0" err="1">
                <a:solidFill>
                  <a:schemeClr val="bg1"/>
                </a:solidFill>
                <a:effectLst/>
              </a:rPr>
              <a:t>ko'p</a:t>
            </a:r>
            <a:r>
              <a:rPr lang="en-US" sz="3100" dirty="0">
                <a:solidFill>
                  <a:schemeClr val="bg1"/>
                </a:solidFill>
                <a:effectLst/>
              </a:rPr>
              <a:t> </a:t>
            </a:r>
            <a:r>
              <a:rPr lang="en-US" sz="3100" dirty="0" err="1">
                <a:solidFill>
                  <a:schemeClr val="bg1"/>
                </a:solidFill>
                <a:effectLst/>
              </a:rPr>
              <a:t>bo'lishi</a:t>
            </a:r>
            <a:r>
              <a:rPr lang="en-US" sz="3100" dirty="0">
                <a:solidFill>
                  <a:schemeClr val="bg1"/>
                </a:solidFill>
                <a:effectLst/>
              </a:rPr>
              <a:t> </a:t>
            </a:r>
            <a:r>
              <a:rPr lang="en-US" sz="3100" dirty="0" err="1">
                <a:solidFill>
                  <a:schemeClr val="bg1"/>
                </a:solidFill>
                <a:effectLst/>
              </a:rPr>
              <a:t>natijasida</a:t>
            </a:r>
            <a:r>
              <a:rPr lang="en-US" sz="3100" dirty="0">
                <a:solidFill>
                  <a:schemeClr val="bg1"/>
                </a:solidFill>
                <a:effectLst/>
              </a:rPr>
              <a:t> </a:t>
            </a:r>
            <a:r>
              <a:rPr lang="en-US" sz="3100" dirty="0" err="1">
                <a:solidFill>
                  <a:schemeClr val="bg1"/>
                </a:solidFill>
                <a:effectLst/>
              </a:rPr>
              <a:t>kishilarda</a:t>
            </a:r>
            <a:r>
              <a:rPr lang="en-US" sz="3100" dirty="0">
                <a:solidFill>
                  <a:schemeClr val="bg1"/>
                </a:solidFill>
                <a:effectLst/>
              </a:rPr>
              <a:t> </a:t>
            </a:r>
            <a:r>
              <a:rPr lang="en-US" sz="3100" dirty="0" err="1">
                <a:solidFill>
                  <a:schemeClr val="bg1"/>
                </a:solidFill>
                <a:effectLst/>
              </a:rPr>
              <a:t>bronxit</a:t>
            </a:r>
            <a:r>
              <a:rPr lang="en-US" sz="3100" dirty="0">
                <a:solidFill>
                  <a:schemeClr val="bg1"/>
                </a:solidFill>
                <a:effectLst/>
              </a:rPr>
              <a:t>, </a:t>
            </a:r>
            <a:r>
              <a:rPr lang="en-US" sz="3100" dirty="0" err="1">
                <a:solidFill>
                  <a:schemeClr val="bg1"/>
                </a:solidFill>
                <a:effectLst/>
              </a:rPr>
              <a:t>gastrit</a:t>
            </a:r>
            <a:r>
              <a:rPr lang="en-US" sz="3100" dirty="0">
                <a:solidFill>
                  <a:schemeClr val="bg1"/>
                </a:solidFill>
                <a:effectLst/>
              </a:rPr>
              <a:t> </a:t>
            </a:r>
            <a:r>
              <a:rPr lang="en-US" sz="3100" dirty="0" err="1">
                <a:solidFill>
                  <a:schemeClr val="bg1"/>
                </a:solidFill>
                <a:effectLst/>
              </a:rPr>
              <a:t>kasalliklari</a:t>
            </a:r>
            <a:r>
              <a:rPr lang="en-US" sz="3100" dirty="0">
                <a:solidFill>
                  <a:schemeClr val="bg1"/>
                </a:solidFill>
                <a:effectLst/>
              </a:rPr>
              <a:t> </a:t>
            </a:r>
            <a:r>
              <a:rPr lang="en-US" sz="3100" dirty="0" err="1">
                <a:solidFill>
                  <a:schemeClr val="bg1"/>
                </a:solidFill>
                <a:effectLst/>
              </a:rPr>
              <a:t>vujudga</a:t>
            </a:r>
            <a:r>
              <a:rPr lang="en-US" sz="3100" dirty="0">
                <a:solidFill>
                  <a:schemeClr val="bg1"/>
                </a:solidFill>
                <a:effectLst/>
              </a:rPr>
              <a:t> </a:t>
            </a:r>
            <a:r>
              <a:rPr lang="en-US" sz="3100" dirty="0" err="1">
                <a:solidFill>
                  <a:schemeClr val="bg1"/>
                </a:solidFill>
                <a:effectLst/>
              </a:rPr>
              <a:t>keladi</a:t>
            </a:r>
            <a:r>
              <a:rPr lang="en-US" sz="3100" dirty="0">
                <a:solidFill>
                  <a:schemeClr val="bg1"/>
                </a:solidFill>
                <a:effectLst/>
              </a:rPr>
              <a:t>.</a:t>
            </a:r>
            <a:br>
              <a:rPr lang="en-US" sz="3100" dirty="0">
                <a:solidFill>
                  <a:schemeClr val="bg1"/>
                </a:solidFill>
                <a:effectLst/>
              </a:rPr>
            </a:br>
            <a:r>
              <a:rPr lang="en-US" sz="3100" dirty="0" err="1">
                <a:solidFill>
                  <a:schemeClr val="bg1"/>
                </a:solidFill>
                <a:effectLst/>
              </a:rPr>
              <a:t>Atmosfera</a:t>
            </a:r>
            <a:r>
              <a:rPr lang="en-US" sz="3100" dirty="0">
                <a:solidFill>
                  <a:schemeClr val="bg1"/>
                </a:solidFill>
                <a:effectLst/>
              </a:rPr>
              <a:t> </a:t>
            </a:r>
            <a:r>
              <a:rPr lang="en-US" sz="3100" dirty="0" err="1">
                <a:solidFill>
                  <a:schemeClr val="bg1"/>
                </a:solidFill>
                <a:effectLst/>
              </a:rPr>
              <a:t>havosining</a:t>
            </a:r>
            <a:r>
              <a:rPr lang="en-US" sz="3100" dirty="0">
                <a:solidFill>
                  <a:schemeClr val="bg1"/>
                </a:solidFill>
                <a:effectLst/>
              </a:rPr>
              <a:t> </a:t>
            </a:r>
            <a:r>
              <a:rPr lang="en-US" sz="3100" dirty="0" err="1">
                <a:solidFill>
                  <a:schemeClr val="bg1"/>
                </a:solidFill>
                <a:effectLst/>
              </a:rPr>
              <a:t>ifloslanishi</a:t>
            </a:r>
            <a:r>
              <a:rPr lang="en-US" sz="3100" dirty="0">
                <a:solidFill>
                  <a:schemeClr val="bg1"/>
                </a:solidFill>
                <a:effectLst/>
              </a:rPr>
              <a:t> </a:t>
            </a:r>
            <a:r>
              <a:rPr lang="en-US" sz="3100" dirty="0" err="1">
                <a:solidFill>
                  <a:schemeClr val="bg1"/>
                </a:solidFill>
                <a:effectLst/>
              </a:rPr>
              <a:t>o'simlik</a:t>
            </a:r>
            <a:r>
              <a:rPr lang="en-US" sz="3100" dirty="0">
                <a:solidFill>
                  <a:schemeClr val="bg1"/>
                </a:solidFill>
                <a:effectLst/>
              </a:rPr>
              <a:t> </a:t>
            </a:r>
            <a:r>
              <a:rPr lang="en-US" sz="3100" dirty="0" err="1">
                <a:solidFill>
                  <a:schemeClr val="bg1"/>
                </a:solidFill>
                <a:effectLst/>
              </a:rPr>
              <a:t>va</a:t>
            </a:r>
            <a:r>
              <a:rPr lang="en-US" sz="3100" dirty="0">
                <a:solidFill>
                  <a:schemeClr val="bg1"/>
                </a:solidFill>
                <a:effectLst/>
              </a:rPr>
              <a:t> </a:t>
            </a:r>
            <a:r>
              <a:rPr lang="en-US" sz="3100" dirty="0" err="1">
                <a:solidFill>
                  <a:schemeClr val="bg1"/>
                </a:solidFill>
                <a:effectLst/>
              </a:rPr>
              <a:t>hayvonlarga</a:t>
            </a:r>
            <a:r>
              <a:rPr lang="en-US" sz="3100" dirty="0">
                <a:solidFill>
                  <a:schemeClr val="bg1"/>
                </a:solidFill>
                <a:effectLst/>
              </a:rPr>
              <a:t> ham </a:t>
            </a:r>
            <a:r>
              <a:rPr lang="en-US" sz="3100" dirty="0" err="1">
                <a:solidFill>
                  <a:schemeClr val="bg1"/>
                </a:solidFill>
                <a:effectLst/>
              </a:rPr>
              <a:t>zarar</a:t>
            </a:r>
            <a:r>
              <a:rPr lang="en-US" sz="3100" dirty="0">
                <a:solidFill>
                  <a:schemeClr val="bg1"/>
                </a:solidFill>
                <a:effectLst/>
              </a:rPr>
              <a:t> </a:t>
            </a:r>
            <a:r>
              <a:rPr lang="en-US" sz="3100" dirty="0" err="1">
                <a:solidFill>
                  <a:schemeClr val="bg1"/>
                </a:solidFill>
                <a:effectLst/>
              </a:rPr>
              <a:t>etadi</a:t>
            </a:r>
            <a:r>
              <a:rPr lang="en-US" sz="3100" dirty="0">
                <a:solidFill>
                  <a:schemeClr val="bg1"/>
                </a:solidFill>
                <a:effectLst/>
              </a:rPr>
              <a:t>. </a:t>
            </a:r>
            <a:r>
              <a:rPr lang="en-US" sz="3100" dirty="0" err="1">
                <a:solidFill>
                  <a:schemeClr val="bg1"/>
                </a:solidFill>
                <a:effectLst/>
              </a:rPr>
              <a:t>O'simlik</a:t>
            </a:r>
            <a:r>
              <a:rPr lang="en-US" sz="3100" dirty="0">
                <a:solidFill>
                  <a:schemeClr val="bg1"/>
                </a:solidFill>
                <a:effectLst/>
              </a:rPr>
              <a:t> </a:t>
            </a:r>
            <a:r>
              <a:rPr lang="en-US" sz="3100" dirty="0" err="1">
                <a:solidFill>
                  <a:schemeClr val="bg1"/>
                </a:solidFill>
                <a:effectLst/>
              </a:rPr>
              <a:t>barglariga</a:t>
            </a:r>
            <a:r>
              <a:rPr lang="en-US" sz="3100" dirty="0">
                <a:solidFill>
                  <a:schemeClr val="bg1"/>
                </a:solidFill>
                <a:effectLst/>
              </a:rPr>
              <a:t>, </a:t>
            </a:r>
            <a:r>
              <a:rPr lang="en-US" sz="3100" dirty="0" err="1">
                <a:solidFill>
                  <a:schemeClr val="bg1"/>
                </a:solidFill>
                <a:effectLst/>
              </a:rPr>
              <a:t>tuproq</a:t>
            </a:r>
            <a:r>
              <a:rPr lang="en-US" sz="3100" dirty="0">
                <a:solidFill>
                  <a:schemeClr val="bg1"/>
                </a:solidFill>
                <a:effectLst/>
              </a:rPr>
              <a:t> </a:t>
            </a:r>
            <a:r>
              <a:rPr lang="en-US" sz="3100" dirty="0" err="1">
                <a:solidFill>
                  <a:schemeClr val="bg1"/>
                </a:solidFill>
                <a:effectLst/>
              </a:rPr>
              <a:t>va</a:t>
            </a:r>
            <a:r>
              <a:rPr lang="en-US" sz="3100" dirty="0">
                <a:solidFill>
                  <a:schemeClr val="bg1"/>
                </a:solidFill>
                <a:effectLst/>
              </a:rPr>
              <a:t> </a:t>
            </a:r>
            <a:r>
              <a:rPr lang="en-US" sz="3100" dirty="0" err="1">
                <a:solidFill>
                  <a:schemeClr val="bg1"/>
                </a:solidFill>
                <a:effectLst/>
              </a:rPr>
              <a:t>suv</a:t>
            </a:r>
            <a:r>
              <a:rPr lang="en-US" sz="3100" dirty="0">
                <a:solidFill>
                  <a:schemeClr val="bg1"/>
                </a:solidFill>
                <a:effectLst/>
              </a:rPr>
              <a:t> </a:t>
            </a:r>
            <a:r>
              <a:rPr lang="en-US" sz="3100" dirty="0" err="1">
                <a:solidFill>
                  <a:schemeClr val="bg1"/>
                </a:solidFill>
                <a:effectLst/>
              </a:rPr>
              <a:t>orqali</a:t>
            </a:r>
            <a:r>
              <a:rPr lang="en-US" sz="3100" dirty="0">
                <a:solidFill>
                  <a:schemeClr val="bg1"/>
                </a:solidFill>
                <a:effectLst/>
              </a:rPr>
              <a:t> </a:t>
            </a:r>
            <a:r>
              <a:rPr lang="en-US" sz="3100" dirty="0" err="1">
                <a:solidFill>
                  <a:schemeClr val="bg1"/>
                </a:solidFill>
                <a:effectLst/>
              </a:rPr>
              <a:t>esa</a:t>
            </a:r>
            <a:r>
              <a:rPr lang="en-US" sz="3100" dirty="0">
                <a:solidFill>
                  <a:schemeClr val="bg1"/>
                </a:solidFill>
                <a:effectLst/>
              </a:rPr>
              <a:t> </a:t>
            </a:r>
            <a:r>
              <a:rPr lang="en-US" sz="3100" dirty="0" err="1">
                <a:solidFill>
                  <a:schemeClr val="bg1"/>
                </a:solidFill>
                <a:effectLst/>
              </a:rPr>
              <a:t>ildiziga</a:t>
            </a:r>
            <a:r>
              <a:rPr lang="en-US" sz="3100" dirty="0">
                <a:solidFill>
                  <a:schemeClr val="bg1"/>
                </a:solidFill>
                <a:effectLst/>
              </a:rPr>
              <a:t> </a:t>
            </a:r>
            <a:r>
              <a:rPr lang="en-US" sz="3100" dirty="0" err="1">
                <a:solidFill>
                  <a:schemeClr val="bg1"/>
                </a:solidFill>
                <a:effectLst/>
              </a:rPr>
              <a:t>o'tadi</a:t>
            </a:r>
            <a:r>
              <a:rPr lang="en-US" sz="3100" dirty="0">
                <a:solidFill>
                  <a:schemeClr val="bg1"/>
                </a:solidFill>
                <a:effectLst/>
              </a:rPr>
              <a:t>. </a:t>
            </a:r>
            <a:r>
              <a:rPr lang="en-US" sz="3100" dirty="0" err="1">
                <a:solidFill>
                  <a:schemeClr val="bg1"/>
                </a:solidFill>
                <a:effectLst/>
              </a:rPr>
              <a:t>Ifloslangan</a:t>
            </a:r>
            <a:r>
              <a:rPr lang="en-US" sz="3100" dirty="0">
                <a:solidFill>
                  <a:schemeClr val="bg1"/>
                </a:solidFill>
                <a:effectLst/>
              </a:rPr>
              <a:t> </a:t>
            </a:r>
            <a:r>
              <a:rPr lang="en-US" sz="3100" dirty="0" err="1">
                <a:solidFill>
                  <a:schemeClr val="bg1"/>
                </a:solidFill>
                <a:effectLst/>
              </a:rPr>
              <a:t>havo</a:t>
            </a:r>
            <a:r>
              <a:rPr lang="en-US" sz="3100" dirty="0">
                <a:solidFill>
                  <a:schemeClr val="bg1"/>
                </a:solidFill>
                <a:effectLst/>
              </a:rPr>
              <a:t> </a:t>
            </a:r>
            <a:r>
              <a:rPr lang="en-US" sz="3100" dirty="0" err="1">
                <a:solidFill>
                  <a:schemeClr val="bg1"/>
                </a:solidFill>
                <a:effectLst/>
              </a:rPr>
              <a:t>o'simliklarni</a:t>
            </a:r>
            <a:r>
              <a:rPr lang="en-US" sz="3100" dirty="0">
                <a:solidFill>
                  <a:schemeClr val="bg1"/>
                </a:solidFill>
                <a:effectLst/>
              </a:rPr>
              <a:t> </a:t>
            </a:r>
            <a:r>
              <a:rPr lang="en-US" sz="3100" dirty="0" err="1">
                <a:solidFill>
                  <a:schemeClr val="bg1"/>
                </a:solidFill>
                <a:effectLst/>
              </a:rPr>
              <a:t>zararlab</a:t>
            </a:r>
            <a:r>
              <a:rPr lang="en-US" sz="3100" dirty="0">
                <a:solidFill>
                  <a:schemeClr val="bg1"/>
                </a:solidFill>
                <a:effectLst/>
              </a:rPr>
              <a:t>, </a:t>
            </a:r>
            <a:r>
              <a:rPr lang="en-US" sz="3100" dirty="0" err="1">
                <a:solidFill>
                  <a:schemeClr val="bg1"/>
                </a:solidFill>
                <a:effectLst/>
              </a:rPr>
              <a:t>ularda</a:t>
            </a:r>
            <a:r>
              <a:rPr lang="en-US" sz="3100" dirty="0">
                <a:solidFill>
                  <a:schemeClr val="bg1"/>
                </a:solidFill>
                <a:effectLst/>
              </a:rPr>
              <a:t> </a:t>
            </a:r>
            <a:r>
              <a:rPr lang="en-US" sz="3100" dirty="0" err="1">
                <a:solidFill>
                  <a:schemeClr val="bg1"/>
                </a:solidFill>
                <a:effectLst/>
              </a:rPr>
              <a:t>modda</a:t>
            </a:r>
            <a:r>
              <a:rPr lang="en-US" sz="3100" dirty="0">
                <a:solidFill>
                  <a:schemeClr val="bg1"/>
                </a:solidFill>
                <a:effectLst/>
              </a:rPr>
              <a:t> </a:t>
            </a:r>
            <a:r>
              <a:rPr lang="en-US" sz="3100" dirty="0" err="1">
                <a:solidFill>
                  <a:schemeClr val="bg1"/>
                </a:solidFill>
                <a:effectLst/>
              </a:rPr>
              <a:t>va</a:t>
            </a:r>
            <a:r>
              <a:rPr lang="en-US" sz="3100" dirty="0">
                <a:solidFill>
                  <a:schemeClr val="bg1"/>
                </a:solidFill>
                <a:effectLst/>
              </a:rPr>
              <a:t> </a:t>
            </a:r>
            <a:r>
              <a:rPr lang="en-US" sz="3100" dirty="0" err="1">
                <a:solidFill>
                  <a:schemeClr val="bg1"/>
                </a:solidFill>
                <a:effectLst/>
              </a:rPr>
              <a:t>energiya</a:t>
            </a:r>
            <a:r>
              <a:rPr lang="en-US" sz="3100" dirty="0">
                <a:solidFill>
                  <a:schemeClr val="bg1"/>
                </a:solidFill>
                <a:effectLst/>
              </a:rPr>
              <a:t> </a:t>
            </a:r>
            <a:r>
              <a:rPr lang="en-US" sz="3100" dirty="0" err="1">
                <a:solidFill>
                  <a:schemeClr val="bg1"/>
                </a:solidFill>
                <a:effectLst/>
              </a:rPr>
              <a:t>almashinuvini</a:t>
            </a:r>
            <a:r>
              <a:rPr lang="en-US" sz="3100" dirty="0">
                <a:solidFill>
                  <a:schemeClr val="bg1"/>
                </a:solidFill>
                <a:effectLst/>
              </a:rPr>
              <a:t> </a:t>
            </a:r>
            <a:r>
              <a:rPr lang="en-US" sz="3100" dirty="0" err="1">
                <a:solidFill>
                  <a:schemeClr val="bg1"/>
                </a:solidFill>
                <a:effectLst/>
              </a:rPr>
              <a:t>buzadi</a:t>
            </a:r>
            <a:r>
              <a:rPr lang="en-US" sz="3100" dirty="0">
                <a:solidFill>
                  <a:schemeClr val="bg1"/>
                </a:solidFill>
                <a:effectLst/>
              </a:rPr>
              <a:t>. </a:t>
            </a:r>
            <a:r>
              <a:rPr lang="en-US" sz="3100" dirty="0" err="1">
                <a:solidFill>
                  <a:schemeClr val="bg1"/>
                </a:solidFill>
                <a:effectLst/>
              </a:rPr>
              <a:t>Qishloq</a:t>
            </a:r>
            <a:r>
              <a:rPr lang="en-US" sz="3100" dirty="0">
                <a:solidFill>
                  <a:schemeClr val="bg1"/>
                </a:solidFill>
                <a:effectLst/>
              </a:rPr>
              <a:t> </a:t>
            </a:r>
            <a:r>
              <a:rPr lang="en-US" sz="3100" dirty="0" err="1">
                <a:solidFill>
                  <a:schemeClr val="bg1"/>
                </a:solidFill>
                <a:effectLst/>
              </a:rPr>
              <a:t>xo'jalik</a:t>
            </a:r>
            <a:r>
              <a:rPr lang="en-US" sz="3100" dirty="0">
                <a:solidFill>
                  <a:schemeClr val="bg1"/>
                </a:solidFill>
                <a:effectLst/>
              </a:rPr>
              <a:t> </a:t>
            </a:r>
            <a:r>
              <a:rPr lang="en-US" sz="3100" dirty="0" err="1">
                <a:solidFill>
                  <a:schemeClr val="bg1"/>
                </a:solidFill>
                <a:effectLst/>
              </a:rPr>
              <a:t>ekinlari</a:t>
            </a:r>
            <a:r>
              <a:rPr lang="en-US" sz="3100" dirty="0">
                <a:solidFill>
                  <a:schemeClr val="bg1"/>
                </a:solidFill>
                <a:effectLst/>
              </a:rPr>
              <a:t> </a:t>
            </a:r>
            <a:r>
              <a:rPr lang="en-US" sz="3100" dirty="0" err="1">
                <a:solidFill>
                  <a:schemeClr val="bg1"/>
                </a:solidFill>
                <a:effectLst/>
              </a:rPr>
              <a:t>va</a:t>
            </a:r>
            <a:r>
              <a:rPr lang="en-US" sz="3100" dirty="0">
                <a:solidFill>
                  <a:schemeClr val="bg1"/>
                </a:solidFill>
                <a:effectLst/>
              </a:rPr>
              <a:t> </a:t>
            </a:r>
            <a:r>
              <a:rPr lang="en-US" sz="3100" dirty="0" err="1">
                <a:solidFill>
                  <a:schemeClr val="bg1"/>
                </a:solidFill>
                <a:effectLst/>
              </a:rPr>
              <a:t>mevali</a:t>
            </a:r>
            <a:r>
              <a:rPr lang="en-US" sz="3100" dirty="0">
                <a:solidFill>
                  <a:schemeClr val="bg1"/>
                </a:solidFill>
                <a:effectLst/>
              </a:rPr>
              <a:t> </a:t>
            </a:r>
            <a:r>
              <a:rPr lang="en-US" sz="3100" dirty="0" err="1">
                <a:solidFill>
                  <a:schemeClr val="bg1"/>
                </a:solidFill>
                <a:effectLst/>
              </a:rPr>
              <a:t>daraxtlar</a:t>
            </a:r>
            <a:r>
              <a:rPr lang="en-US" sz="3100" dirty="0">
                <a:solidFill>
                  <a:schemeClr val="bg1"/>
                </a:solidFill>
                <a:effectLst/>
              </a:rPr>
              <a:t> ham </a:t>
            </a:r>
            <a:r>
              <a:rPr lang="en-US" sz="3100" dirty="0" err="1">
                <a:solidFill>
                  <a:schemeClr val="bg1"/>
                </a:solidFill>
                <a:effectLst/>
              </a:rPr>
              <a:t>kam</a:t>
            </a:r>
            <a:r>
              <a:rPr lang="en-US" sz="3100" dirty="0">
                <a:solidFill>
                  <a:schemeClr val="bg1"/>
                </a:solidFill>
                <a:effectLst/>
              </a:rPr>
              <a:t> </a:t>
            </a:r>
            <a:r>
              <a:rPr lang="en-US" sz="3100" dirty="0" err="1">
                <a:solidFill>
                  <a:schemeClr val="bg1"/>
                </a:solidFill>
                <a:effectLst/>
              </a:rPr>
              <a:t>hosilli</a:t>
            </a:r>
            <a:r>
              <a:rPr lang="en-US" sz="3100" dirty="0">
                <a:solidFill>
                  <a:schemeClr val="bg1"/>
                </a:solidFill>
                <a:effectLst/>
              </a:rPr>
              <a:t> </a:t>
            </a:r>
            <a:r>
              <a:rPr lang="en-US" sz="3100" dirty="0" err="1">
                <a:solidFill>
                  <a:schemeClr val="bg1"/>
                </a:solidFill>
                <a:effectLst/>
              </a:rPr>
              <a:t>bo'lib</a:t>
            </a:r>
            <a:r>
              <a:rPr lang="en-US" sz="3100" dirty="0">
                <a:solidFill>
                  <a:schemeClr val="bg1"/>
                </a:solidFill>
                <a:effectLst/>
              </a:rPr>
              <a:t> </a:t>
            </a:r>
            <a:r>
              <a:rPr lang="en-US" sz="3100" dirty="0" err="1">
                <a:solidFill>
                  <a:schemeClr val="bg1"/>
                </a:solidFill>
                <a:effectLst/>
              </a:rPr>
              <a:t>qoladi</a:t>
            </a:r>
            <a:r>
              <a:rPr lang="en-US" sz="3100" dirty="0">
                <a:solidFill>
                  <a:schemeClr val="bg1"/>
                </a:solidFill>
                <a:effectLst/>
              </a:rPr>
              <a:t>. </a:t>
            </a:r>
            <a:r>
              <a:rPr lang="en-US" sz="3100" dirty="0" err="1">
                <a:solidFill>
                  <a:schemeClr val="bg1"/>
                </a:solidFill>
                <a:effectLst/>
              </a:rPr>
              <a:t>Sanoat</a:t>
            </a:r>
            <a:r>
              <a:rPr lang="en-US" sz="3100" dirty="0">
                <a:solidFill>
                  <a:schemeClr val="bg1"/>
                </a:solidFill>
                <a:effectLst/>
              </a:rPr>
              <a:t> </a:t>
            </a:r>
            <a:r>
              <a:rPr lang="en-US" sz="3100" dirty="0" err="1">
                <a:solidFill>
                  <a:schemeClr val="bg1"/>
                </a:solidFill>
                <a:effectLst/>
              </a:rPr>
              <a:t>va</a:t>
            </a:r>
            <a:r>
              <a:rPr lang="en-US" sz="3100" dirty="0">
                <a:solidFill>
                  <a:schemeClr val="bg1"/>
                </a:solidFill>
                <a:effectLst/>
              </a:rPr>
              <a:t> </a:t>
            </a:r>
            <a:r>
              <a:rPr lang="en-US" sz="3100" dirty="0" err="1">
                <a:solidFill>
                  <a:schemeClr val="bg1"/>
                </a:solidFill>
                <a:effectLst/>
              </a:rPr>
              <a:t>transportdan</a:t>
            </a:r>
            <a:r>
              <a:rPr lang="en-US" sz="3100" dirty="0">
                <a:solidFill>
                  <a:schemeClr val="bg1"/>
                </a:solidFill>
                <a:effectLst/>
              </a:rPr>
              <a:t> </a:t>
            </a:r>
            <a:r>
              <a:rPr lang="en-US" sz="3100" dirty="0" err="1">
                <a:solidFill>
                  <a:schemeClr val="bg1"/>
                </a:solidFill>
                <a:effectLst/>
              </a:rPr>
              <a:t>chiqqan</a:t>
            </a:r>
            <a:r>
              <a:rPr lang="en-US" sz="3100" dirty="0">
                <a:solidFill>
                  <a:schemeClr val="bg1"/>
                </a:solidFill>
                <a:effectLst/>
              </a:rPr>
              <a:t> </a:t>
            </a:r>
            <a:r>
              <a:rPr lang="en-US" sz="3100" dirty="0" err="1">
                <a:solidFill>
                  <a:schemeClr val="bg1"/>
                </a:solidFill>
                <a:effectLst/>
              </a:rPr>
              <a:t>zararli</a:t>
            </a:r>
            <a:r>
              <a:rPr lang="en-US" sz="3100" dirty="0">
                <a:solidFill>
                  <a:schemeClr val="bg1"/>
                </a:solidFill>
                <a:effectLst/>
              </a:rPr>
              <a:t> </a:t>
            </a:r>
            <a:r>
              <a:rPr lang="en-US" sz="3100" dirty="0" err="1">
                <a:solidFill>
                  <a:schemeClr val="bg1"/>
                </a:solidFill>
                <a:effectLst/>
              </a:rPr>
              <a:t>gazlar</a:t>
            </a:r>
            <a:r>
              <a:rPr lang="en-US" sz="3100" dirty="0">
                <a:solidFill>
                  <a:schemeClr val="bg1"/>
                </a:solidFill>
                <a:effectLst/>
              </a:rPr>
              <a:t> </a:t>
            </a:r>
            <a:r>
              <a:rPr lang="en-US" sz="3100" dirty="0" err="1">
                <a:solidFill>
                  <a:schemeClr val="bg1"/>
                </a:solidFill>
                <a:effectLst/>
              </a:rPr>
              <a:t>fotosintez</a:t>
            </a:r>
            <a:r>
              <a:rPr lang="en-US" sz="3100" dirty="0">
                <a:solidFill>
                  <a:schemeClr val="bg1"/>
                </a:solidFill>
                <a:effectLst/>
              </a:rPr>
              <a:t> </a:t>
            </a:r>
            <a:r>
              <a:rPr lang="en-US" sz="3100" dirty="0" err="1">
                <a:solidFill>
                  <a:schemeClr val="bg1"/>
                </a:solidFill>
                <a:effectLst/>
              </a:rPr>
              <a:t>jarayoniga</a:t>
            </a:r>
            <a:r>
              <a:rPr lang="en-US" sz="3100" dirty="0">
                <a:solidFill>
                  <a:schemeClr val="bg1"/>
                </a:solidFill>
                <a:effectLst/>
              </a:rPr>
              <a:t> </a:t>
            </a:r>
            <a:r>
              <a:rPr lang="en-US" sz="3100" dirty="0" err="1">
                <a:solidFill>
                  <a:schemeClr val="bg1"/>
                </a:solidFill>
                <a:effectLst/>
              </a:rPr>
              <a:t>salbiy</a:t>
            </a:r>
            <a:r>
              <a:rPr lang="en-US" sz="3100" dirty="0">
                <a:solidFill>
                  <a:schemeClr val="bg1"/>
                </a:solidFill>
                <a:effectLst/>
              </a:rPr>
              <a:t> </a:t>
            </a:r>
            <a:r>
              <a:rPr lang="en-US" sz="3100" dirty="0" err="1">
                <a:solidFill>
                  <a:schemeClr val="bg1"/>
                </a:solidFill>
                <a:effectLst/>
              </a:rPr>
              <a:t>ta'sir</a:t>
            </a:r>
            <a:r>
              <a:rPr lang="en-US" sz="3100" dirty="0">
                <a:solidFill>
                  <a:schemeClr val="bg1"/>
                </a:solidFill>
                <a:effectLst/>
              </a:rPr>
              <a:t> </a:t>
            </a:r>
            <a:r>
              <a:rPr lang="en-US" sz="3100" dirty="0" err="1">
                <a:solidFill>
                  <a:schemeClr val="bg1"/>
                </a:solidFill>
                <a:effectLst/>
              </a:rPr>
              <a:t>ko'rsatadi</a:t>
            </a:r>
            <a:r>
              <a:rPr lang="en-US" sz="3100" dirty="0">
                <a:solidFill>
                  <a:schemeClr val="bg1"/>
                </a:solidFill>
                <a:effectLst/>
              </a:rPr>
              <a:t>. </a:t>
            </a:r>
            <a:r>
              <a:rPr lang="en-US" sz="3100" dirty="0" err="1">
                <a:solidFill>
                  <a:schemeClr val="bg1"/>
                </a:solidFill>
                <a:effectLst/>
              </a:rPr>
              <a:t>Transpirasiyani</a:t>
            </a:r>
            <a:r>
              <a:rPr lang="en-US" sz="3100" dirty="0">
                <a:solidFill>
                  <a:schemeClr val="bg1"/>
                </a:solidFill>
                <a:effectLst/>
              </a:rPr>
              <a:t> 3 </a:t>
            </a:r>
            <a:r>
              <a:rPr lang="en-US" sz="3100" dirty="0" err="1">
                <a:solidFill>
                  <a:schemeClr val="bg1"/>
                </a:solidFill>
                <a:effectLst/>
              </a:rPr>
              <a:t>barobargacha</a:t>
            </a:r>
            <a:r>
              <a:rPr lang="en-US" sz="3100" dirty="0">
                <a:solidFill>
                  <a:schemeClr val="bg1"/>
                </a:solidFill>
                <a:effectLst/>
              </a:rPr>
              <a:t> </a:t>
            </a:r>
            <a:r>
              <a:rPr lang="en-US" sz="3100" dirty="0" err="1">
                <a:solidFill>
                  <a:schemeClr val="bg1"/>
                </a:solidFill>
                <a:effectLst/>
              </a:rPr>
              <a:t>qisqartiradi</a:t>
            </a:r>
            <a:r>
              <a:rPr lang="en-US" sz="3100" dirty="0" smtClean="0">
                <a:solidFill>
                  <a:schemeClr val="bg1"/>
                </a:solidFill>
                <a:effectLst/>
              </a:rPr>
              <a:t>.</a:t>
            </a:r>
            <a:r>
              <a:rPr lang="en-US" sz="4400" dirty="0">
                <a:solidFill>
                  <a:schemeClr val="bg1"/>
                </a:solidFill>
                <a:effectLst/>
              </a:rPr>
              <a:t> </a:t>
            </a:r>
            <a:r>
              <a:rPr lang="en-US" sz="3100" dirty="0">
                <a:solidFill>
                  <a:schemeClr val="bg1"/>
                </a:solidFill>
                <a:effectLst/>
              </a:rPr>
              <a:t>Qayrag'och dalalarda 300-400 </a:t>
            </a:r>
            <a:r>
              <a:rPr lang="en-US" sz="3100" dirty="0">
                <a:solidFill>
                  <a:schemeClr val="bg1"/>
                </a:solidFill>
                <a:effectLst/>
                <a:hlinkClick r:id="rId2"/>
              </a:rPr>
              <a:t>yil yashasa</a:t>
            </a:r>
            <a:r>
              <a:rPr lang="en-US" sz="3100" dirty="0">
                <a:solidFill>
                  <a:schemeClr val="bg1"/>
                </a:solidFill>
                <a:effectLst/>
              </a:rPr>
              <a:t>, shahar parklarida 120-220 yil, avtomobil yo'llari atrofida 40-50 yil yashar ekan.</a:t>
            </a:r>
            <a:br>
              <a:rPr lang="en-US" sz="3100" dirty="0">
                <a:solidFill>
                  <a:schemeClr val="bg1"/>
                </a:solidFill>
                <a:effectLst/>
              </a:rPr>
            </a:br>
            <a:endParaRPr lang="en-US" sz="3100" dirty="0">
              <a:solidFill>
                <a:schemeClr val="bg1"/>
              </a:solidFill>
            </a:endParaRPr>
          </a:p>
        </p:txBody>
      </p:sp>
    </p:spTree>
    <p:extLst>
      <p:ext uri="{BB962C8B-B14F-4D97-AF65-F5344CB8AC3E}">
        <p14:creationId xmlns:p14="http://schemas.microsoft.com/office/powerpoint/2010/main" val="18954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44624"/>
            <a:ext cx="9144000" cy="6794563"/>
          </a:xfrm>
          <a:prstGeom prst="rect">
            <a:avLst/>
          </a:prstGeom>
        </p:spPr>
      </p:pic>
    </p:spTree>
    <p:extLst>
      <p:ext uri="{BB962C8B-B14F-4D97-AF65-F5344CB8AC3E}">
        <p14:creationId xmlns:p14="http://schemas.microsoft.com/office/powerpoint/2010/main" val="3403227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80" y="188640"/>
            <a:ext cx="8229600" cy="6300936"/>
          </a:xfrm>
        </p:spPr>
        <p:txBody>
          <a:bodyPr>
            <a:normAutofit fontScale="90000"/>
          </a:bodyPr>
          <a:lstStyle/>
          <a:p>
            <a:r>
              <a:rPr lang="en-US" sz="3100" dirty="0" err="1">
                <a:solidFill>
                  <a:schemeClr val="bg1"/>
                </a:solidFill>
                <a:effectLst/>
              </a:rPr>
              <a:t>Atmosferaning</a:t>
            </a:r>
            <a:r>
              <a:rPr lang="en-US" sz="3100" dirty="0">
                <a:solidFill>
                  <a:schemeClr val="bg1"/>
                </a:solidFill>
                <a:effectLst/>
              </a:rPr>
              <a:t> </a:t>
            </a:r>
            <a:r>
              <a:rPr lang="en-US" sz="3100" dirty="0" err="1">
                <a:solidFill>
                  <a:schemeClr val="bg1"/>
                </a:solidFill>
                <a:effectLst/>
              </a:rPr>
              <a:t>ifloslanishi</a:t>
            </a:r>
            <a:r>
              <a:rPr lang="en-US" sz="3100" dirty="0">
                <a:solidFill>
                  <a:schemeClr val="bg1"/>
                </a:solidFill>
                <a:effectLst/>
              </a:rPr>
              <a:t> </a:t>
            </a:r>
            <a:r>
              <a:rPr lang="en-US" sz="3100" dirty="0" err="1">
                <a:solidFill>
                  <a:schemeClr val="bg1"/>
                </a:solidFill>
                <a:effectLst/>
              </a:rPr>
              <a:t>hayvonlarga</a:t>
            </a:r>
            <a:r>
              <a:rPr lang="en-US" sz="3100" dirty="0">
                <a:solidFill>
                  <a:schemeClr val="bg1"/>
                </a:solidFill>
                <a:effectLst/>
              </a:rPr>
              <a:t> ham </a:t>
            </a:r>
            <a:r>
              <a:rPr lang="en-US" sz="3100" dirty="0" err="1">
                <a:solidFill>
                  <a:schemeClr val="bg1"/>
                </a:solidFill>
                <a:effectLst/>
              </a:rPr>
              <a:t>ta'sir</a:t>
            </a:r>
            <a:r>
              <a:rPr lang="en-US" sz="3100" dirty="0">
                <a:solidFill>
                  <a:schemeClr val="bg1"/>
                </a:solidFill>
                <a:effectLst/>
              </a:rPr>
              <a:t> </a:t>
            </a:r>
            <a:r>
              <a:rPr lang="en-US" sz="3100" dirty="0" err="1">
                <a:solidFill>
                  <a:schemeClr val="bg1"/>
                </a:solidFill>
                <a:effectLst/>
              </a:rPr>
              <a:t>etib</a:t>
            </a:r>
            <a:r>
              <a:rPr lang="en-US" sz="3100" dirty="0">
                <a:solidFill>
                  <a:schemeClr val="bg1"/>
                </a:solidFill>
                <a:effectLst/>
              </a:rPr>
              <a:t>, </a:t>
            </a:r>
            <a:r>
              <a:rPr lang="en-US" sz="3100" dirty="0" err="1">
                <a:solidFill>
                  <a:schemeClr val="bg1"/>
                </a:solidFill>
                <a:effectLst/>
              </a:rPr>
              <a:t>ularning</a:t>
            </a:r>
            <a:r>
              <a:rPr lang="en-US" sz="3100" dirty="0">
                <a:solidFill>
                  <a:schemeClr val="bg1"/>
                </a:solidFill>
                <a:effectLst/>
              </a:rPr>
              <a:t> </a:t>
            </a:r>
            <a:r>
              <a:rPr lang="en-US" sz="3100" dirty="0" err="1">
                <a:solidFill>
                  <a:schemeClr val="bg1"/>
                </a:solidFill>
                <a:effectLst/>
              </a:rPr>
              <a:t>zaharlanishiga</a:t>
            </a:r>
            <a:r>
              <a:rPr lang="en-US" sz="3100" dirty="0">
                <a:solidFill>
                  <a:schemeClr val="bg1"/>
                </a:solidFill>
                <a:effectLst/>
              </a:rPr>
              <a:t>, </a:t>
            </a:r>
            <a:r>
              <a:rPr lang="en-US" sz="3100" dirty="0" err="1">
                <a:solidFill>
                  <a:schemeClr val="bg1"/>
                </a:solidFill>
                <a:effectLst/>
              </a:rPr>
              <a:t>ba'zan</a:t>
            </a:r>
            <a:r>
              <a:rPr lang="en-US" sz="3100" dirty="0">
                <a:solidFill>
                  <a:schemeClr val="bg1"/>
                </a:solidFill>
                <a:effectLst/>
              </a:rPr>
              <a:t> </a:t>
            </a:r>
            <a:r>
              <a:rPr lang="en-US" sz="3100" dirty="0" err="1">
                <a:solidFill>
                  <a:schemeClr val="bg1"/>
                </a:solidFill>
                <a:effectLst/>
              </a:rPr>
              <a:t>esa</a:t>
            </a:r>
            <a:r>
              <a:rPr lang="en-US" sz="3100" dirty="0">
                <a:solidFill>
                  <a:schemeClr val="bg1"/>
                </a:solidFill>
                <a:effectLst/>
              </a:rPr>
              <a:t> </a:t>
            </a:r>
            <a:r>
              <a:rPr lang="en-US" sz="3100" dirty="0" err="1">
                <a:solidFill>
                  <a:schemeClr val="bg1"/>
                </a:solidFill>
                <a:effectLst/>
              </a:rPr>
              <a:t>nobud</a:t>
            </a:r>
            <a:r>
              <a:rPr lang="en-US" sz="3100" dirty="0">
                <a:solidFill>
                  <a:schemeClr val="bg1"/>
                </a:solidFill>
                <a:effectLst/>
              </a:rPr>
              <a:t> </a:t>
            </a:r>
            <a:r>
              <a:rPr lang="en-US" sz="3100" dirty="0" err="1">
                <a:solidFill>
                  <a:schemeClr val="bg1"/>
                </a:solidFill>
                <a:effectLst/>
              </a:rPr>
              <a:t>bo'lishiga</a:t>
            </a:r>
            <a:r>
              <a:rPr lang="en-US" sz="3100" dirty="0">
                <a:solidFill>
                  <a:schemeClr val="bg1"/>
                </a:solidFill>
                <a:effectLst/>
              </a:rPr>
              <a:t> </a:t>
            </a:r>
            <a:r>
              <a:rPr lang="en-US" sz="3100" dirty="0" err="1">
                <a:solidFill>
                  <a:schemeClr val="bg1"/>
                </a:solidFill>
                <a:effectLst/>
              </a:rPr>
              <a:t>sabab</a:t>
            </a:r>
            <a:r>
              <a:rPr lang="en-US" sz="3100" dirty="0">
                <a:solidFill>
                  <a:schemeClr val="bg1"/>
                </a:solidFill>
                <a:effectLst/>
              </a:rPr>
              <a:t> </a:t>
            </a:r>
            <a:r>
              <a:rPr lang="en-US" sz="3100" dirty="0" err="1">
                <a:solidFill>
                  <a:schemeClr val="bg1"/>
                </a:solidFill>
                <a:effectLst/>
              </a:rPr>
              <a:t>bo'lmoqda</a:t>
            </a:r>
            <a:r>
              <a:rPr lang="en-US" sz="3100" dirty="0">
                <a:solidFill>
                  <a:schemeClr val="bg1"/>
                </a:solidFill>
                <a:effectLst/>
              </a:rPr>
              <a:t>. </a:t>
            </a:r>
            <a:r>
              <a:rPr lang="en-US" sz="3100" dirty="0" err="1">
                <a:solidFill>
                  <a:schemeClr val="bg1"/>
                </a:solidFill>
                <a:effectLst/>
              </a:rPr>
              <a:t>Hayvon</a:t>
            </a:r>
            <a:r>
              <a:rPr lang="en-US" sz="3100" dirty="0">
                <a:solidFill>
                  <a:schemeClr val="bg1"/>
                </a:solidFill>
                <a:effectLst/>
              </a:rPr>
              <a:t> </a:t>
            </a:r>
            <a:r>
              <a:rPr lang="en-US" sz="3100" dirty="0" err="1">
                <a:solidFill>
                  <a:schemeClr val="bg1"/>
                </a:solidFill>
                <a:effectLst/>
              </a:rPr>
              <a:t>turlarining</a:t>
            </a:r>
            <a:r>
              <a:rPr lang="en-US" sz="3100" dirty="0">
                <a:solidFill>
                  <a:schemeClr val="bg1"/>
                </a:solidFill>
                <a:effectLst/>
              </a:rPr>
              <a:t> </a:t>
            </a:r>
            <a:r>
              <a:rPr lang="en-US" sz="3100" dirty="0" err="1">
                <a:solidFill>
                  <a:schemeClr val="bg1"/>
                </a:solidFill>
                <a:effectLst/>
              </a:rPr>
              <a:t>kasallanib</a:t>
            </a:r>
            <a:r>
              <a:rPr lang="en-US" sz="3100" dirty="0">
                <a:solidFill>
                  <a:schemeClr val="bg1"/>
                </a:solidFill>
                <a:effectLst/>
              </a:rPr>
              <a:t>, </a:t>
            </a:r>
            <a:r>
              <a:rPr lang="en-US" sz="3100" dirty="0" err="1">
                <a:solidFill>
                  <a:schemeClr val="bg1"/>
                </a:solidFill>
                <a:effectLst/>
              </a:rPr>
              <a:t>zaharlanib</a:t>
            </a:r>
            <a:r>
              <a:rPr lang="en-US" sz="3100" dirty="0">
                <a:solidFill>
                  <a:schemeClr val="bg1"/>
                </a:solidFill>
                <a:effectLst/>
              </a:rPr>
              <a:t>, </a:t>
            </a:r>
            <a:r>
              <a:rPr lang="en-US" sz="3100" dirty="0" err="1">
                <a:solidFill>
                  <a:schemeClr val="bg1"/>
                </a:solidFill>
                <a:effectLst/>
              </a:rPr>
              <a:t>qirilib</a:t>
            </a:r>
            <a:r>
              <a:rPr lang="en-US" sz="3100" dirty="0">
                <a:solidFill>
                  <a:schemeClr val="bg1"/>
                </a:solidFill>
                <a:effectLst/>
              </a:rPr>
              <a:t> </a:t>
            </a:r>
            <a:r>
              <a:rPr lang="en-US" sz="3100" dirty="0" err="1">
                <a:solidFill>
                  <a:schemeClr val="bg1"/>
                </a:solidFill>
                <a:effectLst/>
              </a:rPr>
              <a:t>ketishida</a:t>
            </a:r>
            <a:r>
              <a:rPr lang="en-US" sz="3100" dirty="0">
                <a:solidFill>
                  <a:schemeClr val="bg1"/>
                </a:solidFill>
                <a:effectLst/>
              </a:rPr>
              <a:t> </a:t>
            </a:r>
            <a:r>
              <a:rPr lang="en-US" sz="3100" dirty="0" err="1">
                <a:solidFill>
                  <a:schemeClr val="bg1"/>
                </a:solidFill>
                <a:effectLst/>
              </a:rPr>
              <a:t>urushlarning</a:t>
            </a:r>
            <a:r>
              <a:rPr lang="en-US" sz="3100" dirty="0">
                <a:solidFill>
                  <a:schemeClr val="bg1"/>
                </a:solidFill>
                <a:effectLst/>
              </a:rPr>
              <a:t>, </a:t>
            </a:r>
            <a:r>
              <a:rPr lang="en-US" sz="3100" dirty="0" err="1">
                <a:solidFill>
                  <a:schemeClr val="bg1"/>
                </a:solidFill>
                <a:effectLst/>
              </a:rPr>
              <a:t>xususan</a:t>
            </a:r>
            <a:r>
              <a:rPr lang="en-US" sz="3100" dirty="0">
                <a:solidFill>
                  <a:schemeClr val="bg1"/>
                </a:solidFill>
                <a:effectLst/>
              </a:rPr>
              <a:t> </a:t>
            </a:r>
            <a:r>
              <a:rPr lang="en-US" sz="3100" dirty="0" err="1">
                <a:solidFill>
                  <a:schemeClr val="bg1"/>
                </a:solidFill>
                <a:effectLst/>
              </a:rPr>
              <a:t>AQShning</a:t>
            </a:r>
            <a:r>
              <a:rPr lang="en-US" sz="3100" dirty="0">
                <a:solidFill>
                  <a:schemeClr val="bg1"/>
                </a:solidFill>
                <a:effectLst/>
              </a:rPr>
              <a:t> </a:t>
            </a:r>
            <a:r>
              <a:rPr lang="en-US" sz="3100" dirty="0" err="1">
                <a:solidFill>
                  <a:schemeClr val="bg1"/>
                </a:solidFill>
                <a:effectLst/>
              </a:rPr>
              <a:t>Vetnamda</a:t>
            </a:r>
            <a:r>
              <a:rPr lang="en-US" sz="3100" dirty="0">
                <a:solidFill>
                  <a:schemeClr val="bg1"/>
                </a:solidFill>
                <a:effectLst/>
              </a:rPr>
              <a:t>, </a:t>
            </a:r>
            <a:r>
              <a:rPr lang="en-US" sz="3100" dirty="0" err="1">
                <a:solidFill>
                  <a:schemeClr val="bg1"/>
                </a:solidFill>
                <a:effectLst/>
              </a:rPr>
              <a:t>Laosda</a:t>
            </a:r>
            <a:r>
              <a:rPr lang="en-US" sz="3100" dirty="0">
                <a:solidFill>
                  <a:schemeClr val="bg1"/>
                </a:solidFill>
                <a:effectLst/>
              </a:rPr>
              <a:t> </a:t>
            </a:r>
            <a:r>
              <a:rPr lang="en-US" sz="3100" dirty="0" err="1">
                <a:solidFill>
                  <a:schemeClr val="bg1"/>
                </a:solidFill>
                <a:effectLst/>
              </a:rPr>
              <a:t>olib</a:t>
            </a:r>
            <a:r>
              <a:rPr lang="en-US" sz="3100" dirty="0">
                <a:solidFill>
                  <a:schemeClr val="bg1"/>
                </a:solidFill>
                <a:effectLst/>
              </a:rPr>
              <a:t> </a:t>
            </a:r>
            <a:r>
              <a:rPr lang="en-US" sz="3100" dirty="0" err="1">
                <a:solidFill>
                  <a:schemeClr val="bg1"/>
                </a:solidFill>
                <a:effectLst/>
              </a:rPr>
              <a:t>borgan</a:t>
            </a:r>
            <a:r>
              <a:rPr lang="en-US" sz="3100" dirty="0">
                <a:solidFill>
                  <a:schemeClr val="bg1"/>
                </a:solidFill>
                <a:effectLst/>
              </a:rPr>
              <a:t> </a:t>
            </a:r>
            <a:r>
              <a:rPr lang="en-US" sz="3100" dirty="0" err="1">
                <a:solidFill>
                  <a:schemeClr val="bg1"/>
                </a:solidFill>
                <a:effectLst/>
              </a:rPr>
              <a:t>urushlarida</a:t>
            </a:r>
            <a:r>
              <a:rPr lang="en-US" sz="3100" dirty="0">
                <a:solidFill>
                  <a:schemeClr val="bg1"/>
                </a:solidFill>
                <a:effectLst/>
              </a:rPr>
              <a:t> </a:t>
            </a:r>
            <a:r>
              <a:rPr lang="en-US" sz="3100" dirty="0" err="1">
                <a:solidFill>
                  <a:schemeClr val="bg1"/>
                </a:solidFill>
                <a:effectLst/>
              </a:rPr>
              <a:t>kimyoviy</a:t>
            </a:r>
            <a:r>
              <a:rPr lang="en-US" sz="3100" dirty="0">
                <a:solidFill>
                  <a:schemeClr val="bg1"/>
                </a:solidFill>
                <a:effectLst/>
              </a:rPr>
              <a:t> </a:t>
            </a:r>
            <a:r>
              <a:rPr lang="en-US" sz="3100" dirty="0" err="1">
                <a:solidFill>
                  <a:schemeClr val="bg1"/>
                </a:solidFill>
                <a:effectLst/>
              </a:rPr>
              <a:t>qurollarni</a:t>
            </a:r>
            <a:r>
              <a:rPr lang="en-US" sz="3100" dirty="0">
                <a:solidFill>
                  <a:schemeClr val="bg1"/>
                </a:solidFill>
                <a:effectLst/>
              </a:rPr>
              <a:t> </a:t>
            </a:r>
            <a:r>
              <a:rPr lang="en-US" sz="3100" dirty="0" err="1">
                <a:solidFill>
                  <a:schemeClr val="bg1"/>
                </a:solidFill>
                <a:effectLst/>
              </a:rPr>
              <a:t>qo'llash</a:t>
            </a:r>
            <a:r>
              <a:rPr lang="en-US" sz="3100" dirty="0">
                <a:solidFill>
                  <a:schemeClr val="bg1"/>
                </a:solidFill>
                <a:effectLst/>
              </a:rPr>
              <a:t> </a:t>
            </a:r>
            <a:r>
              <a:rPr lang="en-US" sz="3100" dirty="0" err="1">
                <a:solidFill>
                  <a:schemeClr val="bg1"/>
                </a:solidFill>
                <a:effectLst/>
              </a:rPr>
              <a:t>tufayli</a:t>
            </a:r>
            <a:r>
              <a:rPr lang="en-US" sz="3100" dirty="0">
                <a:solidFill>
                  <a:schemeClr val="bg1"/>
                </a:solidFill>
                <a:effectLst/>
              </a:rPr>
              <a:t> 170 </a:t>
            </a:r>
            <a:r>
              <a:rPr lang="en-US" sz="3100" dirty="0" err="1">
                <a:solidFill>
                  <a:schemeClr val="bg1"/>
                </a:solidFill>
                <a:effectLst/>
              </a:rPr>
              <a:t>qush</a:t>
            </a:r>
            <a:r>
              <a:rPr lang="en-US" sz="3100" dirty="0">
                <a:solidFill>
                  <a:schemeClr val="bg1"/>
                </a:solidFill>
                <a:effectLst/>
              </a:rPr>
              <a:t> </a:t>
            </a:r>
            <a:r>
              <a:rPr lang="en-US" sz="3100" dirty="0" err="1">
                <a:solidFill>
                  <a:schemeClr val="bg1"/>
                </a:solidFill>
                <a:effectLst/>
              </a:rPr>
              <a:t>turidan</a:t>
            </a:r>
            <a:r>
              <a:rPr lang="en-US" sz="3100" dirty="0">
                <a:solidFill>
                  <a:schemeClr val="bg1"/>
                </a:solidFill>
                <a:effectLst/>
              </a:rPr>
              <a:t> </a:t>
            </a:r>
            <a:r>
              <a:rPr lang="en-US" sz="3100" dirty="0" err="1">
                <a:solidFill>
                  <a:schemeClr val="bg1"/>
                </a:solidFill>
                <a:effectLst/>
              </a:rPr>
              <a:t>hozir</a:t>
            </a:r>
            <a:r>
              <a:rPr lang="en-US" sz="3100" dirty="0">
                <a:solidFill>
                  <a:schemeClr val="bg1"/>
                </a:solidFill>
                <a:effectLst/>
              </a:rPr>
              <a:t> 24 </a:t>
            </a:r>
            <a:r>
              <a:rPr lang="en-US" sz="3100" dirty="0" err="1">
                <a:solidFill>
                  <a:schemeClr val="bg1"/>
                </a:solidFill>
                <a:effectLst/>
              </a:rPr>
              <a:t>qush</a:t>
            </a:r>
            <a:r>
              <a:rPr lang="en-US" sz="3100" dirty="0">
                <a:solidFill>
                  <a:schemeClr val="bg1"/>
                </a:solidFill>
                <a:effectLst/>
              </a:rPr>
              <a:t> </a:t>
            </a:r>
            <a:r>
              <a:rPr lang="en-US" sz="3100" dirty="0" err="1">
                <a:solidFill>
                  <a:schemeClr val="bg1"/>
                </a:solidFill>
                <a:effectLst/>
              </a:rPr>
              <a:t>turi</a:t>
            </a:r>
            <a:r>
              <a:rPr lang="en-US" sz="3100" dirty="0">
                <a:solidFill>
                  <a:schemeClr val="bg1"/>
                </a:solidFill>
                <a:effectLst/>
              </a:rPr>
              <a:t>, 55 </a:t>
            </a:r>
            <a:r>
              <a:rPr lang="en-US" sz="3100" dirty="0" err="1">
                <a:solidFill>
                  <a:schemeClr val="bg1"/>
                </a:solidFill>
                <a:effectLst/>
              </a:rPr>
              <a:t>sut</a:t>
            </a:r>
            <a:r>
              <a:rPr lang="en-US" sz="3100" dirty="0">
                <a:solidFill>
                  <a:schemeClr val="bg1"/>
                </a:solidFill>
                <a:effectLst/>
              </a:rPr>
              <a:t> </a:t>
            </a:r>
            <a:r>
              <a:rPr lang="en-US" sz="3100" dirty="0" err="1">
                <a:solidFill>
                  <a:schemeClr val="bg1"/>
                </a:solidFill>
                <a:effectLst/>
              </a:rPr>
              <a:t>emizuvchilar</a:t>
            </a:r>
            <a:r>
              <a:rPr lang="en-US" sz="3100" dirty="0">
                <a:solidFill>
                  <a:schemeClr val="bg1"/>
                </a:solidFill>
                <a:effectLst/>
              </a:rPr>
              <a:t> </a:t>
            </a:r>
            <a:r>
              <a:rPr lang="en-US" sz="3100" dirty="0" err="1">
                <a:solidFill>
                  <a:schemeClr val="bg1"/>
                </a:solidFill>
                <a:effectLst/>
              </a:rPr>
              <a:t>turidan</a:t>
            </a:r>
            <a:r>
              <a:rPr lang="en-US" sz="3100" dirty="0">
                <a:solidFill>
                  <a:schemeClr val="bg1"/>
                </a:solidFill>
                <a:effectLst/>
              </a:rPr>
              <a:t> 5 </a:t>
            </a:r>
            <a:r>
              <a:rPr lang="en-US" sz="3100" dirty="0" err="1">
                <a:solidFill>
                  <a:schemeClr val="bg1"/>
                </a:solidFill>
                <a:effectLst/>
              </a:rPr>
              <a:t>turi</a:t>
            </a:r>
            <a:r>
              <a:rPr lang="en-US" sz="3100" dirty="0">
                <a:solidFill>
                  <a:schemeClr val="bg1"/>
                </a:solidFill>
                <a:effectLst/>
              </a:rPr>
              <a:t> </a:t>
            </a:r>
            <a:r>
              <a:rPr lang="en-US" sz="3100" dirty="0" err="1">
                <a:solidFill>
                  <a:schemeClr val="bg1"/>
                </a:solidFill>
                <a:effectLst/>
              </a:rPr>
              <a:t>qolgan</a:t>
            </a:r>
            <a:r>
              <a:rPr lang="en-US" sz="2800" dirty="0" smtClean="0">
                <a:solidFill>
                  <a:schemeClr val="bg1"/>
                </a:solidFill>
                <a:effectLst/>
              </a:rPr>
              <a:t>.</a:t>
            </a:r>
            <a:r>
              <a:rPr lang="uz-Latn-UZ" sz="2800" dirty="0" smtClean="0">
                <a:solidFill>
                  <a:schemeClr val="bg1"/>
                </a:solidFill>
                <a:effectLst/>
              </a:rPr>
              <a:t/>
            </a:r>
            <a:br>
              <a:rPr lang="uz-Latn-UZ" sz="2800" dirty="0" smtClean="0">
                <a:solidFill>
                  <a:schemeClr val="bg1"/>
                </a:solidFill>
                <a:effectLst/>
              </a:rPr>
            </a:br>
            <a:r>
              <a:rPr lang="uz-Latn-UZ" sz="2800" dirty="0">
                <a:solidFill>
                  <a:schemeClr val="bg1"/>
                </a:solidFill>
                <a:effectLst/>
              </a:rPr>
              <a:t/>
            </a:r>
            <a:br>
              <a:rPr lang="uz-Latn-UZ" sz="2800" dirty="0">
                <a:solidFill>
                  <a:schemeClr val="bg1"/>
                </a:solidFill>
                <a:effectLst/>
              </a:rPr>
            </a:br>
            <a:r>
              <a:rPr lang="uz-Latn-UZ" sz="2800" dirty="0" smtClean="0">
                <a:effectLst/>
              </a:rPr>
              <a:t/>
            </a:r>
            <a:br>
              <a:rPr lang="uz-Latn-UZ" sz="2800" dirty="0" smtClean="0">
                <a:effectLst/>
              </a:rPr>
            </a:br>
            <a:r>
              <a:rPr lang="uz-Latn-UZ" sz="2800" dirty="0">
                <a:effectLst/>
              </a:rPr>
              <a:t/>
            </a:r>
            <a:br>
              <a:rPr lang="uz-Latn-UZ" sz="2800" dirty="0">
                <a:effectLst/>
              </a:rPr>
            </a:br>
            <a:r>
              <a:rPr lang="uz-Latn-UZ" sz="2800" dirty="0" smtClean="0">
                <a:effectLst/>
              </a:rPr>
              <a:t/>
            </a:r>
            <a:br>
              <a:rPr lang="uz-Latn-UZ" sz="2800" dirty="0" smtClean="0">
                <a:effectLst/>
              </a:rPr>
            </a:br>
            <a:r>
              <a:rPr lang="uz-Latn-UZ" sz="2800" dirty="0">
                <a:effectLst/>
              </a:rPr>
              <a:t/>
            </a:r>
            <a:br>
              <a:rPr lang="uz-Latn-UZ" sz="2800" dirty="0">
                <a:effectLst/>
              </a:rPr>
            </a:br>
            <a:r>
              <a:rPr lang="uz-Latn-UZ" sz="2800" dirty="0" smtClean="0">
                <a:effectLst/>
              </a:rPr>
              <a:t/>
            </a:r>
            <a:br>
              <a:rPr lang="uz-Latn-UZ" sz="2800" dirty="0" smtClean="0">
                <a:effectLst/>
              </a:rPr>
            </a:br>
            <a:r>
              <a:rPr lang="en-US" sz="2800" dirty="0">
                <a:effectLst/>
              </a:rPr>
              <a:t/>
            </a:r>
            <a:br>
              <a:rPr lang="en-US" sz="2800" dirty="0">
                <a:effectLst/>
              </a:rPr>
            </a:br>
            <a:r>
              <a:rPr lang="uz-Latn-UZ" sz="2800" dirty="0">
                <a:effectLst/>
              </a:rPr>
              <a:t>	</a:t>
            </a:r>
            <a:r>
              <a:rPr lang="uz-Latn-UZ" sz="2800" dirty="0" smtClean="0">
                <a:effectLst/>
              </a:rPr>
              <a:t>		</a:t>
            </a:r>
            <a:endParaRPr lang="en-US" sz="2800" dirty="0"/>
          </a:p>
        </p:txBody>
      </p:sp>
      <p:pic>
        <p:nvPicPr>
          <p:cNvPr id="3" name="Рисунок 2"/>
          <p:cNvPicPr>
            <a:picLocks noChangeAspect="1"/>
          </p:cNvPicPr>
          <p:nvPr/>
        </p:nvPicPr>
        <p:blipFill>
          <a:blip r:embed="rId2"/>
          <a:stretch>
            <a:fillRect/>
          </a:stretch>
        </p:blipFill>
        <p:spPr>
          <a:xfrm>
            <a:off x="1187624" y="3429001"/>
            <a:ext cx="6408713" cy="2808311"/>
          </a:xfrm>
          <a:prstGeom prst="rect">
            <a:avLst/>
          </a:prstGeom>
        </p:spPr>
      </p:pic>
    </p:spTree>
    <p:extLst>
      <p:ext uri="{BB962C8B-B14F-4D97-AF65-F5344CB8AC3E}">
        <p14:creationId xmlns:p14="http://schemas.microsoft.com/office/powerpoint/2010/main" val="106823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34679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548680"/>
            <a:ext cx="8280920" cy="5693866"/>
          </a:xfrm>
          <a:prstGeom prst="rect">
            <a:avLst/>
          </a:prstGeom>
        </p:spPr>
        <p:txBody>
          <a:bodyPr wrap="square">
            <a:spAutoFit/>
          </a:bodyPr>
          <a:lstStyle/>
          <a:p>
            <a:r>
              <a:rPr lang="uz-Latn-UZ" sz="2800" b="1" dirty="0">
                <a:solidFill>
                  <a:schemeClr val="bg1"/>
                </a:solidFill>
              </a:rPr>
              <a:t>Yechimlar</a:t>
            </a:r>
          </a:p>
          <a:p>
            <a:r>
              <a:rPr lang="uz-Latn-UZ" sz="2800" dirty="0">
                <a:solidFill>
                  <a:schemeClr val="bg1"/>
                </a:solidFill>
              </a:rPr>
              <a:t>Havoning ifloslanishini nazorat qilish uchun ifloslantiruvchi gazlar va zarrachalar chiqindilarini kamaytirish bo'yicha choralar ko'rish zarur. Bu chiqindilarni kamaytirish bo'yicha milliy va xalqaro huquqiy qoidalarni belgilash kabi huquqiy va texnologik tadbirlarni nazarda tutadi.</a:t>
            </a:r>
          </a:p>
          <a:p>
            <a:r>
              <a:rPr lang="uz-Latn-UZ" sz="2800" dirty="0">
                <a:solidFill>
                  <a:schemeClr val="bg1"/>
                </a:solidFill>
              </a:rPr>
              <a:t>Havoning sifatini baholash va muhim o'zgarishlarni o'z vaqtida aniqlash uchun monitoring tizimi ham muhimdir. Doimiy ravishda kuzatiladigan havoning asosiy ifloslantiruvchi moddalari - 10 yoshgacha bo'lgan zarracha moddalar, shuningdek CO2, O3 va havodagi polen</a:t>
            </a:r>
            <a:r>
              <a:rPr lang="uz-Latn-UZ" sz="2800" dirty="0" smtClean="0">
                <a:solidFill>
                  <a:schemeClr val="bg1"/>
                </a:solidFill>
              </a:rPr>
              <a:t>.</a:t>
            </a:r>
            <a:endParaRPr lang="uz-Latn-UZ" sz="2800" dirty="0">
              <a:solidFill>
                <a:schemeClr val="bg1"/>
              </a:solidFill>
            </a:endParaRPr>
          </a:p>
        </p:txBody>
      </p:sp>
    </p:spTree>
    <p:extLst>
      <p:ext uri="{BB962C8B-B14F-4D97-AF65-F5344CB8AC3E}">
        <p14:creationId xmlns:p14="http://schemas.microsoft.com/office/powerpoint/2010/main" val="224825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46195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3793" y="764704"/>
            <a:ext cx="8208912" cy="5262979"/>
          </a:xfrm>
          <a:prstGeom prst="rect">
            <a:avLst/>
          </a:prstGeom>
        </p:spPr>
        <p:txBody>
          <a:bodyPr wrap="square">
            <a:spAutoFit/>
          </a:bodyPr>
          <a:lstStyle/>
          <a:p>
            <a:r>
              <a:rPr lang="uz-Latn-UZ" sz="2800" dirty="0" smtClean="0">
                <a:solidFill>
                  <a:schemeClr val="bg1"/>
                </a:solidFill>
              </a:rPr>
              <a:t>Shuningdek, qazib olinadigan yoqilg'iga bog'liqlikni kamaytirish va toza energiya (gidroelektr, quyosh, shamol, geotermik) dan foydalanishni ko'paytirish zarur.</a:t>
            </a:r>
          </a:p>
          <a:p>
            <a:r>
              <a:rPr lang="uz-Latn-UZ" sz="2800" dirty="0" smtClean="0">
                <a:solidFill>
                  <a:schemeClr val="bg1"/>
                </a:solidFill>
              </a:rPr>
              <a:t>Lotin Amerikasining ayrim shaharlarida havoning ifloslanishi jiddiy muammolar mavjud, masalan, Mexiko va Lima (Peru). Kolumbiyada bo'lganida, Bogota va Kukta kabi shaharlarda to'xtatilgan materiallar zarralari xavotirli darajada.</a:t>
            </a:r>
          </a:p>
          <a:p>
            <a:r>
              <a:rPr lang="uz-Latn-UZ" sz="2800" dirty="0" smtClean="0">
                <a:solidFill>
                  <a:schemeClr val="bg1"/>
                </a:solidFill>
              </a:rPr>
              <a:t>Venesuelada havoning ifloslanishining asosiy muammosi to'xtatilgan moddiy zarralar, ayniqsa PM10.</a:t>
            </a:r>
            <a:endParaRPr lang="uz-Latn-UZ" sz="2800" dirty="0">
              <a:solidFill>
                <a:schemeClr val="bg1"/>
              </a:solidFill>
            </a:endParaRPr>
          </a:p>
        </p:txBody>
      </p:sp>
    </p:spTree>
    <p:extLst>
      <p:ext uri="{BB962C8B-B14F-4D97-AF65-F5344CB8AC3E}">
        <p14:creationId xmlns:p14="http://schemas.microsoft.com/office/powerpoint/2010/main" val="401376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1" cy="6857999"/>
          </a:xfrm>
          <a:prstGeom prst="rect">
            <a:avLst/>
          </a:prstGeom>
        </p:spPr>
      </p:pic>
    </p:spTree>
    <p:extLst>
      <p:ext uri="{BB962C8B-B14F-4D97-AF65-F5344CB8AC3E}">
        <p14:creationId xmlns:p14="http://schemas.microsoft.com/office/powerpoint/2010/main" val="123891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564904"/>
            <a:ext cx="8229600" cy="1219200"/>
          </a:xfrm>
        </p:spPr>
        <p:txBody>
          <a:bodyPr/>
          <a:lstStyle/>
          <a:p>
            <a:r>
              <a:rPr lang="uz-Latn-UZ" dirty="0" smtClean="0">
                <a:solidFill>
                  <a:schemeClr val="bg1"/>
                </a:solidFill>
              </a:rPr>
              <a:t>E’TIBORINGIZ  UCHUN  RAXMAT</a:t>
            </a:r>
            <a:endParaRPr lang="en-US" dirty="0">
              <a:solidFill>
                <a:schemeClr val="bg1"/>
              </a:solidFill>
            </a:endParaRPr>
          </a:p>
        </p:txBody>
      </p:sp>
    </p:spTree>
    <p:extLst>
      <p:ext uri="{BB962C8B-B14F-4D97-AF65-F5344CB8AC3E}">
        <p14:creationId xmlns:p14="http://schemas.microsoft.com/office/powerpoint/2010/main" val="402842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228928"/>
          </a:xfrm>
        </p:spPr>
        <p:txBody>
          <a:bodyPr>
            <a:normAutofit/>
          </a:bodyPr>
          <a:lstStyle/>
          <a:p>
            <a:r>
              <a:rPr lang="en-US" sz="3200" b="1" i="1" dirty="0">
                <a:solidFill>
                  <a:schemeClr val="bg1"/>
                </a:solidFill>
                <a:effectLst/>
              </a:rPr>
              <a:t>Atmosfera qobig'i quyidagi qatlamlarga bo'linadi.</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1" i="1" dirty="0">
                <a:solidFill>
                  <a:schemeClr val="bg1"/>
                </a:solidFill>
                <a:effectLst/>
              </a:rPr>
              <a:t>1. Troposfera – er sirtida 0-15 km gacha</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1" i="1" dirty="0">
                <a:solidFill>
                  <a:schemeClr val="bg1"/>
                </a:solidFill>
                <a:effectLst/>
              </a:rPr>
              <a:t>2. Stratosfera – 15-50 km gacha</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1" i="1" dirty="0">
                <a:solidFill>
                  <a:schemeClr val="bg1"/>
                </a:solidFill>
                <a:effectLst/>
              </a:rPr>
              <a:t>3. Mezosfera – 50-80 km gacha</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1" i="1" dirty="0">
                <a:solidFill>
                  <a:schemeClr val="bg1"/>
                </a:solidFill>
                <a:effectLst/>
              </a:rPr>
              <a:t>4. Termosfera – 80-800 km gacha</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1" i="1" dirty="0">
                <a:solidFill>
                  <a:schemeClr val="bg1"/>
                </a:solidFill>
                <a:effectLst/>
              </a:rPr>
              <a:t>5. Ekzosfera – 800-1000 km dan yuqori</a:t>
            </a:r>
            <a:r>
              <a:rPr lang="en-US" sz="3200" b="1" i="1" dirty="0">
                <a:effectLst/>
              </a:rPr>
              <a:t>.</a:t>
            </a:r>
            <a:endParaRPr lang="en-US" sz="3200" dirty="0"/>
          </a:p>
        </p:txBody>
      </p:sp>
    </p:spTree>
    <p:extLst>
      <p:ext uri="{BB962C8B-B14F-4D97-AF65-F5344CB8AC3E}">
        <p14:creationId xmlns:p14="http://schemas.microsoft.com/office/powerpoint/2010/main" val="106599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48430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152400"/>
            <a:ext cx="8229600" cy="6228928"/>
          </a:xfrm>
        </p:spPr>
        <p:txBody>
          <a:bodyPr>
            <a:noAutofit/>
          </a:bodyPr>
          <a:lstStyle/>
          <a:p>
            <a:r>
              <a:rPr lang="en-US" sz="2800" dirty="0">
                <a:solidFill>
                  <a:schemeClr val="bg1"/>
                </a:solidFill>
                <a:effectLst/>
              </a:rPr>
              <a:t>Atmosfera havosiga sanoat korxonalaritomonidanchiqarilayotgan tashlamalar kuyidagi usul va moslamalarorqali tozalanadi:</a:t>
            </a:r>
            <a:br>
              <a:rPr lang="en-US" sz="2800" dirty="0">
                <a:solidFill>
                  <a:schemeClr val="bg1"/>
                </a:solidFill>
                <a:effectLst/>
              </a:rPr>
            </a:br>
            <a:r>
              <a:rPr lang="en-US" sz="2800" dirty="0">
                <a:solidFill>
                  <a:schemeClr val="bg1"/>
                </a:solidFill>
                <a:effectLst/>
              </a:rPr>
              <a:t>Quruq tozalash (siklonlar bilan);</a:t>
            </a:r>
            <a:br>
              <a:rPr lang="en-US" sz="2800" dirty="0">
                <a:solidFill>
                  <a:schemeClr val="bg1"/>
                </a:solidFill>
                <a:effectLst/>
              </a:rPr>
            </a:br>
            <a:r>
              <a:rPr lang="en-US" sz="2800" dirty="0">
                <a:solidFill>
                  <a:schemeClr val="bg1"/>
                </a:solidFill>
                <a:effectLst/>
              </a:rPr>
              <a:t>Suvli tozalash (skrubberlar);</a:t>
            </a:r>
            <a:br>
              <a:rPr lang="en-US" sz="2800" dirty="0">
                <a:solidFill>
                  <a:schemeClr val="bg1"/>
                </a:solidFill>
                <a:effectLst/>
              </a:rPr>
            </a:br>
            <a:r>
              <a:rPr lang="en-US" sz="2800" dirty="0">
                <a:solidFill>
                  <a:schemeClr val="bg1"/>
                </a:solidFill>
                <a:effectLst/>
              </a:rPr>
              <a:t>Filtrlab tozalash (rukavnoy filtr);</a:t>
            </a:r>
            <a:br>
              <a:rPr lang="en-US" sz="2800" dirty="0">
                <a:solidFill>
                  <a:schemeClr val="bg1"/>
                </a:solidFill>
                <a:effectLst/>
              </a:rPr>
            </a:br>
            <a:r>
              <a:rPr lang="en-US" sz="2800" dirty="0">
                <a:solidFill>
                  <a:schemeClr val="bg1"/>
                </a:solidFill>
                <a:effectLst/>
              </a:rPr>
              <a:t>Elektr tozalash — elektromagnit maydonlari hosil qilish</a:t>
            </a:r>
            <a:br>
              <a:rPr lang="en-US" sz="2800" dirty="0">
                <a:solidFill>
                  <a:schemeClr val="bg1"/>
                </a:solidFill>
                <a:effectLst/>
              </a:rPr>
            </a:br>
            <a:r>
              <a:rPr lang="en-US" sz="2800" dirty="0">
                <a:solidFill>
                  <a:schemeClr val="bg1"/>
                </a:solidFill>
                <a:effectLst/>
              </a:rPr>
              <a:t>Kimyoviy tozalash — kimyoviy moddalar va ularning reaksiya-</a:t>
            </a:r>
            <a:br>
              <a:rPr lang="en-US" sz="2800" dirty="0">
                <a:solidFill>
                  <a:schemeClr val="bg1"/>
                </a:solidFill>
                <a:effectLst/>
              </a:rPr>
            </a:br>
            <a:r>
              <a:rPr lang="en-US" sz="2800" dirty="0">
                <a:solidFill>
                  <a:schemeClr val="bg1"/>
                </a:solidFill>
                <a:effectLst/>
              </a:rPr>
              <a:t>Termik va termokatalik — gazsimonmoddalarnikatalik reak-</a:t>
            </a:r>
            <a:br>
              <a:rPr lang="en-US" sz="2800" dirty="0">
                <a:solidFill>
                  <a:schemeClr val="bg1"/>
                </a:solidFill>
                <a:effectLst/>
              </a:rPr>
            </a:br>
            <a:r>
              <a:rPr lang="en-US" sz="2800" dirty="0">
                <a:solidFill>
                  <a:schemeClr val="bg1"/>
                </a:solidFill>
                <a:effectLst/>
              </a:rPr>
              <a:t>torlarda yoqish yo‘li bilan;</a:t>
            </a:r>
            <a:br>
              <a:rPr lang="en-US" sz="2800" dirty="0">
                <a:solidFill>
                  <a:schemeClr val="bg1"/>
                </a:solidFill>
                <a:effectLst/>
              </a:rPr>
            </a:br>
            <a:r>
              <a:rPr lang="en-US" sz="2800" dirty="0">
                <a:solidFill>
                  <a:schemeClr val="bg1"/>
                </a:solidFill>
                <a:effectLst/>
              </a:rPr>
              <a:t>Boshqa turdagi apparatlar orqali.</a:t>
            </a:r>
            <a:br>
              <a:rPr lang="en-US" sz="2800" dirty="0">
                <a:solidFill>
                  <a:schemeClr val="bg1"/>
                </a:solidFill>
                <a:effectLst/>
              </a:rPr>
            </a:br>
            <a:endParaRPr lang="en-US" sz="2800" dirty="0">
              <a:solidFill>
                <a:schemeClr val="bg1"/>
              </a:solidFill>
            </a:endParaRPr>
          </a:p>
        </p:txBody>
      </p:sp>
    </p:spTree>
    <p:extLst>
      <p:ext uri="{BB962C8B-B14F-4D97-AF65-F5344CB8AC3E}">
        <p14:creationId xmlns:p14="http://schemas.microsoft.com/office/powerpoint/2010/main" val="8846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1017" y="0"/>
            <a:ext cx="9132983" cy="6857999"/>
          </a:xfrm>
          <a:prstGeom prst="rect">
            <a:avLst/>
          </a:prstGeom>
        </p:spPr>
      </p:pic>
    </p:spTree>
    <p:extLst>
      <p:ext uri="{BB962C8B-B14F-4D97-AF65-F5344CB8AC3E}">
        <p14:creationId xmlns:p14="http://schemas.microsoft.com/office/powerpoint/2010/main" val="168659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300936"/>
          </a:xfrm>
        </p:spPr>
        <p:txBody>
          <a:bodyPr>
            <a:normAutofit fontScale="90000"/>
          </a:bodyPr>
          <a:lstStyle/>
          <a:p>
            <a:r>
              <a:rPr lang="uz-Latn-UZ" sz="2800" b="1" dirty="0">
                <a:solidFill>
                  <a:schemeClr val="bg1"/>
                </a:solidFill>
                <a:effectLst/>
              </a:rPr>
              <a:t>Havoning ifloslanishi</a:t>
            </a:r>
            <a:r>
              <a:rPr lang="uz-Latn-UZ" sz="2800" dirty="0">
                <a:solidFill>
                  <a:schemeClr val="bg1"/>
                </a:solidFill>
                <a:effectLst/>
              </a:rPr>
              <a:t> insonga yoki boshqa tirik organizmlarga zarar etkazadigan yoki noqulaylik tug'diradigan yoki atrof-muhitga zarar etkazadigan kimyoviy moddalar, zarrachalar yoki biologik materiallar atmosferasiga insonning kirib borishi.</a:t>
            </a:r>
            <a:r>
              <a:rPr lang="uz-Latn-UZ" sz="2800" baseline="30000" dirty="0">
                <a:solidFill>
                  <a:schemeClr val="bg1"/>
                </a:solidFill>
                <a:effectLst/>
              </a:rPr>
              <a:t>1</a:t>
            </a:r>
            <a:r>
              <a:rPr lang="uz-Latn-UZ" sz="2800" dirty="0">
                <a:solidFill>
                  <a:schemeClr val="bg1"/>
                </a:solidFill>
                <a:effectLst/>
              </a:rPr>
              <a:t> Havoning ifloslanishi o'lim va nafas olish kasalliklarini keltirib chiqaradi.</a:t>
            </a:r>
            <a:r>
              <a:rPr lang="uz-Latn-UZ" sz="2800" baseline="30000" dirty="0">
                <a:solidFill>
                  <a:schemeClr val="bg1"/>
                </a:solidFill>
                <a:effectLst/>
              </a:rPr>
              <a:t>2</a:t>
            </a:r>
            <a:r>
              <a:rPr lang="uz-Latn-UZ" sz="2800" dirty="0">
                <a:solidFill>
                  <a:schemeClr val="bg1"/>
                </a:solidFill>
                <a:effectLst/>
              </a:rPr>
              <a:t> Havoning ifloslanishi ko'pincha asosiy statsionar manbalar bilan aniqlanadi, ammo chiqindilarning eng katta manbai mobil manbalar, asosan avtoulovlardir.</a:t>
            </a:r>
            <a:r>
              <a:rPr lang="uz-Latn-UZ" sz="2800" baseline="30000" dirty="0">
                <a:solidFill>
                  <a:schemeClr val="bg1"/>
                </a:solidFill>
                <a:effectLst/>
              </a:rPr>
              <a:t>3</a:t>
            </a:r>
            <a:r>
              <a:rPr lang="uz-Latn-UZ" sz="2800" dirty="0">
                <a:solidFill>
                  <a:schemeClr val="bg1"/>
                </a:solidFill>
                <a:effectLst/>
              </a:rPr>
              <a:t> Yaqinda global isishga hissa qo'shadigan karbonat angidrid kabi gazlar iqlimshunoslar tomonidan ifloslantiruvchi moddalar sifatida qayd etildi, shu bilan birga ular fotosintez orqali uglerod oksidi o'simlik hayoti uchun muhim ekanligini tan olishdi</a:t>
            </a:r>
            <a:r>
              <a:rPr lang="uz-Latn-UZ" sz="2800" dirty="0" smtClean="0">
                <a:solidFill>
                  <a:schemeClr val="bg1"/>
                </a:solidFill>
                <a:effectLst/>
              </a:rPr>
              <a:t>.</a:t>
            </a:r>
            <a:r>
              <a:rPr lang="uz-Latn-UZ" sz="2400" dirty="0">
                <a:solidFill>
                  <a:schemeClr val="bg1"/>
                </a:solidFill>
                <a:effectLst/>
              </a:rPr>
              <a:t> Atmosfera Yerdagi sayyoradagi hayotni ta'minlash uchun zarur bo'lgan murakkab, dinamik tabiiy gazsimon tizimdir. Havoning ifloslanishi tufayli ozonning stratosfera emirilishi inson salomatligi uchun ham, Yer ekotizimi uchun ham tahdid sifatida qabul qilingan.</a:t>
            </a:r>
            <a:endParaRPr lang="uz-Latn-UZ" sz="2800" dirty="0">
              <a:solidFill>
                <a:schemeClr val="bg1"/>
              </a:solidFill>
            </a:endParaRPr>
          </a:p>
        </p:txBody>
      </p:sp>
    </p:spTree>
    <p:extLst>
      <p:ext uri="{BB962C8B-B14F-4D97-AF65-F5344CB8AC3E}">
        <p14:creationId xmlns:p14="http://schemas.microsoft.com/office/powerpoint/2010/main" val="36686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32656"/>
            <a:ext cx="8229600" cy="6336704"/>
          </a:xfrm>
        </p:spPr>
        <p:txBody>
          <a:bodyPr>
            <a:normAutofit fontScale="90000"/>
          </a:bodyPr>
          <a:lstStyle/>
          <a:p>
            <a:pPr fontAlgn="base"/>
            <a:r>
              <a:rPr lang="uz-Latn-UZ" sz="2800" dirty="0">
                <a:solidFill>
                  <a:schemeClr val="bg1"/>
                </a:solidFill>
                <a:effectLst/>
              </a:rPr>
              <a:t>Tutun gazini zararsizlantirishni o'rnatishdan oldin Nyu-Meksiko shtatidagi ushbu elektr stantsiyasidan chiqindilar ortiqcha miqdordagi oltingugurt dioksidini o'z ichiga olgan.Havoda o'simliklar va hayvonlarning (shu jumladan odamlarning) sog'lig'iga putur etkazadigan yoki ko'rinishni kamaytiradigan ko'plab moddalar mavjud. Bular tabiiy jarayonlardan ham, inson faoliyatidan ham kelib chiqadi. Tabiiyki, havoda yoki undan ko'p konsentratsiyalarda yoki odatdagidan farqli ravishda turli joylarda bo'lmagan moddalar deyiladi </a:t>
            </a:r>
            <a:r>
              <a:rPr lang="uz-Latn-UZ" sz="2800" i="1" dirty="0">
                <a:solidFill>
                  <a:srgbClr val="FF0000"/>
                </a:solidFill>
                <a:effectLst/>
              </a:rPr>
              <a:t>ifloslantiruvchi moddalar</a:t>
            </a:r>
            <a:r>
              <a:rPr lang="uz-Latn-UZ" sz="2800" dirty="0">
                <a:solidFill>
                  <a:schemeClr val="bg1"/>
                </a:solidFill>
                <a:effectLst/>
              </a:rPr>
              <a:t>.</a:t>
            </a:r>
            <a:br>
              <a:rPr lang="uz-Latn-UZ" sz="2800" dirty="0">
                <a:solidFill>
                  <a:schemeClr val="bg1"/>
                </a:solidFill>
                <a:effectLst/>
              </a:rPr>
            </a:br>
            <a:r>
              <a:rPr lang="uz-Latn-UZ" sz="2800" dirty="0">
                <a:solidFill>
                  <a:schemeClr val="bg1"/>
                </a:solidFill>
                <a:effectLst/>
              </a:rPr>
              <a:t>Ifloslantiruvchi moddalar birlamchi yoki ikkilamchi deb tasniflanishi mumkin. Birlamchi ifloslantiruvchi moddalar bu jarayondan to'g'ridan-to'g'ri chiqadigan moddalar, masalan, vulqon otilishidan chiqadigan kul, avtoulov chiqindilaridan chiqadigan uglerod oksidi gazi yoki zavodlardan chiqarilgan oltingugurt dioksidi</a:t>
            </a:r>
            <a:r>
              <a:rPr lang="uz-Latn-UZ" sz="2800" dirty="0" smtClean="0">
                <a:solidFill>
                  <a:schemeClr val="bg1"/>
                </a:solidFill>
                <a:effectLst/>
              </a:rPr>
              <a:t>.</a:t>
            </a:r>
            <a:br>
              <a:rPr lang="uz-Latn-UZ" sz="2800" dirty="0" smtClean="0">
                <a:solidFill>
                  <a:schemeClr val="bg1"/>
                </a:solidFill>
                <a:effectLst/>
              </a:rPr>
            </a:br>
            <a:endParaRPr lang="uz-Latn-UZ" sz="2800" dirty="0">
              <a:solidFill>
                <a:schemeClr val="bg1"/>
              </a:solidFill>
              <a:effectLst/>
            </a:endParaRPr>
          </a:p>
        </p:txBody>
      </p:sp>
    </p:spTree>
    <p:extLst>
      <p:ext uri="{BB962C8B-B14F-4D97-AF65-F5344CB8AC3E}">
        <p14:creationId xmlns:p14="http://schemas.microsoft.com/office/powerpoint/2010/main" val="43765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8519" y="1"/>
            <a:ext cx="9252520" cy="6858000"/>
          </a:xfrm>
          <a:prstGeom prst="rect">
            <a:avLst/>
          </a:prstGeom>
        </p:spPr>
      </p:pic>
    </p:spTree>
    <p:extLst>
      <p:ext uri="{BB962C8B-B14F-4D97-AF65-F5344CB8AC3E}">
        <p14:creationId xmlns:p14="http://schemas.microsoft.com/office/powerpoint/2010/main" val="1048489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146</TotalTime>
  <Words>352</Words>
  <Application>Microsoft Office PowerPoint</Application>
  <PresentationFormat>Экран (4:3)</PresentationFormat>
  <Paragraphs>23</Paragraphs>
  <Slides>29</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29</vt:i4>
      </vt:variant>
    </vt:vector>
  </HeadingPairs>
  <TitlesOfParts>
    <vt:vector size="33" baseType="lpstr">
      <vt:lpstr>Calibri</vt:lpstr>
      <vt:lpstr>Constantia</vt:lpstr>
      <vt:lpstr>Wingdings 2</vt:lpstr>
      <vt:lpstr>Бумажная</vt:lpstr>
      <vt:lpstr>MAVZU: ATMOSFERA HAVOSINING          IFLOSLANISHI</vt:lpstr>
      <vt:lpstr>   Reja: 1. Atmosfera haqida umumiy tushuncha. 2. Atmosfera havosini ifloslantiruvchi manbalar. 3. Havoning ifloslanishi natijasida vujudga keladigan salbiy holatlar va uning oqibatlari. 4. Atmosferani muhofaza qilish.  </vt:lpstr>
      <vt:lpstr>Atmosfera qobig'i quyidagi qatlamlarga bo'linadi.  1. Troposfera – er sirtida 0-15 km gacha  2. Stratosfera – 15-50 km gacha  3. Mezosfera – 50-80 km gacha  4. Termosfera – 80-800 km gacha  5. Ekzosfera – 800-1000 km dan yuqori.</vt:lpstr>
      <vt:lpstr>Презентация PowerPoint</vt:lpstr>
      <vt:lpstr>Atmosfera havosiga sanoat korxonalaritomonidanchiqarilayotgan tashlamalar kuyidagi usul va moslamalarorqali tozalanadi: Quruq tozalash (siklonlar bilan); Suvli tozalash (skrubberlar); Filtrlab tozalash (rukavnoy filtr); Elektr tozalash — elektromagnit maydonlari hosil qilish Kimyoviy tozalash — kimyoviy moddalar va ularning reaksiya- Termik va termokatalik — gazsimonmoddalarnikatalik reak- torlarda yoqish yo‘li bilan; Boshqa turdagi apparatlar orqali. </vt:lpstr>
      <vt:lpstr>Презентация PowerPoint</vt:lpstr>
      <vt:lpstr>Havoning ifloslanishi insonga yoki boshqa tirik organizmlarga zarar etkazadigan yoki noqulaylik tug'diradigan yoki atrof-muhitga zarar etkazadigan kimyoviy moddalar, zarrachalar yoki biologik materiallar atmosferasiga insonning kirib borishi.1 Havoning ifloslanishi o'lim va nafas olish kasalliklarini keltirib chiqaradi.2 Havoning ifloslanishi ko'pincha asosiy statsionar manbalar bilan aniqlanadi, ammo chiqindilarning eng katta manbai mobil manbalar, asosan avtoulovlardir.3 Yaqinda global isishga hissa qo'shadigan karbonat angidrid kabi gazlar iqlimshunoslar tomonidan ifloslantiruvchi moddalar sifatida qayd etildi, shu bilan birga ular fotosintez orqali uglerod oksidi o'simlik hayoti uchun muhim ekanligini tan olishdi. Atmosfera Yerdagi sayyoradagi hayotni ta'minlash uchun zarur bo'lgan murakkab, dinamik tabiiy gazsimon tizimdir. Havoning ifloslanishi tufayli ozonning stratosfera emirilishi inson salomatligi uchun ham, Yer ekotizimi uchun ham tahdid sifatida qabul qilingan.</vt:lpstr>
      <vt:lpstr>Tutun gazini zararsizlantirishni o'rnatishdan oldin Nyu-Meksiko shtatidagi ushbu elektr stantsiyasidan chiqindilar ortiqcha miqdordagi oltingugurt dioksidini o'z ichiga olgan.Havoda o'simliklar va hayvonlarning (shu jumladan odamlarning) sog'lig'iga putur etkazadigan yoki ko'rinishni kamaytiradigan ko'plab moddalar mavjud. Bular tabiiy jarayonlardan ham, inson faoliyatidan ham kelib chiqadi. Tabiiyki, havoda yoki undan ko'p konsentratsiyalarda yoki odatdagidan farqli ravishda turli joylarda bo'lmagan moddalar deyiladi ifloslantiruvchi moddalar. Ifloslantiruvchi moddalar birlamchi yoki ikkilamchi deb tasniflanishi mumkin. Birlamchi ifloslantiruvchi moddalar bu jarayondan to'g'ridan-to'g'ri chiqadigan moddalar, masalan, vulqon otilishidan chiqadigan kul, avtoulov chiqindilaridan chiqadigan uglerod oksidi gazi yoki zavodlardan chiqarilgan oltingugurt dioksidi. </vt:lpstr>
      <vt:lpstr>Презентация PowerPoint</vt:lpstr>
      <vt:lpstr>Havoning ifloslanish sabablari Havoning ifloslanishi tabiiy sabablarga ko'ra yoki odamlarning ta'siriga (antropik sabablarga ko'ra) bog'liq bo'lishi mumkin. Tabiiy sabablarga vulqon otilishi, botqoq gazlari va konlarda yoki g'orlarda gaz to'planishi natijasida chiqadigan gaz va zarrachalar kiradi. Shuningdek, tabiiy kelib chiqadigan o'rmon yong'inlari ifloslantiruvchi zarralarni chiqaradi. Viruslar, bakteriyalar, zamburug'li sporalar va polen donalari havosining ifloslanishi tabiiy yoki inson faoliyati ta'sirida bo'lishi mumkin. Antropik sabablarga kelsak, avtotransport harakati va sanoat faoliyati natijasida gaz chiqindilari ajralib turadi. Xuddi shunday, qazib olinadigan yoqilg'ilarni isitish uchun yoqish va texnogen kelib chiqadigan yong'inlar (o'rmon va chiqindilar). </vt:lpstr>
      <vt:lpstr>       Iqlim o‘zgarishi – bu o‘rtacha statistik jihatdan sezilarli darajadao‘zgarishi yoki iklimning uzoqvaqt davomida o‘zgarishidir. U ichki tabiiy jarayonlar, tashqi ta’sirlar, yerdan foydalanishda antropogen ta’sirlar ostida yuzaga keladi. Dunyohamjamiyati tomonidan 1992 yilda 155 ta davlat tomo-nidanBraziliyaning Rio-de-Janeyro shahrida Iqlim o‘zgarishi bo‘yicha Konvensiya imzolandi. Konvensiyaning asosiy vazifasi — parnik bug‘larining atmosfera havosidagi konsentratsiyasini bir maromda havfli antropogen ta’sirdan saqlashdan iborat. 1993 yilda bu Konvensiya kuchga kirdi.   </vt:lpstr>
      <vt:lpstr>Презентация PowerPoint</vt:lpstr>
      <vt:lpstr>  Emissiya omillari Atmosferani ifloslantiruvchi omillar atmosfera havosiga chiqariladigan ifloslantiruvchi miqdorini ushbu ifloslantiruvchi moddalarning chiqishi bilan bog'liq bo'lgan vakillik qiymatlari. Ushbu omillar odatda ifloslantiruvchi moddaning og'irligi, ifloslantiruvchi moddalarni chiqaradigan birlik hajmi, masofa yoki faoliyat davomiyligiga bo'lingan holda ifodalanadi (masalan, har bir megagramda yoqilgan ko'mirning kilogramm zarralari). Bunday omillar atmosferani ifloslanishining turli manbalari chiqindilarini hisoblashni osonlashtiradi. Ko'pgina hollarda, bu omillar maqbul sifatli barcha mavjud ma'lumotlarning o'rtacha ko'rsatkichidir va odatda uzoq muddatli o'rtacha ko'rsatkichlar deb taxmin qilinadi. </vt:lpstr>
      <vt:lpstr>Ikkilamchi ifloslantiruvchi moddalar to'g'ridan-to'g'ri chiqarilmaydi. Aksincha, ular havoda birlamchi ifloslantiruvchi moddalar reaksiyaga kirishganda yoki o'zaro ta'sirlashganda hosil bo'ladi. Ikkilamchi ifloslantiruvchi moddalarning muhim namunasi - bu er osti sathidagi ozon - bu fotokimyoviy tutunni tashkil etadigan ko'p sonli ifloslantiruvchi moddalardan biridir. E'tibor bering, ba'zi ifloslantiruvchi moddalar birlamchi va ikkilamchi bo'lishi mumkin: ya'ni ular to'g'ridan-to'g'ri chiqariladi va boshqa birlamchi ifloslantiruvchi moddalardan hosil bo'ladi. </vt:lpstr>
      <vt:lpstr>  Asosiy ifloslantiruvchi moddalar esa — Qattiq (chang), gazsimon va suyuq moddalar (oltingurgut, uglerod, va azot oksidlari, uglevodorodlar ). Mazkur ifloslantiruvchi moddalarningchiqarilishi nazorat qilishda Ruxsat etilgan chegaraviy ulush ( RECHU- PDV)ni inobatga olgan holda u yoki bukorxonaning faoliyatiga baho beriladi. Ruxsat etilgan chegaraviy ulush (RECHU) bu-zararli modda-larningatrof-tabiiy muhitdagi shunday ulushiki,kishilar doimiy yoki ma’lum vaqt oralig‘ida uning ta’sirida bo‘lganlarida, ularning sog‘lig‘iga zarar yetmaydi vaatrof-muhit komponentlariga ta’sir etmaydigan ulushdir. Atrof-tabiiy muhit, atmosferaga chiqariladigankorxonaning yillik quvvati, tabiiy resurlardan foydalanishjarayonida chiqariladigan yalpi chiqarilma chiqarilmaga bog‘liq bo‘ladi. </vt:lpstr>
      <vt:lpstr>Презентация PowerPoint</vt:lpstr>
      <vt:lpstr>        Havoning ifloslanishi natijasida vujudga keladigan salbiy holatlar va unig oqibatlari.   Havoning kuchli ifloslanishi insonlar sog'lig'iga, qolaversa barcha jonzotlarga salbiy ta'sir ko'rsatadi. Bir kishi sutka davomida o'rtacha 25 kg havo bilan nafas oladi. Havo tarkibidagi zarali chang, qurumlar, zararli gazlar kishi organizmida to'planaveradi. Oqibatda teri va ko'z kasalliklari, jigar serrozi, qonbosimining ortishi, surunkali bronxit, enfizima, nafas qisish va o'pka raki kabi kasalliklarning ko'payishiga sabab bo'ladi. Bolalar o'rtasida umumiy kasallanishning ortishi qayd qilingan. </vt:lpstr>
      <vt:lpstr>Презентация PowerPoint</vt:lpstr>
      <vt:lpstr>Atrof muhitning ifloslanishi oqibatida kelib chiqadigan kasalliklar tufayli har yili sayyoramizda kamida 5 yarim million kishi vafot etadi. 2050 yilda bu raqam 6 million kishidan ortib ketishi aytilmoqda. Shundan teng yarmi Hindiston va Xitoy hissasiga to‘g‘ri keladi. Iflos havo oqibatida 2013 yilda Xitoyda 1 million 600 ming, Hindistonda bir yarim millionga yaqin, AQSh va Yevropa Ittifoqi mamlakatlarida 300 mingga yaqin kishi vafot etgani aytiladi. AQShning ko‘plab mintaqalarida transport va elektrostansiyalardan chiqayotgan tutunlar havoni ifloslantiradi. Bu, o‘z navbatida, mamlakatda qayd qilinadigan o‘limlarning 20 foiziga sabab bo‘ladi. Sharqiy Amerika, Yevropa, Sharqiy Osiyoda qishloq xo‘jaligida ishlatiladigan zaharli moddalar havoni ifloslantirar  va o‘limlarning 40 foiziga  sabab bo‘lar ekan.  </vt:lpstr>
      <vt:lpstr>Презентация PowerPoint</vt:lpstr>
      <vt:lpstr>Havoda oltingugurt oksidi ko'p bo'lishi natijasida kishilarda bronxit, gastrit kasalliklari vujudga keladi. Atmosfera havosining ifloslanishi o'simlik va hayvonlarga ham zarar etadi. O'simlik barglariga, tuproq va suv orqali esa ildiziga o'tadi. Ifloslangan havo o'simliklarni zararlab, ularda modda va energiya almashinuvini buzadi. Qishloq xo'jalik ekinlari va mevali daraxtlar ham kam hosilli bo'lib qoladi. Sanoat va transportdan chiqqan zararli gazlar fotosintez jarayoniga salbiy ta'sir ko'rsatadi. Transpirasiyani 3 barobargacha qisqartiradi. Qayrag'och dalalarda 300-400 yil yashasa, shahar parklarida 120-220 yil, avtomobil yo'llari atrofida 40-50 yil yashar ekan. </vt:lpstr>
      <vt:lpstr>Презентация PowerPoint</vt:lpstr>
      <vt:lpstr>Atmosferaning ifloslanishi hayvonlarga ham ta'sir etib, ularning zaharlanishiga, ba'zan esa nobud bo'lishiga sabab bo'lmoqda. Hayvon turlarining kasallanib, zaharlanib, qirilib ketishida urushlarning, xususan AQShning Vetnamda, Laosda olib borgan urushlarida kimyoviy qurollarni qo'llash tufayli 170 qush turidan hozir 24 qush turi, 55 sut emizuvchilar turidan 5 turi qolgan.           </vt:lpstr>
      <vt:lpstr>Презентация PowerPoint</vt:lpstr>
      <vt:lpstr>Презентация PowerPoint</vt:lpstr>
      <vt:lpstr>Презентация PowerPoint</vt:lpstr>
      <vt:lpstr>Презентация PowerPoint</vt:lpstr>
      <vt:lpstr>Презентация PowerPoint</vt:lpstr>
      <vt:lpstr>E’TIBORINGIZ  UCHUN  RAXMAT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16</cp:revision>
  <dcterms:created xsi:type="dcterms:W3CDTF">2021-04-26T23:19:19Z</dcterms:created>
  <dcterms:modified xsi:type="dcterms:W3CDTF">2021-04-27T17:47:52Z</dcterms:modified>
</cp:coreProperties>
</file>