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4434" autoAdjust="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3767C6-F4F8-4A45-9351-9C8BE96716C1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3F7FC1-049F-462E-8240-71146B314CC7}">
      <dgm:prSet phldrT="[Text]"/>
      <dgm:spPr/>
      <dgm:t>
        <a:bodyPr/>
        <a:lstStyle/>
        <a:p>
          <a:r>
            <a:rPr lang="en-US" dirty="0"/>
            <a:t>Autonomic nervous system</a:t>
          </a:r>
        </a:p>
      </dgm:t>
    </dgm:pt>
    <dgm:pt modelId="{732F6F93-4624-4883-A3F3-40DB5027E020}" type="parTrans" cxnId="{3A26A799-872E-483B-A563-EE3D87802DDC}">
      <dgm:prSet/>
      <dgm:spPr/>
      <dgm:t>
        <a:bodyPr/>
        <a:lstStyle/>
        <a:p>
          <a:endParaRPr lang="en-US"/>
        </a:p>
      </dgm:t>
    </dgm:pt>
    <dgm:pt modelId="{B24BB70A-9DAB-43E7-BA9E-CB0AB60F5481}" type="sibTrans" cxnId="{3A26A799-872E-483B-A563-EE3D87802DDC}">
      <dgm:prSet/>
      <dgm:spPr/>
      <dgm:t>
        <a:bodyPr/>
        <a:lstStyle/>
        <a:p>
          <a:endParaRPr lang="en-US"/>
        </a:p>
      </dgm:t>
    </dgm:pt>
    <dgm:pt modelId="{0EADAB4D-982D-436D-9BA5-1EB8BCB63CF6}">
      <dgm:prSet phldrT="[Text]"/>
      <dgm:spPr/>
      <dgm:t>
        <a:bodyPr/>
        <a:lstStyle/>
        <a:p>
          <a:r>
            <a:rPr lang="en-US" dirty="0"/>
            <a:t>sympathetic</a:t>
          </a:r>
        </a:p>
      </dgm:t>
    </dgm:pt>
    <dgm:pt modelId="{DCD5219F-6485-4FD4-9944-01F86D5AB3AE}" type="parTrans" cxnId="{ECB1A75E-B327-4D66-9BB5-852521E7C38D}">
      <dgm:prSet/>
      <dgm:spPr/>
      <dgm:t>
        <a:bodyPr/>
        <a:lstStyle/>
        <a:p>
          <a:endParaRPr lang="en-US"/>
        </a:p>
      </dgm:t>
    </dgm:pt>
    <dgm:pt modelId="{0DF7365E-7703-42E7-9780-FABF74AF559B}" type="sibTrans" cxnId="{ECB1A75E-B327-4D66-9BB5-852521E7C38D}">
      <dgm:prSet/>
      <dgm:spPr/>
      <dgm:t>
        <a:bodyPr/>
        <a:lstStyle/>
        <a:p>
          <a:endParaRPr lang="en-US"/>
        </a:p>
      </dgm:t>
    </dgm:pt>
    <dgm:pt modelId="{652F9A2E-8981-4040-B0F1-B282FFE4E5D1}">
      <dgm:prSet phldrT="[Text]"/>
      <dgm:spPr/>
      <dgm:t>
        <a:bodyPr/>
        <a:lstStyle/>
        <a:p>
          <a:r>
            <a:rPr lang="en-US" dirty="0"/>
            <a:t>Chronotropic+</a:t>
          </a:r>
        </a:p>
        <a:p>
          <a:r>
            <a:rPr lang="en-US" dirty="0"/>
            <a:t>Inotropic+</a:t>
          </a:r>
        </a:p>
      </dgm:t>
    </dgm:pt>
    <dgm:pt modelId="{2189AEF8-355B-499A-8B91-026D98EF7E89}" type="parTrans" cxnId="{FBBD52DB-6E9E-49DF-8CF3-62E7A40D2956}">
      <dgm:prSet/>
      <dgm:spPr/>
      <dgm:t>
        <a:bodyPr/>
        <a:lstStyle/>
        <a:p>
          <a:endParaRPr lang="en-US"/>
        </a:p>
      </dgm:t>
    </dgm:pt>
    <dgm:pt modelId="{D17C7FBA-A5E1-4F11-A8A4-321E0D8EBDE1}" type="sibTrans" cxnId="{FBBD52DB-6E9E-49DF-8CF3-62E7A40D2956}">
      <dgm:prSet/>
      <dgm:spPr/>
      <dgm:t>
        <a:bodyPr/>
        <a:lstStyle/>
        <a:p>
          <a:endParaRPr lang="en-US"/>
        </a:p>
      </dgm:t>
    </dgm:pt>
    <dgm:pt modelId="{D0143B6A-3B6E-481F-A254-D052DAE6B8B0}">
      <dgm:prSet phldrT="[Text]"/>
      <dgm:spPr/>
      <dgm:t>
        <a:bodyPr/>
        <a:lstStyle/>
        <a:p>
          <a:r>
            <a:rPr lang="en-US" dirty="0"/>
            <a:t>parasympathetic</a:t>
          </a:r>
        </a:p>
      </dgm:t>
    </dgm:pt>
    <dgm:pt modelId="{D7C710B6-43DA-44AA-BE3F-76AD641F7B6B}" type="parTrans" cxnId="{0749A6CA-6F4E-48E6-8059-414A15556FFC}">
      <dgm:prSet/>
      <dgm:spPr/>
      <dgm:t>
        <a:bodyPr/>
        <a:lstStyle/>
        <a:p>
          <a:endParaRPr lang="en-US"/>
        </a:p>
      </dgm:t>
    </dgm:pt>
    <dgm:pt modelId="{DF2362E5-0E87-48A7-9E08-892DE3CA15BB}" type="sibTrans" cxnId="{0749A6CA-6F4E-48E6-8059-414A15556FFC}">
      <dgm:prSet/>
      <dgm:spPr/>
      <dgm:t>
        <a:bodyPr/>
        <a:lstStyle/>
        <a:p>
          <a:endParaRPr lang="en-US"/>
        </a:p>
      </dgm:t>
    </dgm:pt>
    <dgm:pt modelId="{7993A988-8855-4FB7-A8E7-D6660D14DD92}">
      <dgm:prSet phldrT="[Text]"/>
      <dgm:spPr/>
      <dgm:t>
        <a:bodyPr/>
        <a:lstStyle/>
        <a:p>
          <a:r>
            <a:rPr lang="en-US" dirty="0"/>
            <a:t>Chronotropic-</a:t>
          </a:r>
        </a:p>
        <a:p>
          <a:r>
            <a:rPr lang="en-US" dirty="0"/>
            <a:t>Inotropic-</a:t>
          </a:r>
        </a:p>
      </dgm:t>
    </dgm:pt>
    <dgm:pt modelId="{8E0881F7-EF75-4728-8D80-0224870B884F}" type="parTrans" cxnId="{D617BF5B-FF41-443F-AB0C-B40F698F85AC}">
      <dgm:prSet/>
      <dgm:spPr/>
      <dgm:t>
        <a:bodyPr/>
        <a:lstStyle/>
        <a:p>
          <a:endParaRPr lang="en-US"/>
        </a:p>
      </dgm:t>
    </dgm:pt>
    <dgm:pt modelId="{ADE8A8F8-2AA4-41A3-B4E0-B87DAEEBF6D1}" type="sibTrans" cxnId="{D617BF5B-FF41-443F-AB0C-B40F698F85AC}">
      <dgm:prSet/>
      <dgm:spPr/>
      <dgm:t>
        <a:bodyPr/>
        <a:lstStyle/>
        <a:p>
          <a:endParaRPr lang="en-US"/>
        </a:p>
      </dgm:t>
    </dgm:pt>
    <dgm:pt modelId="{2573495A-E392-42EF-8E60-78E83375C238}" type="pres">
      <dgm:prSet presAssocID="{063767C6-F4F8-4A45-9351-9C8BE96716C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3335F18-2B5F-4202-9B8E-6837E6547764}" type="pres">
      <dgm:prSet presAssocID="{C43F7FC1-049F-462E-8240-71146B314CC7}" presName="root1" presStyleCnt="0"/>
      <dgm:spPr/>
    </dgm:pt>
    <dgm:pt modelId="{BEED6BF4-6DCB-4E16-8E1D-2B0493879DB8}" type="pres">
      <dgm:prSet presAssocID="{C43F7FC1-049F-462E-8240-71146B314CC7}" presName="LevelOneTextNode" presStyleLbl="node0" presStyleIdx="0" presStyleCnt="1">
        <dgm:presLayoutVars>
          <dgm:chPref val="3"/>
        </dgm:presLayoutVars>
      </dgm:prSet>
      <dgm:spPr/>
    </dgm:pt>
    <dgm:pt modelId="{9B86DB59-3F92-4D2C-9786-DC0880BB7B29}" type="pres">
      <dgm:prSet presAssocID="{C43F7FC1-049F-462E-8240-71146B314CC7}" presName="level2hierChild" presStyleCnt="0"/>
      <dgm:spPr/>
    </dgm:pt>
    <dgm:pt modelId="{7D9506C9-1E9D-43E9-B83C-4DB135D9A235}" type="pres">
      <dgm:prSet presAssocID="{DCD5219F-6485-4FD4-9944-01F86D5AB3AE}" presName="conn2-1" presStyleLbl="parChTrans1D2" presStyleIdx="0" presStyleCnt="2"/>
      <dgm:spPr/>
    </dgm:pt>
    <dgm:pt modelId="{0500E0B3-519A-4EB5-BC5E-845461AA5B84}" type="pres">
      <dgm:prSet presAssocID="{DCD5219F-6485-4FD4-9944-01F86D5AB3AE}" presName="connTx" presStyleLbl="parChTrans1D2" presStyleIdx="0" presStyleCnt="2"/>
      <dgm:spPr/>
    </dgm:pt>
    <dgm:pt modelId="{46F322A8-3A8C-45FE-9D72-078BF8CA528C}" type="pres">
      <dgm:prSet presAssocID="{0EADAB4D-982D-436D-9BA5-1EB8BCB63CF6}" presName="root2" presStyleCnt="0"/>
      <dgm:spPr/>
    </dgm:pt>
    <dgm:pt modelId="{9271A8FA-C73D-4F40-A82C-CBAE18705367}" type="pres">
      <dgm:prSet presAssocID="{0EADAB4D-982D-436D-9BA5-1EB8BCB63CF6}" presName="LevelTwoTextNode" presStyleLbl="node2" presStyleIdx="0" presStyleCnt="2" custScaleX="71301" custScaleY="67915">
        <dgm:presLayoutVars>
          <dgm:chPref val="3"/>
        </dgm:presLayoutVars>
      </dgm:prSet>
      <dgm:spPr/>
    </dgm:pt>
    <dgm:pt modelId="{00CC91DC-5C6C-4928-936A-108E8B868151}" type="pres">
      <dgm:prSet presAssocID="{0EADAB4D-982D-436D-9BA5-1EB8BCB63CF6}" presName="level3hierChild" presStyleCnt="0"/>
      <dgm:spPr/>
    </dgm:pt>
    <dgm:pt modelId="{723A2968-B69D-4972-B786-CF2B37C15CE4}" type="pres">
      <dgm:prSet presAssocID="{2189AEF8-355B-499A-8B91-026D98EF7E89}" presName="conn2-1" presStyleLbl="parChTrans1D3" presStyleIdx="0" presStyleCnt="2"/>
      <dgm:spPr/>
    </dgm:pt>
    <dgm:pt modelId="{AF152972-1A41-40CA-A17C-5C85B023EB0C}" type="pres">
      <dgm:prSet presAssocID="{2189AEF8-355B-499A-8B91-026D98EF7E89}" presName="connTx" presStyleLbl="parChTrans1D3" presStyleIdx="0" presStyleCnt="2"/>
      <dgm:spPr/>
    </dgm:pt>
    <dgm:pt modelId="{66F28C8D-B664-488C-89B2-08D6F7A47364}" type="pres">
      <dgm:prSet presAssocID="{652F9A2E-8981-4040-B0F1-B282FFE4E5D1}" presName="root2" presStyleCnt="0"/>
      <dgm:spPr/>
    </dgm:pt>
    <dgm:pt modelId="{FC7D612E-4399-4E67-B6EF-43028DFFA342}" type="pres">
      <dgm:prSet presAssocID="{652F9A2E-8981-4040-B0F1-B282FFE4E5D1}" presName="LevelTwoTextNode" presStyleLbl="node3" presStyleIdx="0" presStyleCnt="2">
        <dgm:presLayoutVars>
          <dgm:chPref val="3"/>
        </dgm:presLayoutVars>
      </dgm:prSet>
      <dgm:spPr/>
    </dgm:pt>
    <dgm:pt modelId="{0F58842E-E01D-4E77-A354-16A1B5653059}" type="pres">
      <dgm:prSet presAssocID="{652F9A2E-8981-4040-B0F1-B282FFE4E5D1}" presName="level3hierChild" presStyleCnt="0"/>
      <dgm:spPr/>
    </dgm:pt>
    <dgm:pt modelId="{A4B0C4F2-703A-4D11-A712-D8008FEF64ED}" type="pres">
      <dgm:prSet presAssocID="{D7C710B6-43DA-44AA-BE3F-76AD641F7B6B}" presName="conn2-1" presStyleLbl="parChTrans1D2" presStyleIdx="1" presStyleCnt="2"/>
      <dgm:spPr/>
    </dgm:pt>
    <dgm:pt modelId="{5D4685B7-E3E4-488A-8DCF-3194D26CC590}" type="pres">
      <dgm:prSet presAssocID="{D7C710B6-43DA-44AA-BE3F-76AD641F7B6B}" presName="connTx" presStyleLbl="parChTrans1D2" presStyleIdx="1" presStyleCnt="2"/>
      <dgm:spPr/>
    </dgm:pt>
    <dgm:pt modelId="{AED22E58-B497-4955-BC5C-FCD26246AC5D}" type="pres">
      <dgm:prSet presAssocID="{D0143B6A-3B6E-481F-A254-D052DAE6B8B0}" presName="root2" presStyleCnt="0"/>
      <dgm:spPr/>
    </dgm:pt>
    <dgm:pt modelId="{182493AC-72DF-4C9D-83E8-FB146088C266}" type="pres">
      <dgm:prSet presAssocID="{D0143B6A-3B6E-481F-A254-D052DAE6B8B0}" presName="LevelTwoTextNode" presStyleLbl="node2" presStyleIdx="1" presStyleCnt="2" custScaleX="71301" custScaleY="72461">
        <dgm:presLayoutVars>
          <dgm:chPref val="3"/>
        </dgm:presLayoutVars>
      </dgm:prSet>
      <dgm:spPr/>
    </dgm:pt>
    <dgm:pt modelId="{249611AE-10B9-4785-8B37-B2DF62CD62A5}" type="pres">
      <dgm:prSet presAssocID="{D0143B6A-3B6E-481F-A254-D052DAE6B8B0}" presName="level3hierChild" presStyleCnt="0"/>
      <dgm:spPr/>
    </dgm:pt>
    <dgm:pt modelId="{5A5E7B53-035D-4A8D-BB19-FF6CEB57FD7F}" type="pres">
      <dgm:prSet presAssocID="{8E0881F7-EF75-4728-8D80-0224870B884F}" presName="conn2-1" presStyleLbl="parChTrans1D3" presStyleIdx="1" presStyleCnt="2"/>
      <dgm:spPr/>
    </dgm:pt>
    <dgm:pt modelId="{BEB329D1-2504-40B4-88C2-931701436324}" type="pres">
      <dgm:prSet presAssocID="{8E0881F7-EF75-4728-8D80-0224870B884F}" presName="connTx" presStyleLbl="parChTrans1D3" presStyleIdx="1" presStyleCnt="2"/>
      <dgm:spPr/>
    </dgm:pt>
    <dgm:pt modelId="{8C2B165C-158C-4BDA-AFD2-F8E27825C00C}" type="pres">
      <dgm:prSet presAssocID="{7993A988-8855-4FB7-A8E7-D6660D14DD92}" presName="root2" presStyleCnt="0"/>
      <dgm:spPr/>
    </dgm:pt>
    <dgm:pt modelId="{8B916F96-10E7-4F18-9DBB-5DF2A84EE368}" type="pres">
      <dgm:prSet presAssocID="{7993A988-8855-4FB7-A8E7-D6660D14DD92}" presName="LevelTwoTextNode" presStyleLbl="node3" presStyleIdx="1" presStyleCnt="2">
        <dgm:presLayoutVars>
          <dgm:chPref val="3"/>
        </dgm:presLayoutVars>
      </dgm:prSet>
      <dgm:spPr/>
    </dgm:pt>
    <dgm:pt modelId="{36FFA0A9-E7DD-46EC-80AC-DC8DC9BAD4CB}" type="pres">
      <dgm:prSet presAssocID="{7993A988-8855-4FB7-A8E7-D6660D14DD92}" presName="level3hierChild" presStyleCnt="0"/>
      <dgm:spPr/>
    </dgm:pt>
  </dgm:ptLst>
  <dgm:cxnLst>
    <dgm:cxn modelId="{F1810302-67DA-479E-81AC-9516F12B3498}" type="presOf" srcId="{063767C6-F4F8-4A45-9351-9C8BE96716C1}" destId="{2573495A-E392-42EF-8E60-78E83375C238}" srcOrd="0" destOrd="0" presId="urn:microsoft.com/office/officeart/2005/8/layout/hierarchy2"/>
    <dgm:cxn modelId="{5A0F750F-273A-44FA-A4B9-BA816DF3E3D6}" type="presOf" srcId="{D7C710B6-43DA-44AA-BE3F-76AD641F7B6B}" destId="{5D4685B7-E3E4-488A-8DCF-3194D26CC590}" srcOrd="1" destOrd="0" presId="urn:microsoft.com/office/officeart/2005/8/layout/hierarchy2"/>
    <dgm:cxn modelId="{B8576224-FAC2-400D-9681-CB1135F7D9B3}" type="presOf" srcId="{D7C710B6-43DA-44AA-BE3F-76AD641F7B6B}" destId="{A4B0C4F2-703A-4D11-A712-D8008FEF64ED}" srcOrd="0" destOrd="0" presId="urn:microsoft.com/office/officeart/2005/8/layout/hierarchy2"/>
    <dgm:cxn modelId="{E8255034-9E2C-4D23-83D8-A3FF73A53D39}" type="presOf" srcId="{DCD5219F-6485-4FD4-9944-01F86D5AB3AE}" destId="{0500E0B3-519A-4EB5-BC5E-845461AA5B84}" srcOrd="1" destOrd="0" presId="urn:microsoft.com/office/officeart/2005/8/layout/hierarchy2"/>
    <dgm:cxn modelId="{D617BF5B-FF41-443F-AB0C-B40F698F85AC}" srcId="{D0143B6A-3B6E-481F-A254-D052DAE6B8B0}" destId="{7993A988-8855-4FB7-A8E7-D6660D14DD92}" srcOrd="0" destOrd="0" parTransId="{8E0881F7-EF75-4728-8D80-0224870B884F}" sibTransId="{ADE8A8F8-2AA4-41A3-B4E0-B87DAEEBF6D1}"/>
    <dgm:cxn modelId="{ECB1A75E-B327-4D66-9BB5-852521E7C38D}" srcId="{C43F7FC1-049F-462E-8240-71146B314CC7}" destId="{0EADAB4D-982D-436D-9BA5-1EB8BCB63CF6}" srcOrd="0" destOrd="0" parTransId="{DCD5219F-6485-4FD4-9944-01F86D5AB3AE}" sibTransId="{0DF7365E-7703-42E7-9780-FABF74AF559B}"/>
    <dgm:cxn modelId="{9F068E6A-1691-4B49-9F4E-752A20380290}" type="presOf" srcId="{2189AEF8-355B-499A-8B91-026D98EF7E89}" destId="{723A2968-B69D-4972-B786-CF2B37C15CE4}" srcOrd="0" destOrd="0" presId="urn:microsoft.com/office/officeart/2005/8/layout/hierarchy2"/>
    <dgm:cxn modelId="{6A61F96F-2C80-4B50-85C2-1A17102ABB73}" type="presOf" srcId="{8E0881F7-EF75-4728-8D80-0224870B884F}" destId="{BEB329D1-2504-40B4-88C2-931701436324}" srcOrd="1" destOrd="0" presId="urn:microsoft.com/office/officeart/2005/8/layout/hierarchy2"/>
    <dgm:cxn modelId="{8400D770-8E13-4C98-9C1C-ED7D679EE13D}" type="presOf" srcId="{7993A988-8855-4FB7-A8E7-D6660D14DD92}" destId="{8B916F96-10E7-4F18-9DBB-5DF2A84EE368}" srcOrd="0" destOrd="0" presId="urn:microsoft.com/office/officeart/2005/8/layout/hierarchy2"/>
    <dgm:cxn modelId="{E2D52557-E89B-4B5D-A4F9-FD8723BCC782}" type="presOf" srcId="{C43F7FC1-049F-462E-8240-71146B314CC7}" destId="{BEED6BF4-6DCB-4E16-8E1D-2B0493879DB8}" srcOrd="0" destOrd="0" presId="urn:microsoft.com/office/officeart/2005/8/layout/hierarchy2"/>
    <dgm:cxn modelId="{3A26A799-872E-483B-A563-EE3D87802DDC}" srcId="{063767C6-F4F8-4A45-9351-9C8BE96716C1}" destId="{C43F7FC1-049F-462E-8240-71146B314CC7}" srcOrd="0" destOrd="0" parTransId="{732F6F93-4624-4883-A3F3-40DB5027E020}" sibTransId="{B24BB70A-9DAB-43E7-BA9E-CB0AB60F5481}"/>
    <dgm:cxn modelId="{EBFC4AA2-2717-47BC-A469-6D632395394C}" type="presOf" srcId="{D0143B6A-3B6E-481F-A254-D052DAE6B8B0}" destId="{182493AC-72DF-4C9D-83E8-FB146088C266}" srcOrd="0" destOrd="0" presId="urn:microsoft.com/office/officeart/2005/8/layout/hierarchy2"/>
    <dgm:cxn modelId="{2B17C8BA-18B7-4959-9F3C-A4FCB5FBC034}" type="presOf" srcId="{652F9A2E-8981-4040-B0F1-B282FFE4E5D1}" destId="{FC7D612E-4399-4E67-B6EF-43028DFFA342}" srcOrd="0" destOrd="0" presId="urn:microsoft.com/office/officeart/2005/8/layout/hierarchy2"/>
    <dgm:cxn modelId="{0749A6CA-6F4E-48E6-8059-414A15556FFC}" srcId="{C43F7FC1-049F-462E-8240-71146B314CC7}" destId="{D0143B6A-3B6E-481F-A254-D052DAE6B8B0}" srcOrd="1" destOrd="0" parTransId="{D7C710B6-43DA-44AA-BE3F-76AD641F7B6B}" sibTransId="{DF2362E5-0E87-48A7-9E08-892DE3CA15BB}"/>
    <dgm:cxn modelId="{610FDECE-21C4-49C6-BB51-DC0A24695463}" type="presOf" srcId="{DCD5219F-6485-4FD4-9944-01F86D5AB3AE}" destId="{7D9506C9-1E9D-43E9-B83C-4DB135D9A235}" srcOrd="0" destOrd="0" presId="urn:microsoft.com/office/officeart/2005/8/layout/hierarchy2"/>
    <dgm:cxn modelId="{FBBD52DB-6E9E-49DF-8CF3-62E7A40D2956}" srcId="{0EADAB4D-982D-436D-9BA5-1EB8BCB63CF6}" destId="{652F9A2E-8981-4040-B0F1-B282FFE4E5D1}" srcOrd="0" destOrd="0" parTransId="{2189AEF8-355B-499A-8B91-026D98EF7E89}" sibTransId="{D17C7FBA-A5E1-4F11-A8A4-321E0D8EBDE1}"/>
    <dgm:cxn modelId="{4D95A3E1-B6AD-4188-86D0-EF341C78F30B}" type="presOf" srcId="{0EADAB4D-982D-436D-9BA5-1EB8BCB63CF6}" destId="{9271A8FA-C73D-4F40-A82C-CBAE18705367}" srcOrd="0" destOrd="0" presId="urn:microsoft.com/office/officeart/2005/8/layout/hierarchy2"/>
    <dgm:cxn modelId="{CBA121E7-8AE3-4269-AAAF-F381FD0B1505}" type="presOf" srcId="{2189AEF8-355B-499A-8B91-026D98EF7E89}" destId="{AF152972-1A41-40CA-A17C-5C85B023EB0C}" srcOrd="1" destOrd="0" presId="urn:microsoft.com/office/officeart/2005/8/layout/hierarchy2"/>
    <dgm:cxn modelId="{E1A793F0-8999-4EB1-92A6-89B02D9FE5E8}" type="presOf" srcId="{8E0881F7-EF75-4728-8D80-0224870B884F}" destId="{5A5E7B53-035D-4A8D-BB19-FF6CEB57FD7F}" srcOrd="0" destOrd="0" presId="urn:microsoft.com/office/officeart/2005/8/layout/hierarchy2"/>
    <dgm:cxn modelId="{6E9052A2-84BE-4856-9BB4-288E340B2E1E}" type="presParOf" srcId="{2573495A-E392-42EF-8E60-78E83375C238}" destId="{13335F18-2B5F-4202-9B8E-6837E6547764}" srcOrd="0" destOrd="0" presId="urn:microsoft.com/office/officeart/2005/8/layout/hierarchy2"/>
    <dgm:cxn modelId="{DF2A3993-4776-4ADB-8DA7-A22D81077E0C}" type="presParOf" srcId="{13335F18-2B5F-4202-9B8E-6837E6547764}" destId="{BEED6BF4-6DCB-4E16-8E1D-2B0493879DB8}" srcOrd="0" destOrd="0" presId="urn:microsoft.com/office/officeart/2005/8/layout/hierarchy2"/>
    <dgm:cxn modelId="{F469E0C1-A14A-4DA5-B29E-39DFAEA89586}" type="presParOf" srcId="{13335F18-2B5F-4202-9B8E-6837E6547764}" destId="{9B86DB59-3F92-4D2C-9786-DC0880BB7B29}" srcOrd="1" destOrd="0" presId="urn:microsoft.com/office/officeart/2005/8/layout/hierarchy2"/>
    <dgm:cxn modelId="{20BAAAEC-EFD7-4FD5-9795-65864356869A}" type="presParOf" srcId="{9B86DB59-3F92-4D2C-9786-DC0880BB7B29}" destId="{7D9506C9-1E9D-43E9-B83C-4DB135D9A235}" srcOrd="0" destOrd="0" presId="urn:microsoft.com/office/officeart/2005/8/layout/hierarchy2"/>
    <dgm:cxn modelId="{C7B63ECB-DDAE-4C6C-9FA8-2599B33BCEBF}" type="presParOf" srcId="{7D9506C9-1E9D-43E9-B83C-4DB135D9A235}" destId="{0500E0B3-519A-4EB5-BC5E-845461AA5B84}" srcOrd="0" destOrd="0" presId="urn:microsoft.com/office/officeart/2005/8/layout/hierarchy2"/>
    <dgm:cxn modelId="{5F917BC8-57D9-4694-A1AA-4A21DE9DBB76}" type="presParOf" srcId="{9B86DB59-3F92-4D2C-9786-DC0880BB7B29}" destId="{46F322A8-3A8C-45FE-9D72-078BF8CA528C}" srcOrd="1" destOrd="0" presId="urn:microsoft.com/office/officeart/2005/8/layout/hierarchy2"/>
    <dgm:cxn modelId="{B28B69CB-06B7-467A-844A-E3804D1D559B}" type="presParOf" srcId="{46F322A8-3A8C-45FE-9D72-078BF8CA528C}" destId="{9271A8FA-C73D-4F40-A82C-CBAE18705367}" srcOrd="0" destOrd="0" presId="urn:microsoft.com/office/officeart/2005/8/layout/hierarchy2"/>
    <dgm:cxn modelId="{2C9E2C61-A136-40C9-A275-D2AEAF3391ED}" type="presParOf" srcId="{46F322A8-3A8C-45FE-9D72-078BF8CA528C}" destId="{00CC91DC-5C6C-4928-936A-108E8B868151}" srcOrd="1" destOrd="0" presId="urn:microsoft.com/office/officeart/2005/8/layout/hierarchy2"/>
    <dgm:cxn modelId="{54184C59-7523-4403-A5C8-967E9D165E5C}" type="presParOf" srcId="{00CC91DC-5C6C-4928-936A-108E8B868151}" destId="{723A2968-B69D-4972-B786-CF2B37C15CE4}" srcOrd="0" destOrd="0" presId="urn:microsoft.com/office/officeart/2005/8/layout/hierarchy2"/>
    <dgm:cxn modelId="{52F0BC48-E87F-4D87-86E7-102A01FF6A81}" type="presParOf" srcId="{723A2968-B69D-4972-B786-CF2B37C15CE4}" destId="{AF152972-1A41-40CA-A17C-5C85B023EB0C}" srcOrd="0" destOrd="0" presId="urn:microsoft.com/office/officeart/2005/8/layout/hierarchy2"/>
    <dgm:cxn modelId="{3223D6E1-1E12-4E1D-816C-C4485CD50A69}" type="presParOf" srcId="{00CC91DC-5C6C-4928-936A-108E8B868151}" destId="{66F28C8D-B664-488C-89B2-08D6F7A47364}" srcOrd="1" destOrd="0" presId="urn:microsoft.com/office/officeart/2005/8/layout/hierarchy2"/>
    <dgm:cxn modelId="{DBFE244A-28B5-4774-9A04-FB2C82935389}" type="presParOf" srcId="{66F28C8D-B664-488C-89B2-08D6F7A47364}" destId="{FC7D612E-4399-4E67-B6EF-43028DFFA342}" srcOrd="0" destOrd="0" presId="urn:microsoft.com/office/officeart/2005/8/layout/hierarchy2"/>
    <dgm:cxn modelId="{554BFD93-27BC-49C4-AA54-B3AE900B34BD}" type="presParOf" srcId="{66F28C8D-B664-488C-89B2-08D6F7A47364}" destId="{0F58842E-E01D-4E77-A354-16A1B5653059}" srcOrd="1" destOrd="0" presId="urn:microsoft.com/office/officeart/2005/8/layout/hierarchy2"/>
    <dgm:cxn modelId="{24A9AF0A-5E00-47B6-85CF-6A00D502776A}" type="presParOf" srcId="{9B86DB59-3F92-4D2C-9786-DC0880BB7B29}" destId="{A4B0C4F2-703A-4D11-A712-D8008FEF64ED}" srcOrd="2" destOrd="0" presId="urn:microsoft.com/office/officeart/2005/8/layout/hierarchy2"/>
    <dgm:cxn modelId="{168B44A4-BDC2-439A-B26B-68FADCB69D8B}" type="presParOf" srcId="{A4B0C4F2-703A-4D11-A712-D8008FEF64ED}" destId="{5D4685B7-E3E4-488A-8DCF-3194D26CC590}" srcOrd="0" destOrd="0" presId="urn:microsoft.com/office/officeart/2005/8/layout/hierarchy2"/>
    <dgm:cxn modelId="{F3DEE20A-928A-4025-9C54-806CA7B915C4}" type="presParOf" srcId="{9B86DB59-3F92-4D2C-9786-DC0880BB7B29}" destId="{AED22E58-B497-4955-BC5C-FCD26246AC5D}" srcOrd="3" destOrd="0" presId="urn:microsoft.com/office/officeart/2005/8/layout/hierarchy2"/>
    <dgm:cxn modelId="{95C7560D-B0C2-48FA-9697-FB2F438773B6}" type="presParOf" srcId="{AED22E58-B497-4955-BC5C-FCD26246AC5D}" destId="{182493AC-72DF-4C9D-83E8-FB146088C266}" srcOrd="0" destOrd="0" presId="urn:microsoft.com/office/officeart/2005/8/layout/hierarchy2"/>
    <dgm:cxn modelId="{3DC43D57-C3A2-460E-9D50-16780BC1C57A}" type="presParOf" srcId="{AED22E58-B497-4955-BC5C-FCD26246AC5D}" destId="{249611AE-10B9-4785-8B37-B2DF62CD62A5}" srcOrd="1" destOrd="0" presId="urn:microsoft.com/office/officeart/2005/8/layout/hierarchy2"/>
    <dgm:cxn modelId="{E67567D2-F4D4-4F47-923E-9E6C40E15B7B}" type="presParOf" srcId="{249611AE-10B9-4785-8B37-B2DF62CD62A5}" destId="{5A5E7B53-035D-4A8D-BB19-FF6CEB57FD7F}" srcOrd="0" destOrd="0" presId="urn:microsoft.com/office/officeart/2005/8/layout/hierarchy2"/>
    <dgm:cxn modelId="{5C02CB66-17A3-450F-AB94-A069104B558B}" type="presParOf" srcId="{5A5E7B53-035D-4A8D-BB19-FF6CEB57FD7F}" destId="{BEB329D1-2504-40B4-88C2-931701436324}" srcOrd="0" destOrd="0" presId="urn:microsoft.com/office/officeart/2005/8/layout/hierarchy2"/>
    <dgm:cxn modelId="{56E366B0-EA25-4DFD-A52F-DB94EA152E56}" type="presParOf" srcId="{249611AE-10B9-4785-8B37-B2DF62CD62A5}" destId="{8C2B165C-158C-4BDA-AFD2-F8E27825C00C}" srcOrd="1" destOrd="0" presId="urn:microsoft.com/office/officeart/2005/8/layout/hierarchy2"/>
    <dgm:cxn modelId="{4D61DE51-D59E-4756-9C58-75413763822D}" type="presParOf" srcId="{8C2B165C-158C-4BDA-AFD2-F8E27825C00C}" destId="{8B916F96-10E7-4F18-9DBB-5DF2A84EE368}" srcOrd="0" destOrd="0" presId="urn:microsoft.com/office/officeart/2005/8/layout/hierarchy2"/>
    <dgm:cxn modelId="{F6F2D7A4-E7E3-4F7B-A4D4-CDA70F960372}" type="presParOf" srcId="{8C2B165C-158C-4BDA-AFD2-F8E27825C00C}" destId="{36FFA0A9-E7DD-46EC-80AC-DC8DC9BAD4C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ED6BF4-6DCB-4E16-8E1D-2B0493879DB8}">
      <dsp:nvSpPr>
        <dsp:cNvPr id="0" name=""/>
        <dsp:cNvSpPr/>
      </dsp:nvSpPr>
      <dsp:spPr>
        <a:xfrm>
          <a:off x="5087" y="1357095"/>
          <a:ext cx="2944341" cy="14721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Autonomic nervous system</a:t>
          </a:r>
        </a:p>
      </dsp:txBody>
      <dsp:txXfrm>
        <a:off x="48205" y="1400213"/>
        <a:ext cx="2858105" cy="1385934"/>
      </dsp:txXfrm>
    </dsp:sp>
    <dsp:sp modelId="{7D9506C9-1E9D-43E9-B83C-4DB135D9A235}">
      <dsp:nvSpPr>
        <dsp:cNvPr id="0" name=""/>
        <dsp:cNvSpPr/>
      </dsp:nvSpPr>
      <dsp:spPr>
        <a:xfrm rot="19425613">
          <a:off x="2808189" y="1629662"/>
          <a:ext cx="1460215" cy="63808"/>
        </a:xfrm>
        <a:custGeom>
          <a:avLst/>
          <a:gdLst/>
          <a:ahLst/>
          <a:cxnLst/>
          <a:rect l="0" t="0" r="0" b="0"/>
          <a:pathLst>
            <a:path>
              <a:moveTo>
                <a:pt x="0" y="31904"/>
              </a:moveTo>
              <a:lnTo>
                <a:pt x="1460215" y="3190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01791" y="1625061"/>
        <a:ext cx="73010" cy="73010"/>
      </dsp:txXfrm>
    </dsp:sp>
    <dsp:sp modelId="{9271A8FA-C73D-4F40-A82C-CBAE18705367}">
      <dsp:nvSpPr>
        <dsp:cNvPr id="0" name=""/>
        <dsp:cNvSpPr/>
      </dsp:nvSpPr>
      <dsp:spPr>
        <a:xfrm>
          <a:off x="4127165" y="730039"/>
          <a:ext cx="2099344" cy="9998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sympathetic</a:t>
          </a:r>
        </a:p>
      </dsp:txBody>
      <dsp:txXfrm>
        <a:off x="4156449" y="759323"/>
        <a:ext cx="2040776" cy="941256"/>
      </dsp:txXfrm>
    </dsp:sp>
    <dsp:sp modelId="{723A2968-B69D-4972-B786-CF2B37C15CE4}">
      <dsp:nvSpPr>
        <dsp:cNvPr id="0" name=""/>
        <dsp:cNvSpPr/>
      </dsp:nvSpPr>
      <dsp:spPr>
        <a:xfrm>
          <a:off x="6226509" y="1198047"/>
          <a:ext cx="1177736" cy="63808"/>
        </a:xfrm>
        <a:custGeom>
          <a:avLst/>
          <a:gdLst/>
          <a:ahLst/>
          <a:cxnLst/>
          <a:rect l="0" t="0" r="0" b="0"/>
          <a:pathLst>
            <a:path>
              <a:moveTo>
                <a:pt x="0" y="31904"/>
              </a:moveTo>
              <a:lnTo>
                <a:pt x="1177736" y="31904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785934" y="1200508"/>
        <a:ext cx="58886" cy="58886"/>
      </dsp:txXfrm>
    </dsp:sp>
    <dsp:sp modelId="{FC7D612E-4399-4E67-B6EF-43028DFFA342}">
      <dsp:nvSpPr>
        <dsp:cNvPr id="0" name=""/>
        <dsp:cNvSpPr/>
      </dsp:nvSpPr>
      <dsp:spPr>
        <a:xfrm>
          <a:off x="7404246" y="493866"/>
          <a:ext cx="2944341" cy="14721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Chronotropic+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Inotropic+</a:t>
          </a:r>
        </a:p>
      </dsp:txBody>
      <dsp:txXfrm>
        <a:off x="7447364" y="536984"/>
        <a:ext cx="2858105" cy="1385934"/>
      </dsp:txXfrm>
    </dsp:sp>
    <dsp:sp modelId="{A4B0C4F2-703A-4D11-A712-D8008FEF64ED}">
      <dsp:nvSpPr>
        <dsp:cNvPr id="0" name=""/>
        <dsp:cNvSpPr/>
      </dsp:nvSpPr>
      <dsp:spPr>
        <a:xfrm rot="2109982">
          <a:off x="2817953" y="2476160"/>
          <a:ext cx="1440686" cy="63808"/>
        </a:xfrm>
        <a:custGeom>
          <a:avLst/>
          <a:gdLst/>
          <a:ahLst/>
          <a:cxnLst/>
          <a:rect l="0" t="0" r="0" b="0"/>
          <a:pathLst>
            <a:path>
              <a:moveTo>
                <a:pt x="0" y="31904"/>
              </a:moveTo>
              <a:lnTo>
                <a:pt x="1440686" y="3190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02279" y="2472047"/>
        <a:ext cx="72034" cy="72034"/>
      </dsp:txXfrm>
    </dsp:sp>
    <dsp:sp modelId="{182493AC-72DF-4C9D-83E8-FB146088C266}">
      <dsp:nvSpPr>
        <dsp:cNvPr id="0" name=""/>
        <dsp:cNvSpPr/>
      </dsp:nvSpPr>
      <dsp:spPr>
        <a:xfrm>
          <a:off x="4127165" y="2389573"/>
          <a:ext cx="2099344" cy="10667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parasympathetic</a:t>
          </a:r>
        </a:p>
      </dsp:txBody>
      <dsp:txXfrm>
        <a:off x="4158409" y="2420817"/>
        <a:ext cx="2036856" cy="1004261"/>
      </dsp:txXfrm>
    </dsp:sp>
    <dsp:sp modelId="{5A5E7B53-035D-4A8D-BB19-FF6CEB57FD7F}">
      <dsp:nvSpPr>
        <dsp:cNvPr id="0" name=""/>
        <dsp:cNvSpPr/>
      </dsp:nvSpPr>
      <dsp:spPr>
        <a:xfrm>
          <a:off x="6226509" y="2891043"/>
          <a:ext cx="1177736" cy="63808"/>
        </a:xfrm>
        <a:custGeom>
          <a:avLst/>
          <a:gdLst/>
          <a:ahLst/>
          <a:cxnLst/>
          <a:rect l="0" t="0" r="0" b="0"/>
          <a:pathLst>
            <a:path>
              <a:moveTo>
                <a:pt x="0" y="31904"/>
              </a:moveTo>
              <a:lnTo>
                <a:pt x="1177736" y="31904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785934" y="2893504"/>
        <a:ext cx="58886" cy="58886"/>
      </dsp:txXfrm>
    </dsp:sp>
    <dsp:sp modelId="{8B916F96-10E7-4F18-9DBB-5DF2A84EE368}">
      <dsp:nvSpPr>
        <dsp:cNvPr id="0" name=""/>
        <dsp:cNvSpPr/>
      </dsp:nvSpPr>
      <dsp:spPr>
        <a:xfrm>
          <a:off x="7404246" y="2186862"/>
          <a:ext cx="2944341" cy="14721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Chronotropic-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Inotropic-</a:t>
          </a:r>
        </a:p>
      </dsp:txBody>
      <dsp:txXfrm>
        <a:off x="7447364" y="2229980"/>
        <a:ext cx="2858105" cy="13859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233E-4038-4FC3-BB32-026A4F1E9551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6C2A-5338-4D2C-B182-E9CC3B98F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4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233E-4038-4FC3-BB32-026A4F1E9551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6C2A-5338-4D2C-B182-E9CC3B98F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5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233E-4038-4FC3-BB32-026A4F1E9551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6C2A-5338-4D2C-B182-E9CC3B98F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29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233E-4038-4FC3-BB32-026A4F1E9551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6C2A-5338-4D2C-B182-E9CC3B98F3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1575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233E-4038-4FC3-BB32-026A4F1E9551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6C2A-5338-4D2C-B182-E9CC3B98F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89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233E-4038-4FC3-BB32-026A4F1E9551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6C2A-5338-4D2C-B182-E9CC3B98F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965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233E-4038-4FC3-BB32-026A4F1E9551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6C2A-5338-4D2C-B182-E9CC3B98F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84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233E-4038-4FC3-BB32-026A4F1E9551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6C2A-5338-4D2C-B182-E9CC3B98F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921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233E-4038-4FC3-BB32-026A4F1E9551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6C2A-5338-4D2C-B182-E9CC3B98F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504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233E-4038-4FC3-BB32-026A4F1E9551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6C2A-5338-4D2C-B182-E9CC3B98F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221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233E-4038-4FC3-BB32-026A4F1E9551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6C2A-5338-4D2C-B182-E9CC3B98F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953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233E-4038-4FC3-BB32-026A4F1E9551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6C2A-5338-4D2C-B182-E9CC3B98F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4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233E-4038-4FC3-BB32-026A4F1E9551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6C2A-5338-4D2C-B182-E9CC3B98F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143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233E-4038-4FC3-BB32-026A4F1E9551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6C2A-5338-4D2C-B182-E9CC3B98F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48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233E-4038-4FC3-BB32-026A4F1E9551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6C2A-5338-4D2C-B182-E9CC3B98F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20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233E-4038-4FC3-BB32-026A4F1E9551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6C2A-5338-4D2C-B182-E9CC3B98F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012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7233E-4038-4FC3-BB32-026A4F1E9551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86C2A-5338-4D2C-B182-E9CC3B98F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604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7233E-4038-4FC3-BB32-026A4F1E9551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86C2A-5338-4D2C-B182-E9CC3B98F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795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5161A-BEAA-079E-F7D9-7A05C406C9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239" y="868361"/>
            <a:ext cx="12055522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Central Venous Pressure</a:t>
            </a:r>
            <a:br>
              <a:rPr lang="en-US" dirty="0">
                <a:latin typeface="Arial Rounded MT Bold" panose="020F0704030504030204" pitchFamily="34" charset="0"/>
              </a:rPr>
            </a:br>
            <a:r>
              <a:rPr lang="en-US" dirty="0">
                <a:latin typeface="Arial Rounded MT Bold" panose="020F0704030504030204" pitchFamily="34" charset="0"/>
              </a:rPr>
              <a:t>(CVP)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D14559-379A-7551-4EFD-6B59A4254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3182" y="3255961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Agency FB" panose="020B0503020202020204" pitchFamily="34" charset="0"/>
              </a:rPr>
              <a:t>Part:6</a:t>
            </a:r>
          </a:p>
        </p:txBody>
      </p:sp>
    </p:spTree>
    <p:extLst>
      <p:ext uri="{BB962C8B-B14F-4D97-AF65-F5344CB8AC3E}">
        <p14:creationId xmlns:p14="http://schemas.microsoft.com/office/powerpoint/2010/main" val="149938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2154E-BDC0-5173-E41D-03AF88065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1326321"/>
          </a:xfrm>
        </p:spPr>
        <p:txBody>
          <a:bodyPr/>
          <a:lstStyle/>
          <a:p>
            <a:r>
              <a:rPr lang="en-US" dirty="0"/>
              <a:t>Venous return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D40907-3D6E-1C83-12F8-2CC7E2CEA5C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-1" y="1146413"/>
            <a:ext cx="10781731" cy="5711588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5D90DA4-7F02-6910-25F8-3EDF32874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04310" y="1182748"/>
            <a:ext cx="1517006" cy="2579972"/>
          </a:xfrm>
        </p:spPr>
        <p:txBody>
          <a:bodyPr/>
          <a:lstStyle/>
          <a:p>
            <a:pPr marL="0" indent="0" algn="r" rtl="1">
              <a:buNone/>
            </a:pPr>
            <a:r>
              <a:rPr lang="fa-IR" dirty="0">
                <a:latin typeface="Dubai Medium" panose="020B0603030403030204" pitchFamily="34" charset="-78"/>
                <a:cs typeface="Dubai Medium" panose="020B0603030403030204" pitchFamily="34" charset="-78"/>
              </a:rPr>
              <a:t>-بازگشت خون از ونول ها به دهلیز راست</a:t>
            </a:r>
            <a:endParaRPr lang="en-US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pPr marL="0" indent="0" algn="r" rtl="1">
              <a:buNone/>
            </a:pPr>
            <a:r>
              <a:rPr lang="fa-IR" dirty="0">
                <a:latin typeface="Dubai Medium" panose="020B0603030403030204" pitchFamily="34" charset="-78"/>
                <a:cs typeface="Dubai Medium" panose="020B0603030403030204" pitchFamily="34" charset="-78"/>
              </a:rPr>
              <a:t>-دومین عامل موثر بر </a:t>
            </a:r>
            <a:r>
              <a:rPr lang="en-US" dirty="0">
                <a:latin typeface="Dubai Medium" panose="020B0603030403030204" pitchFamily="34" charset="-78"/>
                <a:cs typeface="Dubai Medium" panose="020B0603030403030204" pitchFamily="34" charset="-78"/>
              </a:rPr>
              <a:t>CVP</a:t>
            </a:r>
            <a:endParaRPr lang="fa-IR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43357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9DAD6-07AA-3305-E1A3-AA4BDDA5A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Tissue fluid volume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BF4A28-50B9-E937-E73C-0BF7B093DAA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649" y="1828800"/>
            <a:ext cx="5653172" cy="5029200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E2240A7-F217-D020-FF98-700A22D37F4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107977" y="1828800"/>
            <a:ext cx="8073376" cy="5029200"/>
          </a:xfrm>
        </p:spPr>
      </p:pic>
    </p:spTree>
    <p:extLst>
      <p:ext uri="{BB962C8B-B14F-4D97-AF65-F5344CB8AC3E}">
        <p14:creationId xmlns:p14="http://schemas.microsoft.com/office/powerpoint/2010/main" val="2342011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1C67E-9422-1778-D672-C7FE7420F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00167"/>
            <a:ext cx="10353761" cy="1326321"/>
          </a:xfrm>
        </p:spPr>
        <p:txBody>
          <a:bodyPr/>
          <a:lstStyle/>
          <a:p>
            <a:r>
              <a:rPr lang="en-US" dirty="0"/>
              <a:t>Breathing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F2F1054-34AF-BEC9-098A-F21E5EFDC9A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648" y="1092958"/>
            <a:ext cx="6212731" cy="5765042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6AC265A-371E-83DE-3F72-CC3072CDD8B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23379" y="1092958"/>
            <a:ext cx="5968621" cy="5765042"/>
          </a:xfrm>
        </p:spPr>
      </p:pic>
    </p:spTree>
    <p:extLst>
      <p:ext uri="{BB962C8B-B14F-4D97-AF65-F5344CB8AC3E}">
        <p14:creationId xmlns:p14="http://schemas.microsoft.com/office/powerpoint/2010/main" val="180757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52C82-A7C6-320A-E9D1-9291E7E28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Venoconstriction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D319E8-2803-139D-E226-73CD30CCCE1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1803993"/>
            <a:ext cx="8802806" cy="5052551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500AD4-CFF0-566E-B007-FD4DA558D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02806" y="1935921"/>
            <a:ext cx="3010661" cy="3702881"/>
          </a:xfrm>
        </p:spPr>
        <p:txBody>
          <a:bodyPr/>
          <a:lstStyle/>
          <a:p>
            <a:pPr marL="0" indent="0" algn="r" rtl="1">
              <a:buNone/>
            </a:pPr>
            <a:r>
              <a:rPr lang="fa-IR" dirty="0">
                <a:latin typeface="Dubai Medium" panose="020B0603030403030204" pitchFamily="34" charset="-78"/>
                <a:cs typeface="Dubai Medium" panose="020B0603030403030204" pitchFamily="34" charset="-78"/>
              </a:rPr>
              <a:t>با تحریک عضلات صاف موجود در تونیکا مدیا ورید توسط اعصاب سمپاتیک وریدی موجب راندن خون به سمت دهلیز و افزایش بازگشت وریدی می شود</a:t>
            </a:r>
            <a:endParaRPr lang="en-US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95483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13F5E-9527-3858-1D7A-5F7F0B8A7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Skeletal Muscle Pump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906F96-AE45-A946-9D35-CD3E8C0C25D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1935921"/>
            <a:ext cx="6018598" cy="4917851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8907269-464A-BD8C-7F52-62CF5652072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598" y="1935921"/>
            <a:ext cx="6173402" cy="4917851"/>
          </a:xfrm>
        </p:spPr>
      </p:pic>
    </p:spTree>
    <p:extLst>
      <p:ext uri="{BB962C8B-B14F-4D97-AF65-F5344CB8AC3E}">
        <p14:creationId xmlns:p14="http://schemas.microsoft.com/office/powerpoint/2010/main" val="2718003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281D0-7BB2-8F29-61A9-51EC7E931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ATRIAL PRESSURE AND VENOUS RETURN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8AFFE8C-A829-F6F5-3729-093341C2963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-1" y="1935920"/>
            <a:ext cx="6651075" cy="4922079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D0BC9C-5970-3C09-44FA-EBB469244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51074" y="2115614"/>
            <a:ext cx="5094154" cy="3702881"/>
          </a:xfrm>
        </p:spPr>
        <p:txBody>
          <a:bodyPr/>
          <a:lstStyle/>
          <a:p>
            <a:pPr marL="0" indent="0" algn="r" rtl="1">
              <a:buNone/>
            </a:pPr>
            <a:r>
              <a:rPr lang="fa-IR" dirty="0">
                <a:latin typeface="Dubai Medium" panose="020B0603030403030204" pitchFamily="34" charset="-78"/>
                <a:cs typeface="Dubai Medium" panose="020B0603030403030204" pitchFamily="34" charset="-78"/>
              </a:rPr>
              <a:t>-بازگشت وریدی تابعی از فشار دهلیزراست یا همان </a:t>
            </a:r>
            <a:r>
              <a:rPr lang="en-US" dirty="0">
                <a:latin typeface="Dubai Medium" panose="020B0603030403030204" pitchFamily="34" charset="-78"/>
                <a:cs typeface="Dubai Medium" panose="020B0603030403030204" pitchFamily="34" charset="-78"/>
              </a:rPr>
              <a:t>CMV</a:t>
            </a:r>
            <a:r>
              <a:rPr lang="fa-IR" dirty="0">
                <a:latin typeface="Dubai Medium" panose="020B0603030403030204" pitchFamily="34" charset="-78"/>
                <a:cs typeface="Dubai Medium" panose="020B0603030403030204" pitchFamily="34" charset="-78"/>
              </a:rPr>
              <a:t> است </a:t>
            </a:r>
          </a:p>
          <a:p>
            <a:pPr marL="0" indent="0" algn="r" rtl="1">
              <a:buNone/>
            </a:pPr>
            <a:r>
              <a:rPr lang="fa-IR" dirty="0">
                <a:latin typeface="Dubai Medium" panose="020B0603030403030204" pitchFamily="34" charset="-78"/>
                <a:cs typeface="Dubai Medium" panose="020B0603030403030204" pitchFamily="34" charset="-78"/>
              </a:rPr>
              <a:t>-بازگشت وریدی به اختلاف فشار وریدی و دهلیز راست دارد</a:t>
            </a:r>
          </a:p>
          <a:p>
            <a:pPr marL="0" indent="0" algn="r" rtl="1">
              <a:buNone/>
            </a:pPr>
            <a:r>
              <a:rPr lang="fa-IR" dirty="0">
                <a:latin typeface="Dubai Medium" panose="020B0603030403030204" pitchFamily="34" charset="-78"/>
                <a:cs typeface="Dubai Medium" panose="020B0603030403030204" pitchFamily="34" charset="-78"/>
              </a:rPr>
              <a:t>- با افزايش فشار دهليز راست </a:t>
            </a:r>
            <a:r>
              <a:rPr lang="en-US" dirty="0">
                <a:latin typeface="Dubai Medium" panose="020B0603030403030204" pitchFamily="34" charset="-78"/>
                <a:cs typeface="Dubai Medium" panose="020B0603030403030204" pitchFamily="34" charset="-78"/>
              </a:rPr>
              <a:t> (CMV)</a:t>
            </a:r>
            <a:r>
              <a:rPr lang="fa-IR" dirty="0">
                <a:latin typeface="Dubai Medium" panose="020B0603030403030204" pitchFamily="34" charset="-78"/>
                <a:cs typeface="Dubai Medium" panose="020B0603030403030204" pitchFamily="34" charset="-78"/>
              </a:rPr>
              <a:t>بازگشت وريدی كاهش خواهد يافت</a:t>
            </a:r>
            <a:endParaRPr lang="en-US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61230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8F682-2A7E-C366-E690-F977178D7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ATRIAL PRESSURE AND VENOUS RETURN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50B81-5785-7B3D-5F2F-51540355A89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36C7316-2603-E75C-F658-49E9C53E64B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37919" y="1689795"/>
            <a:ext cx="10140286" cy="4839292"/>
          </a:xfrm>
        </p:spPr>
      </p:pic>
    </p:spTree>
    <p:extLst>
      <p:ext uri="{BB962C8B-B14F-4D97-AF65-F5344CB8AC3E}">
        <p14:creationId xmlns:p14="http://schemas.microsoft.com/office/powerpoint/2010/main" val="2904067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185B0-71C1-B8EC-1F6C-5BD667A24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 Venous Pressure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ED896D-A852-2B5D-C733-DA2203E0DC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8275" y="1546860"/>
            <a:ext cx="9724799" cy="511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453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442A4-7406-A092-90C4-92251710B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 Venous Pressure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FD55F-666F-1164-35F7-49B67C265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35921"/>
            <a:ext cx="10353762" cy="4533118"/>
          </a:xfrm>
        </p:spPr>
        <p:txBody>
          <a:bodyPr/>
          <a:lstStyle/>
          <a:p>
            <a:pPr marL="0" indent="0" algn="r" rtl="1">
              <a:buNone/>
            </a:pPr>
            <a:r>
              <a:rPr lang="en-US" dirty="0">
                <a:latin typeface="Dubai Medium" panose="020B0603030403030204" pitchFamily="34" charset="-78"/>
                <a:cs typeface="Dubai Medium" panose="020B0603030403030204" pitchFamily="34" charset="-78"/>
              </a:rPr>
              <a:t>-</a:t>
            </a:r>
            <a:r>
              <a:rPr lang="fa-IR" dirty="0">
                <a:latin typeface="Dubai Medium" panose="020B0603030403030204" pitchFamily="34" charset="-78"/>
                <a:cs typeface="Dubai Medium" panose="020B0603030403030204" pitchFamily="34" charset="-78"/>
              </a:rPr>
              <a:t> فشار مرکزی وریدها را معادل فشار دهلیز راست در نظر می گیریم زیرا تمام وریدهای سیستمیک به دهلیز راست تخلیه می شوند</a:t>
            </a:r>
          </a:p>
          <a:p>
            <a:pPr marL="0" indent="0" algn="r" rtl="1">
              <a:buNone/>
            </a:pPr>
            <a:r>
              <a:rPr lang="fa-IR" dirty="0">
                <a:latin typeface="Dubai Medium" panose="020B0603030403030204" pitchFamily="34" charset="-78"/>
                <a:cs typeface="Dubai Medium" panose="020B0603030403030204" pitchFamily="34" charset="-78"/>
              </a:rPr>
              <a:t>-فشار نرمال دهلیز راست را در حدود </a:t>
            </a:r>
            <a:r>
              <a:rPr lang="en-US" dirty="0">
                <a:latin typeface="Dubai Medium" panose="020B0603030403030204" pitchFamily="34" charset="-78"/>
                <a:cs typeface="Dubai Medium" panose="020B0603030403030204" pitchFamily="34" charset="-78"/>
              </a:rPr>
              <a:t>mmHg</a:t>
            </a:r>
            <a:r>
              <a:rPr lang="fa-IR" dirty="0">
                <a:latin typeface="Dubai Medium" panose="020B0603030403030204" pitchFamily="34" charset="-78"/>
                <a:cs typeface="Dubai Medium" panose="020B0603030403030204" pitchFamily="34" charset="-78"/>
              </a:rPr>
              <a:t>0 در نظر می گیریم</a:t>
            </a:r>
            <a:endParaRPr lang="en-US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  <a:p>
            <a:pPr marL="0" indent="0" algn="r" rtl="1">
              <a:buNone/>
            </a:pPr>
            <a:r>
              <a:rPr lang="fa-IR" dirty="0">
                <a:latin typeface="Dubai Medium" panose="020B0603030403030204" pitchFamily="34" charset="-78"/>
                <a:cs typeface="Dubai Medium" panose="020B0603030403030204" pitchFamily="34" charset="-78"/>
              </a:rPr>
              <a:t>در حالات غیر نرمال ممکن است:</a:t>
            </a:r>
          </a:p>
          <a:p>
            <a:pPr marL="0" indent="0" algn="r" rtl="1">
              <a:buNone/>
            </a:pPr>
            <a:r>
              <a:rPr lang="fa-IR" dirty="0">
                <a:latin typeface="Dubai Medium" panose="020B0603030403030204" pitchFamily="34" charset="-78"/>
                <a:cs typeface="Dubai Medium" panose="020B0603030403030204" pitchFamily="34" charset="-78"/>
              </a:rPr>
              <a:t>-تا 20 الی 30 میلی متر جیوه افزایش یابد (مثلا در </a:t>
            </a:r>
            <a:r>
              <a:rPr lang="en-US" dirty="0">
                <a:latin typeface="Dubai Medium" panose="020B0603030403030204" pitchFamily="34" charset="-78"/>
                <a:cs typeface="Dubai Medium" panose="020B0603030403030204" pitchFamily="34" charset="-78"/>
              </a:rPr>
              <a:t>Heart failure</a:t>
            </a:r>
            <a:r>
              <a:rPr lang="fa-IR" dirty="0">
                <a:latin typeface="Dubai Medium" panose="020B0603030403030204" pitchFamily="34" charset="-78"/>
                <a:cs typeface="Dubai Medium" panose="020B0603030403030204" pitchFamily="34" charset="-78"/>
              </a:rPr>
              <a:t> و ترانسفیوژن حجم زیادی از خون)</a:t>
            </a:r>
          </a:p>
          <a:p>
            <a:pPr marL="0" indent="0" algn="r" rtl="1">
              <a:buNone/>
            </a:pPr>
            <a:r>
              <a:rPr lang="fa-IR" dirty="0">
                <a:latin typeface="Dubai Medium" panose="020B0603030403030204" pitchFamily="34" charset="-78"/>
                <a:cs typeface="Dubai Medium" panose="020B0603030403030204" pitchFamily="34" charset="-78"/>
              </a:rPr>
              <a:t>-تا حد فشار قفسه ی سینه </a:t>
            </a:r>
            <a:r>
              <a:rPr lang="en-US" dirty="0">
                <a:latin typeface="Dubai Medium" panose="020B0603030403030204" pitchFamily="34" charset="-78"/>
                <a:cs typeface="Dubai Medium" panose="020B0603030403030204" pitchFamily="34" charset="-78"/>
              </a:rPr>
              <a:t>[-3,-5mmHg]</a:t>
            </a:r>
            <a:r>
              <a:rPr lang="fa-IR" dirty="0">
                <a:latin typeface="Dubai Medium" panose="020B0603030403030204" pitchFamily="34" charset="-78"/>
                <a:cs typeface="Dubai Medium" panose="020B0603030403030204" pitchFamily="34" charset="-78"/>
              </a:rPr>
              <a:t> پایین بیاید (مثلا در صورت افزایش شدید قدرت انقباض قلب که موجب فرصت نداشتن دهلیز برای پر شدن مجدد و یا کاهش شدید بازگشت ورید تحت شرایط هموراژی شدید رخ می دهد</a:t>
            </a:r>
          </a:p>
          <a:p>
            <a:pPr marL="0" indent="0" algn="r" rtl="1">
              <a:buNone/>
            </a:pPr>
            <a:endParaRPr lang="en-US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68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3C84D-52F1-DC79-F351-44D0E0185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CVP determinant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73968-4D17-AC9C-32FD-B70DECE38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958" y="2177951"/>
            <a:ext cx="10831434" cy="3695136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sz="2400" dirty="0">
                <a:latin typeface="Dubai Medium" panose="020B0603030403030204" pitchFamily="34" charset="-78"/>
                <a:cs typeface="Dubai Medium" panose="020B0603030403030204" pitchFamily="34" charset="-78"/>
              </a:rPr>
              <a:t>1-</a:t>
            </a:r>
            <a:r>
              <a:rPr lang="fa-IR" sz="2400" b="1" dirty="0">
                <a:latin typeface="Dubai Medium" panose="020B0603030403030204" pitchFamily="34" charset="-78"/>
                <a:cs typeface="Dubai Medium" panose="020B0603030403030204" pitchFamily="34" charset="-78"/>
              </a:rPr>
              <a:t>قدرت قلب برای پمپاژ خون: </a:t>
            </a:r>
            <a:r>
              <a:rPr lang="fa-IR" sz="2400" dirty="0">
                <a:latin typeface="Dubai Medium" panose="020B0603030403030204" pitchFamily="34" charset="-78"/>
                <a:cs typeface="Dubai Medium" panose="020B0603030403030204" pitchFamily="34" charset="-78"/>
              </a:rPr>
              <a:t>با </a:t>
            </a:r>
            <a:r>
              <a:rPr lang="en-US" sz="2400" dirty="0">
                <a:latin typeface="Dubai Medium" panose="020B0603030403030204" pitchFamily="34" charset="-78"/>
                <a:cs typeface="Dubai Medium" panose="020B0603030403030204" pitchFamily="34" charset="-78"/>
              </a:rPr>
              <a:t>CVP</a:t>
            </a:r>
            <a:r>
              <a:rPr lang="fa-IR" sz="2400" dirty="0">
                <a:latin typeface="Dubai Medium" panose="020B0603030403030204" pitchFamily="34" charset="-78"/>
                <a:cs typeface="Dubai Medium" panose="020B0603030403030204" pitchFamily="34" charset="-78"/>
              </a:rPr>
              <a:t> رابطه ی عکس دارد و با افزایش آن،</a:t>
            </a:r>
            <a:r>
              <a:rPr lang="en-US" sz="2400" dirty="0">
                <a:latin typeface="Dubai Medium" panose="020B0603030403030204" pitchFamily="34" charset="-78"/>
                <a:cs typeface="Dubai Medium" panose="020B0603030403030204" pitchFamily="34" charset="-78"/>
              </a:rPr>
              <a:t>CVP </a:t>
            </a:r>
            <a:r>
              <a:rPr lang="fa-IR" sz="2400" dirty="0">
                <a:latin typeface="Dubai Medium" panose="020B0603030403030204" pitchFamily="34" charset="-78"/>
                <a:cs typeface="Dubai Medium" panose="020B0603030403030204" pitchFamily="34" charset="-78"/>
              </a:rPr>
              <a:t> کاهش می یابد</a:t>
            </a:r>
          </a:p>
          <a:p>
            <a:pPr marL="0" indent="0" algn="r" rtl="1">
              <a:buNone/>
            </a:pPr>
            <a:r>
              <a:rPr lang="fa-IR" sz="2400" dirty="0">
                <a:latin typeface="Dubai Medium" panose="020B0603030403030204" pitchFamily="34" charset="-78"/>
                <a:cs typeface="Dubai Medium" panose="020B0603030403030204" pitchFamily="34" charset="-78"/>
              </a:rPr>
              <a:t>2-</a:t>
            </a:r>
            <a:r>
              <a:rPr lang="fa-IR" sz="2400" b="1" dirty="0">
                <a:latin typeface="Dubai Medium" panose="020B0603030403030204" pitchFamily="34" charset="-78"/>
                <a:cs typeface="Dubai Medium" panose="020B0603030403030204" pitchFamily="34" charset="-78"/>
              </a:rPr>
              <a:t>بازگشت وریدی خون: </a:t>
            </a:r>
            <a:r>
              <a:rPr lang="fa-IR" sz="2400" dirty="0">
                <a:latin typeface="Dubai Medium" panose="020B0603030403030204" pitchFamily="34" charset="-78"/>
                <a:cs typeface="Dubai Medium" panose="020B0603030403030204" pitchFamily="34" charset="-78"/>
              </a:rPr>
              <a:t>با </a:t>
            </a:r>
            <a:r>
              <a:rPr lang="en-US" sz="2400" dirty="0">
                <a:latin typeface="Dubai Medium" panose="020B0603030403030204" pitchFamily="34" charset="-78"/>
                <a:cs typeface="Dubai Medium" panose="020B0603030403030204" pitchFamily="34" charset="-78"/>
              </a:rPr>
              <a:t>CVP</a:t>
            </a:r>
            <a:r>
              <a:rPr lang="fa-IR" sz="2400" dirty="0">
                <a:latin typeface="Dubai Medium" panose="020B0603030403030204" pitchFamily="34" charset="-78"/>
                <a:cs typeface="Dubai Medium" panose="020B0603030403030204" pitchFamily="34" charset="-78"/>
              </a:rPr>
              <a:t> رابطه ی مستقیم دارد و با افزایش آن،</a:t>
            </a:r>
            <a:r>
              <a:rPr lang="en-US" sz="2400" dirty="0">
                <a:latin typeface="Dubai Medium" panose="020B0603030403030204" pitchFamily="34" charset="-78"/>
                <a:cs typeface="Dubai Medium" panose="020B0603030403030204" pitchFamily="34" charset="-78"/>
              </a:rPr>
              <a:t>CVP </a:t>
            </a:r>
            <a:r>
              <a:rPr lang="fa-IR" sz="2400" dirty="0">
                <a:latin typeface="Dubai Medium" panose="020B0603030403030204" pitchFamily="34" charset="-78"/>
                <a:cs typeface="Dubai Medium" panose="020B0603030403030204" pitchFamily="34" charset="-78"/>
              </a:rPr>
              <a:t> افزایش می یابد</a:t>
            </a:r>
            <a:endParaRPr lang="en-US" sz="2400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55056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 42">
            <a:extLst>
              <a:ext uri="{FF2B5EF4-FFF2-40B4-BE49-F238E27FC236}">
                <a16:creationId xmlns:a16="http://schemas.microsoft.com/office/drawing/2014/main" id="{E4AD2B98-CC8E-7C66-35A4-108545BEB76C}"/>
              </a:ext>
            </a:extLst>
          </p:cNvPr>
          <p:cNvSpPr/>
          <p:nvPr/>
        </p:nvSpPr>
        <p:spPr>
          <a:xfrm>
            <a:off x="5421760" y="5751957"/>
            <a:ext cx="1981200" cy="80298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1025F4-2120-2CFC-C47F-3E1B549CD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Heart failure(hf)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1E09C-3BBC-07A4-0749-38EB80E56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087" y="1899807"/>
            <a:ext cx="11423176" cy="473783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E94F46C8-0E3B-A331-76B0-7AA50EED4755}"/>
              </a:ext>
            </a:extLst>
          </p:cNvPr>
          <p:cNvSpPr txBox="1"/>
          <p:nvPr/>
        </p:nvSpPr>
        <p:spPr>
          <a:xfrm>
            <a:off x="4878323" y="3811523"/>
            <a:ext cx="2286000" cy="685800"/>
          </a:xfrm>
          <a:prstGeom prst="rect">
            <a:avLst/>
          </a:prstGeom>
          <a:solidFill>
            <a:srgbClr val="FFFF00"/>
          </a:solidFill>
          <a:ln w="9144">
            <a:solidFill>
              <a:srgbClr val="000000"/>
            </a:solidFill>
          </a:ln>
        </p:spPr>
        <p:txBody>
          <a:bodyPr vert="horz" wrap="square" lIns="0" tIns="62230" rIns="0" bIns="0" rtlCol="0">
            <a:spAutoFit/>
          </a:bodyPr>
          <a:lstStyle/>
          <a:p>
            <a:pPr marR="53340" algn="ctr">
              <a:lnSpc>
                <a:spcPct val="100000"/>
              </a:lnSpc>
              <a:spcBef>
                <a:spcPts val="490"/>
              </a:spcBef>
            </a:pPr>
            <a:r>
              <a:rPr sz="1800" b="1" spc="-10" dirty="0">
                <a:latin typeface="Arial"/>
                <a:cs typeface="Arial"/>
              </a:rPr>
              <a:t>Increased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Arial"/>
                <a:cs typeface="Arial"/>
              </a:rPr>
              <a:t>venous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pressure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510A77B1-C28E-3B24-E932-A112FC9C0E9A}"/>
              </a:ext>
            </a:extLst>
          </p:cNvPr>
          <p:cNvSpPr txBox="1"/>
          <p:nvPr/>
        </p:nvSpPr>
        <p:spPr>
          <a:xfrm>
            <a:off x="7926323" y="2439923"/>
            <a:ext cx="2286000" cy="685800"/>
          </a:xfrm>
          <a:prstGeom prst="rect">
            <a:avLst/>
          </a:prstGeom>
          <a:solidFill>
            <a:srgbClr val="FF6600"/>
          </a:solidFill>
          <a:ln w="9144">
            <a:solidFill>
              <a:srgbClr val="000000"/>
            </a:solidFill>
          </a:ln>
        </p:spPr>
        <p:txBody>
          <a:bodyPr vert="horz" wrap="square" lIns="0" tIns="62229" rIns="0" bIns="0" rtlCol="0">
            <a:spAutoFit/>
          </a:bodyPr>
          <a:lstStyle/>
          <a:p>
            <a:pPr marL="354330" marR="346710" indent="222250">
              <a:lnSpc>
                <a:spcPct val="100000"/>
              </a:lnSpc>
              <a:spcBef>
                <a:spcPts val="489"/>
              </a:spcBef>
            </a:pPr>
            <a:r>
              <a:rPr sz="1800" b="1" spc="-10" dirty="0">
                <a:latin typeface="Arial"/>
                <a:cs typeface="Arial"/>
              </a:rPr>
              <a:t>Increased </a:t>
            </a:r>
            <a:r>
              <a:rPr sz="1800" b="1" dirty="0">
                <a:latin typeface="Arial"/>
                <a:cs typeface="Arial"/>
              </a:rPr>
              <a:t>atrial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pressure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0D62B367-C8C3-ECD1-56D1-14389EB6CF2E}"/>
              </a:ext>
            </a:extLst>
          </p:cNvPr>
          <p:cNvSpPr txBox="1"/>
          <p:nvPr/>
        </p:nvSpPr>
        <p:spPr>
          <a:xfrm>
            <a:off x="4878323" y="2439923"/>
            <a:ext cx="2286000" cy="685800"/>
          </a:xfrm>
          <a:prstGeom prst="rect">
            <a:avLst/>
          </a:prstGeom>
          <a:solidFill>
            <a:srgbClr val="FF0000"/>
          </a:solidFill>
          <a:ln w="9144">
            <a:solidFill>
              <a:srgbClr val="000000"/>
            </a:solidFill>
          </a:ln>
        </p:spPr>
        <p:txBody>
          <a:bodyPr vert="horz" wrap="square" lIns="0" tIns="199390" rIns="0" bIns="0" rtlCol="0">
            <a:spAutoFit/>
          </a:bodyPr>
          <a:lstStyle/>
          <a:p>
            <a:pPr marL="204470">
              <a:lnSpc>
                <a:spcPct val="100000"/>
              </a:lnSpc>
              <a:spcBef>
                <a:spcPts val="1570"/>
              </a:spcBef>
            </a:pPr>
            <a:r>
              <a:rPr sz="1800" b="1" dirty="0">
                <a:latin typeface="Arial"/>
                <a:cs typeface="Arial"/>
              </a:rPr>
              <a:t>Heart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congestion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6733DE3D-7164-0683-B181-98D20EDDB8DB}"/>
              </a:ext>
            </a:extLst>
          </p:cNvPr>
          <p:cNvSpPr txBox="1"/>
          <p:nvPr/>
        </p:nvSpPr>
        <p:spPr>
          <a:xfrm>
            <a:off x="1830323" y="2439923"/>
            <a:ext cx="2286000" cy="685800"/>
          </a:xfrm>
          <a:prstGeom prst="rect">
            <a:avLst/>
          </a:prstGeom>
          <a:solidFill>
            <a:srgbClr val="00FFFF"/>
          </a:solidFill>
          <a:ln w="9144">
            <a:solidFill>
              <a:srgbClr val="000000"/>
            </a:solidFill>
          </a:ln>
        </p:spPr>
        <p:txBody>
          <a:bodyPr vert="horz" wrap="square" lIns="0" tIns="199390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1570"/>
              </a:spcBef>
            </a:pPr>
            <a:r>
              <a:rPr sz="1800" b="1" dirty="0">
                <a:latin typeface="Arial"/>
                <a:cs typeface="Arial"/>
              </a:rPr>
              <a:t>Reduce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contractility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AC43AB5E-79AC-BA5F-B3DF-6F98BDB33D07}"/>
              </a:ext>
            </a:extLst>
          </p:cNvPr>
          <p:cNvSpPr txBox="1"/>
          <p:nvPr/>
        </p:nvSpPr>
        <p:spPr>
          <a:xfrm>
            <a:off x="1830323" y="3811523"/>
            <a:ext cx="2286000" cy="685800"/>
          </a:xfrm>
          <a:prstGeom prst="rect">
            <a:avLst/>
          </a:prstGeom>
          <a:solidFill>
            <a:srgbClr val="CC99FF"/>
          </a:solidFill>
          <a:ln w="9144">
            <a:solidFill>
              <a:srgbClr val="000000"/>
            </a:solidFill>
          </a:ln>
        </p:spPr>
        <p:txBody>
          <a:bodyPr vert="horz" wrap="square" lIns="0" tIns="62230" rIns="0" bIns="0" rtlCol="0">
            <a:spAutoFit/>
          </a:bodyPr>
          <a:lstStyle/>
          <a:p>
            <a:pPr marR="55244" algn="ctr">
              <a:lnSpc>
                <a:spcPct val="100000"/>
              </a:lnSpc>
              <a:spcBef>
                <a:spcPts val="490"/>
              </a:spcBef>
            </a:pPr>
            <a:r>
              <a:rPr sz="1800" b="1" spc="-10" dirty="0">
                <a:latin typeface="Arial"/>
                <a:cs typeface="Arial"/>
              </a:rPr>
              <a:t>Increased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Arial"/>
                <a:cs typeface="Arial"/>
              </a:rPr>
              <a:t>capillary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pressure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C235B967-11B8-D185-5AB7-834FFF91D443}"/>
              </a:ext>
            </a:extLst>
          </p:cNvPr>
          <p:cNvSpPr txBox="1"/>
          <p:nvPr/>
        </p:nvSpPr>
        <p:spPr>
          <a:xfrm>
            <a:off x="7926323" y="3811523"/>
            <a:ext cx="2286000" cy="685800"/>
          </a:xfrm>
          <a:prstGeom prst="rect">
            <a:avLst/>
          </a:prstGeom>
          <a:solidFill>
            <a:srgbClr val="FF00FF"/>
          </a:solidFill>
          <a:ln w="9144">
            <a:solidFill>
              <a:srgbClr val="000000"/>
            </a:solidFill>
          </a:ln>
        </p:spPr>
        <p:txBody>
          <a:bodyPr vert="horz" wrap="square" lIns="0" tIns="62230" rIns="0" bIns="0" rtlCol="0">
            <a:spAutoFit/>
          </a:bodyPr>
          <a:lstStyle/>
          <a:p>
            <a:pPr marR="51435" algn="ctr">
              <a:lnSpc>
                <a:spcPct val="100000"/>
              </a:lnSpc>
              <a:spcBef>
                <a:spcPts val="490"/>
              </a:spcBef>
            </a:pPr>
            <a:r>
              <a:rPr sz="1800" b="1" spc="-10" dirty="0">
                <a:latin typeface="Arial"/>
                <a:cs typeface="Arial"/>
              </a:rPr>
              <a:t>Reduced</a:t>
            </a:r>
            <a:endParaRPr sz="1800">
              <a:latin typeface="Arial"/>
              <a:cs typeface="Arial"/>
            </a:endParaRPr>
          </a:p>
          <a:p>
            <a:pPr marL="1270" algn="ctr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Arial"/>
                <a:cs typeface="Arial"/>
              </a:rPr>
              <a:t>venous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return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2" name="object 9">
            <a:extLst>
              <a:ext uri="{FF2B5EF4-FFF2-40B4-BE49-F238E27FC236}">
                <a16:creationId xmlns:a16="http://schemas.microsoft.com/office/drawing/2014/main" id="{C2E374B0-E6A5-9135-F82F-49731EF93EC5}"/>
              </a:ext>
            </a:extLst>
          </p:cNvPr>
          <p:cNvGrpSpPr/>
          <p:nvPr/>
        </p:nvGrpSpPr>
        <p:grpSpPr>
          <a:xfrm>
            <a:off x="1407985" y="5217985"/>
            <a:ext cx="2600325" cy="923925"/>
            <a:chOff x="1407985" y="5217985"/>
            <a:chExt cx="2600325" cy="923925"/>
          </a:xfrm>
        </p:grpSpPr>
        <p:sp>
          <p:nvSpPr>
            <p:cNvPr id="13" name="object 10">
              <a:extLst>
                <a:ext uri="{FF2B5EF4-FFF2-40B4-BE49-F238E27FC236}">
                  <a16:creationId xmlns:a16="http://schemas.microsoft.com/office/drawing/2014/main" id="{5A3585EA-37C8-C096-223C-41D293FFDD3F}"/>
                </a:ext>
              </a:extLst>
            </p:cNvPr>
            <p:cNvSpPr/>
            <p:nvPr/>
          </p:nvSpPr>
          <p:spPr>
            <a:xfrm>
              <a:off x="1412747" y="5222747"/>
              <a:ext cx="2590800" cy="914400"/>
            </a:xfrm>
            <a:custGeom>
              <a:avLst/>
              <a:gdLst/>
              <a:ahLst/>
              <a:cxnLst/>
              <a:rect l="l" t="t" r="r" b="b"/>
              <a:pathLst>
                <a:path w="2590800" h="914400">
                  <a:moveTo>
                    <a:pt x="1295400" y="0"/>
                  </a:moveTo>
                  <a:lnTo>
                    <a:pt x="1226606" y="633"/>
                  </a:lnTo>
                  <a:lnTo>
                    <a:pt x="1158747" y="2514"/>
                  </a:lnTo>
                  <a:lnTo>
                    <a:pt x="1091912" y="5609"/>
                  </a:lnTo>
                  <a:lnTo>
                    <a:pt x="1026191" y="9888"/>
                  </a:lnTo>
                  <a:lnTo>
                    <a:pt x="961674" y="15318"/>
                  </a:lnTo>
                  <a:lnTo>
                    <a:pt x="898450" y="21869"/>
                  </a:lnTo>
                  <a:lnTo>
                    <a:pt x="836608" y="29508"/>
                  </a:lnTo>
                  <a:lnTo>
                    <a:pt x="776238" y="38204"/>
                  </a:lnTo>
                  <a:lnTo>
                    <a:pt x="717430" y="47925"/>
                  </a:lnTo>
                  <a:lnTo>
                    <a:pt x="660273" y="58640"/>
                  </a:lnTo>
                  <a:lnTo>
                    <a:pt x="604857" y="70317"/>
                  </a:lnTo>
                  <a:lnTo>
                    <a:pt x="551272" y="82924"/>
                  </a:lnTo>
                  <a:lnTo>
                    <a:pt x="499606" y="96431"/>
                  </a:lnTo>
                  <a:lnTo>
                    <a:pt x="449949" y="110804"/>
                  </a:lnTo>
                  <a:lnTo>
                    <a:pt x="402392" y="126013"/>
                  </a:lnTo>
                  <a:lnTo>
                    <a:pt x="357023" y="142026"/>
                  </a:lnTo>
                  <a:lnTo>
                    <a:pt x="313931" y="158811"/>
                  </a:lnTo>
                  <a:lnTo>
                    <a:pt x="273208" y="176337"/>
                  </a:lnTo>
                  <a:lnTo>
                    <a:pt x="234942" y="194573"/>
                  </a:lnTo>
                  <a:lnTo>
                    <a:pt x="199222" y="213485"/>
                  </a:lnTo>
                  <a:lnTo>
                    <a:pt x="166139" y="233044"/>
                  </a:lnTo>
                  <a:lnTo>
                    <a:pt x="108239" y="273972"/>
                  </a:lnTo>
                  <a:lnTo>
                    <a:pt x="61959" y="317105"/>
                  </a:lnTo>
                  <a:lnTo>
                    <a:pt x="28015" y="362189"/>
                  </a:lnTo>
                  <a:lnTo>
                    <a:pt x="7123" y="408972"/>
                  </a:lnTo>
                  <a:lnTo>
                    <a:pt x="0" y="457199"/>
                  </a:lnTo>
                  <a:lnTo>
                    <a:pt x="1795" y="481481"/>
                  </a:lnTo>
                  <a:lnTo>
                    <a:pt x="15892" y="529021"/>
                  </a:lnTo>
                  <a:lnTo>
                    <a:pt x="43400" y="574989"/>
                  </a:lnTo>
                  <a:lnTo>
                    <a:pt x="83602" y="619130"/>
                  </a:lnTo>
                  <a:lnTo>
                    <a:pt x="135781" y="661193"/>
                  </a:lnTo>
                  <a:lnTo>
                    <a:pt x="199222" y="700925"/>
                  </a:lnTo>
                  <a:lnTo>
                    <a:pt x="234942" y="719837"/>
                  </a:lnTo>
                  <a:lnTo>
                    <a:pt x="273208" y="738072"/>
                  </a:lnTo>
                  <a:lnTo>
                    <a:pt x="313931" y="755598"/>
                  </a:lnTo>
                  <a:lnTo>
                    <a:pt x="357023" y="772383"/>
                  </a:lnTo>
                  <a:lnTo>
                    <a:pt x="402392" y="788395"/>
                  </a:lnTo>
                  <a:lnTo>
                    <a:pt x="449949" y="803603"/>
                  </a:lnTo>
                  <a:lnTo>
                    <a:pt x="499606" y="817976"/>
                  </a:lnTo>
                  <a:lnTo>
                    <a:pt x="551272" y="831482"/>
                  </a:lnTo>
                  <a:lnTo>
                    <a:pt x="604857" y="844088"/>
                  </a:lnTo>
                  <a:lnTo>
                    <a:pt x="660273" y="855764"/>
                  </a:lnTo>
                  <a:lnTo>
                    <a:pt x="717430" y="866478"/>
                  </a:lnTo>
                  <a:lnTo>
                    <a:pt x="776238" y="876199"/>
                  </a:lnTo>
                  <a:lnTo>
                    <a:pt x="836608" y="884894"/>
                  </a:lnTo>
                  <a:lnTo>
                    <a:pt x="898450" y="892532"/>
                  </a:lnTo>
                  <a:lnTo>
                    <a:pt x="961674" y="899082"/>
                  </a:lnTo>
                  <a:lnTo>
                    <a:pt x="1026191" y="904512"/>
                  </a:lnTo>
                  <a:lnTo>
                    <a:pt x="1091912" y="908791"/>
                  </a:lnTo>
                  <a:lnTo>
                    <a:pt x="1158747" y="911886"/>
                  </a:lnTo>
                  <a:lnTo>
                    <a:pt x="1226606" y="913766"/>
                  </a:lnTo>
                  <a:lnTo>
                    <a:pt x="1295400" y="914400"/>
                  </a:lnTo>
                  <a:lnTo>
                    <a:pt x="1364193" y="913766"/>
                  </a:lnTo>
                  <a:lnTo>
                    <a:pt x="1432052" y="911886"/>
                  </a:lnTo>
                  <a:lnTo>
                    <a:pt x="1498887" y="908791"/>
                  </a:lnTo>
                  <a:lnTo>
                    <a:pt x="1564608" y="904512"/>
                  </a:lnTo>
                  <a:lnTo>
                    <a:pt x="1629125" y="899082"/>
                  </a:lnTo>
                  <a:lnTo>
                    <a:pt x="1692349" y="892532"/>
                  </a:lnTo>
                  <a:lnTo>
                    <a:pt x="1754191" y="884894"/>
                  </a:lnTo>
                  <a:lnTo>
                    <a:pt x="1814561" y="876199"/>
                  </a:lnTo>
                  <a:lnTo>
                    <a:pt x="1873369" y="866478"/>
                  </a:lnTo>
                  <a:lnTo>
                    <a:pt x="1930526" y="855764"/>
                  </a:lnTo>
                  <a:lnTo>
                    <a:pt x="1985942" y="844088"/>
                  </a:lnTo>
                  <a:lnTo>
                    <a:pt x="2039527" y="831482"/>
                  </a:lnTo>
                  <a:lnTo>
                    <a:pt x="2091193" y="817976"/>
                  </a:lnTo>
                  <a:lnTo>
                    <a:pt x="2140850" y="803603"/>
                  </a:lnTo>
                  <a:lnTo>
                    <a:pt x="2188407" y="788395"/>
                  </a:lnTo>
                  <a:lnTo>
                    <a:pt x="2233776" y="772383"/>
                  </a:lnTo>
                  <a:lnTo>
                    <a:pt x="2276868" y="755598"/>
                  </a:lnTo>
                  <a:lnTo>
                    <a:pt x="2317591" y="738072"/>
                  </a:lnTo>
                  <a:lnTo>
                    <a:pt x="2355857" y="719837"/>
                  </a:lnTo>
                  <a:lnTo>
                    <a:pt x="2391577" y="700925"/>
                  </a:lnTo>
                  <a:lnTo>
                    <a:pt x="2424660" y="681366"/>
                  </a:lnTo>
                  <a:lnTo>
                    <a:pt x="2482560" y="640437"/>
                  </a:lnTo>
                  <a:lnTo>
                    <a:pt x="2528840" y="597303"/>
                  </a:lnTo>
                  <a:lnTo>
                    <a:pt x="2562784" y="552217"/>
                  </a:lnTo>
                  <a:lnTo>
                    <a:pt x="2583676" y="505432"/>
                  </a:lnTo>
                  <a:lnTo>
                    <a:pt x="2590800" y="457199"/>
                  </a:lnTo>
                  <a:lnTo>
                    <a:pt x="2589004" y="432921"/>
                  </a:lnTo>
                  <a:lnTo>
                    <a:pt x="2574907" y="385384"/>
                  </a:lnTo>
                  <a:lnTo>
                    <a:pt x="2547399" y="339419"/>
                  </a:lnTo>
                  <a:lnTo>
                    <a:pt x="2507197" y="295279"/>
                  </a:lnTo>
                  <a:lnTo>
                    <a:pt x="2455018" y="253217"/>
                  </a:lnTo>
                  <a:lnTo>
                    <a:pt x="2391577" y="213485"/>
                  </a:lnTo>
                  <a:lnTo>
                    <a:pt x="2355857" y="194573"/>
                  </a:lnTo>
                  <a:lnTo>
                    <a:pt x="2317591" y="176337"/>
                  </a:lnTo>
                  <a:lnTo>
                    <a:pt x="2276868" y="158811"/>
                  </a:lnTo>
                  <a:lnTo>
                    <a:pt x="2233776" y="142026"/>
                  </a:lnTo>
                  <a:lnTo>
                    <a:pt x="2188407" y="126013"/>
                  </a:lnTo>
                  <a:lnTo>
                    <a:pt x="2140850" y="110804"/>
                  </a:lnTo>
                  <a:lnTo>
                    <a:pt x="2091193" y="96431"/>
                  </a:lnTo>
                  <a:lnTo>
                    <a:pt x="2039527" y="82924"/>
                  </a:lnTo>
                  <a:lnTo>
                    <a:pt x="1985942" y="70317"/>
                  </a:lnTo>
                  <a:lnTo>
                    <a:pt x="1930526" y="58640"/>
                  </a:lnTo>
                  <a:lnTo>
                    <a:pt x="1873369" y="47925"/>
                  </a:lnTo>
                  <a:lnTo>
                    <a:pt x="1814561" y="38204"/>
                  </a:lnTo>
                  <a:lnTo>
                    <a:pt x="1754191" y="29508"/>
                  </a:lnTo>
                  <a:lnTo>
                    <a:pt x="1692349" y="21869"/>
                  </a:lnTo>
                  <a:lnTo>
                    <a:pt x="1629125" y="15318"/>
                  </a:lnTo>
                  <a:lnTo>
                    <a:pt x="1564608" y="9888"/>
                  </a:lnTo>
                  <a:lnTo>
                    <a:pt x="1498887" y="5609"/>
                  </a:lnTo>
                  <a:lnTo>
                    <a:pt x="1432052" y="2514"/>
                  </a:lnTo>
                  <a:lnTo>
                    <a:pt x="1364193" y="633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1">
              <a:extLst>
                <a:ext uri="{FF2B5EF4-FFF2-40B4-BE49-F238E27FC236}">
                  <a16:creationId xmlns:a16="http://schemas.microsoft.com/office/drawing/2014/main" id="{076B5D17-816D-EBE9-02EB-F776EF127E77}"/>
                </a:ext>
              </a:extLst>
            </p:cNvPr>
            <p:cNvSpPr/>
            <p:nvPr/>
          </p:nvSpPr>
          <p:spPr>
            <a:xfrm>
              <a:off x="1412747" y="5222747"/>
              <a:ext cx="2590800" cy="914400"/>
            </a:xfrm>
            <a:custGeom>
              <a:avLst/>
              <a:gdLst/>
              <a:ahLst/>
              <a:cxnLst/>
              <a:rect l="l" t="t" r="r" b="b"/>
              <a:pathLst>
                <a:path w="2590800" h="914400">
                  <a:moveTo>
                    <a:pt x="0" y="457199"/>
                  </a:moveTo>
                  <a:lnTo>
                    <a:pt x="7123" y="408972"/>
                  </a:lnTo>
                  <a:lnTo>
                    <a:pt x="28015" y="362189"/>
                  </a:lnTo>
                  <a:lnTo>
                    <a:pt x="61959" y="317105"/>
                  </a:lnTo>
                  <a:lnTo>
                    <a:pt x="108239" y="273972"/>
                  </a:lnTo>
                  <a:lnTo>
                    <a:pt x="166139" y="233044"/>
                  </a:lnTo>
                  <a:lnTo>
                    <a:pt x="199222" y="213485"/>
                  </a:lnTo>
                  <a:lnTo>
                    <a:pt x="234942" y="194573"/>
                  </a:lnTo>
                  <a:lnTo>
                    <a:pt x="273208" y="176337"/>
                  </a:lnTo>
                  <a:lnTo>
                    <a:pt x="313931" y="158811"/>
                  </a:lnTo>
                  <a:lnTo>
                    <a:pt x="357023" y="142026"/>
                  </a:lnTo>
                  <a:lnTo>
                    <a:pt x="402392" y="126013"/>
                  </a:lnTo>
                  <a:lnTo>
                    <a:pt x="449949" y="110804"/>
                  </a:lnTo>
                  <a:lnTo>
                    <a:pt x="499606" y="96431"/>
                  </a:lnTo>
                  <a:lnTo>
                    <a:pt x="551272" y="82924"/>
                  </a:lnTo>
                  <a:lnTo>
                    <a:pt x="604857" y="70317"/>
                  </a:lnTo>
                  <a:lnTo>
                    <a:pt x="660273" y="58640"/>
                  </a:lnTo>
                  <a:lnTo>
                    <a:pt x="717430" y="47925"/>
                  </a:lnTo>
                  <a:lnTo>
                    <a:pt x="776238" y="38204"/>
                  </a:lnTo>
                  <a:lnTo>
                    <a:pt x="836608" y="29508"/>
                  </a:lnTo>
                  <a:lnTo>
                    <a:pt x="898450" y="21869"/>
                  </a:lnTo>
                  <a:lnTo>
                    <a:pt x="961674" y="15318"/>
                  </a:lnTo>
                  <a:lnTo>
                    <a:pt x="1026191" y="9888"/>
                  </a:lnTo>
                  <a:lnTo>
                    <a:pt x="1091912" y="5609"/>
                  </a:lnTo>
                  <a:lnTo>
                    <a:pt x="1158747" y="2514"/>
                  </a:lnTo>
                  <a:lnTo>
                    <a:pt x="1226606" y="633"/>
                  </a:lnTo>
                  <a:lnTo>
                    <a:pt x="1295400" y="0"/>
                  </a:lnTo>
                  <a:lnTo>
                    <a:pt x="1364193" y="633"/>
                  </a:lnTo>
                  <a:lnTo>
                    <a:pt x="1432052" y="2514"/>
                  </a:lnTo>
                  <a:lnTo>
                    <a:pt x="1498887" y="5609"/>
                  </a:lnTo>
                  <a:lnTo>
                    <a:pt x="1564608" y="9888"/>
                  </a:lnTo>
                  <a:lnTo>
                    <a:pt x="1629125" y="15318"/>
                  </a:lnTo>
                  <a:lnTo>
                    <a:pt x="1692349" y="21869"/>
                  </a:lnTo>
                  <a:lnTo>
                    <a:pt x="1754191" y="29508"/>
                  </a:lnTo>
                  <a:lnTo>
                    <a:pt x="1814561" y="38204"/>
                  </a:lnTo>
                  <a:lnTo>
                    <a:pt x="1873369" y="47925"/>
                  </a:lnTo>
                  <a:lnTo>
                    <a:pt x="1930526" y="58640"/>
                  </a:lnTo>
                  <a:lnTo>
                    <a:pt x="1985942" y="70317"/>
                  </a:lnTo>
                  <a:lnTo>
                    <a:pt x="2039527" y="82924"/>
                  </a:lnTo>
                  <a:lnTo>
                    <a:pt x="2091193" y="96431"/>
                  </a:lnTo>
                  <a:lnTo>
                    <a:pt x="2140850" y="110804"/>
                  </a:lnTo>
                  <a:lnTo>
                    <a:pt x="2188407" y="126013"/>
                  </a:lnTo>
                  <a:lnTo>
                    <a:pt x="2233776" y="142026"/>
                  </a:lnTo>
                  <a:lnTo>
                    <a:pt x="2276868" y="158811"/>
                  </a:lnTo>
                  <a:lnTo>
                    <a:pt x="2317591" y="176337"/>
                  </a:lnTo>
                  <a:lnTo>
                    <a:pt x="2355857" y="194573"/>
                  </a:lnTo>
                  <a:lnTo>
                    <a:pt x="2391577" y="213485"/>
                  </a:lnTo>
                  <a:lnTo>
                    <a:pt x="2424660" y="233044"/>
                  </a:lnTo>
                  <a:lnTo>
                    <a:pt x="2482560" y="273972"/>
                  </a:lnTo>
                  <a:lnTo>
                    <a:pt x="2528840" y="317105"/>
                  </a:lnTo>
                  <a:lnTo>
                    <a:pt x="2562784" y="362189"/>
                  </a:lnTo>
                  <a:lnTo>
                    <a:pt x="2583676" y="408972"/>
                  </a:lnTo>
                  <a:lnTo>
                    <a:pt x="2590800" y="457199"/>
                  </a:lnTo>
                  <a:lnTo>
                    <a:pt x="2589004" y="481481"/>
                  </a:lnTo>
                  <a:lnTo>
                    <a:pt x="2574907" y="529021"/>
                  </a:lnTo>
                  <a:lnTo>
                    <a:pt x="2547399" y="574989"/>
                  </a:lnTo>
                  <a:lnTo>
                    <a:pt x="2507197" y="619130"/>
                  </a:lnTo>
                  <a:lnTo>
                    <a:pt x="2455018" y="661193"/>
                  </a:lnTo>
                  <a:lnTo>
                    <a:pt x="2391577" y="700925"/>
                  </a:lnTo>
                  <a:lnTo>
                    <a:pt x="2355857" y="719837"/>
                  </a:lnTo>
                  <a:lnTo>
                    <a:pt x="2317591" y="738072"/>
                  </a:lnTo>
                  <a:lnTo>
                    <a:pt x="2276868" y="755598"/>
                  </a:lnTo>
                  <a:lnTo>
                    <a:pt x="2233776" y="772383"/>
                  </a:lnTo>
                  <a:lnTo>
                    <a:pt x="2188407" y="788395"/>
                  </a:lnTo>
                  <a:lnTo>
                    <a:pt x="2140850" y="803603"/>
                  </a:lnTo>
                  <a:lnTo>
                    <a:pt x="2091193" y="817976"/>
                  </a:lnTo>
                  <a:lnTo>
                    <a:pt x="2039527" y="831482"/>
                  </a:lnTo>
                  <a:lnTo>
                    <a:pt x="1985942" y="844088"/>
                  </a:lnTo>
                  <a:lnTo>
                    <a:pt x="1930526" y="855764"/>
                  </a:lnTo>
                  <a:lnTo>
                    <a:pt x="1873369" y="866478"/>
                  </a:lnTo>
                  <a:lnTo>
                    <a:pt x="1814561" y="876199"/>
                  </a:lnTo>
                  <a:lnTo>
                    <a:pt x="1754191" y="884894"/>
                  </a:lnTo>
                  <a:lnTo>
                    <a:pt x="1692349" y="892532"/>
                  </a:lnTo>
                  <a:lnTo>
                    <a:pt x="1629125" y="899082"/>
                  </a:lnTo>
                  <a:lnTo>
                    <a:pt x="1564608" y="904512"/>
                  </a:lnTo>
                  <a:lnTo>
                    <a:pt x="1498887" y="908791"/>
                  </a:lnTo>
                  <a:lnTo>
                    <a:pt x="1432052" y="911886"/>
                  </a:lnTo>
                  <a:lnTo>
                    <a:pt x="1364193" y="913766"/>
                  </a:lnTo>
                  <a:lnTo>
                    <a:pt x="1295400" y="914400"/>
                  </a:lnTo>
                  <a:lnTo>
                    <a:pt x="1226606" y="913766"/>
                  </a:lnTo>
                  <a:lnTo>
                    <a:pt x="1158747" y="911886"/>
                  </a:lnTo>
                  <a:lnTo>
                    <a:pt x="1091912" y="908791"/>
                  </a:lnTo>
                  <a:lnTo>
                    <a:pt x="1026191" y="904512"/>
                  </a:lnTo>
                  <a:lnTo>
                    <a:pt x="961674" y="899082"/>
                  </a:lnTo>
                  <a:lnTo>
                    <a:pt x="898450" y="892532"/>
                  </a:lnTo>
                  <a:lnTo>
                    <a:pt x="836608" y="884894"/>
                  </a:lnTo>
                  <a:lnTo>
                    <a:pt x="776238" y="876199"/>
                  </a:lnTo>
                  <a:lnTo>
                    <a:pt x="717430" y="866478"/>
                  </a:lnTo>
                  <a:lnTo>
                    <a:pt x="660273" y="855764"/>
                  </a:lnTo>
                  <a:lnTo>
                    <a:pt x="604857" y="844088"/>
                  </a:lnTo>
                  <a:lnTo>
                    <a:pt x="551272" y="831482"/>
                  </a:lnTo>
                  <a:lnTo>
                    <a:pt x="499606" y="817976"/>
                  </a:lnTo>
                  <a:lnTo>
                    <a:pt x="449949" y="803603"/>
                  </a:lnTo>
                  <a:lnTo>
                    <a:pt x="402392" y="788395"/>
                  </a:lnTo>
                  <a:lnTo>
                    <a:pt x="357023" y="772383"/>
                  </a:lnTo>
                  <a:lnTo>
                    <a:pt x="313931" y="755598"/>
                  </a:lnTo>
                  <a:lnTo>
                    <a:pt x="273208" y="738072"/>
                  </a:lnTo>
                  <a:lnTo>
                    <a:pt x="234942" y="719837"/>
                  </a:lnTo>
                  <a:lnTo>
                    <a:pt x="199222" y="700925"/>
                  </a:lnTo>
                  <a:lnTo>
                    <a:pt x="166139" y="681366"/>
                  </a:lnTo>
                  <a:lnTo>
                    <a:pt x="108239" y="640437"/>
                  </a:lnTo>
                  <a:lnTo>
                    <a:pt x="61959" y="597303"/>
                  </a:lnTo>
                  <a:lnTo>
                    <a:pt x="28015" y="552217"/>
                  </a:lnTo>
                  <a:lnTo>
                    <a:pt x="7123" y="505432"/>
                  </a:lnTo>
                  <a:lnTo>
                    <a:pt x="0" y="45719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2">
            <a:extLst>
              <a:ext uri="{FF2B5EF4-FFF2-40B4-BE49-F238E27FC236}">
                <a16:creationId xmlns:a16="http://schemas.microsoft.com/office/drawing/2014/main" id="{2E079470-4F8B-7245-5FDB-CD598E68C47D}"/>
              </a:ext>
            </a:extLst>
          </p:cNvPr>
          <p:cNvSpPr txBox="1"/>
          <p:nvPr/>
        </p:nvSpPr>
        <p:spPr>
          <a:xfrm>
            <a:off x="2318130" y="5523687"/>
            <a:ext cx="777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Edema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6" name="object 13">
            <a:extLst>
              <a:ext uri="{FF2B5EF4-FFF2-40B4-BE49-F238E27FC236}">
                <a16:creationId xmlns:a16="http://schemas.microsoft.com/office/drawing/2014/main" id="{27696C91-ED14-ECEC-4A5C-5977950FCD0C}"/>
              </a:ext>
            </a:extLst>
          </p:cNvPr>
          <p:cNvGrpSpPr/>
          <p:nvPr/>
        </p:nvGrpSpPr>
        <p:grpSpPr>
          <a:xfrm>
            <a:off x="5330952" y="4873752"/>
            <a:ext cx="1990725" cy="695325"/>
            <a:chOff x="5330952" y="4873752"/>
            <a:chExt cx="1990725" cy="695325"/>
          </a:xfrm>
        </p:grpSpPr>
        <p:sp>
          <p:nvSpPr>
            <p:cNvPr id="17" name="object 14">
              <a:extLst>
                <a:ext uri="{FF2B5EF4-FFF2-40B4-BE49-F238E27FC236}">
                  <a16:creationId xmlns:a16="http://schemas.microsoft.com/office/drawing/2014/main" id="{AE4DE112-B7E8-A339-96C2-07E95F432BD3}"/>
                </a:ext>
              </a:extLst>
            </p:cNvPr>
            <p:cNvSpPr/>
            <p:nvPr/>
          </p:nvSpPr>
          <p:spPr>
            <a:xfrm>
              <a:off x="5335524" y="4878324"/>
              <a:ext cx="1981200" cy="685800"/>
            </a:xfrm>
            <a:custGeom>
              <a:avLst/>
              <a:gdLst/>
              <a:ahLst/>
              <a:cxnLst/>
              <a:rect l="l" t="t" r="r" b="b"/>
              <a:pathLst>
                <a:path w="1981200" h="685800">
                  <a:moveTo>
                    <a:pt x="990600" y="0"/>
                  </a:moveTo>
                  <a:lnTo>
                    <a:pt x="922774" y="791"/>
                  </a:lnTo>
                  <a:lnTo>
                    <a:pt x="856176" y="3130"/>
                  </a:lnTo>
                  <a:lnTo>
                    <a:pt x="790953" y="6967"/>
                  </a:lnTo>
                  <a:lnTo>
                    <a:pt x="727251" y="12250"/>
                  </a:lnTo>
                  <a:lnTo>
                    <a:pt x="665219" y="18928"/>
                  </a:lnTo>
                  <a:lnTo>
                    <a:pt x="605004" y="26949"/>
                  </a:lnTo>
                  <a:lnTo>
                    <a:pt x="546753" y="36264"/>
                  </a:lnTo>
                  <a:lnTo>
                    <a:pt x="490615" y="46820"/>
                  </a:lnTo>
                  <a:lnTo>
                    <a:pt x="436736" y="58567"/>
                  </a:lnTo>
                  <a:lnTo>
                    <a:pt x="385264" y="71454"/>
                  </a:lnTo>
                  <a:lnTo>
                    <a:pt x="336346" y="85428"/>
                  </a:lnTo>
                  <a:lnTo>
                    <a:pt x="290131" y="100441"/>
                  </a:lnTo>
                  <a:lnTo>
                    <a:pt x="246765" y="116439"/>
                  </a:lnTo>
                  <a:lnTo>
                    <a:pt x="206397" y="133373"/>
                  </a:lnTo>
                  <a:lnTo>
                    <a:pt x="169172" y="151190"/>
                  </a:lnTo>
                  <a:lnTo>
                    <a:pt x="135240" y="169841"/>
                  </a:lnTo>
                  <a:lnTo>
                    <a:pt x="77843" y="209436"/>
                  </a:lnTo>
                  <a:lnTo>
                    <a:pt x="35383" y="251751"/>
                  </a:lnTo>
                  <a:lnTo>
                    <a:pt x="9042" y="296375"/>
                  </a:lnTo>
                  <a:lnTo>
                    <a:pt x="0" y="342900"/>
                  </a:lnTo>
                  <a:lnTo>
                    <a:pt x="2285" y="366374"/>
                  </a:lnTo>
                  <a:lnTo>
                    <a:pt x="20124" y="412000"/>
                  </a:lnTo>
                  <a:lnTo>
                    <a:pt x="54672" y="455520"/>
                  </a:lnTo>
                  <a:lnTo>
                    <a:pt x="104748" y="496526"/>
                  </a:lnTo>
                  <a:lnTo>
                    <a:pt x="169172" y="534609"/>
                  </a:lnTo>
                  <a:lnTo>
                    <a:pt x="206397" y="552426"/>
                  </a:lnTo>
                  <a:lnTo>
                    <a:pt x="246765" y="569360"/>
                  </a:lnTo>
                  <a:lnTo>
                    <a:pt x="290131" y="585358"/>
                  </a:lnTo>
                  <a:lnTo>
                    <a:pt x="336346" y="600371"/>
                  </a:lnTo>
                  <a:lnTo>
                    <a:pt x="385264" y="614345"/>
                  </a:lnTo>
                  <a:lnTo>
                    <a:pt x="436736" y="627232"/>
                  </a:lnTo>
                  <a:lnTo>
                    <a:pt x="490615" y="638979"/>
                  </a:lnTo>
                  <a:lnTo>
                    <a:pt x="546753" y="649535"/>
                  </a:lnTo>
                  <a:lnTo>
                    <a:pt x="605004" y="658850"/>
                  </a:lnTo>
                  <a:lnTo>
                    <a:pt x="665219" y="666871"/>
                  </a:lnTo>
                  <a:lnTo>
                    <a:pt x="727251" y="673549"/>
                  </a:lnTo>
                  <a:lnTo>
                    <a:pt x="790953" y="678832"/>
                  </a:lnTo>
                  <a:lnTo>
                    <a:pt x="856176" y="682669"/>
                  </a:lnTo>
                  <a:lnTo>
                    <a:pt x="922774" y="685008"/>
                  </a:lnTo>
                  <a:lnTo>
                    <a:pt x="990600" y="685800"/>
                  </a:lnTo>
                  <a:lnTo>
                    <a:pt x="1058425" y="685008"/>
                  </a:lnTo>
                  <a:lnTo>
                    <a:pt x="1125023" y="682669"/>
                  </a:lnTo>
                  <a:lnTo>
                    <a:pt x="1190246" y="678832"/>
                  </a:lnTo>
                  <a:lnTo>
                    <a:pt x="1253948" y="673549"/>
                  </a:lnTo>
                  <a:lnTo>
                    <a:pt x="1315980" y="666871"/>
                  </a:lnTo>
                  <a:lnTo>
                    <a:pt x="1376195" y="658850"/>
                  </a:lnTo>
                  <a:lnTo>
                    <a:pt x="1434446" y="649535"/>
                  </a:lnTo>
                  <a:lnTo>
                    <a:pt x="1490584" y="638979"/>
                  </a:lnTo>
                  <a:lnTo>
                    <a:pt x="1544463" y="627232"/>
                  </a:lnTo>
                  <a:lnTo>
                    <a:pt x="1595935" y="614345"/>
                  </a:lnTo>
                  <a:lnTo>
                    <a:pt x="1644853" y="600371"/>
                  </a:lnTo>
                  <a:lnTo>
                    <a:pt x="1691068" y="585358"/>
                  </a:lnTo>
                  <a:lnTo>
                    <a:pt x="1734434" y="569360"/>
                  </a:lnTo>
                  <a:lnTo>
                    <a:pt x="1774802" y="552426"/>
                  </a:lnTo>
                  <a:lnTo>
                    <a:pt x="1812027" y="534609"/>
                  </a:lnTo>
                  <a:lnTo>
                    <a:pt x="1845959" y="515958"/>
                  </a:lnTo>
                  <a:lnTo>
                    <a:pt x="1903356" y="476363"/>
                  </a:lnTo>
                  <a:lnTo>
                    <a:pt x="1945816" y="434048"/>
                  </a:lnTo>
                  <a:lnTo>
                    <a:pt x="1972157" y="389424"/>
                  </a:lnTo>
                  <a:lnTo>
                    <a:pt x="1981200" y="342900"/>
                  </a:lnTo>
                  <a:lnTo>
                    <a:pt x="1978914" y="319425"/>
                  </a:lnTo>
                  <a:lnTo>
                    <a:pt x="1961075" y="273799"/>
                  </a:lnTo>
                  <a:lnTo>
                    <a:pt x="1926527" y="230279"/>
                  </a:lnTo>
                  <a:lnTo>
                    <a:pt x="1876451" y="189273"/>
                  </a:lnTo>
                  <a:lnTo>
                    <a:pt x="1812027" y="151190"/>
                  </a:lnTo>
                  <a:lnTo>
                    <a:pt x="1774802" y="133373"/>
                  </a:lnTo>
                  <a:lnTo>
                    <a:pt x="1734434" y="116439"/>
                  </a:lnTo>
                  <a:lnTo>
                    <a:pt x="1691068" y="100441"/>
                  </a:lnTo>
                  <a:lnTo>
                    <a:pt x="1644853" y="85428"/>
                  </a:lnTo>
                  <a:lnTo>
                    <a:pt x="1595935" y="71454"/>
                  </a:lnTo>
                  <a:lnTo>
                    <a:pt x="1544463" y="58567"/>
                  </a:lnTo>
                  <a:lnTo>
                    <a:pt x="1490584" y="46820"/>
                  </a:lnTo>
                  <a:lnTo>
                    <a:pt x="1434446" y="36264"/>
                  </a:lnTo>
                  <a:lnTo>
                    <a:pt x="1376195" y="26949"/>
                  </a:lnTo>
                  <a:lnTo>
                    <a:pt x="1315980" y="18928"/>
                  </a:lnTo>
                  <a:lnTo>
                    <a:pt x="1253948" y="12250"/>
                  </a:lnTo>
                  <a:lnTo>
                    <a:pt x="1190246" y="6967"/>
                  </a:lnTo>
                  <a:lnTo>
                    <a:pt x="1125023" y="3130"/>
                  </a:lnTo>
                  <a:lnTo>
                    <a:pt x="1058425" y="791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5">
              <a:extLst>
                <a:ext uri="{FF2B5EF4-FFF2-40B4-BE49-F238E27FC236}">
                  <a16:creationId xmlns:a16="http://schemas.microsoft.com/office/drawing/2014/main" id="{8F33383A-27F3-C8CC-9DA0-FB61B8565D00}"/>
                </a:ext>
              </a:extLst>
            </p:cNvPr>
            <p:cNvSpPr/>
            <p:nvPr/>
          </p:nvSpPr>
          <p:spPr>
            <a:xfrm>
              <a:off x="5335524" y="4878324"/>
              <a:ext cx="1981200" cy="685800"/>
            </a:xfrm>
            <a:custGeom>
              <a:avLst/>
              <a:gdLst/>
              <a:ahLst/>
              <a:cxnLst/>
              <a:rect l="l" t="t" r="r" b="b"/>
              <a:pathLst>
                <a:path w="1981200" h="685800">
                  <a:moveTo>
                    <a:pt x="0" y="342900"/>
                  </a:moveTo>
                  <a:lnTo>
                    <a:pt x="9042" y="296375"/>
                  </a:lnTo>
                  <a:lnTo>
                    <a:pt x="35383" y="251751"/>
                  </a:lnTo>
                  <a:lnTo>
                    <a:pt x="77843" y="209436"/>
                  </a:lnTo>
                  <a:lnTo>
                    <a:pt x="135240" y="169841"/>
                  </a:lnTo>
                  <a:lnTo>
                    <a:pt x="169172" y="151190"/>
                  </a:lnTo>
                  <a:lnTo>
                    <a:pt x="206397" y="133373"/>
                  </a:lnTo>
                  <a:lnTo>
                    <a:pt x="246765" y="116439"/>
                  </a:lnTo>
                  <a:lnTo>
                    <a:pt x="290131" y="100441"/>
                  </a:lnTo>
                  <a:lnTo>
                    <a:pt x="336346" y="85428"/>
                  </a:lnTo>
                  <a:lnTo>
                    <a:pt x="385264" y="71454"/>
                  </a:lnTo>
                  <a:lnTo>
                    <a:pt x="436736" y="58567"/>
                  </a:lnTo>
                  <a:lnTo>
                    <a:pt x="490615" y="46820"/>
                  </a:lnTo>
                  <a:lnTo>
                    <a:pt x="546753" y="36264"/>
                  </a:lnTo>
                  <a:lnTo>
                    <a:pt x="605004" y="26949"/>
                  </a:lnTo>
                  <a:lnTo>
                    <a:pt x="665219" y="18928"/>
                  </a:lnTo>
                  <a:lnTo>
                    <a:pt x="727251" y="12250"/>
                  </a:lnTo>
                  <a:lnTo>
                    <a:pt x="790953" y="6967"/>
                  </a:lnTo>
                  <a:lnTo>
                    <a:pt x="856176" y="3130"/>
                  </a:lnTo>
                  <a:lnTo>
                    <a:pt x="922774" y="791"/>
                  </a:lnTo>
                  <a:lnTo>
                    <a:pt x="990600" y="0"/>
                  </a:lnTo>
                  <a:lnTo>
                    <a:pt x="1058425" y="791"/>
                  </a:lnTo>
                  <a:lnTo>
                    <a:pt x="1125023" y="3130"/>
                  </a:lnTo>
                  <a:lnTo>
                    <a:pt x="1190246" y="6967"/>
                  </a:lnTo>
                  <a:lnTo>
                    <a:pt x="1253948" y="12250"/>
                  </a:lnTo>
                  <a:lnTo>
                    <a:pt x="1315980" y="18928"/>
                  </a:lnTo>
                  <a:lnTo>
                    <a:pt x="1376195" y="26949"/>
                  </a:lnTo>
                  <a:lnTo>
                    <a:pt x="1434446" y="36264"/>
                  </a:lnTo>
                  <a:lnTo>
                    <a:pt x="1490584" y="46820"/>
                  </a:lnTo>
                  <a:lnTo>
                    <a:pt x="1544463" y="58567"/>
                  </a:lnTo>
                  <a:lnTo>
                    <a:pt x="1595935" y="71454"/>
                  </a:lnTo>
                  <a:lnTo>
                    <a:pt x="1644853" y="85428"/>
                  </a:lnTo>
                  <a:lnTo>
                    <a:pt x="1691068" y="100441"/>
                  </a:lnTo>
                  <a:lnTo>
                    <a:pt x="1734434" y="116439"/>
                  </a:lnTo>
                  <a:lnTo>
                    <a:pt x="1774802" y="133373"/>
                  </a:lnTo>
                  <a:lnTo>
                    <a:pt x="1812027" y="151190"/>
                  </a:lnTo>
                  <a:lnTo>
                    <a:pt x="1845959" y="169841"/>
                  </a:lnTo>
                  <a:lnTo>
                    <a:pt x="1903356" y="209436"/>
                  </a:lnTo>
                  <a:lnTo>
                    <a:pt x="1945816" y="251751"/>
                  </a:lnTo>
                  <a:lnTo>
                    <a:pt x="1972157" y="296375"/>
                  </a:lnTo>
                  <a:lnTo>
                    <a:pt x="1981200" y="342900"/>
                  </a:lnTo>
                  <a:lnTo>
                    <a:pt x="1978914" y="366374"/>
                  </a:lnTo>
                  <a:lnTo>
                    <a:pt x="1961075" y="412000"/>
                  </a:lnTo>
                  <a:lnTo>
                    <a:pt x="1926527" y="455520"/>
                  </a:lnTo>
                  <a:lnTo>
                    <a:pt x="1876451" y="496526"/>
                  </a:lnTo>
                  <a:lnTo>
                    <a:pt x="1812027" y="534609"/>
                  </a:lnTo>
                  <a:lnTo>
                    <a:pt x="1774802" y="552426"/>
                  </a:lnTo>
                  <a:lnTo>
                    <a:pt x="1734434" y="569360"/>
                  </a:lnTo>
                  <a:lnTo>
                    <a:pt x="1691068" y="585358"/>
                  </a:lnTo>
                  <a:lnTo>
                    <a:pt x="1644853" y="600371"/>
                  </a:lnTo>
                  <a:lnTo>
                    <a:pt x="1595935" y="614345"/>
                  </a:lnTo>
                  <a:lnTo>
                    <a:pt x="1544463" y="627232"/>
                  </a:lnTo>
                  <a:lnTo>
                    <a:pt x="1490584" y="638979"/>
                  </a:lnTo>
                  <a:lnTo>
                    <a:pt x="1434446" y="649535"/>
                  </a:lnTo>
                  <a:lnTo>
                    <a:pt x="1376195" y="658850"/>
                  </a:lnTo>
                  <a:lnTo>
                    <a:pt x="1315980" y="666871"/>
                  </a:lnTo>
                  <a:lnTo>
                    <a:pt x="1253948" y="673549"/>
                  </a:lnTo>
                  <a:lnTo>
                    <a:pt x="1190246" y="678832"/>
                  </a:lnTo>
                  <a:lnTo>
                    <a:pt x="1125023" y="682669"/>
                  </a:lnTo>
                  <a:lnTo>
                    <a:pt x="1058425" y="685008"/>
                  </a:lnTo>
                  <a:lnTo>
                    <a:pt x="990600" y="685800"/>
                  </a:lnTo>
                  <a:lnTo>
                    <a:pt x="922774" y="685008"/>
                  </a:lnTo>
                  <a:lnTo>
                    <a:pt x="856176" y="682669"/>
                  </a:lnTo>
                  <a:lnTo>
                    <a:pt x="790953" y="678832"/>
                  </a:lnTo>
                  <a:lnTo>
                    <a:pt x="727251" y="673549"/>
                  </a:lnTo>
                  <a:lnTo>
                    <a:pt x="665219" y="666871"/>
                  </a:lnTo>
                  <a:lnTo>
                    <a:pt x="605004" y="658850"/>
                  </a:lnTo>
                  <a:lnTo>
                    <a:pt x="546753" y="649535"/>
                  </a:lnTo>
                  <a:lnTo>
                    <a:pt x="490615" y="638979"/>
                  </a:lnTo>
                  <a:lnTo>
                    <a:pt x="436736" y="627232"/>
                  </a:lnTo>
                  <a:lnTo>
                    <a:pt x="385264" y="614345"/>
                  </a:lnTo>
                  <a:lnTo>
                    <a:pt x="336346" y="600371"/>
                  </a:lnTo>
                  <a:lnTo>
                    <a:pt x="290131" y="585358"/>
                  </a:lnTo>
                  <a:lnTo>
                    <a:pt x="246765" y="569360"/>
                  </a:lnTo>
                  <a:lnTo>
                    <a:pt x="206397" y="552426"/>
                  </a:lnTo>
                  <a:lnTo>
                    <a:pt x="169172" y="534609"/>
                  </a:lnTo>
                  <a:lnTo>
                    <a:pt x="135240" y="515958"/>
                  </a:lnTo>
                  <a:lnTo>
                    <a:pt x="77843" y="476363"/>
                  </a:lnTo>
                  <a:lnTo>
                    <a:pt x="35383" y="434048"/>
                  </a:lnTo>
                  <a:lnTo>
                    <a:pt x="9042" y="389424"/>
                  </a:lnTo>
                  <a:lnTo>
                    <a:pt x="0" y="3429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6">
            <a:extLst>
              <a:ext uri="{FF2B5EF4-FFF2-40B4-BE49-F238E27FC236}">
                <a16:creationId xmlns:a16="http://schemas.microsoft.com/office/drawing/2014/main" id="{8ED6DDE2-9F19-B7AB-6292-8703B58317C3}"/>
              </a:ext>
            </a:extLst>
          </p:cNvPr>
          <p:cNvSpPr txBox="1"/>
          <p:nvPr/>
        </p:nvSpPr>
        <p:spPr>
          <a:xfrm>
            <a:off x="5814186" y="5066157"/>
            <a:ext cx="1021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Systemic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D36D7037-888F-80F9-84BD-4734668C8596}"/>
              </a:ext>
            </a:extLst>
          </p:cNvPr>
          <p:cNvSpPr txBox="1"/>
          <p:nvPr/>
        </p:nvSpPr>
        <p:spPr>
          <a:xfrm>
            <a:off x="5725795" y="6018682"/>
            <a:ext cx="12103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Pulmonary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21" name="object 21">
            <a:extLst>
              <a:ext uri="{FF2B5EF4-FFF2-40B4-BE49-F238E27FC236}">
                <a16:creationId xmlns:a16="http://schemas.microsoft.com/office/drawing/2014/main" id="{11394CEE-8BFD-CA47-70DD-42489D9AA1FF}"/>
              </a:ext>
            </a:extLst>
          </p:cNvPr>
          <p:cNvGrpSpPr/>
          <p:nvPr/>
        </p:nvGrpSpPr>
        <p:grpSpPr>
          <a:xfrm>
            <a:off x="4264152" y="2663951"/>
            <a:ext cx="542925" cy="238125"/>
            <a:chOff x="4264152" y="2663951"/>
            <a:chExt cx="542925" cy="238125"/>
          </a:xfrm>
        </p:grpSpPr>
        <p:sp>
          <p:nvSpPr>
            <p:cNvPr id="22" name="object 22">
              <a:extLst>
                <a:ext uri="{FF2B5EF4-FFF2-40B4-BE49-F238E27FC236}">
                  <a16:creationId xmlns:a16="http://schemas.microsoft.com/office/drawing/2014/main" id="{42CCE7BD-0BC7-CEB2-F8F0-36EFD09BE431}"/>
                </a:ext>
              </a:extLst>
            </p:cNvPr>
            <p:cNvSpPr/>
            <p:nvPr/>
          </p:nvSpPr>
          <p:spPr>
            <a:xfrm>
              <a:off x="4268724" y="2668523"/>
              <a:ext cx="533400" cy="228600"/>
            </a:xfrm>
            <a:custGeom>
              <a:avLst/>
              <a:gdLst/>
              <a:ahLst/>
              <a:cxnLst/>
              <a:rect l="l" t="t" r="r" b="b"/>
              <a:pathLst>
                <a:path w="533400" h="228600">
                  <a:moveTo>
                    <a:pt x="400050" y="0"/>
                  </a:moveTo>
                  <a:lnTo>
                    <a:pt x="400050" y="57150"/>
                  </a:lnTo>
                  <a:lnTo>
                    <a:pt x="0" y="57150"/>
                  </a:lnTo>
                  <a:lnTo>
                    <a:pt x="0" y="171450"/>
                  </a:lnTo>
                  <a:lnTo>
                    <a:pt x="400050" y="171450"/>
                  </a:lnTo>
                  <a:lnTo>
                    <a:pt x="400050" y="228600"/>
                  </a:lnTo>
                  <a:lnTo>
                    <a:pt x="533400" y="114300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00E3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>
              <a:extLst>
                <a:ext uri="{FF2B5EF4-FFF2-40B4-BE49-F238E27FC236}">
                  <a16:creationId xmlns:a16="http://schemas.microsoft.com/office/drawing/2014/main" id="{487DB066-6320-79D7-A7D9-2964C7F4F3BE}"/>
                </a:ext>
              </a:extLst>
            </p:cNvPr>
            <p:cNvSpPr/>
            <p:nvPr/>
          </p:nvSpPr>
          <p:spPr>
            <a:xfrm>
              <a:off x="4268724" y="2668523"/>
              <a:ext cx="533400" cy="228600"/>
            </a:xfrm>
            <a:custGeom>
              <a:avLst/>
              <a:gdLst/>
              <a:ahLst/>
              <a:cxnLst/>
              <a:rect l="l" t="t" r="r" b="b"/>
              <a:pathLst>
                <a:path w="533400" h="228600">
                  <a:moveTo>
                    <a:pt x="0" y="57150"/>
                  </a:moveTo>
                  <a:lnTo>
                    <a:pt x="400050" y="57150"/>
                  </a:lnTo>
                  <a:lnTo>
                    <a:pt x="400050" y="0"/>
                  </a:lnTo>
                  <a:lnTo>
                    <a:pt x="533400" y="114300"/>
                  </a:lnTo>
                  <a:lnTo>
                    <a:pt x="400050" y="228600"/>
                  </a:lnTo>
                  <a:lnTo>
                    <a:pt x="400050" y="171450"/>
                  </a:lnTo>
                  <a:lnTo>
                    <a:pt x="0" y="171450"/>
                  </a:lnTo>
                  <a:lnTo>
                    <a:pt x="0" y="5715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>
            <a:extLst>
              <a:ext uri="{FF2B5EF4-FFF2-40B4-BE49-F238E27FC236}">
                <a16:creationId xmlns:a16="http://schemas.microsoft.com/office/drawing/2014/main" id="{AE23E163-2FF1-C48D-6D92-90DEDAF8A632}"/>
              </a:ext>
            </a:extLst>
          </p:cNvPr>
          <p:cNvGrpSpPr/>
          <p:nvPr/>
        </p:nvGrpSpPr>
        <p:grpSpPr>
          <a:xfrm>
            <a:off x="7312152" y="2663951"/>
            <a:ext cx="542925" cy="238125"/>
            <a:chOff x="7312152" y="2663951"/>
            <a:chExt cx="542925" cy="238125"/>
          </a:xfrm>
        </p:grpSpPr>
        <p:sp>
          <p:nvSpPr>
            <p:cNvPr id="25" name="object 25">
              <a:extLst>
                <a:ext uri="{FF2B5EF4-FFF2-40B4-BE49-F238E27FC236}">
                  <a16:creationId xmlns:a16="http://schemas.microsoft.com/office/drawing/2014/main" id="{FC000414-2150-6AE2-AFAB-0692AE532F45}"/>
                </a:ext>
              </a:extLst>
            </p:cNvPr>
            <p:cNvSpPr/>
            <p:nvPr/>
          </p:nvSpPr>
          <p:spPr>
            <a:xfrm>
              <a:off x="7316724" y="2668523"/>
              <a:ext cx="533400" cy="228600"/>
            </a:xfrm>
            <a:custGeom>
              <a:avLst/>
              <a:gdLst/>
              <a:ahLst/>
              <a:cxnLst/>
              <a:rect l="l" t="t" r="r" b="b"/>
              <a:pathLst>
                <a:path w="533400" h="228600">
                  <a:moveTo>
                    <a:pt x="400050" y="0"/>
                  </a:moveTo>
                  <a:lnTo>
                    <a:pt x="400050" y="57150"/>
                  </a:lnTo>
                  <a:lnTo>
                    <a:pt x="0" y="57150"/>
                  </a:lnTo>
                  <a:lnTo>
                    <a:pt x="0" y="171450"/>
                  </a:lnTo>
                  <a:lnTo>
                    <a:pt x="400050" y="171450"/>
                  </a:lnTo>
                  <a:lnTo>
                    <a:pt x="400050" y="228600"/>
                  </a:lnTo>
                  <a:lnTo>
                    <a:pt x="533400" y="114300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rgbClr val="00E3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>
              <a:extLst>
                <a:ext uri="{FF2B5EF4-FFF2-40B4-BE49-F238E27FC236}">
                  <a16:creationId xmlns:a16="http://schemas.microsoft.com/office/drawing/2014/main" id="{59C6E3C4-8D50-6527-2D77-038B2040ECC4}"/>
                </a:ext>
              </a:extLst>
            </p:cNvPr>
            <p:cNvSpPr/>
            <p:nvPr/>
          </p:nvSpPr>
          <p:spPr>
            <a:xfrm>
              <a:off x="7316724" y="2668523"/>
              <a:ext cx="533400" cy="228600"/>
            </a:xfrm>
            <a:custGeom>
              <a:avLst/>
              <a:gdLst/>
              <a:ahLst/>
              <a:cxnLst/>
              <a:rect l="l" t="t" r="r" b="b"/>
              <a:pathLst>
                <a:path w="533400" h="228600">
                  <a:moveTo>
                    <a:pt x="0" y="57150"/>
                  </a:moveTo>
                  <a:lnTo>
                    <a:pt x="400050" y="57150"/>
                  </a:lnTo>
                  <a:lnTo>
                    <a:pt x="400050" y="0"/>
                  </a:lnTo>
                  <a:lnTo>
                    <a:pt x="533400" y="114300"/>
                  </a:lnTo>
                  <a:lnTo>
                    <a:pt x="400050" y="228600"/>
                  </a:lnTo>
                  <a:lnTo>
                    <a:pt x="400050" y="171450"/>
                  </a:lnTo>
                  <a:lnTo>
                    <a:pt x="0" y="171450"/>
                  </a:lnTo>
                  <a:lnTo>
                    <a:pt x="0" y="5715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>
            <a:extLst>
              <a:ext uri="{FF2B5EF4-FFF2-40B4-BE49-F238E27FC236}">
                <a16:creationId xmlns:a16="http://schemas.microsoft.com/office/drawing/2014/main" id="{7B59A700-89A7-E462-4F7F-D0E4C86E500B}"/>
              </a:ext>
            </a:extLst>
          </p:cNvPr>
          <p:cNvGrpSpPr/>
          <p:nvPr/>
        </p:nvGrpSpPr>
        <p:grpSpPr>
          <a:xfrm>
            <a:off x="8951976" y="3197351"/>
            <a:ext cx="238125" cy="542925"/>
            <a:chOff x="8951976" y="3197351"/>
            <a:chExt cx="238125" cy="542925"/>
          </a:xfrm>
        </p:grpSpPr>
        <p:sp>
          <p:nvSpPr>
            <p:cNvPr id="28" name="object 28">
              <a:extLst>
                <a:ext uri="{FF2B5EF4-FFF2-40B4-BE49-F238E27FC236}">
                  <a16:creationId xmlns:a16="http://schemas.microsoft.com/office/drawing/2014/main" id="{846FF250-2283-3C3C-82D9-7C97CF993A3F}"/>
                </a:ext>
              </a:extLst>
            </p:cNvPr>
            <p:cNvSpPr/>
            <p:nvPr/>
          </p:nvSpPr>
          <p:spPr>
            <a:xfrm>
              <a:off x="8956548" y="3201923"/>
              <a:ext cx="228600" cy="533400"/>
            </a:xfrm>
            <a:custGeom>
              <a:avLst/>
              <a:gdLst/>
              <a:ahLst/>
              <a:cxnLst/>
              <a:rect l="l" t="t" r="r" b="b"/>
              <a:pathLst>
                <a:path w="228600" h="533400">
                  <a:moveTo>
                    <a:pt x="171450" y="0"/>
                  </a:moveTo>
                  <a:lnTo>
                    <a:pt x="57150" y="0"/>
                  </a:lnTo>
                  <a:lnTo>
                    <a:pt x="57150" y="400050"/>
                  </a:lnTo>
                  <a:lnTo>
                    <a:pt x="0" y="400050"/>
                  </a:lnTo>
                  <a:lnTo>
                    <a:pt x="114300" y="533400"/>
                  </a:lnTo>
                  <a:lnTo>
                    <a:pt x="228600" y="400050"/>
                  </a:lnTo>
                  <a:lnTo>
                    <a:pt x="171450" y="400050"/>
                  </a:lnTo>
                  <a:lnTo>
                    <a:pt x="171450" y="0"/>
                  </a:lnTo>
                  <a:close/>
                </a:path>
              </a:pathLst>
            </a:custGeom>
            <a:solidFill>
              <a:srgbClr val="00E3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>
              <a:extLst>
                <a:ext uri="{FF2B5EF4-FFF2-40B4-BE49-F238E27FC236}">
                  <a16:creationId xmlns:a16="http://schemas.microsoft.com/office/drawing/2014/main" id="{D67CC055-0AFF-E3EC-0870-6599C3FCA57B}"/>
                </a:ext>
              </a:extLst>
            </p:cNvPr>
            <p:cNvSpPr/>
            <p:nvPr/>
          </p:nvSpPr>
          <p:spPr>
            <a:xfrm>
              <a:off x="8956548" y="3201923"/>
              <a:ext cx="228600" cy="533400"/>
            </a:xfrm>
            <a:custGeom>
              <a:avLst/>
              <a:gdLst/>
              <a:ahLst/>
              <a:cxnLst/>
              <a:rect l="l" t="t" r="r" b="b"/>
              <a:pathLst>
                <a:path w="228600" h="533400">
                  <a:moveTo>
                    <a:pt x="0" y="400050"/>
                  </a:moveTo>
                  <a:lnTo>
                    <a:pt x="57150" y="400050"/>
                  </a:lnTo>
                  <a:lnTo>
                    <a:pt x="57150" y="0"/>
                  </a:lnTo>
                  <a:lnTo>
                    <a:pt x="171450" y="0"/>
                  </a:lnTo>
                  <a:lnTo>
                    <a:pt x="171450" y="400050"/>
                  </a:lnTo>
                  <a:lnTo>
                    <a:pt x="228600" y="400050"/>
                  </a:lnTo>
                  <a:lnTo>
                    <a:pt x="114300" y="533400"/>
                  </a:lnTo>
                  <a:lnTo>
                    <a:pt x="0" y="40005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>
            <a:extLst>
              <a:ext uri="{FF2B5EF4-FFF2-40B4-BE49-F238E27FC236}">
                <a16:creationId xmlns:a16="http://schemas.microsoft.com/office/drawing/2014/main" id="{864E404B-F31B-16C7-C8EC-D3B6E2848A44}"/>
              </a:ext>
            </a:extLst>
          </p:cNvPr>
          <p:cNvGrpSpPr/>
          <p:nvPr/>
        </p:nvGrpSpPr>
        <p:grpSpPr>
          <a:xfrm>
            <a:off x="7235952" y="4035552"/>
            <a:ext cx="542925" cy="238125"/>
            <a:chOff x="7235952" y="4035552"/>
            <a:chExt cx="542925" cy="238125"/>
          </a:xfrm>
        </p:grpSpPr>
        <p:sp>
          <p:nvSpPr>
            <p:cNvPr id="31" name="object 31">
              <a:extLst>
                <a:ext uri="{FF2B5EF4-FFF2-40B4-BE49-F238E27FC236}">
                  <a16:creationId xmlns:a16="http://schemas.microsoft.com/office/drawing/2014/main" id="{362347CC-D500-9692-3827-879A0D8804F1}"/>
                </a:ext>
              </a:extLst>
            </p:cNvPr>
            <p:cNvSpPr/>
            <p:nvPr/>
          </p:nvSpPr>
          <p:spPr>
            <a:xfrm>
              <a:off x="7240524" y="4040124"/>
              <a:ext cx="533400" cy="228600"/>
            </a:xfrm>
            <a:custGeom>
              <a:avLst/>
              <a:gdLst/>
              <a:ahLst/>
              <a:cxnLst/>
              <a:rect l="l" t="t" r="r" b="b"/>
              <a:pathLst>
                <a:path w="533400" h="228600">
                  <a:moveTo>
                    <a:pt x="133350" y="0"/>
                  </a:moveTo>
                  <a:lnTo>
                    <a:pt x="0" y="114300"/>
                  </a:lnTo>
                  <a:lnTo>
                    <a:pt x="133350" y="228600"/>
                  </a:lnTo>
                  <a:lnTo>
                    <a:pt x="133350" y="171450"/>
                  </a:lnTo>
                  <a:lnTo>
                    <a:pt x="533400" y="171450"/>
                  </a:lnTo>
                  <a:lnTo>
                    <a:pt x="533400" y="57150"/>
                  </a:lnTo>
                  <a:lnTo>
                    <a:pt x="133350" y="57150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00E3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>
              <a:extLst>
                <a:ext uri="{FF2B5EF4-FFF2-40B4-BE49-F238E27FC236}">
                  <a16:creationId xmlns:a16="http://schemas.microsoft.com/office/drawing/2014/main" id="{17721C3D-C562-07ED-7168-E67FAD04770C}"/>
                </a:ext>
              </a:extLst>
            </p:cNvPr>
            <p:cNvSpPr/>
            <p:nvPr/>
          </p:nvSpPr>
          <p:spPr>
            <a:xfrm>
              <a:off x="7240524" y="4040124"/>
              <a:ext cx="533400" cy="228600"/>
            </a:xfrm>
            <a:custGeom>
              <a:avLst/>
              <a:gdLst/>
              <a:ahLst/>
              <a:cxnLst/>
              <a:rect l="l" t="t" r="r" b="b"/>
              <a:pathLst>
                <a:path w="533400" h="228600">
                  <a:moveTo>
                    <a:pt x="0" y="114300"/>
                  </a:moveTo>
                  <a:lnTo>
                    <a:pt x="133350" y="0"/>
                  </a:lnTo>
                  <a:lnTo>
                    <a:pt x="133350" y="57150"/>
                  </a:lnTo>
                  <a:lnTo>
                    <a:pt x="533400" y="57150"/>
                  </a:lnTo>
                  <a:lnTo>
                    <a:pt x="533400" y="171450"/>
                  </a:lnTo>
                  <a:lnTo>
                    <a:pt x="133350" y="171450"/>
                  </a:lnTo>
                  <a:lnTo>
                    <a:pt x="133350" y="228600"/>
                  </a:lnTo>
                  <a:lnTo>
                    <a:pt x="0" y="1143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>
            <a:extLst>
              <a:ext uri="{FF2B5EF4-FFF2-40B4-BE49-F238E27FC236}">
                <a16:creationId xmlns:a16="http://schemas.microsoft.com/office/drawing/2014/main" id="{B1BC8EFB-56FA-5553-ECE3-7578067BD1D2}"/>
              </a:ext>
            </a:extLst>
          </p:cNvPr>
          <p:cNvGrpSpPr/>
          <p:nvPr/>
        </p:nvGrpSpPr>
        <p:grpSpPr>
          <a:xfrm>
            <a:off x="4187952" y="4035552"/>
            <a:ext cx="542925" cy="238125"/>
            <a:chOff x="4187952" y="4035552"/>
            <a:chExt cx="542925" cy="238125"/>
          </a:xfrm>
        </p:grpSpPr>
        <p:sp>
          <p:nvSpPr>
            <p:cNvPr id="34" name="object 34">
              <a:extLst>
                <a:ext uri="{FF2B5EF4-FFF2-40B4-BE49-F238E27FC236}">
                  <a16:creationId xmlns:a16="http://schemas.microsoft.com/office/drawing/2014/main" id="{1AD22BCD-8812-1A61-E596-B31488F6A177}"/>
                </a:ext>
              </a:extLst>
            </p:cNvPr>
            <p:cNvSpPr/>
            <p:nvPr/>
          </p:nvSpPr>
          <p:spPr>
            <a:xfrm>
              <a:off x="4192524" y="4040124"/>
              <a:ext cx="533400" cy="228600"/>
            </a:xfrm>
            <a:custGeom>
              <a:avLst/>
              <a:gdLst/>
              <a:ahLst/>
              <a:cxnLst/>
              <a:rect l="l" t="t" r="r" b="b"/>
              <a:pathLst>
                <a:path w="533400" h="228600">
                  <a:moveTo>
                    <a:pt x="133350" y="0"/>
                  </a:moveTo>
                  <a:lnTo>
                    <a:pt x="0" y="114300"/>
                  </a:lnTo>
                  <a:lnTo>
                    <a:pt x="133350" y="228600"/>
                  </a:lnTo>
                  <a:lnTo>
                    <a:pt x="133350" y="171450"/>
                  </a:lnTo>
                  <a:lnTo>
                    <a:pt x="533400" y="171450"/>
                  </a:lnTo>
                  <a:lnTo>
                    <a:pt x="533400" y="57150"/>
                  </a:lnTo>
                  <a:lnTo>
                    <a:pt x="133350" y="57150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00E3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>
              <a:extLst>
                <a:ext uri="{FF2B5EF4-FFF2-40B4-BE49-F238E27FC236}">
                  <a16:creationId xmlns:a16="http://schemas.microsoft.com/office/drawing/2014/main" id="{BD980BAE-FA9E-6457-402B-C6E6E353A556}"/>
                </a:ext>
              </a:extLst>
            </p:cNvPr>
            <p:cNvSpPr/>
            <p:nvPr/>
          </p:nvSpPr>
          <p:spPr>
            <a:xfrm>
              <a:off x="4192524" y="4040124"/>
              <a:ext cx="533400" cy="228600"/>
            </a:xfrm>
            <a:custGeom>
              <a:avLst/>
              <a:gdLst/>
              <a:ahLst/>
              <a:cxnLst/>
              <a:rect l="l" t="t" r="r" b="b"/>
              <a:pathLst>
                <a:path w="533400" h="228600">
                  <a:moveTo>
                    <a:pt x="0" y="114300"/>
                  </a:moveTo>
                  <a:lnTo>
                    <a:pt x="133350" y="0"/>
                  </a:lnTo>
                  <a:lnTo>
                    <a:pt x="133350" y="57150"/>
                  </a:lnTo>
                  <a:lnTo>
                    <a:pt x="533400" y="57150"/>
                  </a:lnTo>
                  <a:lnTo>
                    <a:pt x="533400" y="171450"/>
                  </a:lnTo>
                  <a:lnTo>
                    <a:pt x="133350" y="171450"/>
                  </a:lnTo>
                  <a:lnTo>
                    <a:pt x="133350" y="228600"/>
                  </a:lnTo>
                  <a:lnTo>
                    <a:pt x="0" y="1143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>
            <a:extLst>
              <a:ext uri="{FF2B5EF4-FFF2-40B4-BE49-F238E27FC236}">
                <a16:creationId xmlns:a16="http://schemas.microsoft.com/office/drawing/2014/main" id="{A15DD3E2-6D7A-698E-135B-06E1214BA413}"/>
              </a:ext>
            </a:extLst>
          </p:cNvPr>
          <p:cNvGrpSpPr/>
          <p:nvPr/>
        </p:nvGrpSpPr>
        <p:grpSpPr>
          <a:xfrm>
            <a:off x="2801111" y="4526279"/>
            <a:ext cx="2501265" cy="1690370"/>
            <a:chOff x="2801111" y="4526279"/>
            <a:chExt cx="2501265" cy="1690370"/>
          </a:xfrm>
        </p:grpSpPr>
        <p:sp>
          <p:nvSpPr>
            <p:cNvPr id="37" name="object 37">
              <a:extLst>
                <a:ext uri="{FF2B5EF4-FFF2-40B4-BE49-F238E27FC236}">
                  <a16:creationId xmlns:a16="http://schemas.microsoft.com/office/drawing/2014/main" id="{A27614F8-573A-5DC9-40BC-8577724E3E22}"/>
                </a:ext>
              </a:extLst>
            </p:cNvPr>
            <p:cNvSpPr/>
            <p:nvPr/>
          </p:nvSpPr>
          <p:spPr>
            <a:xfrm>
              <a:off x="4015739" y="5147055"/>
              <a:ext cx="1206500" cy="426084"/>
            </a:xfrm>
            <a:custGeom>
              <a:avLst/>
              <a:gdLst/>
              <a:ahLst/>
              <a:cxnLst/>
              <a:rect l="l" t="t" r="r" b="b"/>
              <a:pathLst>
                <a:path w="1206500" h="426085">
                  <a:moveTo>
                    <a:pt x="1045845" y="0"/>
                  </a:moveTo>
                  <a:lnTo>
                    <a:pt x="1060069" y="66040"/>
                  </a:lnTo>
                  <a:lnTo>
                    <a:pt x="0" y="293751"/>
                  </a:lnTo>
                  <a:lnTo>
                    <a:pt x="28448" y="425704"/>
                  </a:lnTo>
                  <a:lnTo>
                    <a:pt x="1088389" y="197993"/>
                  </a:lnTo>
                  <a:lnTo>
                    <a:pt x="1102614" y="263906"/>
                  </a:lnTo>
                  <a:lnTo>
                    <a:pt x="1206246" y="103632"/>
                  </a:lnTo>
                  <a:lnTo>
                    <a:pt x="1045845" y="0"/>
                  </a:lnTo>
                  <a:close/>
                </a:path>
              </a:pathLst>
            </a:custGeom>
            <a:solidFill>
              <a:srgbClr val="00E3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>
              <a:extLst>
                <a:ext uri="{FF2B5EF4-FFF2-40B4-BE49-F238E27FC236}">
                  <a16:creationId xmlns:a16="http://schemas.microsoft.com/office/drawing/2014/main" id="{A6A08FC0-EECD-11CB-9DEB-4EA2F49E2573}"/>
                </a:ext>
              </a:extLst>
            </p:cNvPr>
            <p:cNvSpPr/>
            <p:nvPr/>
          </p:nvSpPr>
          <p:spPr>
            <a:xfrm>
              <a:off x="4015739" y="5147055"/>
              <a:ext cx="1206500" cy="426084"/>
            </a:xfrm>
            <a:custGeom>
              <a:avLst/>
              <a:gdLst/>
              <a:ahLst/>
              <a:cxnLst/>
              <a:rect l="l" t="t" r="r" b="b"/>
              <a:pathLst>
                <a:path w="1206500" h="426085">
                  <a:moveTo>
                    <a:pt x="0" y="293751"/>
                  </a:moveTo>
                  <a:lnTo>
                    <a:pt x="1060069" y="66040"/>
                  </a:lnTo>
                  <a:lnTo>
                    <a:pt x="1045845" y="0"/>
                  </a:lnTo>
                  <a:lnTo>
                    <a:pt x="1206246" y="103632"/>
                  </a:lnTo>
                  <a:lnTo>
                    <a:pt x="1102614" y="263906"/>
                  </a:lnTo>
                  <a:lnTo>
                    <a:pt x="1088389" y="197993"/>
                  </a:lnTo>
                  <a:lnTo>
                    <a:pt x="28448" y="425704"/>
                  </a:lnTo>
                  <a:lnTo>
                    <a:pt x="0" y="29375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>
              <a:extLst>
                <a:ext uri="{FF2B5EF4-FFF2-40B4-BE49-F238E27FC236}">
                  <a16:creationId xmlns:a16="http://schemas.microsoft.com/office/drawing/2014/main" id="{10485F0F-1AC2-6B75-92E5-DE4698AEAA43}"/>
                </a:ext>
              </a:extLst>
            </p:cNvPr>
            <p:cNvSpPr/>
            <p:nvPr/>
          </p:nvSpPr>
          <p:spPr>
            <a:xfrm>
              <a:off x="4027297" y="5706579"/>
              <a:ext cx="1270000" cy="505459"/>
            </a:xfrm>
            <a:custGeom>
              <a:avLst/>
              <a:gdLst/>
              <a:ahLst/>
              <a:cxnLst/>
              <a:rect l="l" t="t" r="r" b="b"/>
              <a:pathLst>
                <a:path w="1270000" h="505460">
                  <a:moveTo>
                    <a:pt x="36829" y="0"/>
                  </a:moveTo>
                  <a:lnTo>
                    <a:pt x="0" y="136664"/>
                  </a:lnTo>
                  <a:lnTo>
                    <a:pt x="1114805" y="436702"/>
                  </a:lnTo>
                  <a:lnTo>
                    <a:pt x="1096517" y="505040"/>
                  </a:lnTo>
                  <a:lnTo>
                    <a:pt x="1269873" y="405155"/>
                  </a:lnTo>
                  <a:lnTo>
                    <a:pt x="1170051" y="231698"/>
                  </a:lnTo>
                  <a:lnTo>
                    <a:pt x="1151636" y="300037"/>
                  </a:lnTo>
                  <a:lnTo>
                    <a:pt x="36829" y="0"/>
                  </a:lnTo>
                  <a:close/>
                </a:path>
              </a:pathLst>
            </a:custGeom>
            <a:solidFill>
              <a:srgbClr val="00E3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>
              <a:extLst>
                <a:ext uri="{FF2B5EF4-FFF2-40B4-BE49-F238E27FC236}">
                  <a16:creationId xmlns:a16="http://schemas.microsoft.com/office/drawing/2014/main" id="{4B958262-2DE3-5D3F-190D-D17D48D681E6}"/>
                </a:ext>
              </a:extLst>
            </p:cNvPr>
            <p:cNvSpPr/>
            <p:nvPr/>
          </p:nvSpPr>
          <p:spPr>
            <a:xfrm>
              <a:off x="4027297" y="5706579"/>
              <a:ext cx="1270000" cy="505459"/>
            </a:xfrm>
            <a:custGeom>
              <a:avLst/>
              <a:gdLst/>
              <a:ahLst/>
              <a:cxnLst/>
              <a:rect l="l" t="t" r="r" b="b"/>
              <a:pathLst>
                <a:path w="1270000" h="505460">
                  <a:moveTo>
                    <a:pt x="36829" y="0"/>
                  </a:moveTo>
                  <a:lnTo>
                    <a:pt x="1151636" y="300037"/>
                  </a:lnTo>
                  <a:lnTo>
                    <a:pt x="1170051" y="231698"/>
                  </a:lnTo>
                  <a:lnTo>
                    <a:pt x="1269873" y="405155"/>
                  </a:lnTo>
                  <a:lnTo>
                    <a:pt x="1096517" y="505040"/>
                  </a:lnTo>
                  <a:lnTo>
                    <a:pt x="1114805" y="436702"/>
                  </a:lnTo>
                  <a:lnTo>
                    <a:pt x="0" y="136664"/>
                  </a:lnTo>
                  <a:lnTo>
                    <a:pt x="36829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>
              <a:extLst>
                <a:ext uri="{FF2B5EF4-FFF2-40B4-BE49-F238E27FC236}">
                  <a16:creationId xmlns:a16="http://schemas.microsoft.com/office/drawing/2014/main" id="{0763DE21-96E7-0D29-992C-63F3EC1C9A0B}"/>
                </a:ext>
              </a:extLst>
            </p:cNvPr>
            <p:cNvSpPr/>
            <p:nvPr/>
          </p:nvSpPr>
          <p:spPr>
            <a:xfrm>
              <a:off x="2805683" y="4530851"/>
              <a:ext cx="182880" cy="624840"/>
            </a:xfrm>
            <a:custGeom>
              <a:avLst/>
              <a:gdLst/>
              <a:ahLst/>
              <a:cxnLst/>
              <a:rect l="l" t="t" r="r" b="b"/>
              <a:pathLst>
                <a:path w="182880" h="624839">
                  <a:moveTo>
                    <a:pt x="137160" y="0"/>
                  </a:moveTo>
                  <a:lnTo>
                    <a:pt x="45720" y="0"/>
                  </a:lnTo>
                  <a:lnTo>
                    <a:pt x="45720" y="533400"/>
                  </a:lnTo>
                  <a:lnTo>
                    <a:pt x="0" y="533400"/>
                  </a:lnTo>
                  <a:lnTo>
                    <a:pt x="91440" y="624840"/>
                  </a:lnTo>
                  <a:lnTo>
                    <a:pt x="182880" y="533400"/>
                  </a:lnTo>
                  <a:lnTo>
                    <a:pt x="137160" y="533400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00E3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>
              <a:extLst>
                <a:ext uri="{FF2B5EF4-FFF2-40B4-BE49-F238E27FC236}">
                  <a16:creationId xmlns:a16="http://schemas.microsoft.com/office/drawing/2014/main" id="{4FB90FC3-5A13-CB71-02EE-CAFE00758D6B}"/>
                </a:ext>
              </a:extLst>
            </p:cNvPr>
            <p:cNvSpPr/>
            <p:nvPr/>
          </p:nvSpPr>
          <p:spPr>
            <a:xfrm>
              <a:off x="2805683" y="4530851"/>
              <a:ext cx="182880" cy="624840"/>
            </a:xfrm>
            <a:custGeom>
              <a:avLst/>
              <a:gdLst/>
              <a:ahLst/>
              <a:cxnLst/>
              <a:rect l="l" t="t" r="r" b="b"/>
              <a:pathLst>
                <a:path w="182880" h="624839">
                  <a:moveTo>
                    <a:pt x="0" y="533400"/>
                  </a:moveTo>
                  <a:lnTo>
                    <a:pt x="45720" y="533400"/>
                  </a:lnTo>
                  <a:lnTo>
                    <a:pt x="45720" y="0"/>
                  </a:lnTo>
                  <a:lnTo>
                    <a:pt x="137160" y="0"/>
                  </a:lnTo>
                  <a:lnTo>
                    <a:pt x="137160" y="533400"/>
                  </a:lnTo>
                  <a:lnTo>
                    <a:pt x="182880" y="533400"/>
                  </a:lnTo>
                  <a:lnTo>
                    <a:pt x="91440" y="624840"/>
                  </a:lnTo>
                  <a:lnTo>
                    <a:pt x="0" y="5334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80753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3D4E2-05E4-7698-CE8E-58712CB55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contractility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FE63D-C564-0248-188E-B0A42C38B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3"/>
            <a:ext cx="10353762" cy="1142999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en-US" dirty="0">
                <a:latin typeface="Dubai Medium" panose="020B0603030403030204" pitchFamily="34" charset="-78"/>
                <a:cs typeface="Dubai Medium" panose="020B0603030403030204" pitchFamily="34" charset="-78"/>
              </a:rPr>
              <a:t>-</a:t>
            </a:r>
            <a:r>
              <a:rPr lang="fa-IR" dirty="0">
                <a:latin typeface="Dubai Medium" panose="020B0603030403030204" pitchFamily="34" charset="-78"/>
                <a:cs typeface="Dubai Medium" panose="020B0603030403030204" pitchFamily="34" charset="-78"/>
              </a:rPr>
              <a:t>قدرت انقباضی قلب</a:t>
            </a:r>
            <a:r>
              <a:rPr lang="en-US" dirty="0">
                <a:latin typeface="Dubai Medium" panose="020B0603030403030204" pitchFamily="34" charset="-78"/>
                <a:cs typeface="Dubai Medium" panose="020B0603030403030204" pitchFamily="34" charset="-78"/>
              </a:rPr>
              <a:t>(contractility)</a:t>
            </a:r>
            <a:r>
              <a:rPr lang="fa-IR" dirty="0">
                <a:latin typeface="Dubai Medium" panose="020B0603030403030204" pitchFamily="34" charset="-78"/>
                <a:cs typeface="Dubai Medium" panose="020B0603030403030204" pitchFamily="34" charset="-78"/>
              </a:rPr>
              <a:t> در واقع تحت اثر خود تنظیمی</a:t>
            </a:r>
            <a:r>
              <a:rPr lang="en-US" dirty="0">
                <a:latin typeface="Dubai Medium" panose="020B0603030403030204" pitchFamily="34" charset="-78"/>
                <a:cs typeface="Dubai Medium" panose="020B0603030403030204" pitchFamily="34" charset="-78"/>
              </a:rPr>
              <a:t>(Frank-Starling)</a:t>
            </a:r>
            <a:r>
              <a:rPr lang="fa-IR" dirty="0">
                <a:latin typeface="Dubai Medium" panose="020B0603030403030204" pitchFamily="34" charset="-78"/>
                <a:cs typeface="Dubai Medium" panose="020B0603030403030204" pitchFamily="34" charset="-78"/>
              </a:rPr>
              <a:t> وسیستم عصبی اتونومیک است</a:t>
            </a:r>
            <a:endParaRPr lang="en-US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grpSp>
        <p:nvGrpSpPr>
          <p:cNvPr id="5" name="object 4">
            <a:extLst>
              <a:ext uri="{FF2B5EF4-FFF2-40B4-BE49-F238E27FC236}">
                <a16:creationId xmlns:a16="http://schemas.microsoft.com/office/drawing/2014/main" id="{DC35E3CF-E530-4315-E3EA-9E3078E9B7B9}"/>
              </a:ext>
            </a:extLst>
          </p:cNvPr>
          <p:cNvGrpSpPr/>
          <p:nvPr/>
        </p:nvGrpSpPr>
        <p:grpSpPr>
          <a:xfrm>
            <a:off x="2742788" y="4572920"/>
            <a:ext cx="2600325" cy="1152525"/>
            <a:chOff x="2663761" y="4263961"/>
            <a:chExt cx="2600325" cy="1152525"/>
          </a:xfrm>
        </p:grpSpPr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F42EDCAF-BC10-AF52-675E-FF0D93F58CAD}"/>
                </a:ext>
              </a:extLst>
            </p:cNvPr>
            <p:cNvSpPr/>
            <p:nvPr/>
          </p:nvSpPr>
          <p:spPr>
            <a:xfrm>
              <a:off x="2668523" y="4268723"/>
              <a:ext cx="2590800" cy="1143000"/>
            </a:xfrm>
            <a:custGeom>
              <a:avLst/>
              <a:gdLst/>
              <a:ahLst/>
              <a:cxnLst/>
              <a:rect l="l" t="t" r="r" b="b"/>
              <a:pathLst>
                <a:path w="2590800" h="1143000">
                  <a:moveTo>
                    <a:pt x="1295400" y="0"/>
                  </a:moveTo>
                  <a:lnTo>
                    <a:pt x="1230749" y="699"/>
                  </a:lnTo>
                  <a:lnTo>
                    <a:pt x="1166919" y="2776"/>
                  </a:lnTo>
                  <a:lnTo>
                    <a:pt x="1103983" y="6197"/>
                  </a:lnTo>
                  <a:lnTo>
                    <a:pt x="1042016" y="10930"/>
                  </a:lnTo>
                  <a:lnTo>
                    <a:pt x="981092" y="16941"/>
                  </a:lnTo>
                  <a:lnTo>
                    <a:pt x="921285" y="24199"/>
                  </a:lnTo>
                  <a:lnTo>
                    <a:pt x="862669" y="32670"/>
                  </a:lnTo>
                  <a:lnTo>
                    <a:pt x="805319" y="42322"/>
                  </a:lnTo>
                  <a:lnTo>
                    <a:pt x="749308" y="53122"/>
                  </a:lnTo>
                  <a:lnTo>
                    <a:pt x="694712" y="65037"/>
                  </a:lnTo>
                  <a:lnTo>
                    <a:pt x="641603" y="78034"/>
                  </a:lnTo>
                  <a:lnTo>
                    <a:pt x="590058" y="92081"/>
                  </a:lnTo>
                  <a:lnTo>
                    <a:pt x="540149" y="107144"/>
                  </a:lnTo>
                  <a:lnTo>
                    <a:pt x="491951" y="123192"/>
                  </a:lnTo>
                  <a:lnTo>
                    <a:pt x="445538" y="140191"/>
                  </a:lnTo>
                  <a:lnTo>
                    <a:pt x="400984" y="158108"/>
                  </a:lnTo>
                  <a:lnTo>
                    <a:pt x="358364" y="176912"/>
                  </a:lnTo>
                  <a:lnTo>
                    <a:pt x="317752" y="196568"/>
                  </a:lnTo>
                  <a:lnTo>
                    <a:pt x="279223" y="217045"/>
                  </a:lnTo>
                  <a:lnTo>
                    <a:pt x="242849" y="238309"/>
                  </a:lnTo>
                  <a:lnTo>
                    <a:pt x="208706" y="260328"/>
                  </a:lnTo>
                  <a:lnTo>
                    <a:pt x="176868" y="283068"/>
                  </a:lnTo>
                  <a:lnTo>
                    <a:pt x="120404" y="330585"/>
                  </a:lnTo>
                  <a:lnTo>
                    <a:pt x="74049" y="380596"/>
                  </a:lnTo>
                  <a:lnTo>
                    <a:pt x="38398" y="432841"/>
                  </a:lnTo>
                  <a:lnTo>
                    <a:pt x="14046" y="487055"/>
                  </a:lnTo>
                  <a:lnTo>
                    <a:pt x="1585" y="542979"/>
                  </a:lnTo>
                  <a:lnTo>
                    <a:pt x="0" y="571500"/>
                  </a:lnTo>
                  <a:lnTo>
                    <a:pt x="1585" y="600020"/>
                  </a:lnTo>
                  <a:lnTo>
                    <a:pt x="14046" y="655944"/>
                  </a:lnTo>
                  <a:lnTo>
                    <a:pt x="38398" y="710158"/>
                  </a:lnTo>
                  <a:lnTo>
                    <a:pt x="74049" y="762403"/>
                  </a:lnTo>
                  <a:lnTo>
                    <a:pt x="120404" y="812414"/>
                  </a:lnTo>
                  <a:lnTo>
                    <a:pt x="176868" y="859931"/>
                  </a:lnTo>
                  <a:lnTo>
                    <a:pt x="208706" y="882671"/>
                  </a:lnTo>
                  <a:lnTo>
                    <a:pt x="242849" y="904690"/>
                  </a:lnTo>
                  <a:lnTo>
                    <a:pt x="279223" y="925954"/>
                  </a:lnTo>
                  <a:lnTo>
                    <a:pt x="317752" y="946431"/>
                  </a:lnTo>
                  <a:lnTo>
                    <a:pt x="358364" y="966087"/>
                  </a:lnTo>
                  <a:lnTo>
                    <a:pt x="400984" y="984891"/>
                  </a:lnTo>
                  <a:lnTo>
                    <a:pt x="445538" y="1002808"/>
                  </a:lnTo>
                  <a:lnTo>
                    <a:pt x="491951" y="1019807"/>
                  </a:lnTo>
                  <a:lnTo>
                    <a:pt x="540149" y="1035855"/>
                  </a:lnTo>
                  <a:lnTo>
                    <a:pt x="590058" y="1050918"/>
                  </a:lnTo>
                  <a:lnTo>
                    <a:pt x="641603" y="1064965"/>
                  </a:lnTo>
                  <a:lnTo>
                    <a:pt x="694712" y="1077962"/>
                  </a:lnTo>
                  <a:lnTo>
                    <a:pt x="749308" y="1089877"/>
                  </a:lnTo>
                  <a:lnTo>
                    <a:pt x="805319" y="1100677"/>
                  </a:lnTo>
                  <a:lnTo>
                    <a:pt x="862669" y="1110329"/>
                  </a:lnTo>
                  <a:lnTo>
                    <a:pt x="921285" y="1118800"/>
                  </a:lnTo>
                  <a:lnTo>
                    <a:pt x="981092" y="1126058"/>
                  </a:lnTo>
                  <a:lnTo>
                    <a:pt x="1042016" y="1132069"/>
                  </a:lnTo>
                  <a:lnTo>
                    <a:pt x="1103983" y="1136802"/>
                  </a:lnTo>
                  <a:lnTo>
                    <a:pt x="1166919" y="1140223"/>
                  </a:lnTo>
                  <a:lnTo>
                    <a:pt x="1230749" y="1142300"/>
                  </a:lnTo>
                  <a:lnTo>
                    <a:pt x="1295400" y="1143000"/>
                  </a:lnTo>
                  <a:lnTo>
                    <a:pt x="1360050" y="1142300"/>
                  </a:lnTo>
                  <a:lnTo>
                    <a:pt x="1423880" y="1140223"/>
                  </a:lnTo>
                  <a:lnTo>
                    <a:pt x="1486816" y="1136802"/>
                  </a:lnTo>
                  <a:lnTo>
                    <a:pt x="1548783" y="1132069"/>
                  </a:lnTo>
                  <a:lnTo>
                    <a:pt x="1609707" y="1126058"/>
                  </a:lnTo>
                  <a:lnTo>
                    <a:pt x="1669514" y="1118800"/>
                  </a:lnTo>
                  <a:lnTo>
                    <a:pt x="1728130" y="1110329"/>
                  </a:lnTo>
                  <a:lnTo>
                    <a:pt x="1785480" y="1100677"/>
                  </a:lnTo>
                  <a:lnTo>
                    <a:pt x="1841491" y="1089877"/>
                  </a:lnTo>
                  <a:lnTo>
                    <a:pt x="1896087" y="1077962"/>
                  </a:lnTo>
                  <a:lnTo>
                    <a:pt x="1949195" y="1064965"/>
                  </a:lnTo>
                  <a:lnTo>
                    <a:pt x="2000741" y="1050918"/>
                  </a:lnTo>
                  <a:lnTo>
                    <a:pt x="2050650" y="1035855"/>
                  </a:lnTo>
                  <a:lnTo>
                    <a:pt x="2098848" y="1019807"/>
                  </a:lnTo>
                  <a:lnTo>
                    <a:pt x="2145261" y="1002808"/>
                  </a:lnTo>
                  <a:lnTo>
                    <a:pt x="2189815" y="984891"/>
                  </a:lnTo>
                  <a:lnTo>
                    <a:pt x="2232435" y="966087"/>
                  </a:lnTo>
                  <a:lnTo>
                    <a:pt x="2273047" y="946431"/>
                  </a:lnTo>
                  <a:lnTo>
                    <a:pt x="2311576" y="925954"/>
                  </a:lnTo>
                  <a:lnTo>
                    <a:pt x="2347950" y="904690"/>
                  </a:lnTo>
                  <a:lnTo>
                    <a:pt x="2382093" y="882671"/>
                  </a:lnTo>
                  <a:lnTo>
                    <a:pt x="2413931" y="859931"/>
                  </a:lnTo>
                  <a:lnTo>
                    <a:pt x="2470395" y="812414"/>
                  </a:lnTo>
                  <a:lnTo>
                    <a:pt x="2516750" y="762403"/>
                  </a:lnTo>
                  <a:lnTo>
                    <a:pt x="2552401" y="710158"/>
                  </a:lnTo>
                  <a:lnTo>
                    <a:pt x="2576753" y="655944"/>
                  </a:lnTo>
                  <a:lnTo>
                    <a:pt x="2589214" y="600020"/>
                  </a:lnTo>
                  <a:lnTo>
                    <a:pt x="2590800" y="571500"/>
                  </a:lnTo>
                  <a:lnTo>
                    <a:pt x="2589214" y="542979"/>
                  </a:lnTo>
                  <a:lnTo>
                    <a:pt x="2576753" y="487055"/>
                  </a:lnTo>
                  <a:lnTo>
                    <a:pt x="2552401" y="432841"/>
                  </a:lnTo>
                  <a:lnTo>
                    <a:pt x="2516750" y="380596"/>
                  </a:lnTo>
                  <a:lnTo>
                    <a:pt x="2470395" y="330585"/>
                  </a:lnTo>
                  <a:lnTo>
                    <a:pt x="2413931" y="283068"/>
                  </a:lnTo>
                  <a:lnTo>
                    <a:pt x="2382093" y="260328"/>
                  </a:lnTo>
                  <a:lnTo>
                    <a:pt x="2347950" y="238309"/>
                  </a:lnTo>
                  <a:lnTo>
                    <a:pt x="2311576" y="217045"/>
                  </a:lnTo>
                  <a:lnTo>
                    <a:pt x="2273047" y="196568"/>
                  </a:lnTo>
                  <a:lnTo>
                    <a:pt x="2232435" y="176912"/>
                  </a:lnTo>
                  <a:lnTo>
                    <a:pt x="2189815" y="158108"/>
                  </a:lnTo>
                  <a:lnTo>
                    <a:pt x="2145261" y="140191"/>
                  </a:lnTo>
                  <a:lnTo>
                    <a:pt x="2098848" y="123192"/>
                  </a:lnTo>
                  <a:lnTo>
                    <a:pt x="2050650" y="107144"/>
                  </a:lnTo>
                  <a:lnTo>
                    <a:pt x="2000741" y="92081"/>
                  </a:lnTo>
                  <a:lnTo>
                    <a:pt x="1949196" y="78034"/>
                  </a:lnTo>
                  <a:lnTo>
                    <a:pt x="1896087" y="65037"/>
                  </a:lnTo>
                  <a:lnTo>
                    <a:pt x="1841491" y="53122"/>
                  </a:lnTo>
                  <a:lnTo>
                    <a:pt x="1785480" y="42322"/>
                  </a:lnTo>
                  <a:lnTo>
                    <a:pt x="1728130" y="32670"/>
                  </a:lnTo>
                  <a:lnTo>
                    <a:pt x="1669514" y="24199"/>
                  </a:lnTo>
                  <a:lnTo>
                    <a:pt x="1609707" y="16941"/>
                  </a:lnTo>
                  <a:lnTo>
                    <a:pt x="1548783" y="10930"/>
                  </a:lnTo>
                  <a:lnTo>
                    <a:pt x="1486816" y="6197"/>
                  </a:lnTo>
                  <a:lnTo>
                    <a:pt x="1423880" y="2776"/>
                  </a:lnTo>
                  <a:lnTo>
                    <a:pt x="1360050" y="699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F40568D0-89CD-BF6E-A448-796DECC46282}"/>
                </a:ext>
              </a:extLst>
            </p:cNvPr>
            <p:cNvSpPr/>
            <p:nvPr/>
          </p:nvSpPr>
          <p:spPr>
            <a:xfrm>
              <a:off x="2668523" y="4268723"/>
              <a:ext cx="2590800" cy="1143000"/>
            </a:xfrm>
            <a:custGeom>
              <a:avLst/>
              <a:gdLst/>
              <a:ahLst/>
              <a:cxnLst/>
              <a:rect l="l" t="t" r="r" b="b"/>
              <a:pathLst>
                <a:path w="2590800" h="1143000">
                  <a:moveTo>
                    <a:pt x="0" y="571500"/>
                  </a:moveTo>
                  <a:lnTo>
                    <a:pt x="6292" y="514820"/>
                  </a:lnTo>
                  <a:lnTo>
                    <a:pt x="24773" y="459718"/>
                  </a:lnTo>
                  <a:lnTo>
                    <a:pt x="54849" y="406456"/>
                  </a:lnTo>
                  <a:lnTo>
                    <a:pt x="95925" y="355295"/>
                  </a:lnTo>
                  <a:lnTo>
                    <a:pt x="147409" y="306498"/>
                  </a:lnTo>
                  <a:lnTo>
                    <a:pt x="208706" y="260328"/>
                  </a:lnTo>
                  <a:lnTo>
                    <a:pt x="242849" y="238309"/>
                  </a:lnTo>
                  <a:lnTo>
                    <a:pt x="279223" y="217045"/>
                  </a:lnTo>
                  <a:lnTo>
                    <a:pt x="317752" y="196568"/>
                  </a:lnTo>
                  <a:lnTo>
                    <a:pt x="358364" y="176912"/>
                  </a:lnTo>
                  <a:lnTo>
                    <a:pt x="400984" y="158108"/>
                  </a:lnTo>
                  <a:lnTo>
                    <a:pt x="445538" y="140191"/>
                  </a:lnTo>
                  <a:lnTo>
                    <a:pt x="491951" y="123192"/>
                  </a:lnTo>
                  <a:lnTo>
                    <a:pt x="540149" y="107144"/>
                  </a:lnTo>
                  <a:lnTo>
                    <a:pt x="590058" y="92081"/>
                  </a:lnTo>
                  <a:lnTo>
                    <a:pt x="641603" y="78034"/>
                  </a:lnTo>
                  <a:lnTo>
                    <a:pt x="694712" y="65037"/>
                  </a:lnTo>
                  <a:lnTo>
                    <a:pt x="749308" y="53122"/>
                  </a:lnTo>
                  <a:lnTo>
                    <a:pt x="805319" y="42322"/>
                  </a:lnTo>
                  <a:lnTo>
                    <a:pt x="862669" y="32670"/>
                  </a:lnTo>
                  <a:lnTo>
                    <a:pt x="921285" y="24199"/>
                  </a:lnTo>
                  <a:lnTo>
                    <a:pt x="981092" y="16941"/>
                  </a:lnTo>
                  <a:lnTo>
                    <a:pt x="1042016" y="10930"/>
                  </a:lnTo>
                  <a:lnTo>
                    <a:pt x="1103983" y="6197"/>
                  </a:lnTo>
                  <a:lnTo>
                    <a:pt x="1166919" y="2776"/>
                  </a:lnTo>
                  <a:lnTo>
                    <a:pt x="1230749" y="699"/>
                  </a:lnTo>
                  <a:lnTo>
                    <a:pt x="1295400" y="0"/>
                  </a:lnTo>
                  <a:lnTo>
                    <a:pt x="1360050" y="699"/>
                  </a:lnTo>
                  <a:lnTo>
                    <a:pt x="1423880" y="2776"/>
                  </a:lnTo>
                  <a:lnTo>
                    <a:pt x="1486816" y="6197"/>
                  </a:lnTo>
                  <a:lnTo>
                    <a:pt x="1548783" y="10930"/>
                  </a:lnTo>
                  <a:lnTo>
                    <a:pt x="1609707" y="16941"/>
                  </a:lnTo>
                  <a:lnTo>
                    <a:pt x="1669514" y="24199"/>
                  </a:lnTo>
                  <a:lnTo>
                    <a:pt x="1728130" y="32670"/>
                  </a:lnTo>
                  <a:lnTo>
                    <a:pt x="1785480" y="42322"/>
                  </a:lnTo>
                  <a:lnTo>
                    <a:pt x="1841491" y="53122"/>
                  </a:lnTo>
                  <a:lnTo>
                    <a:pt x="1896087" y="65037"/>
                  </a:lnTo>
                  <a:lnTo>
                    <a:pt x="1949196" y="78034"/>
                  </a:lnTo>
                  <a:lnTo>
                    <a:pt x="2000741" y="92081"/>
                  </a:lnTo>
                  <a:lnTo>
                    <a:pt x="2050650" y="107144"/>
                  </a:lnTo>
                  <a:lnTo>
                    <a:pt x="2098848" y="123192"/>
                  </a:lnTo>
                  <a:lnTo>
                    <a:pt x="2145261" y="140191"/>
                  </a:lnTo>
                  <a:lnTo>
                    <a:pt x="2189815" y="158108"/>
                  </a:lnTo>
                  <a:lnTo>
                    <a:pt x="2232435" y="176912"/>
                  </a:lnTo>
                  <a:lnTo>
                    <a:pt x="2273047" y="196568"/>
                  </a:lnTo>
                  <a:lnTo>
                    <a:pt x="2311576" y="217045"/>
                  </a:lnTo>
                  <a:lnTo>
                    <a:pt x="2347950" y="238309"/>
                  </a:lnTo>
                  <a:lnTo>
                    <a:pt x="2382093" y="260328"/>
                  </a:lnTo>
                  <a:lnTo>
                    <a:pt x="2413931" y="283068"/>
                  </a:lnTo>
                  <a:lnTo>
                    <a:pt x="2470395" y="330585"/>
                  </a:lnTo>
                  <a:lnTo>
                    <a:pt x="2516750" y="380596"/>
                  </a:lnTo>
                  <a:lnTo>
                    <a:pt x="2552401" y="432841"/>
                  </a:lnTo>
                  <a:lnTo>
                    <a:pt x="2576753" y="487055"/>
                  </a:lnTo>
                  <a:lnTo>
                    <a:pt x="2589214" y="542979"/>
                  </a:lnTo>
                  <a:lnTo>
                    <a:pt x="2590800" y="571500"/>
                  </a:lnTo>
                  <a:lnTo>
                    <a:pt x="2589214" y="600020"/>
                  </a:lnTo>
                  <a:lnTo>
                    <a:pt x="2576753" y="655944"/>
                  </a:lnTo>
                  <a:lnTo>
                    <a:pt x="2552401" y="710158"/>
                  </a:lnTo>
                  <a:lnTo>
                    <a:pt x="2516750" y="762403"/>
                  </a:lnTo>
                  <a:lnTo>
                    <a:pt x="2470395" y="812414"/>
                  </a:lnTo>
                  <a:lnTo>
                    <a:pt x="2413931" y="859931"/>
                  </a:lnTo>
                  <a:lnTo>
                    <a:pt x="2382093" y="882671"/>
                  </a:lnTo>
                  <a:lnTo>
                    <a:pt x="2347950" y="904690"/>
                  </a:lnTo>
                  <a:lnTo>
                    <a:pt x="2311576" y="925954"/>
                  </a:lnTo>
                  <a:lnTo>
                    <a:pt x="2273047" y="946431"/>
                  </a:lnTo>
                  <a:lnTo>
                    <a:pt x="2232435" y="966087"/>
                  </a:lnTo>
                  <a:lnTo>
                    <a:pt x="2189815" y="984891"/>
                  </a:lnTo>
                  <a:lnTo>
                    <a:pt x="2145261" y="1002808"/>
                  </a:lnTo>
                  <a:lnTo>
                    <a:pt x="2098848" y="1019807"/>
                  </a:lnTo>
                  <a:lnTo>
                    <a:pt x="2050650" y="1035855"/>
                  </a:lnTo>
                  <a:lnTo>
                    <a:pt x="2000741" y="1050918"/>
                  </a:lnTo>
                  <a:lnTo>
                    <a:pt x="1949195" y="1064965"/>
                  </a:lnTo>
                  <a:lnTo>
                    <a:pt x="1896087" y="1077962"/>
                  </a:lnTo>
                  <a:lnTo>
                    <a:pt x="1841491" y="1089877"/>
                  </a:lnTo>
                  <a:lnTo>
                    <a:pt x="1785480" y="1100677"/>
                  </a:lnTo>
                  <a:lnTo>
                    <a:pt x="1728130" y="1110329"/>
                  </a:lnTo>
                  <a:lnTo>
                    <a:pt x="1669514" y="1118800"/>
                  </a:lnTo>
                  <a:lnTo>
                    <a:pt x="1609707" y="1126058"/>
                  </a:lnTo>
                  <a:lnTo>
                    <a:pt x="1548783" y="1132069"/>
                  </a:lnTo>
                  <a:lnTo>
                    <a:pt x="1486816" y="1136802"/>
                  </a:lnTo>
                  <a:lnTo>
                    <a:pt x="1423880" y="1140223"/>
                  </a:lnTo>
                  <a:lnTo>
                    <a:pt x="1360050" y="1142300"/>
                  </a:lnTo>
                  <a:lnTo>
                    <a:pt x="1295400" y="1143000"/>
                  </a:lnTo>
                  <a:lnTo>
                    <a:pt x="1230749" y="1142300"/>
                  </a:lnTo>
                  <a:lnTo>
                    <a:pt x="1166919" y="1140223"/>
                  </a:lnTo>
                  <a:lnTo>
                    <a:pt x="1103983" y="1136802"/>
                  </a:lnTo>
                  <a:lnTo>
                    <a:pt x="1042016" y="1132069"/>
                  </a:lnTo>
                  <a:lnTo>
                    <a:pt x="981092" y="1126058"/>
                  </a:lnTo>
                  <a:lnTo>
                    <a:pt x="921285" y="1118800"/>
                  </a:lnTo>
                  <a:lnTo>
                    <a:pt x="862669" y="1110329"/>
                  </a:lnTo>
                  <a:lnTo>
                    <a:pt x="805319" y="1100677"/>
                  </a:lnTo>
                  <a:lnTo>
                    <a:pt x="749308" y="1089877"/>
                  </a:lnTo>
                  <a:lnTo>
                    <a:pt x="694712" y="1077962"/>
                  </a:lnTo>
                  <a:lnTo>
                    <a:pt x="641603" y="1064965"/>
                  </a:lnTo>
                  <a:lnTo>
                    <a:pt x="590058" y="1050918"/>
                  </a:lnTo>
                  <a:lnTo>
                    <a:pt x="540149" y="1035855"/>
                  </a:lnTo>
                  <a:lnTo>
                    <a:pt x="491951" y="1019807"/>
                  </a:lnTo>
                  <a:lnTo>
                    <a:pt x="445538" y="1002808"/>
                  </a:lnTo>
                  <a:lnTo>
                    <a:pt x="400984" y="984891"/>
                  </a:lnTo>
                  <a:lnTo>
                    <a:pt x="358364" y="966087"/>
                  </a:lnTo>
                  <a:lnTo>
                    <a:pt x="317752" y="946431"/>
                  </a:lnTo>
                  <a:lnTo>
                    <a:pt x="279223" y="925954"/>
                  </a:lnTo>
                  <a:lnTo>
                    <a:pt x="242849" y="904690"/>
                  </a:lnTo>
                  <a:lnTo>
                    <a:pt x="208706" y="882671"/>
                  </a:lnTo>
                  <a:lnTo>
                    <a:pt x="176868" y="859931"/>
                  </a:lnTo>
                  <a:lnTo>
                    <a:pt x="120404" y="812414"/>
                  </a:lnTo>
                  <a:lnTo>
                    <a:pt x="74049" y="762403"/>
                  </a:lnTo>
                  <a:lnTo>
                    <a:pt x="38398" y="710158"/>
                  </a:lnTo>
                  <a:lnTo>
                    <a:pt x="14046" y="655944"/>
                  </a:lnTo>
                  <a:lnTo>
                    <a:pt x="1585" y="600020"/>
                  </a:lnTo>
                  <a:lnTo>
                    <a:pt x="0" y="5715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E0E9345-F079-E503-29AC-551EE2B99DC2}"/>
              </a:ext>
            </a:extLst>
          </p:cNvPr>
          <p:cNvGrpSpPr/>
          <p:nvPr/>
        </p:nvGrpSpPr>
        <p:grpSpPr>
          <a:xfrm>
            <a:off x="2921859" y="2856641"/>
            <a:ext cx="6919913" cy="2824163"/>
            <a:chOff x="2839973" y="2592323"/>
            <a:chExt cx="6919913" cy="2824163"/>
          </a:xfrm>
        </p:grpSpPr>
        <p:sp>
          <p:nvSpPr>
            <p:cNvPr id="4" name="object 3">
              <a:extLst>
                <a:ext uri="{FF2B5EF4-FFF2-40B4-BE49-F238E27FC236}">
                  <a16:creationId xmlns:a16="http://schemas.microsoft.com/office/drawing/2014/main" id="{AC305DEC-7487-ECC4-273B-BA66BC1CEC35}"/>
                </a:ext>
              </a:extLst>
            </p:cNvPr>
            <p:cNvSpPr txBox="1"/>
            <p:nvPr/>
          </p:nvSpPr>
          <p:spPr>
            <a:xfrm>
              <a:off x="4878323" y="2592323"/>
              <a:ext cx="2362200" cy="914400"/>
            </a:xfrm>
            <a:prstGeom prst="rect">
              <a:avLst/>
            </a:prstGeom>
            <a:solidFill>
              <a:srgbClr val="FF0000"/>
            </a:solidFill>
            <a:ln w="9144">
              <a:solidFill>
                <a:srgbClr val="000000"/>
              </a:solidFill>
            </a:ln>
          </p:spPr>
          <p:txBody>
            <a:bodyPr vert="horz" wrap="square" lIns="0" tIns="232410" rIns="0" bIns="0" rtlCol="0">
              <a:spAutoFit/>
            </a:bodyPr>
            <a:lstStyle/>
            <a:p>
              <a:pPr marL="173355">
                <a:lnSpc>
                  <a:spcPct val="100000"/>
                </a:lnSpc>
                <a:spcBef>
                  <a:spcPts val="1830"/>
                </a:spcBef>
              </a:pPr>
              <a:r>
                <a:rPr sz="2800" b="1" spc="-10" dirty="0">
                  <a:latin typeface="Arial"/>
                  <a:cs typeface="Arial"/>
                </a:rPr>
                <a:t>contractility</a:t>
              </a:r>
              <a:endParaRPr sz="2800" dirty="0">
                <a:latin typeface="Arial"/>
                <a:cs typeface="Arial"/>
              </a:endParaRPr>
            </a:p>
          </p:txBody>
        </p:sp>
        <p:sp>
          <p:nvSpPr>
            <p:cNvPr id="8" name="object 7">
              <a:extLst>
                <a:ext uri="{FF2B5EF4-FFF2-40B4-BE49-F238E27FC236}">
                  <a16:creationId xmlns:a16="http://schemas.microsoft.com/office/drawing/2014/main" id="{C8048FB0-504F-5864-D035-1EFE9697096D}"/>
                </a:ext>
              </a:extLst>
            </p:cNvPr>
            <p:cNvSpPr txBox="1"/>
            <p:nvPr/>
          </p:nvSpPr>
          <p:spPr>
            <a:xfrm>
              <a:off x="2839973" y="4547438"/>
              <a:ext cx="2242185" cy="57467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" algn="ctr">
                <a:lnSpc>
                  <a:spcPct val="100000"/>
                </a:lnSpc>
                <a:spcBef>
                  <a:spcPts val="100"/>
                </a:spcBef>
              </a:pPr>
              <a:r>
                <a:rPr sz="1800" b="1" spc="-10" dirty="0">
                  <a:latin typeface="Arial"/>
                  <a:cs typeface="Arial"/>
                </a:rPr>
                <a:t>Preload</a:t>
              </a:r>
              <a:endParaRPr sz="1800" dirty="0">
                <a:latin typeface="Arial"/>
                <a:cs typeface="Arial"/>
              </a:endParaRPr>
            </a:p>
            <a:p>
              <a:pPr algn="ctr">
                <a:lnSpc>
                  <a:spcPct val="100000"/>
                </a:lnSpc>
                <a:spcBef>
                  <a:spcPts val="5"/>
                </a:spcBef>
              </a:pPr>
              <a:r>
                <a:rPr lang="en-US" sz="1800" b="1" dirty="0">
                  <a:latin typeface="Arial"/>
                  <a:cs typeface="Arial"/>
                </a:rPr>
                <a:t>(</a:t>
              </a:r>
              <a:r>
                <a:rPr sz="1800" b="1" dirty="0">
                  <a:latin typeface="Arial"/>
                  <a:cs typeface="Arial"/>
                </a:rPr>
                <a:t>Frank-Starling</a:t>
              </a:r>
              <a:r>
                <a:rPr sz="1800" b="1" spc="-40" dirty="0">
                  <a:latin typeface="Arial"/>
                  <a:cs typeface="Arial"/>
                </a:rPr>
                <a:t> </a:t>
              </a:r>
              <a:r>
                <a:rPr sz="1800" b="1" spc="-20" dirty="0">
                  <a:latin typeface="Arial"/>
                  <a:cs typeface="Arial"/>
                </a:rPr>
                <a:t>Law</a:t>
              </a:r>
              <a:r>
                <a:rPr lang="en-US" sz="1800" b="1" spc="-20" dirty="0">
                  <a:latin typeface="Arial"/>
                  <a:cs typeface="Arial"/>
                </a:rPr>
                <a:t>)</a:t>
              </a:r>
              <a:endParaRPr sz="1800" dirty="0">
                <a:latin typeface="Arial"/>
                <a:cs typeface="Arial"/>
              </a:endParaRPr>
            </a:p>
          </p:txBody>
        </p:sp>
        <p:grpSp>
          <p:nvGrpSpPr>
            <p:cNvPr id="9" name="object 8">
              <a:extLst>
                <a:ext uri="{FF2B5EF4-FFF2-40B4-BE49-F238E27FC236}">
                  <a16:creationId xmlns:a16="http://schemas.microsoft.com/office/drawing/2014/main" id="{92512F71-A848-3BA9-D42B-2ADDD019C78D}"/>
                </a:ext>
              </a:extLst>
            </p:cNvPr>
            <p:cNvGrpSpPr/>
            <p:nvPr/>
          </p:nvGrpSpPr>
          <p:grpSpPr>
            <a:xfrm>
              <a:off x="7159561" y="4263961"/>
              <a:ext cx="2600325" cy="1152525"/>
              <a:chOff x="7159561" y="4263961"/>
              <a:chExt cx="2600325" cy="1152525"/>
            </a:xfrm>
          </p:grpSpPr>
          <p:sp>
            <p:nvSpPr>
              <p:cNvPr id="10" name="object 9">
                <a:extLst>
                  <a:ext uri="{FF2B5EF4-FFF2-40B4-BE49-F238E27FC236}">
                    <a16:creationId xmlns:a16="http://schemas.microsoft.com/office/drawing/2014/main" id="{0C317C60-D6C3-A490-B7CC-17A4B90913B7}"/>
                  </a:ext>
                </a:extLst>
              </p:cNvPr>
              <p:cNvSpPr/>
              <p:nvPr/>
            </p:nvSpPr>
            <p:spPr>
              <a:xfrm>
                <a:off x="7164323" y="4268723"/>
                <a:ext cx="2590800" cy="1143000"/>
              </a:xfrm>
              <a:custGeom>
                <a:avLst/>
                <a:gdLst/>
                <a:ahLst/>
                <a:cxnLst/>
                <a:rect l="l" t="t" r="r" b="b"/>
                <a:pathLst>
                  <a:path w="2590800" h="1143000">
                    <a:moveTo>
                      <a:pt x="1295400" y="0"/>
                    </a:moveTo>
                    <a:lnTo>
                      <a:pt x="1230749" y="699"/>
                    </a:lnTo>
                    <a:lnTo>
                      <a:pt x="1166919" y="2776"/>
                    </a:lnTo>
                    <a:lnTo>
                      <a:pt x="1103983" y="6197"/>
                    </a:lnTo>
                    <a:lnTo>
                      <a:pt x="1042016" y="10930"/>
                    </a:lnTo>
                    <a:lnTo>
                      <a:pt x="981092" y="16941"/>
                    </a:lnTo>
                    <a:lnTo>
                      <a:pt x="921285" y="24199"/>
                    </a:lnTo>
                    <a:lnTo>
                      <a:pt x="862669" y="32670"/>
                    </a:lnTo>
                    <a:lnTo>
                      <a:pt x="805319" y="42322"/>
                    </a:lnTo>
                    <a:lnTo>
                      <a:pt x="749308" y="53122"/>
                    </a:lnTo>
                    <a:lnTo>
                      <a:pt x="694712" y="65037"/>
                    </a:lnTo>
                    <a:lnTo>
                      <a:pt x="641603" y="78034"/>
                    </a:lnTo>
                    <a:lnTo>
                      <a:pt x="590058" y="92081"/>
                    </a:lnTo>
                    <a:lnTo>
                      <a:pt x="540149" y="107144"/>
                    </a:lnTo>
                    <a:lnTo>
                      <a:pt x="491951" y="123192"/>
                    </a:lnTo>
                    <a:lnTo>
                      <a:pt x="445538" y="140191"/>
                    </a:lnTo>
                    <a:lnTo>
                      <a:pt x="400984" y="158108"/>
                    </a:lnTo>
                    <a:lnTo>
                      <a:pt x="358364" y="176912"/>
                    </a:lnTo>
                    <a:lnTo>
                      <a:pt x="317752" y="196568"/>
                    </a:lnTo>
                    <a:lnTo>
                      <a:pt x="279223" y="217045"/>
                    </a:lnTo>
                    <a:lnTo>
                      <a:pt x="242849" y="238309"/>
                    </a:lnTo>
                    <a:lnTo>
                      <a:pt x="208706" y="260328"/>
                    </a:lnTo>
                    <a:lnTo>
                      <a:pt x="176868" y="283068"/>
                    </a:lnTo>
                    <a:lnTo>
                      <a:pt x="120404" y="330585"/>
                    </a:lnTo>
                    <a:lnTo>
                      <a:pt x="74049" y="380596"/>
                    </a:lnTo>
                    <a:lnTo>
                      <a:pt x="38398" y="432841"/>
                    </a:lnTo>
                    <a:lnTo>
                      <a:pt x="14046" y="487055"/>
                    </a:lnTo>
                    <a:lnTo>
                      <a:pt x="1585" y="542979"/>
                    </a:lnTo>
                    <a:lnTo>
                      <a:pt x="0" y="571500"/>
                    </a:lnTo>
                    <a:lnTo>
                      <a:pt x="1585" y="600020"/>
                    </a:lnTo>
                    <a:lnTo>
                      <a:pt x="14046" y="655944"/>
                    </a:lnTo>
                    <a:lnTo>
                      <a:pt x="38398" y="710158"/>
                    </a:lnTo>
                    <a:lnTo>
                      <a:pt x="74049" y="762403"/>
                    </a:lnTo>
                    <a:lnTo>
                      <a:pt x="120404" y="812414"/>
                    </a:lnTo>
                    <a:lnTo>
                      <a:pt x="176868" y="859931"/>
                    </a:lnTo>
                    <a:lnTo>
                      <a:pt x="208706" y="882671"/>
                    </a:lnTo>
                    <a:lnTo>
                      <a:pt x="242849" y="904690"/>
                    </a:lnTo>
                    <a:lnTo>
                      <a:pt x="279223" y="925954"/>
                    </a:lnTo>
                    <a:lnTo>
                      <a:pt x="317752" y="946431"/>
                    </a:lnTo>
                    <a:lnTo>
                      <a:pt x="358364" y="966087"/>
                    </a:lnTo>
                    <a:lnTo>
                      <a:pt x="400984" y="984891"/>
                    </a:lnTo>
                    <a:lnTo>
                      <a:pt x="445538" y="1002808"/>
                    </a:lnTo>
                    <a:lnTo>
                      <a:pt x="491951" y="1019807"/>
                    </a:lnTo>
                    <a:lnTo>
                      <a:pt x="540149" y="1035855"/>
                    </a:lnTo>
                    <a:lnTo>
                      <a:pt x="590058" y="1050918"/>
                    </a:lnTo>
                    <a:lnTo>
                      <a:pt x="641603" y="1064965"/>
                    </a:lnTo>
                    <a:lnTo>
                      <a:pt x="694712" y="1077962"/>
                    </a:lnTo>
                    <a:lnTo>
                      <a:pt x="749308" y="1089877"/>
                    </a:lnTo>
                    <a:lnTo>
                      <a:pt x="805319" y="1100677"/>
                    </a:lnTo>
                    <a:lnTo>
                      <a:pt x="862669" y="1110329"/>
                    </a:lnTo>
                    <a:lnTo>
                      <a:pt x="921285" y="1118800"/>
                    </a:lnTo>
                    <a:lnTo>
                      <a:pt x="981092" y="1126058"/>
                    </a:lnTo>
                    <a:lnTo>
                      <a:pt x="1042016" y="1132069"/>
                    </a:lnTo>
                    <a:lnTo>
                      <a:pt x="1103983" y="1136802"/>
                    </a:lnTo>
                    <a:lnTo>
                      <a:pt x="1166919" y="1140223"/>
                    </a:lnTo>
                    <a:lnTo>
                      <a:pt x="1230749" y="1142300"/>
                    </a:lnTo>
                    <a:lnTo>
                      <a:pt x="1295400" y="1143000"/>
                    </a:lnTo>
                    <a:lnTo>
                      <a:pt x="1360050" y="1142300"/>
                    </a:lnTo>
                    <a:lnTo>
                      <a:pt x="1423880" y="1140223"/>
                    </a:lnTo>
                    <a:lnTo>
                      <a:pt x="1486816" y="1136802"/>
                    </a:lnTo>
                    <a:lnTo>
                      <a:pt x="1548783" y="1132069"/>
                    </a:lnTo>
                    <a:lnTo>
                      <a:pt x="1609707" y="1126058"/>
                    </a:lnTo>
                    <a:lnTo>
                      <a:pt x="1669514" y="1118800"/>
                    </a:lnTo>
                    <a:lnTo>
                      <a:pt x="1728130" y="1110329"/>
                    </a:lnTo>
                    <a:lnTo>
                      <a:pt x="1785480" y="1100677"/>
                    </a:lnTo>
                    <a:lnTo>
                      <a:pt x="1841491" y="1089877"/>
                    </a:lnTo>
                    <a:lnTo>
                      <a:pt x="1896087" y="1077962"/>
                    </a:lnTo>
                    <a:lnTo>
                      <a:pt x="1949196" y="1064965"/>
                    </a:lnTo>
                    <a:lnTo>
                      <a:pt x="2000741" y="1050918"/>
                    </a:lnTo>
                    <a:lnTo>
                      <a:pt x="2050650" y="1035855"/>
                    </a:lnTo>
                    <a:lnTo>
                      <a:pt x="2098848" y="1019807"/>
                    </a:lnTo>
                    <a:lnTo>
                      <a:pt x="2145261" y="1002808"/>
                    </a:lnTo>
                    <a:lnTo>
                      <a:pt x="2189815" y="984891"/>
                    </a:lnTo>
                    <a:lnTo>
                      <a:pt x="2232435" y="966087"/>
                    </a:lnTo>
                    <a:lnTo>
                      <a:pt x="2273047" y="946431"/>
                    </a:lnTo>
                    <a:lnTo>
                      <a:pt x="2311576" y="925954"/>
                    </a:lnTo>
                    <a:lnTo>
                      <a:pt x="2347950" y="904690"/>
                    </a:lnTo>
                    <a:lnTo>
                      <a:pt x="2382093" y="882671"/>
                    </a:lnTo>
                    <a:lnTo>
                      <a:pt x="2413931" y="859931"/>
                    </a:lnTo>
                    <a:lnTo>
                      <a:pt x="2470395" y="812414"/>
                    </a:lnTo>
                    <a:lnTo>
                      <a:pt x="2516750" y="762403"/>
                    </a:lnTo>
                    <a:lnTo>
                      <a:pt x="2552401" y="710158"/>
                    </a:lnTo>
                    <a:lnTo>
                      <a:pt x="2576753" y="655944"/>
                    </a:lnTo>
                    <a:lnTo>
                      <a:pt x="2589214" y="600020"/>
                    </a:lnTo>
                    <a:lnTo>
                      <a:pt x="2590800" y="571500"/>
                    </a:lnTo>
                    <a:lnTo>
                      <a:pt x="2589214" y="542979"/>
                    </a:lnTo>
                    <a:lnTo>
                      <a:pt x="2576753" y="487055"/>
                    </a:lnTo>
                    <a:lnTo>
                      <a:pt x="2552401" y="432841"/>
                    </a:lnTo>
                    <a:lnTo>
                      <a:pt x="2516750" y="380596"/>
                    </a:lnTo>
                    <a:lnTo>
                      <a:pt x="2470395" y="330585"/>
                    </a:lnTo>
                    <a:lnTo>
                      <a:pt x="2413931" y="283068"/>
                    </a:lnTo>
                    <a:lnTo>
                      <a:pt x="2382093" y="260328"/>
                    </a:lnTo>
                    <a:lnTo>
                      <a:pt x="2347950" y="238309"/>
                    </a:lnTo>
                    <a:lnTo>
                      <a:pt x="2311576" y="217045"/>
                    </a:lnTo>
                    <a:lnTo>
                      <a:pt x="2273047" y="196568"/>
                    </a:lnTo>
                    <a:lnTo>
                      <a:pt x="2232435" y="176912"/>
                    </a:lnTo>
                    <a:lnTo>
                      <a:pt x="2189815" y="158108"/>
                    </a:lnTo>
                    <a:lnTo>
                      <a:pt x="2145261" y="140191"/>
                    </a:lnTo>
                    <a:lnTo>
                      <a:pt x="2098848" y="123192"/>
                    </a:lnTo>
                    <a:lnTo>
                      <a:pt x="2050650" y="107144"/>
                    </a:lnTo>
                    <a:lnTo>
                      <a:pt x="2000741" y="92081"/>
                    </a:lnTo>
                    <a:lnTo>
                      <a:pt x="1949196" y="78034"/>
                    </a:lnTo>
                    <a:lnTo>
                      <a:pt x="1896087" y="65037"/>
                    </a:lnTo>
                    <a:lnTo>
                      <a:pt x="1841491" y="53122"/>
                    </a:lnTo>
                    <a:lnTo>
                      <a:pt x="1785480" y="42322"/>
                    </a:lnTo>
                    <a:lnTo>
                      <a:pt x="1728130" y="32670"/>
                    </a:lnTo>
                    <a:lnTo>
                      <a:pt x="1669514" y="24199"/>
                    </a:lnTo>
                    <a:lnTo>
                      <a:pt x="1609707" y="16941"/>
                    </a:lnTo>
                    <a:lnTo>
                      <a:pt x="1548783" y="10930"/>
                    </a:lnTo>
                    <a:lnTo>
                      <a:pt x="1486816" y="6197"/>
                    </a:lnTo>
                    <a:lnTo>
                      <a:pt x="1423880" y="2776"/>
                    </a:lnTo>
                    <a:lnTo>
                      <a:pt x="1360050" y="699"/>
                    </a:lnTo>
                    <a:lnTo>
                      <a:pt x="1295400" y="0"/>
                    </a:lnTo>
                    <a:close/>
                  </a:path>
                </a:pathLst>
              </a:custGeom>
              <a:solidFill>
                <a:srgbClr val="FF00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0">
                <a:extLst>
                  <a:ext uri="{FF2B5EF4-FFF2-40B4-BE49-F238E27FC236}">
                    <a16:creationId xmlns:a16="http://schemas.microsoft.com/office/drawing/2014/main" id="{550F30D3-86F7-1574-94ED-ECD1F3213193}"/>
                  </a:ext>
                </a:extLst>
              </p:cNvPr>
              <p:cNvSpPr/>
              <p:nvPr/>
            </p:nvSpPr>
            <p:spPr>
              <a:xfrm>
                <a:off x="7164323" y="4268723"/>
                <a:ext cx="2590800" cy="1143000"/>
              </a:xfrm>
              <a:custGeom>
                <a:avLst/>
                <a:gdLst/>
                <a:ahLst/>
                <a:cxnLst/>
                <a:rect l="l" t="t" r="r" b="b"/>
                <a:pathLst>
                  <a:path w="2590800" h="1143000">
                    <a:moveTo>
                      <a:pt x="0" y="571500"/>
                    </a:moveTo>
                    <a:lnTo>
                      <a:pt x="6292" y="514820"/>
                    </a:lnTo>
                    <a:lnTo>
                      <a:pt x="24773" y="459718"/>
                    </a:lnTo>
                    <a:lnTo>
                      <a:pt x="54849" y="406456"/>
                    </a:lnTo>
                    <a:lnTo>
                      <a:pt x="95925" y="355295"/>
                    </a:lnTo>
                    <a:lnTo>
                      <a:pt x="147409" y="306498"/>
                    </a:lnTo>
                    <a:lnTo>
                      <a:pt x="208706" y="260328"/>
                    </a:lnTo>
                    <a:lnTo>
                      <a:pt x="242849" y="238309"/>
                    </a:lnTo>
                    <a:lnTo>
                      <a:pt x="279223" y="217045"/>
                    </a:lnTo>
                    <a:lnTo>
                      <a:pt x="317752" y="196568"/>
                    </a:lnTo>
                    <a:lnTo>
                      <a:pt x="358364" y="176912"/>
                    </a:lnTo>
                    <a:lnTo>
                      <a:pt x="400984" y="158108"/>
                    </a:lnTo>
                    <a:lnTo>
                      <a:pt x="445538" y="140191"/>
                    </a:lnTo>
                    <a:lnTo>
                      <a:pt x="491951" y="123192"/>
                    </a:lnTo>
                    <a:lnTo>
                      <a:pt x="540149" y="107144"/>
                    </a:lnTo>
                    <a:lnTo>
                      <a:pt x="590058" y="92081"/>
                    </a:lnTo>
                    <a:lnTo>
                      <a:pt x="641603" y="78034"/>
                    </a:lnTo>
                    <a:lnTo>
                      <a:pt x="694712" y="65037"/>
                    </a:lnTo>
                    <a:lnTo>
                      <a:pt x="749308" y="53122"/>
                    </a:lnTo>
                    <a:lnTo>
                      <a:pt x="805319" y="42322"/>
                    </a:lnTo>
                    <a:lnTo>
                      <a:pt x="862669" y="32670"/>
                    </a:lnTo>
                    <a:lnTo>
                      <a:pt x="921285" y="24199"/>
                    </a:lnTo>
                    <a:lnTo>
                      <a:pt x="981092" y="16941"/>
                    </a:lnTo>
                    <a:lnTo>
                      <a:pt x="1042016" y="10930"/>
                    </a:lnTo>
                    <a:lnTo>
                      <a:pt x="1103983" y="6197"/>
                    </a:lnTo>
                    <a:lnTo>
                      <a:pt x="1166919" y="2776"/>
                    </a:lnTo>
                    <a:lnTo>
                      <a:pt x="1230749" y="699"/>
                    </a:lnTo>
                    <a:lnTo>
                      <a:pt x="1295400" y="0"/>
                    </a:lnTo>
                    <a:lnTo>
                      <a:pt x="1360050" y="699"/>
                    </a:lnTo>
                    <a:lnTo>
                      <a:pt x="1423880" y="2776"/>
                    </a:lnTo>
                    <a:lnTo>
                      <a:pt x="1486816" y="6197"/>
                    </a:lnTo>
                    <a:lnTo>
                      <a:pt x="1548783" y="10930"/>
                    </a:lnTo>
                    <a:lnTo>
                      <a:pt x="1609707" y="16941"/>
                    </a:lnTo>
                    <a:lnTo>
                      <a:pt x="1669514" y="24199"/>
                    </a:lnTo>
                    <a:lnTo>
                      <a:pt x="1728130" y="32670"/>
                    </a:lnTo>
                    <a:lnTo>
                      <a:pt x="1785480" y="42322"/>
                    </a:lnTo>
                    <a:lnTo>
                      <a:pt x="1841491" y="53122"/>
                    </a:lnTo>
                    <a:lnTo>
                      <a:pt x="1896087" y="65037"/>
                    </a:lnTo>
                    <a:lnTo>
                      <a:pt x="1949196" y="78034"/>
                    </a:lnTo>
                    <a:lnTo>
                      <a:pt x="2000741" y="92081"/>
                    </a:lnTo>
                    <a:lnTo>
                      <a:pt x="2050650" y="107144"/>
                    </a:lnTo>
                    <a:lnTo>
                      <a:pt x="2098848" y="123192"/>
                    </a:lnTo>
                    <a:lnTo>
                      <a:pt x="2145261" y="140191"/>
                    </a:lnTo>
                    <a:lnTo>
                      <a:pt x="2189815" y="158108"/>
                    </a:lnTo>
                    <a:lnTo>
                      <a:pt x="2232435" y="176912"/>
                    </a:lnTo>
                    <a:lnTo>
                      <a:pt x="2273047" y="196568"/>
                    </a:lnTo>
                    <a:lnTo>
                      <a:pt x="2311576" y="217045"/>
                    </a:lnTo>
                    <a:lnTo>
                      <a:pt x="2347950" y="238309"/>
                    </a:lnTo>
                    <a:lnTo>
                      <a:pt x="2382093" y="260328"/>
                    </a:lnTo>
                    <a:lnTo>
                      <a:pt x="2413931" y="283068"/>
                    </a:lnTo>
                    <a:lnTo>
                      <a:pt x="2470395" y="330585"/>
                    </a:lnTo>
                    <a:lnTo>
                      <a:pt x="2516750" y="380596"/>
                    </a:lnTo>
                    <a:lnTo>
                      <a:pt x="2552401" y="432841"/>
                    </a:lnTo>
                    <a:lnTo>
                      <a:pt x="2576753" y="487055"/>
                    </a:lnTo>
                    <a:lnTo>
                      <a:pt x="2589214" y="542979"/>
                    </a:lnTo>
                    <a:lnTo>
                      <a:pt x="2590800" y="571500"/>
                    </a:lnTo>
                    <a:lnTo>
                      <a:pt x="2589214" y="600020"/>
                    </a:lnTo>
                    <a:lnTo>
                      <a:pt x="2576753" y="655944"/>
                    </a:lnTo>
                    <a:lnTo>
                      <a:pt x="2552401" y="710158"/>
                    </a:lnTo>
                    <a:lnTo>
                      <a:pt x="2516750" y="762403"/>
                    </a:lnTo>
                    <a:lnTo>
                      <a:pt x="2470395" y="812414"/>
                    </a:lnTo>
                    <a:lnTo>
                      <a:pt x="2413931" y="859931"/>
                    </a:lnTo>
                    <a:lnTo>
                      <a:pt x="2382093" y="882671"/>
                    </a:lnTo>
                    <a:lnTo>
                      <a:pt x="2347950" y="904690"/>
                    </a:lnTo>
                    <a:lnTo>
                      <a:pt x="2311576" y="925954"/>
                    </a:lnTo>
                    <a:lnTo>
                      <a:pt x="2273047" y="946431"/>
                    </a:lnTo>
                    <a:lnTo>
                      <a:pt x="2232435" y="966087"/>
                    </a:lnTo>
                    <a:lnTo>
                      <a:pt x="2189815" y="984891"/>
                    </a:lnTo>
                    <a:lnTo>
                      <a:pt x="2145261" y="1002808"/>
                    </a:lnTo>
                    <a:lnTo>
                      <a:pt x="2098848" y="1019807"/>
                    </a:lnTo>
                    <a:lnTo>
                      <a:pt x="2050650" y="1035855"/>
                    </a:lnTo>
                    <a:lnTo>
                      <a:pt x="2000741" y="1050918"/>
                    </a:lnTo>
                    <a:lnTo>
                      <a:pt x="1949196" y="1064965"/>
                    </a:lnTo>
                    <a:lnTo>
                      <a:pt x="1896087" y="1077962"/>
                    </a:lnTo>
                    <a:lnTo>
                      <a:pt x="1841491" y="1089877"/>
                    </a:lnTo>
                    <a:lnTo>
                      <a:pt x="1785480" y="1100677"/>
                    </a:lnTo>
                    <a:lnTo>
                      <a:pt x="1728130" y="1110329"/>
                    </a:lnTo>
                    <a:lnTo>
                      <a:pt x="1669514" y="1118800"/>
                    </a:lnTo>
                    <a:lnTo>
                      <a:pt x="1609707" y="1126058"/>
                    </a:lnTo>
                    <a:lnTo>
                      <a:pt x="1548783" y="1132069"/>
                    </a:lnTo>
                    <a:lnTo>
                      <a:pt x="1486816" y="1136802"/>
                    </a:lnTo>
                    <a:lnTo>
                      <a:pt x="1423880" y="1140223"/>
                    </a:lnTo>
                    <a:lnTo>
                      <a:pt x="1360050" y="1142300"/>
                    </a:lnTo>
                    <a:lnTo>
                      <a:pt x="1295400" y="1143000"/>
                    </a:lnTo>
                    <a:lnTo>
                      <a:pt x="1230749" y="1142300"/>
                    </a:lnTo>
                    <a:lnTo>
                      <a:pt x="1166919" y="1140223"/>
                    </a:lnTo>
                    <a:lnTo>
                      <a:pt x="1103983" y="1136802"/>
                    </a:lnTo>
                    <a:lnTo>
                      <a:pt x="1042016" y="1132069"/>
                    </a:lnTo>
                    <a:lnTo>
                      <a:pt x="981092" y="1126058"/>
                    </a:lnTo>
                    <a:lnTo>
                      <a:pt x="921285" y="1118800"/>
                    </a:lnTo>
                    <a:lnTo>
                      <a:pt x="862669" y="1110329"/>
                    </a:lnTo>
                    <a:lnTo>
                      <a:pt x="805319" y="1100677"/>
                    </a:lnTo>
                    <a:lnTo>
                      <a:pt x="749308" y="1089877"/>
                    </a:lnTo>
                    <a:lnTo>
                      <a:pt x="694712" y="1077962"/>
                    </a:lnTo>
                    <a:lnTo>
                      <a:pt x="641603" y="1064965"/>
                    </a:lnTo>
                    <a:lnTo>
                      <a:pt x="590058" y="1050918"/>
                    </a:lnTo>
                    <a:lnTo>
                      <a:pt x="540149" y="1035855"/>
                    </a:lnTo>
                    <a:lnTo>
                      <a:pt x="491951" y="1019807"/>
                    </a:lnTo>
                    <a:lnTo>
                      <a:pt x="445538" y="1002808"/>
                    </a:lnTo>
                    <a:lnTo>
                      <a:pt x="400984" y="984891"/>
                    </a:lnTo>
                    <a:lnTo>
                      <a:pt x="358364" y="966087"/>
                    </a:lnTo>
                    <a:lnTo>
                      <a:pt x="317752" y="946431"/>
                    </a:lnTo>
                    <a:lnTo>
                      <a:pt x="279223" y="925954"/>
                    </a:lnTo>
                    <a:lnTo>
                      <a:pt x="242849" y="904690"/>
                    </a:lnTo>
                    <a:lnTo>
                      <a:pt x="208706" y="882671"/>
                    </a:lnTo>
                    <a:lnTo>
                      <a:pt x="176868" y="859931"/>
                    </a:lnTo>
                    <a:lnTo>
                      <a:pt x="120404" y="812414"/>
                    </a:lnTo>
                    <a:lnTo>
                      <a:pt x="74049" y="762403"/>
                    </a:lnTo>
                    <a:lnTo>
                      <a:pt x="38398" y="710158"/>
                    </a:lnTo>
                    <a:lnTo>
                      <a:pt x="14046" y="655944"/>
                    </a:lnTo>
                    <a:lnTo>
                      <a:pt x="1585" y="600020"/>
                    </a:lnTo>
                    <a:lnTo>
                      <a:pt x="0" y="571500"/>
                    </a:lnTo>
                    <a:close/>
                  </a:path>
                </a:pathLst>
              </a:custGeom>
              <a:ln w="914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2" name="object 11">
              <a:extLst>
                <a:ext uri="{FF2B5EF4-FFF2-40B4-BE49-F238E27FC236}">
                  <a16:creationId xmlns:a16="http://schemas.microsoft.com/office/drawing/2014/main" id="{475B7192-3576-6B41-FFC9-6B5D2C3B8752}"/>
                </a:ext>
              </a:extLst>
            </p:cNvPr>
            <p:cNvSpPr txBox="1"/>
            <p:nvPr/>
          </p:nvSpPr>
          <p:spPr>
            <a:xfrm>
              <a:off x="7333868" y="4547438"/>
              <a:ext cx="2253615" cy="57467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100"/>
                </a:spcBef>
              </a:pPr>
              <a:r>
                <a:rPr sz="1800" b="1" dirty="0">
                  <a:latin typeface="Arial"/>
                  <a:cs typeface="Arial"/>
                </a:rPr>
                <a:t>Cardiac</a:t>
              </a:r>
              <a:r>
                <a:rPr sz="1800" b="1" spc="-40" dirty="0">
                  <a:latin typeface="Arial"/>
                  <a:cs typeface="Arial"/>
                </a:rPr>
                <a:t> </a:t>
              </a:r>
              <a:r>
                <a:rPr sz="1800" b="1" spc="-10" dirty="0">
                  <a:latin typeface="Arial"/>
                  <a:cs typeface="Arial"/>
                </a:rPr>
                <a:t>sympathetic</a:t>
              </a:r>
              <a:endParaRPr sz="1800" dirty="0">
                <a:latin typeface="Arial"/>
                <a:cs typeface="Arial"/>
              </a:endParaRPr>
            </a:p>
            <a:p>
              <a:pPr marL="60325" algn="ctr">
                <a:lnSpc>
                  <a:spcPct val="100000"/>
                </a:lnSpc>
                <a:spcBef>
                  <a:spcPts val="5"/>
                </a:spcBef>
              </a:pPr>
              <a:r>
                <a:rPr sz="1800" b="1" spc="-20" dirty="0">
                  <a:latin typeface="Arial"/>
                  <a:cs typeface="Arial"/>
                </a:rPr>
                <a:t>tone</a:t>
              </a:r>
              <a:endParaRPr sz="1800" dirty="0">
                <a:latin typeface="Arial"/>
                <a:cs typeface="Arial"/>
              </a:endParaRPr>
            </a:p>
          </p:txBody>
        </p:sp>
        <p:grpSp>
          <p:nvGrpSpPr>
            <p:cNvPr id="13" name="object 12">
              <a:extLst>
                <a:ext uri="{FF2B5EF4-FFF2-40B4-BE49-F238E27FC236}">
                  <a16:creationId xmlns:a16="http://schemas.microsoft.com/office/drawing/2014/main" id="{4C090CFF-D318-30B4-CD74-1249CF91AB84}"/>
                </a:ext>
              </a:extLst>
            </p:cNvPr>
            <p:cNvGrpSpPr/>
            <p:nvPr/>
          </p:nvGrpSpPr>
          <p:grpSpPr>
            <a:xfrm>
              <a:off x="4503356" y="3578288"/>
              <a:ext cx="449580" cy="737870"/>
              <a:chOff x="4503356" y="3578288"/>
              <a:chExt cx="449580" cy="737870"/>
            </a:xfrm>
          </p:grpSpPr>
          <p:sp>
            <p:nvSpPr>
              <p:cNvPr id="14" name="object 13">
                <a:extLst>
                  <a:ext uri="{FF2B5EF4-FFF2-40B4-BE49-F238E27FC236}">
                    <a16:creationId xmlns:a16="http://schemas.microsoft.com/office/drawing/2014/main" id="{3AA16A20-C62D-C0E2-2C99-470A7EA7DF02}"/>
                  </a:ext>
                </a:extLst>
              </p:cNvPr>
              <p:cNvSpPr/>
              <p:nvPr/>
            </p:nvSpPr>
            <p:spPr>
              <a:xfrm>
                <a:off x="4508119" y="3583051"/>
                <a:ext cx="440055" cy="728345"/>
              </a:xfrm>
              <a:custGeom>
                <a:avLst/>
                <a:gdLst/>
                <a:ahLst/>
                <a:cxnLst/>
                <a:rect l="l" t="t" r="r" b="b"/>
                <a:pathLst>
                  <a:path w="440054" h="728345">
                    <a:moveTo>
                      <a:pt x="300227" y="0"/>
                    </a:moveTo>
                    <a:lnTo>
                      <a:pt x="69722" y="522859"/>
                    </a:lnTo>
                    <a:lnTo>
                      <a:pt x="0" y="492125"/>
                    </a:lnTo>
                    <a:lnTo>
                      <a:pt x="62610" y="727963"/>
                    </a:lnTo>
                    <a:lnTo>
                      <a:pt x="278891" y="615188"/>
                    </a:lnTo>
                    <a:lnTo>
                      <a:pt x="209168" y="584454"/>
                    </a:lnTo>
                    <a:lnTo>
                      <a:pt x="439673" y="61468"/>
                    </a:lnTo>
                    <a:lnTo>
                      <a:pt x="300227" y="0"/>
                    </a:lnTo>
                    <a:close/>
                  </a:path>
                </a:pathLst>
              </a:custGeom>
              <a:solidFill>
                <a:srgbClr val="00FF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object 14">
                <a:extLst>
                  <a:ext uri="{FF2B5EF4-FFF2-40B4-BE49-F238E27FC236}">
                    <a16:creationId xmlns:a16="http://schemas.microsoft.com/office/drawing/2014/main" id="{DC0ED97D-1051-2CCC-E232-2F99219F3182}"/>
                  </a:ext>
                </a:extLst>
              </p:cNvPr>
              <p:cNvSpPr/>
              <p:nvPr/>
            </p:nvSpPr>
            <p:spPr>
              <a:xfrm>
                <a:off x="4508119" y="3583051"/>
                <a:ext cx="440055" cy="728345"/>
              </a:xfrm>
              <a:custGeom>
                <a:avLst/>
                <a:gdLst/>
                <a:ahLst/>
                <a:cxnLst/>
                <a:rect l="l" t="t" r="r" b="b"/>
                <a:pathLst>
                  <a:path w="440054" h="728345">
                    <a:moveTo>
                      <a:pt x="0" y="492125"/>
                    </a:moveTo>
                    <a:lnTo>
                      <a:pt x="69722" y="522859"/>
                    </a:lnTo>
                    <a:lnTo>
                      <a:pt x="300227" y="0"/>
                    </a:lnTo>
                    <a:lnTo>
                      <a:pt x="439673" y="61468"/>
                    </a:lnTo>
                    <a:lnTo>
                      <a:pt x="209168" y="584454"/>
                    </a:lnTo>
                    <a:lnTo>
                      <a:pt x="278891" y="615188"/>
                    </a:lnTo>
                    <a:lnTo>
                      <a:pt x="62610" y="727963"/>
                    </a:lnTo>
                    <a:lnTo>
                      <a:pt x="0" y="492125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16" name="object 15">
              <a:extLst>
                <a:ext uri="{FF2B5EF4-FFF2-40B4-BE49-F238E27FC236}">
                  <a16:creationId xmlns:a16="http://schemas.microsoft.com/office/drawing/2014/main" id="{C10F461D-C430-B57E-4D5D-2FC583505990}"/>
                </a:ext>
              </a:extLst>
            </p:cNvPr>
            <p:cNvGrpSpPr/>
            <p:nvPr/>
          </p:nvGrpSpPr>
          <p:grpSpPr>
            <a:xfrm>
              <a:off x="7157275" y="3579939"/>
              <a:ext cx="457200" cy="733425"/>
              <a:chOff x="7157275" y="3579939"/>
              <a:chExt cx="457200" cy="733425"/>
            </a:xfrm>
          </p:grpSpPr>
          <p:sp>
            <p:nvSpPr>
              <p:cNvPr id="17" name="object 16">
                <a:extLst>
                  <a:ext uri="{FF2B5EF4-FFF2-40B4-BE49-F238E27FC236}">
                    <a16:creationId xmlns:a16="http://schemas.microsoft.com/office/drawing/2014/main" id="{AF640295-2E0D-0055-B7BB-87176574F49C}"/>
                  </a:ext>
                </a:extLst>
              </p:cNvPr>
              <p:cNvSpPr/>
              <p:nvPr/>
            </p:nvSpPr>
            <p:spPr>
              <a:xfrm>
                <a:off x="7162038" y="3584702"/>
                <a:ext cx="447675" cy="723900"/>
              </a:xfrm>
              <a:custGeom>
                <a:avLst/>
                <a:gdLst/>
                <a:ahLst/>
                <a:cxnLst/>
                <a:rect l="l" t="t" r="r" b="b"/>
                <a:pathLst>
                  <a:path w="447675" h="723900">
                    <a:moveTo>
                      <a:pt x="138302" y="0"/>
                    </a:moveTo>
                    <a:lnTo>
                      <a:pt x="0" y="64008"/>
                    </a:lnTo>
                    <a:lnTo>
                      <a:pt x="240283" y="582549"/>
                    </a:lnTo>
                    <a:lnTo>
                      <a:pt x="171195" y="614553"/>
                    </a:lnTo>
                    <a:lnTo>
                      <a:pt x="389508" y="723392"/>
                    </a:lnTo>
                    <a:lnTo>
                      <a:pt x="447675" y="486537"/>
                    </a:lnTo>
                    <a:lnTo>
                      <a:pt x="378586" y="518541"/>
                    </a:lnTo>
                    <a:lnTo>
                      <a:pt x="138302" y="0"/>
                    </a:lnTo>
                    <a:close/>
                  </a:path>
                </a:pathLst>
              </a:custGeom>
              <a:solidFill>
                <a:srgbClr val="00FF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8" name="object 17">
                <a:extLst>
                  <a:ext uri="{FF2B5EF4-FFF2-40B4-BE49-F238E27FC236}">
                    <a16:creationId xmlns:a16="http://schemas.microsoft.com/office/drawing/2014/main" id="{4017FAAA-1DB6-C76F-BCFB-51E04EDB53BE}"/>
                  </a:ext>
                </a:extLst>
              </p:cNvPr>
              <p:cNvSpPr/>
              <p:nvPr/>
            </p:nvSpPr>
            <p:spPr>
              <a:xfrm>
                <a:off x="7162038" y="3584702"/>
                <a:ext cx="447675" cy="723900"/>
              </a:xfrm>
              <a:custGeom>
                <a:avLst/>
                <a:gdLst/>
                <a:ahLst/>
                <a:cxnLst/>
                <a:rect l="l" t="t" r="r" b="b"/>
                <a:pathLst>
                  <a:path w="447675" h="723900">
                    <a:moveTo>
                      <a:pt x="171195" y="614553"/>
                    </a:moveTo>
                    <a:lnTo>
                      <a:pt x="240283" y="582549"/>
                    </a:lnTo>
                    <a:lnTo>
                      <a:pt x="0" y="64008"/>
                    </a:lnTo>
                    <a:lnTo>
                      <a:pt x="138302" y="0"/>
                    </a:lnTo>
                    <a:lnTo>
                      <a:pt x="378586" y="518541"/>
                    </a:lnTo>
                    <a:lnTo>
                      <a:pt x="447675" y="486537"/>
                    </a:lnTo>
                    <a:lnTo>
                      <a:pt x="389508" y="723392"/>
                    </a:lnTo>
                    <a:lnTo>
                      <a:pt x="171195" y="614553"/>
                    </a:lnTo>
                    <a:close/>
                  </a:path>
                </a:pathLst>
              </a:custGeom>
              <a:ln w="952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2284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3E328-B8DA-134B-8EB3-3F85C5177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Frank-starling law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88E96-4FB7-24D7-9D42-28461C2E3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en-US" dirty="0">
                <a:latin typeface="Dubai Medium" panose="020B0603030403030204" pitchFamily="34" charset="-78"/>
                <a:cs typeface="Dubai Medium" panose="020B0603030403030204" pitchFamily="34" charset="-78"/>
              </a:rPr>
              <a:t>-</a:t>
            </a:r>
            <a:r>
              <a:rPr lang="fa-IR" dirty="0">
                <a:latin typeface="Dubai Medium" panose="020B0603030403030204" pitchFamily="34" charset="-78"/>
                <a:cs typeface="Dubai Medium" panose="020B0603030403030204" pitchFamily="34" charset="-78"/>
              </a:rPr>
              <a:t>این قانون رابطه ی بین</a:t>
            </a:r>
            <a:r>
              <a:rPr lang="en-US" dirty="0">
                <a:latin typeface="Dubai Medium" panose="020B0603030403030204" pitchFamily="34" charset="-78"/>
                <a:cs typeface="Dubai Medium" panose="020B0603030403030204" pitchFamily="34" charset="-78"/>
              </a:rPr>
              <a:t>EDV </a:t>
            </a:r>
            <a:r>
              <a:rPr lang="fa-IR" dirty="0">
                <a:latin typeface="Dubai Medium" panose="020B0603030403030204" pitchFamily="34" charset="-78"/>
                <a:cs typeface="Dubai Medium" panose="020B0603030403030204" pitchFamily="34" charset="-78"/>
              </a:rPr>
              <a:t> با قدرت انقباضی بطن و</a:t>
            </a:r>
            <a:r>
              <a:rPr lang="en-US" dirty="0">
                <a:latin typeface="Dubai Medium" panose="020B0603030403030204" pitchFamily="34" charset="-78"/>
                <a:cs typeface="Dubai Medium" panose="020B0603030403030204" pitchFamily="34" charset="-78"/>
              </a:rPr>
              <a:t>SV</a:t>
            </a:r>
            <a:r>
              <a:rPr lang="fa-IR" dirty="0">
                <a:latin typeface="Dubai Medium" panose="020B0603030403030204" pitchFamily="34" charset="-78"/>
                <a:cs typeface="Dubai Medium" panose="020B0603030403030204" pitchFamily="34" charset="-78"/>
              </a:rPr>
              <a:t> را بیان می کند</a:t>
            </a:r>
          </a:p>
          <a:p>
            <a:pPr marL="0" indent="0" algn="r" rtl="1">
              <a:buNone/>
            </a:pPr>
            <a:r>
              <a:rPr lang="fa-IR" dirty="0">
                <a:latin typeface="Dubai Medium" panose="020B0603030403030204" pitchFamily="34" charset="-78"/>
                <a:cs typeface="Dubai Medium" panose="020B0603030403030204" pitchFamily="34" charset="-78"/>
              </a:rPr>
              <a:t>-افزایش </a:t>
            </a:r>
            <a:r>
              <a:rPr lang="en-US" dirty="0">
                <a:latin typeface="Dubai Medium" panose="020B0603030403030204" pitchFamily="34" charset="-78"/>
                <a:cs typeface="Dubai Medium" panose="020B0603030403030204" pitchFamily="34" charset="-78"/>
              </a:rPr>
              <a:t>EDV</a:t>
            </a:r>
            <a:r>
              <a:rPr lang="fa-IR" dirty="0">
                <a:latin typeface="Dubai Medium" panose="020B0603030403030204" pitchFamily="34" charset="-78"/>
                <a:cs typeface="Dubai Medium" panose="020B0603030403030204" pitchFamily="34" charset="-78"/>
              </a:rPr>
              <a:t> موجب کشش فیبرهای عضلانی(در محدوده فیزیولوژیک) و افزایش قدرت انقباضی و در نتیجه افزایش </a:t>
            </a:r>
            <a:r>
              <a:rPr lang="en-US" dirty="0">
                <a:latin typeface="Dubai Medium" panose="020B0603030403030204" pitchFamily="34" charset="-78"/>
                <a:cs typeface="Dubai Medium" panose="020B0603030403030204" pitchFamily="34" charset="-78"/>
              </a:rPr>
              <a:t>SV</a:t>
            </a:r>
            <a:r>
              <a:rPr lang="fa-IR" dirty="0">
                <a:latin typeface="Dubai Medium" panose="020B0603030403030204" pitchFamily="34" charset="-78"/>
                <a:cs typeface="Dubai Medium" panose="020B0603030403030204" pitchFamily="34" charset="-78"/>
              </a:rPr>
              <a:t> می شود</a:t>
            </a:r>
          </a:p>
          <a:p>
            <a:pPr marL="0" indent="0" algn="r" rtl="1">
              <a:buNone/>
            </a:pPr>
            <a:r>
              <a:rPr lang="fa-IR" dirty="0">
                <a:latin typeface="Dubai Medium" panose="020B0603030403030204" pitchFamily="34" charset="-78"/>
                <a:cs typeface="Dubai Medium" panose="020B0603030403030204" pitchFamily="34" charset="-78"/>
              </a:rPr>
              <a:t>-قلب اجازه تجمع خون در بطن را نمی دهد</a:t>
            </a:r>
          </a:p>
          <a:p>
            <a:pPr marL="0" indent="0" algn="r" rtl="1">
              <a:buNone/>
            </a:pPr>
            <a:r>
              <a:rPr lang="fa-IR" dirty="0">
                <a:latin typeface="Dubai Medium" panose="020B0603030403030204" pitchFamily="34" charset="-78"/>
                <a:cs typeface="Dubai Medium" panose="020B0603030403030204" pitchFamily="34" charset="-78"/>
              </a:rPr>
              <a:t>-مصرف انرژی متناسب با مقدار خون موجود در بطن است</a:t>
            </a:r>
          </a:p>
          <a:p>
            <a:pPr marL="0" indent="0" algn="r" rtl="1">
              <a:buNone/>
            </a:pPr>
            <a:r>
              <a:rPr lang="fa-IR" dirty="0">
                <a:latin typeface="Dubai Medium" panose="020B0603030403030204" pitchFamily="34" charset="-78"/>
                <a:cs typeface="Dubai Medium" panose="020B0603030403030204" pitchFamily="34" charset="-78"/>
              </a:rPr>
              <a:t>-اين قانون امکان برقراری تعادل بين بازگشت وريدی و برون ده قلبی را فراهم می کند</a:t>
            </a:r>
          </a:p>
          <a:p>
            <a:pPr marL="0" indent="0" algn="r" rtl="1">
              <a:buNone/>
            </a:pPr>
            <a:r>
              <a:rPr lang="fa-IR" dirty="0">
                <a:latin typeface="Dubai Medium" panose="020B0603030403030204" pitchFamily="34" charset="-78"/>
                <a:cs typeface="Dubai Medium" panose="020B0603030403030204" pitchFamily="34" charset="-78"/>
              </a:rPr>
              <a:t>-</a:t>
            </a:r>
            <a:r>
              <a:rPr lang="fa-IR" dirty="0"/>
              <a:t> </a:t>
            </a:r>
            <a:r>
              <a:rPr lang="fa-IR" dirty="0">
                <a:latin typeface="Dubai Medium" panose="020B0603030403030204" pitchFamily="34" charset="-78"/>
                <a:cs typeface="Dubai Medium" panose="020B0603030403030204" pitchFamily="34" charset="-78"/>
              </a:rPr>
              <a:t>قلب نارسا قادر به افزايش قدرت انقباضي بطن در ازاي افزايش ميزان پرشدن بطن نيست</a:t>
            </a:r>
            <a:endParaRPr lang="en-US" dirty="0"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61065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DE9C7-E2D1-3163-C817-CB049BFE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Frank-starling law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4456C48-EF7F-5622-0597-E09D174A25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87100"/>
            <a:ext cx="6509982" cy="4870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91DA70-B950-C6B9-F97B-B8D8353CF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9982" y="1987101"/>
            <a:ext cx="5724334" cy="487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175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C6CEA-3719-FDAC-E93F-A112E86FE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autonomic nervous system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A4E06E4-22D9-879F-164D-64EFFFF3CE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4582744"/>
              </p:ext>
            </p:extLst>
          </p:nvPr>
        </p:nvGraphicFramePr>
        <p:xfrm>
          <a:off x="914400" y="2095500"/>
          <a:ext cx="10353675" cy="4152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56718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150</TotalTime>
  <Words>434</Words>
  <Application>Microsoft Office PowerPoint</Application>
  <PresentationFormat>Widescreen</PresentationFormat>
  <Paragraphs>61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Agency FB</vt:lpstr>
      <vt:lpstr>Arial</vt:lpstr>
      <vt:lpstr>Arial Rounded MT Bold</vt:lpstr>
      <vt:lpstr>Bookman Old Style</vt:lpstr>
      <vt:lpstr>Dubai Medium</vt:lpstr>
      <vt:lpstr>Rockwell</vt:lpstr>
      <vt:lpstr>Damask</vt:lpstr>
      <vt:lpstr>Central Venous Pressure (CVP)</vt:lpstr>
      <vt:lpstr>Central Venous Pressure</vt:lpstr>
      <vt:lpstr>Central Venous Pressure</vt:lpstr>
      <vt:lpstr>CVP determinant</vt:lpstr>
      <vt:lpstr>Heart failure(hf)</vt:lpstr>
      <vt:lpstr>contractility</vt:lpstr>
      <vt:lpstr>Frank-starling law</vt:lpstr>
      <vt:lpstr>Frank-starling law</vt:lpstr>
      <vt:lpstr>autonomic nervous system</vt:lpstr>
      <vt:lpstr>Venous return</vt:lpstr>
      <vt:lpstr>Tissue fluid volume</vt:lpstr>
      <vt:lpstr>Breathing</vt:lpstr>
      <vt:lpstr>Venoconstriction</vt:lpstr>
      <vt:lpstr>The Skeletal Muscle Pump</vt:lpstr>
      <vt:lpstr>RIGHT ATRIAL PRESSURE AND VENOUS RETURN</vt:lpstr>
      <vt:lpstr>RIGHT ATRIAL PRESSURE AND VENOUS RETURN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 Izadi</dc:creator>
  <cp:lastModifiedBy>Ali Izadi</cp:lastModifiedBy>
  <cp:revision>25</cp:revision>
  <dcterms:created xsi:type="dcterms:W3CDTF">2024-11-05T19:22:52Z</dcterms:created>
  <dcterms:modified xsi:type="dcterms:W3CDTF">2024-11-06T02:50:38Z</dcterms:modified>
</cp:coreProperties>
</file>