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292" r:id="rId3"/>
    <p:sldId id="2293" r:id="rId4"/>
    <p:sldId id="2302" r:id="rId5"/>
    <p:sldId id="2303" r:id="rId6"/>
    <p:sldId id="2299" r:id="rId7"/>
    <p:sldId id="2305" r:id="rId8"/>
    <p:sldId id="2300" r:id="rId9"/>
    <p:sldId id="2301" r:id="rId10"/>
    <p:sldId id="2304" r:id="rId11"/>
    <p:sldId id="2306" r:id="rId12"/>
    <p:sldId id="2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5376"/>
  </p:normalViewPr>
  <p:slideViewPr>
    <p:cSldViewPr snapToGrid="0">
      <p:cViewPr varScale="1">
        <p:scale>
          <a:sx n="156" d="100"/>
          <a:sy n="156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AA4F-E31C-4847-8238-66B8BFBF62A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F0A0-8B47-9D44-A6E9-D19BFA3C26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64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5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7168-6660-8542-BDB5-66B3AD8BC29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88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2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6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8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55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1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1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26DF-DBC6-4507-A701-29DE300854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6CDD-CF95-5CFA-8100-087DA154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26EF2-1AC0-F448-C90F-39F1276F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2775A-E369-5274-5F93-F5072F36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46F25-C4BD-437D-9F26-8F6EE0D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04801-CE44-1D23-ACDB-CDB4825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331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0032-BED3-BDD1-1BA5-D10E65B0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A45F2-8B3D-6558-DFBF-F071C66D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C68B9-2712-CB75-B569-10EA0C42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1B406-1E0F-BCFF-2064-E64EBC0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4E885-F755-1D94-4D05-D64FCA45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29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C3187-5D38-8ED4-A0E4-581D92D3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F1FED-91F9-5249-7C6E-63C9F9B0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7ED1B-8F6B-3DE7-44ED-6233561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15BF3-A543-D4BB-A782-CC3EFF9D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A9449-F359-FBCA-C382-F8F32AFF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8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EF7E0-117A-32DE-00C5-173062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F8F51-EFDF-E950-E428-F190EEFB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C45FA-3527-D251-C826-5F1321FE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04F0B-FA60-2EDA-E923-F4295296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E87D8-F83A-C52A-4396-BD6F13AA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2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E1547-7D18-904A-A63E-DE109E8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0DE36-601E-3B12-E499-A36A48E7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47182-49FE-33CE-CBFD-E0230D18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1EAD-07DA-03EB-1B9C-18F0DA2C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CBD94-C86F-8F26-F7BF-5616C2D8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92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7836-475F-581B-3A1C-29E3AE7F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74DED-3943-7F3F-48B0-ADFE89EF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E58C9-1A6E-9AEE-3FE7-C9670E55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1B6DB-016E-B4E8-E783-B4EAAEEF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8519D-4EDF-DBA8-030B-9F7D191F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C5382-4A62-4FA6-2D26-9BE0D31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475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10B1-3EF7-1C4E-F15D-9577FF3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36F09-036A-5B0E-1B35-3E4026B9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2ACF3-83DE-911C-F4A3-9B384188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A480E-6294-889F-B7B8-4F8EA9ED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1ABB7-84CA-A273-E342-5E5CCC6C4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D14CF-21AA-0377-65CC-012C57F3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B624D3-22B9-5A4B-21D6-5FA281FC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337D9-419F-719A-445E-67E926BD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712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2A49-27BC-0A86-6819-8CC1987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5A3DD3-A224-DCC4-15FC-D7411946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F16A34-CBCF-FCC0-7110-7C5C2557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1F59E-6AE0-7AA7-2358-5B68D740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1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1CF25-FA3E-4DD0-24C3-27C0F3FD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42FBC-202B-F3D7-1412-A3729C3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10157-79C8-73EB-99AD-065EDAD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954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BF05-6154-1E3B-DF1D-0551A27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2CE0-E301-A986-2243-83D08715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DC564-F990-F9D5-D5B4-83372625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518B9-A964-A5D7-B2A5-B90C0959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B5324-051F-20D4-71EA-FD6A8CFD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BE2B0-156F-B5C3-FA83-39A2CADF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2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C02E9-CF66-98EE-AFD6-46DE2412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DDCCA5-0F22-BD62-2AF0-F0FF36257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A744D-9318-2FEC-B2D3-15F1BD69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130BC-DCE9-94FE-A201-A01D4C69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89E9F-611C-A2B0-33BE-41AAA578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AEDBC-650D-68CE-05A5-9C21273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7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D1581-E126-615C-7C97-082DF749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13309-4304-A718-7D50-7CB2681C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387CC-49EB-C53C-48B1-82F3C5E6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63CB-C381-2F4A-88A9-60C48B29483C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7DB62-2E41-3912-18F7-66CFFE8F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95C5F-B137-C248-6B41-7CCFC59E3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8D88-6B00-3D47-92D0-C055E4DEE4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0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5E8344-ECDB-7265-9149-296E768F7BAA}"/>
              </a:ext>
            </a:extLst>
          </p:cNvPr>
          <p:cNvSpPr txBox="1">
            <a:spLocks/>
          </p:cNvSpPr>
          <p:nvPr/>
        </p:nvSpPr>
        <p:spPr>
          <a:xfrm>
            <a:off x="588475" y="2059221"/>
            <a:ext cx="11015050" cy="282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시스템에서 </a:t>
            </a:r>
            <a:endParaRPr lang="en-US" altLang="ko-KR" sz="4000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효율적인 </a:t>
            </a:r>
            <a:r>
              <a:rPr lang="en-US" altLang="ko-KR" sz="4000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4000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endParaRPr lang="en-US" altLang="ko-KR" sz="4000" b="1" dirty="0">
              <a:solidFill>
                <a:srgbClr val="FFC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Result Presentation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977BDD-ED00-4DE5-870E-59E9E3AD7944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28CD3E4-4585-86B8-D875-6C69EAB3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7" name="부제목 2">
              <a:extLst>
                <a:ext uri="{FF2B5EF4-FFF2-40B4-BE49-F238E27FC236}">
                  <a16:creationId xmlns:a16="http://schemas.microsoft.com/office/drawing/2014/main" id="{211A0543-0A69-545A-99AB-BA267C7AF576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FFFD4-98ED-F931-859D-DB53B954AE4B}"/>
              </a:ext>
            </a:extLst>
          </p:cNvPr>
          <p:cNvSpPr txBox="1"/>
          <p:nvPr/>
        </p:nvSpPr>
        <p:spPr>
          <a:xfrm>
            <a:off x="8851153" y="4691529"/>
            <a:ext cx="3079004" cy="1956772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그래프이론과 </a:t>
            </a:r>
            <a:r>
              <a:rPr kumimoji="1" lang="ko-KR" alt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머신러닝연구</a:t>
            </a:r>
            <a:endParaRPr kumimoji="1"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2023.06.05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컴퓨터공학과</a:t>
            </a:r>
            <a:endParaRPr kumimoji="1"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80221115</a:t>
            </a:r>
          </a:p>
          <a:p>
            <a:pPr algn="r">
              <a:lnSpc>
                <a:spcPct val="150000"/>
              </a:lnSpc>
            </a:pP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국</a:t>
            </a:r>
          </a:p>
        </p:txBody>
      </p:sp>
    </p:spTree>
    <p:extLst>
      <p:ext uri="{BB962C8B-B14F-4D97-AF65-F5344CB8AC3E}">
        <p14:creationId xmlns:p14="http://schemas.microsoft.com/office/powerpoint/2010/main" val="360507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01E3-617B-A87D-4D63-0CF9DD9A54C6}"/>
              </a:ext>
            </a:extLst>
          </p:cNvPr>
          <p:cNvSpPr txBox="1"/>
          <p:nvPr/>
        </p:nvSpPr>
        <p:spPr>
          <a:xfrm>
            <a:off x="625934" y="1073308"/>
            <a:ext cx="10841056" cy="477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latinLnBrk="1">
              <a:lnSpc>
                <a:spcPct val="130000"/>
              </a:lnSpc>
              <a:buFont typeface="맑은 고딕" panose="020B0503020000020004" pitchFamily="34" charset="-127"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예시 데이터를 이용한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Bipartite Graph</a:t>
            </a:r>
          </a:p>
          <a:p>
            <a:pPr lvl="0" latinLnBrk="1"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 Example 5 ]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4077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823CDE4E-DDCD-8EB8-C6C2-5B17F98E1725}"/>
              </a:ext>
            </a:extLst>
          </p:cNvPr>
          <p:cNvSpPr/>
          <p:nvPr/>
        </p:nvSpPr>
        <p:spPr>
          <a:xfrm>
            <a:off x="5081256" y="2954282"/>
            <a:ext cx="621606" cy="2188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41D39C-69D3-9682-D71B-F0EFF2FF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3" y="2485882"/>
            <a:ext cx="38227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93E09-A78F-C4C5-B81F-1445DAC8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3" y="4386666"/>
            <a:ext cx="5325338" cy="1023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6A6159-37E2-C828-E05D-210FEC36F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462" y="2799262"/>
            <a:ext cx="6009821" cy="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Result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AF7C61-08F2-D66B-1EE6-ABDAE1A2D3AF}"/>
              </a:ext>
            </a:extLst>
          </p:cNvPr>
          <p:cNvSpPr txBox="1"/>
          <p:nvPr/>
        </p:nvSpPr>
        <p:spPr>
          <a:xfrm>
            <a:off x="625934" y="1273235"/>
            <a:ext cx="10841056" cy="505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30000"/>
              </a:lnSpc>
            </a:pP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[1]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전체 예약에 대해서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주어진 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개수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을 충족하는 스케줄셋이 있다면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모든 경우를 가장 빨리 끝나는 순서로 정렬해 제시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	[2]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예약의 흐름을 예측해 추가 서비스의 제공 가능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	[3]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가격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거리 등의 변수는 고려하지 못함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E710E5FA-4276-3056-DFEF-B30473D6C357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081131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6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ACFEA6C-6B5D-4F02-B6FF-8085B3912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75" y="2015947"/>
            <a:ext cx="11015050" cy="28261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ko-KR" altLang="en-US" sz="8000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2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>
            <a:off x="-11360" y="870272"/>
            <a:ext cx="369345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Objectives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AF7C61-08F2-D66B-1EE6-ABDAE1A2D3AF}"/>
              </a:ext>
            </a:extLst>
          </p:cNvPr>
          <p:cNvSpPr txBox="1"/>
          <p:nvPr/>
        </p:nvSpPr>
        <p:spPr>
          <a:xfrm>
            <a:off x="625934" y="1273235"/>
            <a:ext cx="10841056" cy="505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전기차 충전소의 예약 시스템을 고려할 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예약시간에 따른 효율적인 전기차 배치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가 필요함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To EV Charging Service Operator, 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충전소 전체에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충전기가 있을 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전체 예약에 대해 최대한 많은 충전이 가능하도록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알고리즘을 제안   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	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Bipartite Graph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에서 </a:t>
            </a:r>
            <a:r>
              <a:rPr lang="en-US" altLang="ko-KR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N</a:t>
            </a:r>
            <a:r>
              <a:rPr lang="ko-KR" altLang="en-US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개의 중복된 </a:t>
            </a:r>
            <a:r>
              <a:rPr lang="en-US" altLang="ko-KR" b="1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Edge</a:t>
            </a:r>
            <a:r>
              <a:rPr lang="ko-KR" altLang="en-US" dirty="0" err="1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허용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하는 </a:t>
            </a:r>
            <a:r>
              <a:rPr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Max-N-Condition-Matching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육상 차량, 차량, 바퀴, 자동차이(가) 표시된 사진&#10;&#10;자동 생성된 설명">
            <a:extLst>
              <a:ext uri="{FF2B5EF4-FFF2-40B4-BE49-F238E27FC236}">
                <a16:creationId xmlns:a16="http://schemas.microsoft.com/office/drawing/2014/main" id="{18A30899-6ED5-DCC9-7DD6-1D4F13F7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747" y="2237836"/>
            <a:ext cx="3100798" cy="15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7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F04CB6-5604-EF0F-78B4-6D272AAEABDF}"/>
              </a:ext>
            </a:extLst>
          </p:cNvPr>
          <p:cNvSpPr txBox="1"/>
          <p:nvPr/>
        </p:nvSpPr>
        <p:spPr>
          <a:xfrm>
            <a:off x="557117" y="1102124"/>
            <a:ext cx="10978689" cy="5398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ko-KR" altLang="en-US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예약 시스템에 필수적인 정보만 가공</a:t>
            </a:r>
            <a:endParaRPr kumimoji="1" lang="en-US" altLang="ko-Kore-KR" b="1" dirty="0">
              <a:ea typeface="Malgun Gothic" panose="020B0503020000020004" pitchFamily="34" charset="-127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ore-KR" b="1" dirty="0">
              <a:ea typeface="Malgun Gothic" panose="020B0503020000020004" pitchFamily="34" charset="-127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ko-KR" altLang="en-US" b="1" dirty="0">
                <a:ea typeface="Malgun Gothic" panose="020B0503020000020004" pitchFamily="34" charset="-127"/>
              </a:rPr>
              <a:t>충전 세션 정보</a:t>
            </a:r>
            <a:endParaRPr kumimoji="1" lang="en-US" altLang="ko-KR" b="1" dirty="0">
              <a:ea typeface="Malgun Gothic" panose="020B0503020000020004" pitchFamily="34" charset="-127"/>
            </a:endParaRPr>
          </a:p>
          <a:p>
            <a:pPr lvl="1">
              <a:lnSpc>
                <a:spcPct val="130000"/>
              </a:lnSpc>
            </a:pPr>
            <a:r>
              <a:rPr kumimoji="1" lang="ko-KR" altLang="en-US" b="1" dirty="0">
                <a:ea typeface="Malgun Gothic" panose="020B0503020000020004" pitchFamily="34" charset="-127"/>
              </a:rPr>
              <a:t> </a:t>
            </a:r>
            <a:endParaRPr kumimoji="1" lang="en-US" altLang="ko-KR" b="1" dirty="0">
              <a:ea typeface="Malgun Gothic" panose="020B0503020000020004" pitchFamily="34" charset="-127"/>
            </a:endParaRPr>
          </a:p>
          <a:p>
            <a:pPr lvl="1">
              <a:lnSpc>
                <a:spcPct val="130000"/>
              </a:lnSpc>
            </a:pP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		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 충전 시간 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: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 정수 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Index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로 범주화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  Timeblock</a:t>
            </a:r>
          </a:p>
          <a:p>
            <a:pPr lvl="1">
              <a:lnSpc>
                <a:spcPct val="130000"/>
              </a:lnSpc>
            </a:pPr>
            <a:r>
              <a:rPr kumimoji="1" lang="en-US" altLang="ko-Kore-KR" b="1" dirty="0">
                <a:ea typeface="Malgun Gothic" panose="020B0503020000020004" pitchFamily="34" charset="-127"/>
                <a:sym typeface="Wingdings" pitchFamily="2" charset="2"/>
              </a:rPr>
              <a:t>		 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충전량 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: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 전체 충전 시간 중 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N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번의 </a:t>
            </a: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Timeblock </a:t>
            </a:r>
            <a:r>
              <a:rPr kumimoji="1" lang="ko-KR" altLang="en-US" b="1" dirty="0">
                <a:ea typeface="Malgun Gothic" panose="020B0503020000020004" pitchFamily="34" charset="-127"/>
                <a:sym typeface="Wingdings" pitchFamily="2" charset="2"/>
              </a:rPr>
              <a:t> 충전 </a:t>
            </a:r>
            <a:endParaRPr kumimoji="1" lang="en-US" altLang="ko-KR" b="1" dirty="0">
              <a:ea typeface="Malgun Gothic" panose="020B0503020000020004" pitchFamily="34" charset="-127"/>
              <a:sym typeface="Wingdings" pitchFamily="2" charset="2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60872"/>
            <a:ext cx="3130117" cy="9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Process Dataset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pic>
        <p:nvPicPr>
          <p:cNvPr id="4" name="그림 3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802038E3-3733-360C-29EB-74DD4AB2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99" y="3687522"/>
            <a:ext cx="3179201" cy="2182586"/>
          </a:xfrm>
          <a:prstGeom prst="rect">
            <a:avLst/>
          </a:prstGeom>
        </p:spPr>
      </p:pic>
      <p:pic>
        <p:nvPicPr>
          <p:cNvPr id="10" name="그림 9" descr="텍스트, 번호, 폰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5B18C5CA-6B6E-4F78-22E8-020A8C64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91" y="3777342"/>
            <a:ext cx="5330245" cy="2002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CF508-6B7E-01E1-E26C-EA87438ADB22}"/>
              </a:ext>
            </a:extLst>
          </p:cNvPr>
          <p:cNvSpPr txBox="1"/>
          <p:nvPr/>
        </p:nvSpPr>
        <p:spPr>
          <a:xfrm>
            <a:off x="2408466" y="59550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범주화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8FFE2-BD41-EE30-AC51-4B049D53DAAE}"/>
              </a:ext>
            </a:extLst>
          </p:cNvPr>
          <p:cNvSpPr txBox="1"/>
          <p:nvPr/>
        </p:nvSpPr>
        <p:spPr>
          <a:xfrm>
            <a:off x="7589222" y="59267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 데이터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12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F04CB6-5604-EF0F-78B4-6D272AAEABDF}"/>
              </a:ext>
            </a:extLst>
          </p:cNvPr>
          <p:cNvSpPr txBox="1"/>
          <p:nvPr/>
        </p:nvSpPr>
        <p:spPr>
          <a:xfrm>
            <a:off x="557117" y="1397814"/>
            <a:ext cx="10978689" cy="510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R" sz="2400" b="1" dirty="0">
                <a:solidFill>
                  <a:srgbClr val="FF0000"/>
                </a:solidFill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Max-N-Condition-Matching</a:t>
            </a: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Left Node  EV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1" lang="en-US" altLang="ko-KR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Connected to Right Nodes according to </a:t>
            </a:r>
            <a:br>
              <a:rPr kumimoji="1" lang="en-US" altLang="ko-KR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</a:br>
            <a:r>
              <a:rPr kumimoji="1" lang="en-US" altLang="ko-KR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reservation time.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1" lang="en-US" altLang="ko-KR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Limitation for minimum connection.</a:t>
            </a:r>
          </a:p>
          <a:p>
            <a:pPr>
              <a:lnSpc>
                <a:spcPct val="130000"/>
              </a:lnSpc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Right Node  Time Block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1" lang="en-US" altLang="ko-KR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Limitation for maximum number of electric charger.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ea typeface="Malgun Gothic" panose="020B0503020000020004" pitchFamily="34" charset="-127"/>
                <a:sym typeface="Wingdings" pitchFamily="2" charset="2"/>
              </a:rPr>
              <a:t>Select edges that follow conditions of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solidFill>
                  <a:srgbClr val="00B050"/>
                </a:solidFill>
                <a:ea typeface="Malgun Gothic" panose="020B0503020000020004" pitchFamily="34" charset="-127"/>
                <a:sym typeface="Wingdings" pitchFamily="2" charset="2"/>
              </a:rPr>
              <a:t>minimum limitation (SoC) for left nodes,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solidFill>
                  <a:srgbClr val="00B050"/>
                </a:solidFill>
                <a:ea typeface="Malgun Gothic" panose="020B0503020000020004" pitchFamily="34" charset="-127"/>
                <a:sym typeface="Wingdings" pitchFamily="2" charset="2"/>
              </a:rPr>
              <a:t>maximum limitation (N) for right nodes.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5220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Process Algorithm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DD5947-2231-5327-2D35-A44D9858D079}"/>
              </a:ext>
            </a:extLst>
          </p:cNvPr>
          <p:cNvGrpSpPr/>
          <p:nvPr/>
        </p:nvGrpSpPr>
        <p:grpSpPr>
          <a:xfrm>
            <a:off x="6864611" y="1978255"/>
            <a:ext cx="4357007" cy="1970744"/>
            <a:chOff x="1036864" y="2093199"/>
            <a:chExt cx="4357007" cy="197074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611FA032-D991-63F9-420C-942CF5688FD1}"/>
                </a:ext>
              </a:extLst>
            </p:cNvPr>
            <p:cNvSpPr/>
            <p:nvPr/>
          </p:nvSpPr>
          <p:spPr>
            <a:xfrm>
              <a:off x="1036864" y="2292289"/>
              <a:ext cx="1151164" cy="3755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EV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 (1)</a:t>
              </a:r>
              <a:endParaRPr kumimoji="1" lang="ko-Kore-KR" altLang="en-US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0622A94-3BCB-CB78-529A-EB1A8E997F77}"/>
                </a:ext>
              </a:extLst>
            </p:cNvPr>
            <p:cNvSpPr/>
            <p:nvPr/>
          </p:nvSpPr>
          <p:spPr>
            <a:xfrm>
              <a:off x="1036864" y="2858771"/>
              <a:ext cx="1151164" cy="3755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EV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 (3)</a:t>
              </a:r>
              <a:endParaRPr kumimoji="1" lang="ko-Kore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EDF08F1A-7C81-96A1-6945-D72A499449A5}"/>
                </a:ext>
              </a:extLst>
            </p:cNvPr>
            <p:cNvSpPr/>
            <p:nvPr/>
          </p:nvSpPr>
          <p:spPr>
            <a:xfrm>
              <a:off x="1036864" y="3425253"/>
              <a:ext cx="1151164" cy="3755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EV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 (2)</a:t>
              </a:r>
              <a:endParaRPr kumimoji="1" lang="ko-Kore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50C165C-1036-41AE-17C3-329FC4086E47}"/>
                </a:ext>
              </a:extLst>
            </p:cNvPr>
            <p:cNvSpPr/>
            <p:nvPr/>
          </p:nvSpPr>
          <p:spPr>
            <a:xfrm>
              <a:off x="3336364" y="2093199"/>
              <a:ext cx="2057507" cy="375559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(09:00-09:30)</a:t>
              </a:r>
              <a:endParaRPr kumimoji="1" lang="ko-Kore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AE04409-6565-D7C5-E617-FFCE6EAE0FF9}"/>
                </a:ext>
              </a:extLst>
            </p:cNvPr>
            <p:cNvSpPr/>
            <p:nvPr/>
          </p:nvSpPr>
          <p:spPr>
            <a:xfrm>
              <a:off x="3336363" y="2623879"/>
              <a:ext cx="2057507" cy="375559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(09:30-10:00)</a:t>
              </a:r>
              <a:endParaRPr kumimoji="1" lang="ko-Kore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D0ED4F2-5B49-B18E-7B2E-5A81758066FC}"/>
                </a:ext>
              </a:extLst>
            </p:cNvPr>
            <p:cNvSpPr/>
            <p:nvPr/>
          </p:nvSpPr>
          <p:spPr>
            <a:xfrm>
              <a:off x="3336362" y="3154559"/>
              <a:ext cx="2057507" cy="375559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(10:00-10:30)</a:t>
              </a:r>
              <a:endParaRPr kumimoji="1" lang="ko-Kore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C30BA716-52C9-6B1A-FE45-1EA363FE7A22}"/>
                </a:ext>
              </a:extLst>
            </p:cNvPr>
            <p:cNvSpPr/>
            <p:nvPr/>
          </p:nvSpPr>
          <p:spPr>
            <a:xfrm>
              <a:off x="3320037" y="3688384"/>
              <a:ext cx="2057507" cy="375559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(10:30-11:00)</a:t>
              </a:r>
              <a:endParaRPr kumimoji="1" lang="ko-Kore-KR" altLang="en-US" dirty="0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BDA153-BF6A-6C80-7D08-69B95C4FBB7B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>
            <a:xfrm flipV="1">
              <a:off x="2188028" y="2280979"/>
              <a:ext cx="1148336" cy="1990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B388762-D5AA-02D9-23CE-F90C7E39902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188027" y="2480069"/>
              <a:ext cx="1148336" cy="33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4051B3B3-DAE1-3150-986A-990450AA4967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 flipV="1">
              <a:off x="2188028" y="2811659"/>
              <a:ext cx="1148335" cy="234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56A7DF51-3334-3443-4EFD-5937B83E986C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2188028" y="3046551"/>
              <a:ext cx="1148334" cy="295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639EE2A8-D752-67BA-D8A7-6538B6692DAA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2188028" y="3046551"/>
              <a:ext cx="1132009" cy="829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3CDE9FEC-FB08-DF21-497F-E7CDE35022AB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2188028" y="2280979"/>
              <a:ext cx="1148336" cy="1332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1349DAE-2924-BDBA-2F32-D0C800FD7044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2188028" y="2811659"/>
              <a:ext cx="1148335" cy="801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4B2C60AB-AC40-DF5B-AE64-A66DA976D5DA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 flipV="1">
              <a:off x="2188028" y="3342339"/>
              <a:ext cx="1148334" cy="27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5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F04CB6-5604-EF0F-78B4-6D272AAEABDF}"/>
              </a:ext>
            </a:extLst>
          </p:cNvPr>
          <p:cNvSpPr txBox="1"/>
          <p:nvPr/>
        </p:nvSpPr>
        <p:spPr>
          <a:xfrm>
            <a:off x="557117" y="1397815"/>
            <a:ext cx="10978689" cy="5042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R" sz="2400" b="1" dirty="0">
                <a:solidFill>
                  <a:srgbClr val="FF0000"/>
                </a:solidFill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Max-N-Condition-Matching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Recursive function for DFS</a:t>
            </a: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endParaRPr kumimoji="1" lang="en-US" altLang="ko-KR" b="1" dirty="0">
              <a:ea typeface="맑은 고딕" panose="020B0503020000020004" pitchFamily="34" charset="-127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1" indent="-285750">
              <a:lnSpc>
                <a:spcPct val="130000"/>
              </a:lnSpc>
              <a:buFontTx/>
              <a:buChar char="-"/>
            </a:pPr>
            <a:r>
              <a:rPr kumimoji="1" lang="en-US" altLang="ko-KR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Show </a:t>
            </a:r>
            <a:r>
              <a:rPr kumimoji="1" lang="en-US" altLang="ko-KR" b="1" dirty="0">
                <a:solidFill>
                  <a:srgbClr val="FF0000"/>
                </a:solidFill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ALL POSSIBLE RESERVATION CASES  </a:t>
            </a:r>
            <a:r>
              <a:rPr kumimoji="1" lang="en-US" altLang="ko-KR" b="1" dirty="0"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in order of end as soon as possible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Process Algorithm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894FAFC-850E-3267-7A14-06A8001C893C}"/>
              </a:ext>
            </a:extLst>
          </p:cNvPr>
          <p:cNvGrpSpPr/>
          <p:nvPr/>
        </p:nvGrpSpPr>
        <p:grpSpPr>
          <a:xfrm>
            <a:off x="1511269" y="2947712"/>
            <a:ext cx="3935186" cy="2285595"/>
            <a:chOff x="3363686" y="2830812"/>
            <a:chExt cx="3935186" cy="228559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1BF2A5C-29AB-4F76-C3AC-7EF29DFE2C8E}"/>
                </a:ext>
              </a:extLst>
            </p:cNvPr>
            <p:cNvSpPr/>
            <p:nvPr/>
          </p:nvSpPr>
          <p:spPr>
            <a:xfrm>
              <a:off x="3363686" y="2996293"/>
              <a:ext cx="3935186" cy="2120114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sz="8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600" dirty="0">
                  <a:solidFill>
                    <a:schemeClr val="tx1"/>
                  </a:solidFill>
                </a:rPr>
                <a:t>Variables initialize()</a:t>
              </a:r>
            </a:p>
            <a:p>
              <a:r>
                <a:rPr kumimoji="1" lang="en-US" altLang="ko-Kore-KR" sz="1600" dirty="0">
                  <a:solidFill>
                    <a:schemeClr val="tx1"/>
                  </a:solidFill>
                </a:rPr>
                <a:t>Graph initialize()</a:t>
              </a:r>
            </a:p>
            <a:p>
              <a:endParaRPr kumimoji="1" lang="en-US" altLang="ko-Kore-KR" sz="16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600" dirty="0" err="1">
                  <a:solidFill>
                    <a:schemeClr val="tx1"/>
                  </a:solidFill>
                </a:rPr>
                <a:t>select_edge</a:t>
              </a:r>
              <a:r>
                <a:rPr kumimoji="1" lang="en-US" altLang="ko-Kore-KR" sz="1600" dirty="0">
                  <a:solidFill>
                    <a:schemeClr val="tx1"/>
                  </a:solidFill>
                </a:rPr>
                <a:t>(first)</a:t>
              </a:r>
            </a:p>
            <a:p>
              <a:endParaRPr kumimoji="1" lang="en-US" altLang="ko-Kore-KR" sz="16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600" dirty="0">
                  <a:solidFill>
                    <a:schemeClr val="tx1"/>
                  </a:solidFill>
                </a:rPr>
                <a:t>Print all possible lists</a:t>
              </a:r>
            </a:p>
            <a:p>
              <a:r>
                <a:rPr kumimoji="1" lang="en-US" altLang="ko-Kore-KR" sz="1600" dirty="0">
                  <a:solidFill>
                    <a:schemeClr val="tx1"/>
                  </a:solidFill>
                </a:rPr>
                <a:t>Draw </a:t>
              </a:r>
              <a:r>
                <a:rPr kumimoji="1" lang="en-US" altLang="ko-Kore-KR" sz="1600" dirty="0" err="1">
                  <a:solidFill>
                    <a:schemeClr val="tx1"/>
                  </a:solidFill>
                </a:rPr>
                <a:t>NetworkX</a:t>
              </a:r>
              <a:r>
                <a:rPr kumimoji="1" lang="en-US" altLang="ko-Kore-KR" sz="1600" dirty="0">
                  <a:solidFill>
                    <a:schemeClr val="tx1"/>
                  </a:solidFill>
                </a:rPr>
                <a:t> bipartite graph</a:t>
              </a:r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C3CE3220-0F05-BEA9-6EBE-2C6A7F2DB586}"/>
                </a:ext>
              </a:extLst>
            </p:cNvPr>
            <p:cNvSpPr/>
            <p:nvPr/>
          </p:nvSpPr>
          <p:spPr>
            <a:xfrm>
              <a:off x="3913998" y="2830812"/>
              <a:ext cx="2279390" cy="3309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main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023E67A-02F8-477D-44AF-A7D47F6B9A96}"/>
              </a:ext>
            </a:extLst>
          </p:cNvPr>
          <p:cNvGrpSpPr/>
          <p:nvPr/>
        </p:nvGrpSpPr>
        <p:grpSpPr>
          <a:xfrm>
            <a:off x="6704723" y="3113193"/>
            <a:ext cx="3935186" cy="2047987"/>
            <a:chOff x="6859845" y="3197807"/>
            <a:chExt cx="3935186" cy="204798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E4AF824-438A-8333-B4A6-201D8EE680B7}"/>
                </a:ext>
              </a:extLst>
            </p:cNvPr>
            <p:cNvGrpSpPr/>
            <p:nvPr/>
          </p:nvGrpSpPr>
          <p:grpSpPr>
            <a:xfrm>
              <a:off x="6859845" y="3197807"/>
              <a:ext cx="3935186" cy="2047987"/>
              <a:chOff x="3363686" y="2830812"/>
              <a:chExt cx="3935186" cy="204798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28B610-4530-03EA-08FC-9E39E6425F2D}"/>
                  </a:ext>
                </a:extLst>
              </p:cNvPr>
              <p:cNvSpPr/>
              <p:nvPr/>
            </p:nvSpPr>
            <p:spPr>
              <a:xfrm>
                <a:off x="3363686" y="2996292"/>
                <a:ext cx="3935186" cy="1882507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8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1600" dirty="0" err="1">
                    <a:solidFill>
                      <a:schemeClr val="tx1"/>
                    </a:solidFill>
                  </a:rPr>
                  <a:t>edge_list.add</a:t>
                </a:r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(now)</a:t>
                </a:r>
              </a:p>
              <a:p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Check if graph is complete</a:t>
                </a:r>
              </a:p>
              <a:p>
                <a:endParaRPr kumimoji="1" lang="en-US" altLang="ko-Kore-KR" sz="16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for nodes in </a:t>
                </a:r>
                <a:r>
                  <a:rPr kumimoji="1" lang="en-US" altLang="ko-Kore-KR" sz="1600" dirty="0" err="1">
                    <a:solidFill>
                      <a:schemeClr val="tx1"/>
                    </a:solidFill>
                  </a:rPr>
                  <a:t>all_possible_left_nodes</a:t>
                </a:r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  for nodes in </a:t>
                </a:r>
                <a:r>
                  <a:rPr kumimoji="1" lang="en-US" altLang="ko-Kore-KR" sz="1600" dirty="0" err="1">
                    <a:solidFill>
                      <a:schemeClr val="tx1"/>
                    </a:solidFill>
                  </a:rPr>
                  <a:t>all_possible_right_nodes</a:t>
                </a:r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     </a:t>
                </a:r>
                <a:r>
                  <a:rPr kumimoji="1" lang="en-US" altLang="ko-Kore-KR" sz="1600" dirty="0" err="1">
                    <a:solidFill>
                      <a:schemeClr val="tx1"/>
                    </a:solidFill>
                  </a:rPr>
                  <a:t>select_edge</a:t>
                </a:r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(next)</a:t>
                </a:r>
                <a:endParaRPr kumimoji="1" lang="ko-Kore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9DBCC18D-6437-5240-6436-1EA6EDE29B65}"/>
                  </a:ext>
                </a:extLst>
              </p:cNvPr>
              <p:cNvSpPr/>
              <p:nvPr/>
            </p:nvSpPr>
            <p:spPr>
              <a:xfrm>
                <a:off x="3913998" y="2830812"/>
                <a:ext cx="2279390" cy="33096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err="1"/>
                  <a:t>select_edge</a:t>
                </a:r>
                <a:r>
                  <a:rPr kumimoji="1" lang="en-US" altLang="ko-KR" dirty="0"/>
                  <a:t>(now)</a:t>
                </a:r>
                <a:endParaRPr kumimoji="1" lang="ko-Kore-KR" altLang="en-US" dirty="0"/>
              </a:p>
            </p:txBody>
          </p:sp>
        </p:grpSp>
        <p:cxnSp>
          <p:nvCxnSpPr>
            <p:cNvPr id="46" name="구부러진 연결선[U] 45">
              <a:extLst>
                <a:ext uri="{FF2B5EF4-FFF2-40B4-BE49-F238E27FC236}">
                  <a16:creationId xmlns:a16="http://schemas.microsoft.com/office/drawing/2014/main" id="{B4820316-355B-A635-D848-D630D475F0D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rot="5400000" flipH="1" flipV="1">
              <a:off x="8381353" y="3717722"/>
              <a:ext cx="1662627" cy="953761"/>
            </a:xfrm>
            <a:prstGeom prst="curvedConnector4">
              <a:avLst>
                <a:gd name="adj1" fmla="val -3099"/>
                <a:gd name="adj2" fmla="val 2652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4">
            <a:extLst>
              <a:ext uri="{FF2B5EF4-FFF2-40B4-BE49-F238E27FC236}">
                <a16:creationId xmlns:a16="http://schemas.microsoft.com/office/drawing/2014/main" id="{F38EA436-A8AF-7F75-39DC-5437BB0D6D5D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5220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1F85E6-F8E8-DFBA-1AA0-0EA72A33556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3443" y="3278674"/>
            <a:ext cx="4201592" cy="95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8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01E3-617B-A87D-4D63-0CF9DD9A54C6}"/>
              </a:ext>
            </a:extLst>
          </p:cNvPr>
          <p:cNvSpPr txBox="1"/>
          <p:nvPr/>
        </p:nvSpPr>
        <p:spPr>
          <a:xfrm>
            <a:off x="625934" y="1073308"/>
            <a:ext cx="10841056" cy="477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latinLnBrk="1">
              <a:lnSpc>
                <a:spcPct val="130000"/>
              </a:lnSpc>
              <a:buFont typeface="맑은 고딕" panose="020B0503020000020004" pitchFamily="34" charset="-127"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예시 데이터를 이용한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Bipartite Graph</a:t>
            </a:r>
          </a:p>
          <a:p>
            <a:pPr lvl="0" latinLnBrk="1"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 Example 1 ]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4077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823CDE4E-DDCD-8EB8-C6C2-5B17F98E1725}"/>
              </a:ext>
            </a:extLst>
          </p:cNvPr>
          <p:cNvSpPr/>
          <p:nvPr/>
        </p:nvSpPr>
        <p:spPr>
          <a:xfrm>
            <a:off x="4891163" y="3060548"/>
            <a:ext cx="621606" cy="2188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스크린샷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FC0EACAE-E9AC-0AC5-5755-3EB5FBB0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107" y="2025652"/>
            <a:ext cx="6159338" cy="4001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E13F7-7929-EF3E-9715-9EB5826D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3" y="2491921"/>
            <a:ext cx="38227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8084B2-4E27-EFAC-0157-9FA8A56F3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3" y="4224564"/>
            <a:ext cx="4974767" cy="10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01E3-617B-A87D-4D63-0CF9DD9A54C6}"/>
              </a:ext>
            </a:extLst>
          </p:cNvPr>
          <p:cNvSpPr txBox="1"/>
          <p:nvPr/>
        </p:nvSpPr>
        <p:spPr>
          <a:xfrm>
            <a:off x="625934" y="1073308"/>
            <a:ext cx="10841056" cy="477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latinLnBrk="1">
              <a:lnSpc>
                <a:spcPct val="130000"/>
              </a:lnSpc>
              <a:buFont typeface="맑은 고딕" panose="020B0503020000020004" pitchFamily="34" charset="-127"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예시 데이터를 이용한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Bipartite Graph</a:t>
            </a:r>
          </a:p>
          <a:p>
            <a:pPr lvl="0" latinLnBrk="1"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 Example 2 ]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4077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823CDE4E-DDCD-8EB8-C6C2-5B17F98E1725}"/>
              </a:ext>
            </a:extLst>
          </p:cNvPr>
          <p:cNvSpPr/>
          <p:nvPr/>
        </p:nvSpPr>
        <p:spPr>
          <a:xfrm>
            <a:off x="5111599" y="3319550"/>
            <a:ext cx="621606" cy="2188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8AC07B-5428-CA1B-5BF6-6E30CE89E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3" y="4500139"/>
            <a:ext cx="4965941" cy="13235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39AE100-17A1-7DE1-D055-77E09DA5A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3" y="2481599"/>
            <a:ext cx="3822700" cy="1612900"/>
          </a:xfrm>
          <a:prstGeom prst="rect">
            <a:avLst/>
          </a:prstGeom>
        </p:spPr>
      </p:pic>
      <p:pic>
        <p:nvPicPr>
          <p:cNvPr id="3" name="그림 2" descr="스크린샷, 라인, 평행, 그래프이(가) 표시된 사진&#10;&#10;자동 생성된 설명">
            <a:extLst>
              <a:ext uri="{FF2B5EF4-FFF2-40B4-BE49-F238E27FC236}">
                <a16:creationId xmlns:a16="http://schemas.microsoft.com/office/drawing/2014/main" id="{20F9FD4F-100E-7472-1CB5-C77933C8C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840" y="2048075"/>
            <a:ext cx="5043688" cy="39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01E3-617B-A87D-4D63-0CF9DD9A54C6}"/>
              </a:ext>
            </a:extLst>
          </p:cNvPr>
          <p:cNvSpPr txBox="1"/>
          <p:nvPr/>
        </p:nvSpPr>
        <p:spPr>
          <a:xfrm>
            <a:off x="625934" y="1073308"/>
            <a:ext cx="10841056" cy="477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latinLnBrk="1">
              <a:lnSpc>
                <a:spcPct val="130000"/>
              </a:lnSpc>
              <a:buFont typeface="맑은 고딕" panose="020B0503020000020004" pitchFamily="34" charset="-127"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예시 데이터를 이용한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Bipartite Graph</a:t>
            </a:r>
          </a:p>
          <a:p>
            <a:pPr lvl="0" latinLnBrk="1"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 Example 3 ]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4077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DF776BC-E5B9-2E47-0D09-BFF4771E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3" y="2483755"/>
            <a:ext cx="3822700" cy="1155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BC8F39-236B-173C-747A-AF67A6C68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3" y="4315863"/>
            <a:ext cx="4615538" cy="1012370"/>
          </a:xfrm>
          <a:prstGeom prst="rect">
            <a:avLst/>
          </a:prstGeom>
        </p:spPr>
      </p:pic>
      <p:pic>
        <p:nvPicPr>
          <p:cNvPr id="24" name="그림 23" descr="스크린샷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D3469534-680F-9559-3159-F89150D6E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68707"/>
            <a:ext cx="5758802" cy="3915985"/>
          </a:xfrm>
          <a:prstGeom prst="rect">
            <a:avLst/>
          </a:prstGeom>
        </p:spPr>
      </p:pic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F37D3D47-C515-BFE7-DECE-4A18C17A20BC}"/>
              </a:ext>
            </a:extLst>
          </p:cNvPr>
          <p:cNvSpPr/>
          <p:nvPr/>
        </p:nvSpPr>
        <p:spPr>
          <a:xfrm>
            <a:off x="5047130" y="2952155"/>
            <a:ext cx="621606" cy="2188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40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901E3-617B-A87D-4D63-0CF9DD9A54C6}"/>
              </a:ext>
            </a:extLst>
          </p:cNvPr>
          <p:cNvSpPr txBox="1"/>
          <p:nvPr/>
        </p:nvSpPr>
        <p:spPr>
          <a:xfrm>
            <a:off x="625934" y="1073308"/>
            <a:ext cx="10841056" cy="477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latinLnBrk="1">
              <a:lnSpc>
                <a:spcPct val="130000"/>
              </a:lnSpc>
              <a:buFont typeface="맑은 고딕" panose="020B0503020000020004" pitchFamily="34" charset="-127"/>
              <a:buChar char="-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예시 데이터를 이용한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Bipartite Graph</a:t>
            </a:r>
          </a:p>
          <a:p>
            <a:pPr lvl="0" latinLnBrk="1">
              <a:lnSpc>
                <a:spcPct val="13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3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[ Example 4 ]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충전기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81065-32B7-4213-B4FF-D3A4FDE9200B}"/>
              </a:ext>
            </a:extLst>
          </p:cNvPr>
          <p:cNvCxnSpPr>
            <a:cxnSpLocks/>
          </p:cNvCxnSpPr>
          <p:nvPr/>
        </p:nvCxnSpPr>
        <p:spPr>
          <a:xfrm flipV="1">
            <a:off x="-11360" y="858159"/>
            <a:ext cx="3407703" cy="121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89EA270-EF3D-C865-CC6C-AB06C81EFDA1}"/>
              </a:ext>
            </a:extLst>
          </p:cNvPr>
          <p:cNvSpPr txBox="1">
            <a:spLocks/>
          </p:cNvSpPr>
          <p:nvPr/>
        </p:nvSpPr>
        <p:spPr>
          <a:xfrm>
            <a:off x="625933" y="73828"/>
            <a:ext cx="10909874" cy="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전기차 충전소 예약 시스템의 효율적인 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EV </a:t>
            </a:r>
            <a:r>
              <a:rPr lang="ko-KR" altLang="en-US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 기법</a:t>
            </a:r>
            <a:r>
              <a:rPr lang="en-US" altLang="ko-KR" sz="1200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]</a:t>
            </a: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Research Method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E4E338-DA2E-AD04-97BF-A50D783A74F0}"/>
              </a:ext>
            </a:extLst>
          </p:cNvPr>
          <p:cNvGrpSpPr/>
          <p:nvPr/>
        </p:nvGrpSpPr>
        <p:grpSpPr>
          <a:xfrm>
            <a:off x="9188255" y="115883"/>
            <a:ext cx="2890190" cy="392279"/>
            <a:chOff x="8642630" y="346402"/>
            <a:chExt cx="2890190" cy="392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4DD5AE-9E9C-457B-4A60-6BF9449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630" y="346402"/>
              <a:ext cx="362513" cy="373020"/>
            </a:xfrm>
            <a:prstGeom prst="rect">
              <a:avLst/>
            </a:prstGeom>
          </p:spPr>
        </p:pic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0DE0D1B9-1979-3661-30DF-C68C1E5CBD13}"/>
                </a:ext>
              </a:extLst>
            </p:cNvPr>
            <p:cNvSpPr txBox="1">
              <a:spLocks/>
            </p:cNvSpPr>
            <p:nvPr/>
          </p:nvSpPr>
          <p:spPr>
            <a:xfrm>
              <a:off x="8734254" y="365661"/>
              <a:ext cx="2798566" cy="3730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MJU Computer Engineering</a:t>
              </a:r>
            </a:p>
          </p:txBody>
        </p:sp>
      </p:grp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823CDE4E-DDCD-8EB8-C6C2-5B17F98E1725}"/>
              </a:ext>
            </a:extLst>
          </p:cNvPr>
          <p:cNvSpPr/>
          <p:nvPr/>
        </p:nvSpPr>
        <p:spPr>
          <a:xfrm>
            <a:off x="5081256" y="2954282"/>
            <a:ext cx="621606" cy="2188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라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ED3F4F42-B879-9BC4-0025-0CD3D33F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86" y="1869985"/>
            <a:ext cx="5020387" cy="3914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41D39C-69D3-9682-D71B-F0EFF2FF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3" y="2485882"/>
            <a:ext cx="38227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93E09-A78F-C4C5-B81F-1445DAC84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3" y="4386666"/>
            <a:ext cx="5325338" cy="10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571</Words>
  <Application>Microsoft Macintosh PowerPoint</Application>
  <PresentationFormat>와이드스크린</PresentationFormat>
  <Paragraphs>140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이호국</dc:creator>
  <cp:lastModifiedBy>이호국</cp:lastModifiedBy>
  <cp:revision>119</cp:revision>
  <dcterms:created xsi:type="dcterms:W3CDTF">2023-02-03T09:24:35Z</dcterms:created>
  <dcterms:modified xsi:type="dcterms:W3CDTF">2023-06-06T14:41:54Z</dcterms:modified>
</cp:coreProperties>
</file>