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5" r:id="rId4"/>
    <p:sldId id="260" r:id="rId5"/>
    <p:sldId id="266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164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49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9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8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75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72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05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83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29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2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5FC320C-8E37-4B50-A9EE-0C8C3FA2B3FC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CB77AD0-B630-48C9-981D-26F5346A5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70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E60F994-441A-42AD-A3BA-FB707AEBB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913" y="1070961"/>
            <a:ext cx="10204174" cy="984733"/>
          </a:xfrm>
        </p:spPr>
        <p:txBody>
          <a:bodyPr>
            <a:normAutofit fontScale="90000"/>
          </a:bodyPr>
          <a:lstStyle/>
          <a:p>
            <a:r>
              <a:rPr lang="es-PE" b="1" dirty="0"/>
              <a:t>TSP: Travelling </a:t>
            </a:r>
            <a:r>
              <a:rPr lang="es-PE" b="1" dirty="0" err="1"/>
              <a:t>Salesman</a:t>
            </a:r>
            <a:r>
              <a:rPr lang="es-PE" b="1" dirty="0"/>
              <a:t> </a:t>
            </a:r>
            <a:r>
              <a:rPr lang="es-PE" b="1" dirty="0" err="1"/>
              <a:t>Problem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D03759F-55E3-4092-9520-7D00904A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14" y="3081042"/>
            <a:ext cx="4639956" cy="2705997"/>
          </a:xfrm>
        </p:spPr>
        <p:txBody>
          <a:bodyPr>
            <a:normAutofit fontScale="92500" lnSpcReduction="10000"/>
          </a:bodyPr>
          <a:lstStyle/>
          <a:p>
            <a:r>
              <a:rPr lang="es-PE" dirty="0"/>
              <a:t>Curso: </a:t>
            </a:r>
            <a:r>
              <a:rPr lang="es-PE" b="1" dirty="0"/>
              <a:t>Complejidad Algorítmica</a:t>
            </a:r>
          </a:p>
          <a:p>
            <a:endParaRPr lang="es-PE" dirty="0"/>
          </a:p>
          <a:p>
            <a:pPr algn="l"/>
            <a:endParaRPr lang="es-PE" dirty="0"/>
          </a:p>
          <a:p>
            <a:pPr algn="l"/>
            <a:r>
              <a:rPr lang="es-PE" b="1" dirty="0" err="1"/>
              <a:t>Geral</a:t>
            </a:r>
            <a:r>
              <a:rPr lang="es-PE" b="1" dirty="0"/>
              <a:t> Castillo   </a:t>
            </a:r>
            <a:r>
              <a:rPr lang="es-PE" dirty="0"/>
              <a:t>u201716913</a:t>
            </a:r>
          </a:p>
          <a:p>
            <a:pPr algn="l"/>
            <a:endParaRPr lang="es-PE" dirty="0"/>
          </a:p>
          <a:p>
            <a:pPr algn="l"/>
            <a:r>
              <a:rPr lang="es-PE" b="1" dirty="0"/>
              <a:t>Javier Rozas     </a:t>
            </a:r>
            <a:r>
              <a:rPr lang="es-PE" dirty="0"/>
              <a:t>u201711814</a:t>
            </a:r>
          </a:p>
          <a:p>
            <a:endParaRPr lang="es-PE" dirty="0"/>
          </a:p>
          <a:p>
            <a:pPr algn="l"/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912CCEE0-9BB9-4418-9B0D-098D5D67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819" y="2206518"/>
            <a:ext cx="5940056" cy="44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6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1A1974-0759-4415-9162-D4D45DC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Algoritmo </a:t>
            </a:r>
            <a:r>
              <a:rPr lang="es-PE" dirty="0"/>
              <a:t>de DIJKSTRA</a:t>
            </a:r>
            <a:r>
              <a:rPr lang="es-PE" b="1" dirty="0"/>
              <a:t>:</a:t>
            </a:r>
            <a:endParaRPr lang="es-ES" b="1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="" xmlns:a16="http://schemas.microsoft.com/office/drawing/2014/main" id="{80B50355-0670-4A5C-93EB-B40AFAFC1544}"/>
              </a:ext>
            </a:extLst>
          </p:cNvPr>
          <p:cNvSpPr/>
          <p:nvPr/>
        </p:nvSpPr>
        <p:spPr>
          <a:xfrm>
            <a:off x="6219834" y="2390254"/>
            <a:ext cx="4311714" cy="9211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 un algoritmo para la determinación del camino más corto, dado un vértice origen, hacia el resto de los vértices en un grafo que tiene pesos en cada arista</a:t>
            </a:r>
          </a:p>
        </p:txBody>
      </p:sp>
      <p:pic>
        <p:nvPicPr>
          <p:cNvPr id="6" name="Imagen 5" descr="Imagen que contiene mapa, texto&#10;&#10;Descripción generada con confianza muy alta">
            <a:extLst>
              <a:ext uri="{FF2B5EF4-FFF2-40B4-BE49-F238E27FC236}">
                <a16:creationId xmlns="" xmlns:a16="http://schemas.microsoft.com/office/drawing/2014/main" id="{DD6BFCDC-403E-496F-92BD-1BB62741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7" y="2407630"/>
            <a:ext cx="4646362" cy="3648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: esquinas redondeadas 6">
            <a:extLst>
              <a:ext uri="{FF2B5EF4-FFF2-40B4-BE49-F238E27FC236}">
                <a16:creationId xmlns="" xmlns:a16="http://schemas.microsoft.com/office/drawing/2014/main" id="{EC85A153-D1E5-4BC1-A9CF-3D9C9274A77B}"/>
              </a:ext>
            </a:extLst>
          </p:cNvPr>
          <p:cNvSpPr/>
          <p:nvPr/>
        </p:nvSpPr>
        <p:spPr>
          <a:xfrm>
            <a:off x="5980601" y="4231757"/>
            <a:ext cx="4790179" cy="171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 complejidad de este algoritmo es de:</a:t>
            </a:r>
          </a:p>
          <a:p>
            <a:pPr algn="ctr"/>
            <a:r>
              <a:rPr lang="es-ES" dirty="0"/>
              <a:t>O((|V|+|E|) Log(|V|))</a:t>
            </a:r>
          </a:p>
        </p:txBody>
      </p:sp>
    </p:spTree>
    <p:extLst>
      <p:ext uri="{BB962C8B-B14F-4D97-AF65-F5344CB8AC3E}">
        <p14:creationId xmlns:p14="http://schemas.microsoft.com/office/powerpoint/2010/main" val="74979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A17799D-DFEA-4928-BD08-20DB2D7B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2887"/>
            <a:ext cx="9692640" cy="1428929"/>
          </a:xfrm>
        </p:spPr>
        <p:txBody>
          <a:bodyPr/>
          <a:lstStyle/>
          <a:p>
            <a:r>
              <a:rPr lang="es-ES" dirty="0"/>
              <a:t>Algoritmo basado en Dijkstra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2A4619F-FE43-4A80-BB14-84D1371B7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16670"/>
            <a:ext cx="8595360" cy="4351337"/>
          </a:xfrm>
        </p:spPr>
        <p:txBody>
          <a:bodyPr/>
          <a:lstStyle/>
          <a:p>
            <a:r>
              <a:rPr lang="es-ES" sz="1800" dirty="0"/>
              <a:t>Modificación principal: Se registra la profundidad de cada nodo recorrido, y se prioriza a los nodos más profundos sobre los más cercanos.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7" y="2216930"/>
            <a:ext cx="8770772" cy="4668500"/>
          </a:xfrm>
          <a:prstGeom prst="rect">
            <a:avLst/>
          </a:prstGeom>
        </p:spPr>
      </p:pic>
      <p:sp>
        <p:nvSpPr>
          <p:cNvPr id="5" name="Rectángulo: esquinas redondeadas 6">
            <a:extLst>
              <a:ext uri="{FF2B5EF4-FFF2-40B4-BE49-F238E27FC236}">
                <a16:creationId xmlns="" xmlns:a16="http://schemas.microsoft.com/office/drawing/2014/main" id="{EC85A153-D1E5-4BC1-A9CF-3D9C9274A77B}"/>
              </a:ext>
            </a:extLst>
          </p:cNvPr>
          <p:cNvSpPr/>
          <p:nvPr/>
        </p:nvSpPr>
        <p:spPr>
          <a:xfrm>
            <a:off x="7730387" y="3163527"/>
            <a:ext cx="3487112" cy="112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 complejidad de este algoritmo es de:</a:t>
            </a:r>
          </a:p>
          <a:p>
            <a:pPr algn="ctr"/>
            <a:r>
              <a:rPr lang="pt-BR" dirty="0"/>
              <a:t>O((n+|a|)*(Log((n+|a|)*n)))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322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652C9CC-69BE-4D81-823B-70521A49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Algoritmo basado en GREEDY: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D264B189-1EB1-465E-AA91-7E98C7BF55FA}"/>
              </a:ext>
            </a:extLst>
          </p:cNvPr>
          <p:cNvSpPr/>
          <p:nvPr/>
        </p:nvSpPr>
        <p:spPr>
          <a:xfrm>
            <a:off x="896397" y="1977041"/>
            <a:ext cx="4157330" cy="10898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Algoritmo voraz, seleccionar el vecino más cercano al nodo que esta en proceso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98A97CC8-EF60-4C25-949A-C0ECE042196D}"/>
              </a:ext>
            </a:extLst>
          </p:cNvPr>
          <p:cNvSpPr/>
          <p:nvPr/>
        </p:nvSpPr>
        <p:spPr>
          <a:xfrm>
            <a:off x="7515234" y="3944679"/>
            <a:ext cx="668292" cy="637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="" xmlns:a16="http://schemas.microsoft.com/office/drawing/2014/main" id="{97537C6F-19FD-4763-AD29-38F01A1311F3}"/>
              </a:ext>
            </a:extLst>
          </p:cNvPr>
          <p:cNvSpPr/>
          <p:nvPr/>
        </p:nvSpPr>
        <p:spPr>
          <a:xfrm>
            <a:off x="7976971" y="2095360"/>
            <a:ext cx="668292" cy="637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0A53E577-E54F-4850-BB3E-4C349A58BFE3}"/>
              </a:ext>
            </a:extLst>
          </p:cNvPr>
          <p:cNvSpPr/>
          <p:nvPr/>
        </p:nvSpPr>
        <p:spPr>
          <a:xfrm>
            <a:off x="9745093" y="2095361"/>
            <a:ext cx="668292" cy="637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="" xmlns:a16="http://schemas.microsoft.com/office/drawing/2014/main" id="{0E24106C-9074-410B-9E8B-7CDDA46DCC99}"/>
              </a:ext>
            </a:extLst>
          </p:cNvPr>
          <p:cNvSpPr/>
          <p:nvPr/>
        </p:nvSpPr>
        <p:spPr>
          <a:xfrm>
            <a:off x="9076801" y="3894531"/>
            <a:ext cx="668292" cy="637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="" xmlns:a16="http://schemas.microsoft.com/office/drawing/2014/main" id="{761CC19E-B0BF-4F07-855D-542925D77909}"/>
              </a:ext>
            </a:extLst>
          </p:cNvPr>
          <p:cNvCxnSpPr>
            <a:stCxn id="6" idx="0"/>
            <a:endCxn id="10" idx="4"/>
          </p:cNvCxnSpPr>
          <p:nvPr/>
        </p:nvCxnSpPr>
        <p:spPr>
          <a:xfrm flipV="1">
            <a:off x="7849380" y="2733313"/>
            <a:ext cx="461737" cy="121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755CF96C-BFCD-4ED5-AC93-F19FD3266BBE}"/>
              </a:ext>
            </a:extLst>
          </p:cNvPr>
          <p:cNvCxnSpPr>
            <a:stCxn id="6" idx="7"/>
            <a:endCxn id="11" idx="3"/>
          </p:cNvCxnSpPr>
          <p:nvPr/>
        </p:nvCxnSpPr>
        <p:spPr>
          <a:xfrm flipV="1">
            <a:off x="8085657" y="2639888"/>
            <a:ext cx="1757305" cy="139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43FC4287-978D-4418-A2BA-D9F02E246F4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8183526" y="4213508"/>
            <a:ext cx="893275" cy="5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="" xmlns:a16="http://schemas.microsoft.com/office/drawing/2014/main" id="{9749B92C-5831-4F5C-B469-C28528B94742}"/>
              </a:ext>
            </a:extLst>
          </p:cNvPr>
          <p:cNvSpPr txBox="1"/>
          <p:nvPr/>
        </p:nvSpPr>
        <p:spPr>
          <a:xfrm>
            <a:off x="7805854" y="3142669"/>
            <a:ext cx="27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B049E3D2-DC06-454F-B82D-E74C1FD571E0}"/>
              </a:ext>
            </a:extLst>
          </p:cNvPr>
          <p:cNvSpPr txBox="1"/>
          <p:nvPr/>
        </p:nvSpPr>
        <p:spPr>
          <a:xfrm>
            <a:off x="8660947" y="3142669"/>
            <a:ext cx="14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="" xmlns:a16="http://schemas.microsoft.com/office/drawing/2014/main" id="{1BA9EF99-C8BE-47EE-9FB0-77405004621A}"/>
              </a:ext>
            </a:extLst>
          </p:cNvPr>
          <p:cNvSpPr txBox="1"/>
          <p:nvPr/>
        </p:nvSpPr>
        <p:spPr>
          <a:xfrm>
            <a:off x="8480127" y="3920120"/>
            <a:ext cx="17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B2EB5162-B2E0-4995-8B18-2B5CFF8B9585}"/>
              </a:ext>
            </a:extLst>
          </p:cNvPr>
          <p:cNvSpPr txBox="1"/>
          <p:nvPr/>
        </p:nvSpPr>
        <p:spPr>
          <a:xfrm>
            <a:off x="7515234" y="4774019"/>
            <a:ext cx="330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Nodo 0 seleccionara la ruta más corto, o sea la ruta al Nodo 2  </a:t>
            </a:r>
            <a:r>
              <a:rPr lang="es-ES" dirty="0">
                <a:sym typeface="Wingdings" panose="05000000000000000000" pitchFamily="2" charset="2"/>
              </a:rPr>
              <a:t> (0, 2)</a:t>
            </a:r>
            <a:r>
              <a:rPr lang="es-ES" dirty="0"/>
              <a:t> 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="" xmlns:a16="http://schemas.microsoft.com/office/drawing/2014/main" id="{183A38B8-C1F9-48D5-9495-78E46F2BF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46" r="77849" b="46202"/>
          <a:stretch/>
        </p:blipFill>
        <p:spPr>
          <a:xfrm>
            <a:off x="1674749" y="3449663"/>
            <a:ext cx="4157329" cy="2929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298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B65144A-5003-436F-9CF9-7D882A4A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56" y="272115"/>
            <a:ext cx="9692640" cy="811495"/>
          </a:xfrm>
        </p:spPr>
        <p:txBody>
          <a:bodyPr>
            <a:normAutofit/>
          </a:bodyPr>
          <a:lstStyle/>
          <a:p>
            <a:r>
              <a:rPr lang="es-ES" sz="3200" dirty="0"/>
              <a:t>Algoritmo </a:t>
            </a:r>
            <a:r>
              <a:rPr lang="es-ES" sz="3200" dirty="0" err="1"/>
              <a:t>Greedy</a:t>
            </a:r>
            <a:r>
              <a:rPr lang="es-ES" sz="3200" dirty="0"/>
              <a:t> aplicado al problema TSP: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3347473-3352-4433-91CD-6FE713F87AAB}"/>
              </a:ext>
            </a:extLst>
          </p:cNvPr>
          <p:cNvSpPr txBox="1"/>
          <p:nvPr/>
        </p:nvSpPr>
        <p:spPr>
          <a:xfrm>
            <a:off x="861237" y="1573618"/>
            <a:ext cx="10409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Al aplicar el algoritmo </a:t>
            </a:r>
            <a:r>
              <a:rPr lang="es-ES" dirty="0" err="1"/>
              <a:t>Greedy</a:t>
            </a:r>
            <a:r>
              <a:rPr lang="es-ES" dirty="0"/>
              <a:t> al problema del Vendedor Viajero surge un problema, no se puede garantizar que la solución dada por el algoritmo pase por todos los nodos (ciudades) del Grafo.</a:t>
            </a:r>
          </a:p>
          <a:p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="" xmlns:a16="http://schemas.microsoft.com/office/drawing/2014/main" id="{BEA94156-905C-414B-8C10-B53D55859FF9}"/>
              </a:ext>
            </a:extLst>
          </p:cNvPr>
          <p:cNvCxnSpPr>
            <a:cxnSpLocks/>
          </p:cNvCxnSpPr>
          <p:nvPr/>
        </p:nvCxnSpPr>
        <p:spPr>
          <a:xfrm>
            <a:off x="187983" y="1743742"/>
            <a:ext cx="6732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="" xmlns:a16="http://schemas.microsoft.com/office/drawing/2014/main" id="{65392452-6C5E-45DF-81DA-0889EDE699AB}"/>
              </a:ext>
            </a:extLst>
          </p:cNvPr>
          <p:cNvSpPr/>
          <p:nvPr/>
        </p:nvSpPr>
        <p:spPr>
          <a:xfrm>
            <a:off x="3230224" y="2774246"/>
            <a:ext cx="4373703" cy="130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Para solucionar este problema haremos uso de una solución basada en </a:t>
            </a:r>
            <a:r>
              <a:rPr lang="es-ES" sz="2000" u="sng" dirty="0"/>
              <a:t>BACKTRAKING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C3801027-5C6B-46FD-B1F8-930DD0FE8B62}"/>
              </a:ext>
            </a:extLst>
          </p:cNvPr>
          <p:cNvSpPr/>
          <p:nvPr/>
        </p:nvSpPr>
        <p:spPr>
          <a:xfrm>
            <a:off x="187983" y="5114258"/>
            <a:ext cx="7767297" cy="1035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La complejidad de este algoritmo es: </a:t>
            </a:r>
            <a:r>
              <a:rPr lang="pt-BR" sz="2000" dirty="0"/>
              <a:t>Big(o): O(2^(n - 1))</a:t>
            </a:r>
            <a:r>
              <a:rPr lang="es-ES" sz="2000" dirty="0"/>
              <a:t>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5C904186-B7CA-4586-A63B-66A2A00E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Big(o): O(2^(n - 1))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0146" cy="1898916"/>
          </a:xfrm>
        </p:spPr>
        <p:txBody>
          <a:bodyPr>
            <a:normAutofit/>
          </a:bodyPr>
          <a:lstStyle/>
          <a:p>
            <a:r>
              <a:rPr lang="es-MX" sz="4000" dirty="0" smtClean="0"/>
              <a:t>Resultados</a:t>
            </a:r>
            <a:r>
              <a:rPr lang="es-MX" dirty="0" smtClean="0"/>
              <a:t> de la experimentación: </a:t>
            </a:r>
            <a:br>
              <a:rPr lang="es-MX" dirty="0" smtClean="0"/>
            </a:br>
            <a:r>
              <a:rPr lang="es-MX" sz="4000" dirty="0" smtClean="0"/>
              <a:t>Algoritmo basado en Dijkstra</a:t>
            </a:r>
            <a:endParaRPr lang="es-PE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2327564"/>
            <a:ext cx="8595360" cy="4351337"/>
          </a:xfrm>
        </p:spPr>
        <p:txBody>
          <a:bodyPr/>
          <a:lstStyle/>
          <a:p>
            <a:r>
              <a:rPr lang="es-MX" dirty="0" smtClean="0"/>
              <a:t>25 capitales regionales: menos de 1 segundo (230 iteraciones)</a:t>
            </a:r>
          </a:p>
          <a:p>
            <a:r>
              <a:rPr lang="es-MX" dirty="0" smtClean="0"/>
              <a:t>171 capitales provinciales: menos de 1 segundo (1384 iteraciones)</a:t>
            </a:r>
          </a:p>
          <a:p>
            <a:r>
              <a:rPr lang="es-MX" dirty="0" smtClean="0"/>
              <a:t>1678 capitales distritales: menos de 1 segundo (17607 iteraciones)</a:t>
            </a:r>
          </a:p>
          <a:p>
            <a:r>
              <a:rPr lang="es-MX" dirty="0" smtClean="0"/>
              <a:t>75512 centros educativos: tarda 2.65 segundos aprox (611390 iteraciones)</a:t>
            </a:r>
          </a:p>
          <a:p>
            <a:r>
              <a:rPr lang="es-MX" dirty="0" smtClean="0"/>
              <a:t>145225 centros poblados (Data set completo): tarda 5.11 segundos aprox (1308059 iteraciones) </a:t>
            </a:r>
          </a:p>
          <a:p>
            <a:r>
              <a:rPr lang="es-PE" b="1" dirty="0" smtClean="0"/>
              <a:t>Importante: Con lo anterior, el </a:t>
            </a:r>
            <a:r>
              <a:rPr lang="es-PE" b="1" dirty="0"/>
              <a:t>algoritmo muestra ser escalable, y funcionar con data de gran tamaño.</a:t>
            </a:r>
          </a:p>
        </p:txBody>
      </p:sp>
    </p:spTree>
    <p:extLst>
      <p:ext uri="{BB962C8B-B14F-4D97-AF65-F5344CB8AC3E}">
        <p14:creationId xmlns:p14="http://schemas.microsoft.com/office/powerpoint/2010/main" val="7885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Resultados de la experimentación: Algoritmo de basado en </a:t>
            </a:r>
            <a:r>
              <a:rPr lang="es-MX" dirty="0" err="1" smtClean="0"/>
              <a:t>Greedy</a:t>
            </a:r>
            <a:r>
              <a:rPr lang="es-MX" dirty="0" smtClean="0"/>
              <a:t>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25 capitales regionales: menos de 1 segundo </a:t>
            </a:r>
            <a:r>
              <a:rPr lang="es-MX" dirty="0" smtClean="0"/>
              <a:t>(180 </a:t>
            </a:r>
            <a:r>
              <a:rPr lang="es-MX" dirty="0"/>
              <a:t>iteraciones)</a:t>
            </a:r>
          </a:p>
          <a:p>
            <a:r>
              <a:rPr lang="es-MX" dirty="0"/>
              <a:t>171 capitales provinciales: menos de 1 segundo </a:t>
            </a:r>
            <a:r>
              <a:rPr lang="es-MX" dirty="0" smtClean="0"/>
              <a:t>(885 iteraciones</a:t>
            </a:r>
            <a:r>
              <a:rPr lang="es-MX" dirty="0"/>
              <a:t>)</a:t>
            </a:r>
          </a:p>
          <a:p>
            <a:r>
              <a:rPr lang="es-MX" dirty="0"/>
              <a:t>1678 capitales distritales: menos de 1 </a:t>
            </a:r>
            <a:r>
              <a:rPr lang="es-MX"/>
              <a:t>segundo </a:t>
            </a:r>
            <a:r>
              <a:rPr lang="es-MX" smtClean="0"/>
              <a:t>(</a:t>
            </a:r>
            <a:r>
              <a:rPr lang="es-MX" smtClean="0"/>
              <a:t>3768</a:t>
            </a:r>
            <a:r>
              <a:rPr lang="es-MX" smtClean="0"/>
              <a:t> </a:t>
            </a:r>
            <a:r>
              <a:rPr lang="es-MX" dirty="0"/>
              <a:t>iteraciones)</a:t>
            </a:r>
          </a:p>
          <a:p>
            <a:r>
              <a:rPr lang="es-MX" dirty="0"/>
              <a:t>75512 centros educativos</a:t>
            </a:r>
            <a:r>
              <a:rPr lang="es-MX" dirty="0" smtClean="0"/>
              <a:t>: tarda 1.03 segundos </a:t>
            </a:r>
            <a:r>
              <a:rPr lang="es-MX" dirty="0" err="1" smtClean="0"/>
              <a:t>aprox</a:t>
            </a:r>
            <a:r>
              <a:rPr lang="es-MX" dirty="0" smtClean="0"/>
              <a:t> (91141 iteraciones</a:t>
            </a:r>
            <a:r>
              <a:rPr lang="es-MX" dirty="0"/>
              <a:t>)</a:t>
            </a:r>
          </a:p>
          <a:p>
            <a:r>
              <a:rPr lang="es-MX" dirty="0"/>
              <a:t>145225 centros poblados (Data set completo): tarda </a:t>
            </a:r>
            <a:r>
              <a:rPr lang="es-MX" dirty="0" smtClean="0"/>
              <a:t>2.49 </a:t>
            </a:r>
            <a:r>
              <a:rPr lang="es-MX" dirty="0"/>
              <a:t>segundos </a:t>
            </a:r>
            <a:r>
              <a:rPr lang="es-MX" dirty="0" err="1" smtClean="0"/>
              <a:t>aprox</a:t>
            </a:r>
            <a:r>
              <a:rPr lang="es-MX" dirty="0" smtClean="0"/>
              <a:t> (181993 iteraciones</a:t>
            </a:r>
            <a:r>
              <a:rPr lang="es-MX" dirty="0"/>
              <a:t>) </a:t>
            </a:r>
          </a:p>
          <a:p>
            <a:r>
              <a:rPr lang="es-PE" b="1" dirty="0"/>
              <a:t>Importante: Con lo anterior, el algoritmo muestra ser escalable, y funcionar con data de gran tamaño.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1657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A18FA9-44E8-429E-BBA5-C2477516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438915">
            <a:off x="1249680" y="2346374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es-ES" sz="8800" dirty="0"/>
              <a:t>GRACIAS!!!</a:t>
            </a:r>
            <a:r>
              <a:rPr lang="es-ES" sz="4000" dirty="0"/>
              <a:t> </a:t>
            </a:r>
            <a:r>
              <a:rPr lang="es-ES" sz="2800" dirty="0"/>
              <a:t> </a:t>
            </a:r>
            <a:r>
              <a:rPr lang="es-ES" sz="1200" dirty="0"/>
              <a:t>Totales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415364394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ización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sualización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ualización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190</TotalTime>
  <Words>431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SFMono-Regular</vt:lpstr>
      <vt:lpstr>Wingdings</vt:lpstr>
      <vt:lpstr>Wingdings 2</vt:lpstr>
      <vt:lpstr>Visualización</vt:lpstr>
      <vt:lpstr>TSP: Travelling Salesman Problem</vt:lpstr>
      <vt:lpstr>Algoritmo de DIJKSTRA:</vt:lpstr>
      <vt:lpstr>Algoritmo basado en Dijkstra</vt:lpstr>
      <vt:lpstr>Algoritmo basado en GREEDY:</vt:lpstr>
      <vt:lpstr>Algoritmo Greedy aplicado al problema TSP:</vt:lpstr>
      <vt:lpstr>Resultados de la experimentación:  Algoritmo basado en Dijkstra</vt:lpstr>
      <vt:lpstr>Resultados de la experimentación: Algoritmo de basado en Greedy </vt:lpstr>
      <vt:lpstr>GRACIAS!!!  Totales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TSP: Travelling Salesman Problem</dc:title>
  <dc:creator>Javier Rozas Acurio</dc:creator>
  <cp:lastModifiedBy>geral castillo</cp:lastModifiedBy>
  <cp:revision>16</cp:revision>
  <dcterms:created xsi:type="dcterms:W3CDTF">2018-11-19T00:17:16Z</dcterms:created>
  <dcterms:modified xsi:type="dcterms:W3CDTF">2018-11-19T09:07:51Z</dcterms:modified>
</cp:coreProperties>
</file>