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9753600" cx="13004800"/>
  <p:notesSz cx="6858000" cy="9144000"/>
  <p:embeddedFontLst>
    <p:embeddedFont>
      <p:font typeface="Helvetica Neue"/>
      <p:regular r:id="rId36"/>
      <p:bold r:id="rId37"/>
      <p:italic r:id="rId38"/>
      <p:boldItalic r:id="rId39"/>
    </p:embeddedFont>
    <p:embeddedFont>
      <p:font typeface="Helvetica Neue Light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072">
          <p15:clr>
            <a:srgbClr val="000000"/>
          </p15:clr>
        </p15:guide>
        <p15:guide id="2" pos="4096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072" orient="horz"/>
        <p:guide pos="4096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HelveticaNeueLight-regular.fntdata"/><Relationship Id="rId20" Type="http://schemas.openxmlformats.org/officeDocument/2006/relationships/slide" Target="slides/slide15.xml"/><Relationship Id="rId42" Type="http://schemas.openxmlformats.org/officeDocument/2006/relationships/font" Target="fonts/HelveticaNeueLight-italic.fntdata"/><Relationship Id="rId41" Type="http://schemas.openxmlformats.org/officeDocument/2006/relationships/font" Target="fonts/HelveticaNeueLight-bold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43" Type="http://schemas.openxmlformats.org/officeDocument/2006/relationships/font" Target="fonts/HelveticaNeueLight-bold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HelveticaNeue-bold.fntdata"/><Relationship Id="rId14" Type="http://schemas.openxmlformats.org/officeDocument/2006/relationships/slide" Target="slides/slide9.xml"/><Relationship Id="rId36" Type="http://schemas.openxmlformats.org/officeDocument/2006/relationships/font" Target="fonts/HelveticaNeue-regular.fntdata"/><Relationship Id="rId17" Type="http://schemas.openxmlformats.org/officeDocument/2006/relationships/slide" Target="slides/slide12.xml"/><Relationship Id="rId39" Type="http://schemas.openxmlformats.org/officeDocument/2006/relationships/font" Target="fonts/HelveticaNeue-boldItalic.fntdata"/><Relationship Id="rId16" Type="http://schemas.openxmlformats.org/officeDocument/2006/relationships/slide" Target="slides/slide11.xml"/><Relationship Id="rId38" Type="http://schemas.openxmlformats.org/officeDocument/2006/relationships/font" Target="fonts/HelveticaNeue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43cdde1f0b_0_3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43cdde1f0b_0_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4502275432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g4502275432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43cdde1f0b_0_5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g43cdde1f0b_0_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43cdde1f0b_0_6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g43cdde1f0b_0_6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43cdde1f0b_0_7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g43cdde1f0b_0_7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4502275432_0_2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g4502275432_0_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4502275432_0_4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g4502275432_0_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4502275432_0_5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g4502275432_0_5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4502275432_0_7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g4502275432_0_7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4502275432_0_9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g4502275432_0_9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4502275432_0_16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g4502275432_0_16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4502275432_0_17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g4502275432_0_17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4502275432_0_20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g4502275432_0_20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4502275432_0_18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g4502275432_0_18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4502275432_0_19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g4502275432_0_19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4502275432_0_2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g4502275432_0_2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4502275432_0_23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g4502275432_0_2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4502275432_0_24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g4502275432_0_2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4502275432_0_30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g4502275432_0_30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4502275432_0_25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g4502275432_0_25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43c99fb310_0_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g43c99fb310_0_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4502275432_0_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g4502275432_0_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3c99fb60b_0_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g43c99fb60b_0_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43c99fb60b_0_3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g43c99fb60b_0_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3c99fb60b_0_4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g43c99fb60b_0_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43cdde1f0b_0_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g43cdde1f0b_0_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442048a4d3_0_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g442048a4d3_0_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layout with centered title and subtitle placeholders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/>
          <a:lstStyle>
            <a:lvl1pPr lvl="0" marR="0" rtl="0" algn="ctr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6324600" y="9296400"/>
            <a:ext cx="339725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974725" y="3028950"/>
            <a:ext cx="11053762" cy="2090737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949450" y="5526087"/>
            <a:ext cx="9104312" cy="2492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/>
          <a:lstStyle>
            <a:lvl1pPr indent="-228600" lvl="0" marL="457200" marR="0" rtl="0" algn="ctr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ctr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ctr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ctr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ctr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6324600" y="9296400"/>
            <a:ext cx="339725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hyperlink" Target="https://raw.githubusercontent.com/ClusterLabs/" TargetMode="External"/><Relationship Id="rId5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hyperlink" Target="https://gitlab.southbridge.io/slurm/red_slurm/raw/master" TargetMode="External"/><Relationship Id="rId5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hyperlink" Target="https://www.postgresql.org/docs/manuals/" TargetMode="External"/><Relationship Id="rId5" Type="http://schemas.openxmlformats.org/officeDocument/2006/relationships/hyperlink" Target="https://postgrespro.ru/docs" TargetMode="External"/><Relationship Id="rId6" Type="http://schemas.openxmlformats.org/officeDocument/2006/relationships/hyperlink" Target="https://uwdc.ru/lectures/backend/postgresql-in-your-eyes" TargetMode="External"/><Relationship Id="rId7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1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1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1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hyperlink" Target="https://www.postgresql.org/docs/manuals/" TargetMode="External"/><Relationship Id="rId5" Type="http://schemas.openxmlformats.org/officeDocument/2006/relationships/hyperlink" Target="https://postgrespro.ru/docs" TargetMode="External"/><Relationship Id="rId6" Type="http://schemas.openxmlformats.org/officeDocument/2006/relationships/hyperlink" Target="https://uwdc.ru/lectures/backend/postgresql-in-your-eyes" TargetMode="External"/><Relationship Id="rId7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hyperlink" Target="https://habr.com/post/107837/" TargetMode="External"/><Relationship Id="rId5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/>
        </p:nvSpPr>
        <p:spPr>
          <a:xfrm>
            <a:off x="-31750" y="-12700"/>
            <a:ext cx="13068300" cy="9779000"/>
          </a:xfrm>
          <a:prstGeom prst="rect">
            <a:avLst/>
          </a:prstGeom>
          <a:solidFill>
            <a:srgbClr val="001020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0" name="Google Shape;2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4443412" y="1563687"/>
            <a:ext cx="7339012" cy="727075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3"/>
          <p:cNvSpPr txBox="1"/>
          <p:nvPr/>
        </p:nvSpPr>
        <p:spPr>
          <a:xfrm>
            <a:off x="317500" y="9201150"/>
            <a:ext cx="1268412" cy="461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</a:pPr>
            <a:r>
              <a:rPr b="0" i="0" lang="en-US" sz="2400" u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slurm.io</a:t>
            </a:r>
            <a:endParaRPr/>
          </a:p>
        </p:txBody>
      </p:sp>
      <p:pic>
        <p:nvPicPr>
          <p:cNvPr id="22" name="Google Shape;22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0837" y="1604962"/>
            <a:ext cx="1438275" cy="923925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3"/>
          <p:cNvSpPr txBox="1"/>
          <p:nvPr/>
        </p:nvSpPr>
        <p:spPr>
          <a:xfrm>
            <a:off x="903287" y="1009650"/>
            <a:ext cx="327025" cy="523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rPr b="0" i="0" lang="en-US" sz="2800" u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+</a:t>
            </a:r>
            <a:endParaRPr/>
          </a:p>
        </p:txBody>
      </p:sp>
      <p:pic>
        <p:nvPicPr>
          <p:cNvPr id="24" name="Google Shape;24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8300" y="339725"/>
            <a:ext cx="1422400" cy="66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49650" y="2428875"/>
            <a:ext cx="11010900" cy="10906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45725" y="-855662"/>
            <a:ext cx="2665412" cy="2638425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3"/>
          <p:cNvSpPr txBox="1"/>
          <p:nvPr/>
        </p:nvSpPr>
        <p:spPr>
          <a:xfrm>
            <a:off x="2254250" y="1997075"/>
            <a:ext cx="10173300" cy="25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Helvetica Neue"/>
              <a:buNone/>
            </a:pPr>
            <a:r>
              <a:rPr b="1" lang="en-US" sz="5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База данных PostgreSQL: кластеризация на базе Pacemaker</a:t>
            </a:r>
            <a:endParaRPr sz="5600"/>
          </a:p>
        </p:txBody>
      </p:sp>
      <p:sp>
        <p:nvSpPr>
          <p:cNvPr id="28" name="Google Shape;28;p3"/>
          <p:cNvSpPr txBox="1"/>
          <p:nvPr/>
        </p:nvSpPr>
        <p:spPr>
          <a:xfrm>
            <a:off x="2330450" y="5502275"/>
            <a:ext cx="10173300" cy="25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40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b="1" lang="en-US" sz="4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 b="1" sz="40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Вадим Исаканов, инженер Southbridge</a:t>
            </a:r>
            <a:endParaRPr sz="40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2"/>
          <p:cNvSpPr txBox="1"/>
          <p:nvPr/>
        </p:nvSpPr>
        <p:spPr>
          <a:xfrm>
            <a:off x="-6350" y="4762"/>
            <a:ext cx="13068300" cy="631800"/>
          </a:xfrm>
          <a:prstGeom prst="rect">
            <a:avLst/>
          </a:prstGeom>
          <a:solidFill>
            <a:srgbClr val="001020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46" name="Google Shape;146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8300" y="131762"/>
            <a:ext cx="963613" cy="45402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2"/>
          <p:cNvSpPr txBox="1"/>
          <p:nvPr/>
        </p:nvSpPr>
        <p:spPr>
          <a:xfrm>
            <a:off x="-4762" y="9123362"/>
            <a:ext cx="13066800" cy="631800"/>
          </a:xfrm>
          <a:prstGeom prst="rect">
            <a:avLst/>
          </a:prstGeom>
          <a:solidFill>
            <a:srgbClr val="001020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8" name="Google Shape;148;p12"/>
          <p:cNvSpPr txBox="1"/>
          <p:nvPr/>
        </p:nvSpPr>
        <p:spPr>
          <a:xfrm>
            <a:off x="317500" y="9201150"/>
            <a:ext cx="12684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</a:pPr>
            <a:r>
              <a:rPr b="0" i="0" lang="en-US" sz="2400" u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slurm.io</a:t>
            </a:r>
            <a:endParaRPr/>
          </a:p>
        </p:txBody>
      </p:sp>
      <p:sp>
        <p:nvSpPr>
          <p:cNvPr id="149" name="Google Shape;149;p12"/>
          <p:cNvSpPr txBox="1"/>
          <p:nvPr/>
        </p:nvSpPr>
        <p:spPr>
          <a:xfrm>
            <a:off x="506375" y="1146175"/>
            <a:ext cx="11590200" cy="9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5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Установка, шаг 1</a:t>
            </a:r>
            <a:endParaRPr b="1" sz="56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0" name="Google Shape;150;p12"/>
          <p:cNvSpPr txBox="1"/>
          <p:nvPr/>
        </p:nvSpPr>
        <p:spPr>
          <a:xfrm>
            <a:off x="504825" y="2432050"/>
            <a:ext cx="11845200" cy="53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Установка ПО</a:t>
            </a:r>
            <a:endParaRPr b="1" sz="3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</a:t>
            </a:r>
            <a:r>
              <a:rPr b="1" lang="en-US" sz="2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[all]</a:t>
            </a:r>
            <a:endParaRPr b="1" sz="2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2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2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setenforce 0</a:t>
            </a:r>
            <a:endParaRPr sz="2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sed -i -r 's|(SELINUX=).*|\1disabled|g' /etc/selinux/config</a:t>
            </a:r>
            <a:endParaRPr sz="2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en-US" sz="2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2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systemctl disable --now iptables.service</a:t>
            </a:r>
            <a:endParaRPr sz="2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600">
              <a:solidFill>
                <a:schemeClr val="dk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Без SELINUX &amp; iptables (это долго).</a:t>
            </a:r>
            <a:endParaRPr sz="3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[all]</a:t>
            </a:r>
            <a:r>
              <a:rPr lang="en-US" sz="2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	- выполняем на всех узлах</a:t>
            </a:r>
            <a:endParaRPr sz="2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[master]	</a:t>
            </a:r>
            <a:r>
              <a:rPr lang="en-US" sz="2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 на pgsql master</a:t>
            </a:r>
            <a:br>
              <a:rPr b="1" lang="en-US" sz="2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1" lang="en-US" sz="2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[slave]</a:t>
            </a:r>
            <a:r>
              <a:rPr lang="en-US" sz="2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- на pgsql slave</a:t>
            </a:r>
            <a:endParaRPr sz="2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[node1..3]</a:t>
            </a:r>
            <a:r>
              <a:rPr lang="en-US" sz="2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- на одной из хост-нод</a:t>
            </a:r>
            <a:endParaRPr sz="2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1" name="Google Shape;151;p12"/>
          <p:cNvSpPr txBox="1"/>
          <p:nvPr/>
        </p:nvSpPr>
        <p:spPr>
          <a:xfrm>
            <a:off x="-12700" y="1371600"/>
            <a:ext cx="368400" cy="631800"/>
          </a:xfrm>
          <a:prstGeom prst="rect">
            <a:avLst/>
          </a:prstGeom>
          <a:solidFill>
            <a:srgbClr val="BE272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52" name="Google Shape;152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69025" y="8734425"/>
            <a:ext cx="11010900" cy="10906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3"/>
          <p:cNvSpPr txBox="1"/>
          <p:nvPr/>
        </p:nvSpPr>
        <p:spPr>
          <a:xfrm>
            <a:off x="-6350" y="4762"/>
            <a:ext cx="13068300" cy="631800"/>
          </a:xfrm>
          <a:prstGeom prst="rect">
            <a:avLst/>
          </a:prstGeom>
          <a:solidFill>
            <a:srgbClr val="001020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58" name="Google Shape;15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8300" y="131762"/>
            <a:ext cx="963613" cy="45402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3"/>
          <p:cNvSpPr txBox="1"/>
          <p:nvPr/>
        </p:nvSpPr>
        <p:spPr>
          <a:xfrm>
            <a:off x="-4762" y="9123362"/>
            <a:ext cx="13066800" cy="631800"/>
          </a:xfrm>
          <a:prstGeom prst="rect">
            <a:avLst/>
          </a:prstGeom>
          <a:solidFill>
            <a:srgbClr val="001020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0" name="Google Shape;160;p13"/>
          <p:cNvSpPr txBox="1"/>
          <p:nvPr/>
        </p:nvSpPr>
        <p:spPr>
          <a:xfrm>
            <a:off x="317500" y="9201150"/>
            <a:ext cx="12684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</a:pPr>
            <a:r>
              <a:rPr b="0" i="0" lang="en-US" sz="2400" u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slurm.io</a:t>
            </a:r>
            <a:endParaRPr/>
          </a:p>
        </p:txBody>
      </p:sp>
      <p:sp>
        <p:nvSpPr>
          <p:cNvPr id="161" name="Google Shape;161;p13"/>
          <p:cNvSpPr txBox="1"/>
          <p:nvPr/>
        </p:nvSpPr>
        <p:spPr>
          <a:xfrm>
            <a:off x="506375" y="1146175"/>
            <a:ext cx="11590200" cy="9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5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Установка, шаг 2</a:t>
            </a:r>
            <a:endParaRPr b="1" sz="56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2" name="Google Shape;162;p13"/>
          <p:cNvSpPr txBox="1"/>
          <p:nvPr/>
        </p:nvSpPr>
        <p:spPr>
          <a:xfrm>
            <a:off x="504825" y="2432050"/>
            <a:ext cx="11845200" cy="53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Установка ПО</a:t>
            </a:r>
            <a:endParaRPr b="1" sz="3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</a:t>
            </a:r>
            <a:br>
              <a:rPr lang="en-US" sz="2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2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</a:t>
            </a:r>
            <a:r>
              <a:rPr b="1" lang="en-US" sz="2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[all]</a:t>
            </a:r>
            <a:endParaRPr b="1" sz="2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  </a:t>
            </a:r>
            <a:br>
              <a:rPr lang="en-US" sz="26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26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 yum install 'https://download.postgresql.org/pub/repos/yum/10/redhat/ </a:t>
            </a:r>
            <a:br>
              <a:rPr lang="en-US" sz="26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26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 rhel-7-x86_64/pgdg-centos10-10-2.noarch.rpm'</a:t>
            </a:r>
            <a:br>
              <a:rPr lang="en-US" sz="26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26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  </a:t>
            </a:r>
            <a:br>
              <a:rPr lang="en-US" sz="26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26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 yum install postgresql10-server postgresql10-contrib pacemaker pcs </a:t>
            </a:r>
            <a:br>
              <a:rPr lang="en-US" sz="26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26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 resource-agents wget</a:t>
            </a:r>
            <a:endParaRPr sz="2600">
              <a:solidFill>
                <a:schemeClr val="dk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600">
              <a:solidFill>
                <a:schemeClr val="dk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3" name="Google Shape;163;p13"/>
          <p:cNvSpPr txBox="1"/>
          <p:nvPr/>
        </p:nvSpPr>
        <p:spPr>
          <a:xfrm>
            <a:off x="-12700" y="1371600"/>
            <a:ext cx="368400" cy="631800"/>
          </a:xfrm>
          <a:prstGeom prst="rect">
            <a:avLst/>
          </a:prstGeom>
          <a:solidFill>
            <a:srgbClr val="BE272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64" name="Google Shape;164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69025" y="8734425"/>
            <a:ext cx="11010900" cy="10906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4"/>
          <p:cNvSpPr txBox="1"/>
          <p:nvPr/>
        </p:nvSpPr>
        <p:spPr>
          <a:xfrm>
            <a:off x="-6350" y="4762"/>
            <a:ext cx="13068300" cy="631800"/>
          </a:xfrm>
          <a:prstGeom prst="rect">
            <a:avLst/>
          </a:prstGeom>
          <a:solidFill>
            <a:srgbClr val="001020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70" name="Google Shape;17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8300" y="131762"/>
            <a:ext cx="963613" cy="454025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14"/>
          <p:cNvSpPr txBox="1"/>
          <p:nvPr/>
        </p:nvSpPr>
        <p:spPr>
          <a:xfrm>
            <a:off x="-4762" y="9123362"/>
            <a:ext cx="13066800" cy="631800"/>
          </a:xfrm>
          <a:prstGeom prst="rect">
            <a:avLst/>
          </a:prstGeom>
          <a:solidFill>
            <a:srgbClr val="001020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2" name="Google Shape;172;p14"/>
          <p:cNvSpPr txBox="1"/>
          <p:nvPr/>
        </p:nvSpPr>
        <p:spPr>
          <a:xfrm>
            <a:off x="317500" y="9201150"/>
            <a:ext cx="12684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</a:pPr>
            <a:r>
              <a:rPr b="0" i="0" lang="en-US" sz="2400" u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slurm.io</a:t>
            </a:r>
            <a:endParaRPr/>
          </a:p>
        </p:txBody>
      </p:sp>
      <p:sp>
        <p:nvSpPr>
          <p:cNvPr id="173" name="Google Shape;173;p14"/>
          <p:cNvSpPr txBox="1"/>
          <p:nvPr/>
        </p:nvSpPr>
        <p:spPr>
          <a:xfrm>
            <a:off x="506375" y="1146175"/>
            <a:ext cx="11590200" cy="9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5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Установка, шаг 3</a:t>
            </a:r>
            <a:endParaRPr b="1" sz="56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4" name="Google Shape;174;p14"/>
          <p:cNvSpPr txBox="1"/>
          <p:nvPr/>
        </p:nvSpPr>
        <p:spPr>
          <a:xfrm>
            <a:off x="504825" y="2432050"/>
            <a:ext cx="11845200" cy="64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Установка ресурс-агента pgsql</a:t>
            </a:r>
            <a:endParaRPr b="1" sz="3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</a:t>
            </a:r>
            <a:r>
              <a:rPr b="1" lang="en-US" sz="2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[all]</a:t>
            </a:r>
            <a:endParaRPr sz="2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</a:t>
            </a:r>
            <a:r>
              <a:rPr lang="en-US" sz="26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mkdir -p /usr/lib/ocf/resource.d/southbridge</a:t>
            </a:r>
            <a:br>
              <a:rPr lang="en-US" sz="26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26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 wget '</a:t>
            </a:r>
            <a:r>
              <a:rPr lang="en-US" sz="2600" u="sng">
                <a:solidFill>
                  <a:schemeClr val="hlink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  <a:hlinkClick r:id="rId4"/>
              </a:rPr>
              <a:t>https://raw.githubusercontent.com/ClusterLabs/</a:t>
            </a:r>
            <a:r>
              <a:rPr lang="en-US" sz="26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br>
              <a:rPr lang="en-US" sz="26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26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   resource-agents/master/heartbeat/pgsql' -O  </a:t>
            </a:r>
            <a:br>
              <a:rPr lang="en-US" sz="26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26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 /usr/lib/ocf/resource.d/southbridge/pgsql</a:t>
            </a:r>
            <a:br>
              <a:rPr lang="en-US" sz="26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</a:br>
            <a:endParaRPr sz="2600">
              <a:solidFill>
                <a:schemeClr val="dk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 chmod 0755 /usr/lib/ocf/resource.d/southbridge/pgsql</a:t>
            </a:r>
            <a:endParaRPr sz="2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5" name="Google Shape;175;p14"/>
          <p:cNvSpPr txBox="1"/>
          <p:nvPr/>
        </p:nvSpPr>
        <p:spPr>
          <a:xfrm>
            <a:off x="-12700" y="1371600"/>
            <a:ext cx="368400" cy="631800"/>
          </a:xfrm>
          <a:prstGeom prst="rect">
            <a:avLst/>
          </a:prstGeom>
          <a:solidFill>
            <a:srgbClr val="BE272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76" name="Google Shape;176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169025" y="8734425"/>
            <a:ext cx="11010900" cy="10906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5"/>
          <p:cNvSpPr txBox="1"/>
          <p:nvPr/>
        </p:nvSpPr>
        <p:spPr>
          <a:xfrm>
            <a:off x="-6350" y="4762"/>
            <a:ext cx="13068300" cy="631800"/>
          </a:xfrm>
          <a:prstGeom prst="rect">
            <a:avLst/>
          </a:prstGeom>
          <a:solidFill>
            <a:srgbClr val="001020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82" name="Google Shape;18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8300" y="131762"/>
            <a:ext cx="963613" cy="45402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15"/>
          <p:cNvSpPr txBox="1"/>
          <p:nvPr/>
        </p:nvSpPr>
        <p:spPr>
          <a:xfrm>
            <a:off x="-4762" y="9123362"/>
            <a:ext cx="13066800" cy="631800"/>
          </a:xfrm>
          <a:prstGeom prst="rect">
            <a:avLst/>
          </a:prstGeom>
          <a:solidFill>
            <a:srgbClr val="001020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4" name="Google Shape;184;p15"/>
          <p:cNvSpPr txBox="1"/>
          <p:nvPr/>
        </p:nvSpPr>
        <p:spPr>
          <a:xfrm>
            <a:off x="317500" y="9201150"/>
            <a:ext cx="12684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</a:pPr>
            <a:r>
              <a:rPr b="0" i="0" lang="en-US" sz="2400" u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slurm.io</a:t>
            </a:r>
            <a:endParaRPr/>
          </a:p>
        </p:txBody>
      </p:sp>
      <p:sp>
        <p:nvSpPr>
          <p:cNvPr id="185" name="Google Shape;185;p15"/>
          <p:cNvSpPr txBox="1"/>
          <p:nvPr/>
        </p:nvSpPr>
        <p:spPr>
          <a:xfrm>
            <a:off x="506375" y="1146175"/>
            <a:ext cx="11590200" cy="9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5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Установка, шаг 4</a:t>
            </a:r>
            <a:endParaRPr b="1" sz="56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6" name="Google Shape;186;p15"/>
          <p:cNvSpPr txBox="1"/>
          <p:nvPr/>
        </p:nvSpPr>
        <p:spPr>
          <a:xfrm>
            <a:off x="504825" y="2432050"/>
            <a:ext cx="11845200" cy="53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Настройка master. Копируем скрипт настройки ресурсов.</a:t>
            </a:r>
            <a:endParaRPr b="1" sz="3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</a:t>
            </a:r>
            <a:r>
              <a:rPr b="1" lang="en-US" sz="2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[master]</a:t>
            </a:r>
            <a:endParaRPr b="1" sz="2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mkdir -p /srv/southbridge/scripts</a:t>
            </a:r>
            <a:endParaRPr sz="2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</a:t>
            </a:r>
            <a:br>
              <a:rPr lang="en-US" sz="2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2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wget '</a:t>
            </a:r>
            <a:r>
              <a:rPr lang="en-US" sz="2600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/>
              </a:rPr>
              <a:t>https://gitlab.slurm.io/red/slurm/raw/master</a:t>
            </a:r>
            <a:r>
              <a:rPr lang="en-US" sz="2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/practice/</a:t>
            </a:r>
            <a:endParaRPr sz="2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6.pgsql/pgsql.pcs.sample' -O /srv/southbridge/scripts/pgsql.pcs</a:t>
            </a:r>
            <a:endParaRPr sz="2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chmod 0755 /srv/southbridge/scripts/pgsql.pcs</a:t>
            </a:r>
            <a:endParaRPr sz="2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7" name="Google Shape;187;p15"/>
          <p:cNvSpPr txBox="1"/>
          <p:nvPr/>
        </p:nvSpPr>
        <p:spPr>
          <a:xfrm>
            <a:off x="-12700" y="1371600"/>
            <a:ext cx="368400" cy="631800"/>
          </a:xfrm>
          <a:prstGeom prst="rect">
            <a:avLst/>
          </a:prstGeom>
          <a:solidFill>
            <a:srgbClr val="BE272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88" name="Google Shape;188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169025" y="8734425"/>
            <a:ext cx="11010900" cy="10906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6"/>
          <p:cNvSpPr txBox="1"/>
          <p:nvPr/>
        </p:nvSpPr>
        <p:spPr>
          <a:xfrm>
            <a:off x="-6350" y="4762"/>
            <a:ext cx="13068300" cy="631800"/>
          </a:xfrm>
          <a:prstGeom prst="rect">
            <a:avLst/>
          </a:prstGeom>
          <a:solidFill>
            <a:srgbClr val="001020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94" name="Google Shape;19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8300" y="131762"/>
            <a:ext cx="963613" cy="454025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16"/>
          <p:cNvSpPr txBox="1"/>
          <p:nvPr/>
        </p:nvSpPr>
        <p:spPr>
          <a:xfrm>
            <a:off x="-4762" y="9123362"/>
            <a:ext cx="13066800" cy="631800"/>
          </a:xfrm>
          <a:prstGeom prst="rect">
            <a:avLst/>
          </a:prstGeom>
          <a:solidFill>
            <a:srgbClr val="001020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6" name="Google Shape;196;p16"/>
          <p:cNvSpPr txBox="1"/>
          <p:nvPr/>
        </p:nvSpPr>
        <p:spPr>
          <a:xfrm>
            <a:off x="317500" y="9201150"/>
            <a:ext cx="12684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</a:pPr>
            <a:r>
              <a:rPr b="0" i="0" lang="en-US" sz="2400" u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slurm.io</a:t>
            </a:r>
            <a:endParaRPr/>
          </a:p>
        </p:txBody>
      </p:sp>
      <p:sp>
        <p:nvSpPr>
          <p:cNvPr id="197" name="Google Shape;197;p16"/>
          <p:cNvSpPr txBox="1"/>
          <p:nvPr/>
        </p:nvSpPr>
        <p:spPr>
          <a:xfrm>
            <a:off x="506375" y="1146175"/>
            <a:ext cx="11590200" cy="9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5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Инициализация кластера</a:t>
            </a:r>
            <a:endParaRPr b="1" sz="56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8" name="Google Shape;198;p16"/>
          <p:cNvSpPr txBox="1"/>
          <p:nvPr/>
        </p:nvSpPr>
        <p:spPr>
          <a:xfrm>
            <a:off x="504825" y="2432050"/>
            <a:ext cx="11845200" cy="53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[all]</a:t>
            </a:r>
            <a:endParaRPr b="1" sz="2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echo PASSWORD | passwd --stdin hacluster</a:t>
            </a:r>
            <a:endParaRPr sz="2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systemctl enable pcsd.service</a:t>
            </a:r>
            <a:endParaRPr sz="2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systemctl start pcsd.service</a:t>
            </a:r>
            <a:endParaRPr sz="2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[master]</a:t>
            </a:r>
            <a:endParaRPr b="1" sz="2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pcs cluster auth node1.pgcluster node2.pgcluster node3.pgcluster -u hacluster -p PASSWORD --force</a:t>
            </a:r>
            <a:endParaRPr sz="2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pcs cluster setup --force --name PGCLUSTER node1.pgcluster node2.pgcluster node3.pgcluster</a:t>
            </a:r>
            <a:endParaRPr sz="2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pcs cluster start --all</a:t>
            </a:r>
            <a:endParaRPr sz="2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9" name="Google Shape;199;p16"/>
          <p:cNvSpPr txBox="1"/>
          <p:nvPr/>
        </p:nvSpPr>
        <p:spPr>
          <a:xfrm>
            <a:off x="-12700" y="1371600"/>
            <a:ext cx="368400" cy="631800"/>
          </a:xfrm>
          <a:prstGeom prst="rect">
            <a:avLst/>
          </a:prstGeom>
          <a:solidFill>
            <a:srgbClr val="BE272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00" name="Google Shape;200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69025" y="8734425"/>
            <a:ext cx="11010900" cy="10906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7"/>
          <p:cNvSpPr txBox="1"/>
          <p:nvPr/>
        </p:nvSpPr>
        <p:spPr>
          <a:xfrm>
            <a:off x="-6350" y="4762"/>
            <a:ext cx="13068300" cy="631800"/>
          </a:xfrm>
          <a:prstGeom prst="rect">
            <a:avLst/>
          </a:prstGeom>
          <a:solidFill>
            <a:srgbClr val="001020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06" name="Google Shape;20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8300" y="131762"/>
            <a:ext cx="963613" cy="454025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17"/>
          <p:cNvSpPr txBox="1"/>
          <p:nvPr/>
        </p:nvSpPr>
        <p:spPr>
          <a:xfrm>
            <a:off x="-4762" y="9123362"/>
            <a:ext cx="13066800" cy="631800"/>
          </a:xfrm>
          <a:prstGeom prst="rect">
            <a:avLst/>
          </a:prstGeom>
          <a:solidFill>
            <a:srgbClr val="001020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8" name="Google Shape;208;p17"/>
          <p:cNvSpPr txBox="1"/>
          <p:nvPr/>
        </p:nvSpPr>
        <p:spPr>
          <a:xfrm>
            <a:off x="317500" y="9201150"/>
            <a:ext cx="12684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</a:pPr>
            <a:r>
              <a:rPr b="0" i="0" lang="en-US" sz="2400" u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slurm.io</a:t>
            </a:r>
            <a:endParaRPr/>
          </a:p>
        </p:txBody>
      </p:sp>
      <p:sp>
        <p:nvSpPr>
          <p:cNvPr id="209" name="Google Shape;209;p17"/>
          <p:cNvSpPr txBox="1"/>
          <p:nvPr/>
        </p:nvSpPr>
        <p:spPr>
          <a:xfrm>
            <a:off x="506375" y="1146175"/>
            <a:ext cx="11590200" cy="9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5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Статус </a:t>
            </a:r>
            <a:r>
              <a:rPr b="1" lang="en-US" sz="5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кластера</a:t>
            </a:r>
            <a:endParaRPr b="1" sz="56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0" name="Google Shape;210;p17"/>
          <p:cNvSpPr txBox="1"/>
          <p:nvPr/>
        </p:nvSpPr>
        <p:spPr>
          <a:xfrm>
            <a:off x="504825" y="2432050"/>
            <a:ext cx="11845200" cy="53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pcs quorum status</a:t>
            </a:r>
            <a:endParaRPr sz="2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pcs cluster status</a:t>
            </a:r>
            <a:endParaRPr sz="2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pcs status</a:t>
            </a:r>
            <a:endParaRPr sz="2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1" name="Google Shape;211;p17"/>
          <p:cNvSpPr txBox="1"/>
          <p:nvPr/>
        </p:nvSpPr>
        <p:spPr>
          <a:xfrm>
            <a:off x="-12700" y="1371600"/>
            <a:ext cx="368400" cy="631800"/>
          </a:xfrm>
          <a:prstGeom prst="rect">
            <a:avLst/>
          </a:prstGeom>
          <a:solidFill>
            <a:srgbClr val="BE272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12" name="Google Shape;212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69025" y="8734425"/>
            <a:ext cx="11010900" cy="10906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6375" y="3874502"/>
            <a:ext cx="9077076" cy="472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8"/>
          <p:cNvSpPr txBox="1"/>
          <p:nvPr/>
        </p:nvSpPr>
        <p:spPr>
          <a:xfrm>
            <a:off x="-6350" y="4762"/>
            <a:ext cx="13068300" cy="631800"/>
          </a:xfrm>
          <a:prstGeom prst="rect">
            <a:avLst/>
          </a:prstGeom>
          <a:solidFill>
            <a:srgbClr val="001020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19" name="Google Shape;21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8300" y="131762"/>
            <a:ext cx="963613" cy="454025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18"/>
          <p:cNvSpPr txBox="1"/>
          <p:nvPr/>
        </p:nvSpPr>
        <p:spPr>
          <a:xfrm>
            <a:off x="-4762" y="9123362"/>
            <a:ext cx="13066800" cy="631800"/>
          </a:xfrm>
          <a:prstGeom prst="rect">
            <a:avLst/>
          </a:prstGeom>
          <a:solidFill>
            <a:srgbClr val="001020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1" name="Google Shape;221;p18"/>
          <p:cNvSpPr txBox="1"/>
          <p:nvPr/>
        </p:nvSpPr>
        <p:spPr>
          <a:xfrm>
            <a:off x="317500" y="9201150"/>
            <a:ext cx="12684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</a:pPr>
            <a:r>
              <a:rPr b="0" i="0" lang="en-US" sz="2400" u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slurm.io</a:t>
            </a:r>
            <a:endParaRPr/>
          </a:p>
        </p:txBody>
      </p:sp>
      <p:sp>
        <p:nvSpPr>
          <p:cNvPr id="222" name="Google Shape;222;p18"/>
          <p:cNvSpPr txBox="1"/>
          <p:nvPr/>
        </p:nvSpPr>
        <p:spPr>
          <a:xfrm>
            <a:off x="506375" y="1146175"/>
            <a:ext cx="11590200" cy="9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5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Инициализируем базу</a:t>
            </a:r>
            <a:endParaRPr b="1" sz="56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3" name="Google Shape;223;p18"/>
          <p:cNvSpPr txBox="1"/>
          <p:nvPr/>
        </p:nvSpPr>
        <p:spPr>
          <a:xfrm>
            <a:off x="504825" y="2432050"/>
            <a:ext cx="11845200" cy="53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[master]</a:t>
            </a:r>
            <a:endParaRPr b="1" sz="2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sudo -iu postgres /usr/pgsql-10/bin/initdb -D /var/lib/pgsql/10/data</a:t>
            </a:r>
            <a:endParaRPr sz="2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 /var/lib/pgsql/10/data/postgresql.conf</a:t>
            </a:r>
            <a:endParaRPr sz="2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 </a:t>
            </a:r>
            <a:r>
              <a:rPr lang="en-US" sz="2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/var/lib/pgsql/10/data/pg_hba.conf</a:t>
            </a:r>
            <a:endParaRPr sz="2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4" name="Google Shape;224;p18"/>
          <p:cNvSpPr txBox="1"/>
          <p:nvPr/>
        </p:nvSpPr>
        <p:spPr>
          <a:xfrm>
            <a:off x="-12700" y="1371600"/>
            <a:ext cx="368400" cy="631800"/>
          </a:xfrm>
          <a:prstGeom prst="rect">
            <a:avLst/>
          </a:prstGeom>
          <a:solidFill>
            <a:srgbClr val="BE272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25" name="Google Shape;225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69025" y="8734425"/>
            <a:ext cx="11010900" cy="10906126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18"/>
          <p:cNvSpPr/>
          <p:nvPr/>
        </p:nvSpPr>
        <p:spPr>
          <a:xfrm>
            <a:off x="603050" y="4601500"/>
            <a:ext cx="6974100" cy="294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E599"/>
                </a:solidFill>
              </a:rPr>
              <a:t>listen_addresses                = '*'</a:t>
            </a:r>
            <a:endParaRPr sz="2000">
              <a:solidFill>
                <a:srgbClr val="FFE5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E599"/>
                </a:solidFill>
              </a:rPr>
              <a:t>port                            = 5432</a:t>
            </a:r>
            <a:endParaRPr sz="2000">
              <a:solidFill>
                <a:srgbClr val="FFE5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E599"/>
                </a:solidFill>
              </a:rPr>
              <a:t>wal_level                       = replica</a:t>
            </a:r>
            <a:endParaRPr sz="2000">
              <a:solidFill>
                <a:srgbClr val="FFE5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E599"/>
                </a:solidFill>
              </a:rPr>
              <a:t>wal_log_hints                   = on</a:t>
            </a:r>
            <a:endParaRPr sz="2000">
              <a:solidFill>
                <a:srgbClr val="FFE5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E599"/>
                </a:solidFill>
              </a:rPr>
              <a:t>max_wal_senders                 = 10</a:t>
            </a:r>
            <a:endParaRPr sz="2000">
              <a:solidFill>
                <a:srgbClr val="FFE5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E599"/>
                </a:solidFill>
              </a:rPr>
              <a:t>wal_keep_segments               = 32</a:t>
            </a:r>
            <a:endParaRPr sz="2000">
              <a:solidFill>
                <a:srgbClr val="FFE5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E599"/>
                </a:solidFill>
              </a:rPr>
              <a:t>hot_standby                     = on</a:t>
            </a:r>
            <a:endParaRPr sz="2000">
              <a:solidFill>
                <a:srgbClr val="FFE5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E599"/>
                </a:solidFill>
              </a:rPr>
              <a:t>wal_receiver_status_interval    = 2</a:t>
            </a:r>
            <a:endParaRPr sz="2000">
              <a:solidFill>
                <a:srgbClr val="FFE5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E599"/>
                </a:solidFill>
              </a:rPr>
              <a:t>restart_after_crash             = false</a:t>
            </a:r>
            <a:endParaRPr sz="2000">
              <a:solidFill>
                <a:srgbClr val="FFE599"/>
              </a:solidFill>
            </a:endParaRPr>
          </a:p>
        </p:txBody>
      </p:sp>
      <p:sp>
        <p:nvSpPr>
          <p:cNvPr id="227" name="Google Shape;227;p18"/>
          <p:cNvSpPr/>
          <p:nvPr/>
        </p:nvSpPr>
        <p:spPr>
          <a:xfrm>
            <a:off x="629275" y="8193550"/>
            <a:ext cx="6948000" cy="4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E599"/>
                </a:solidFill>
              </a:rPr>
              <a:t>host    replication     replicator      172.20.5.0/24             md5</a:t>
            </a:r>
            <a:endParaRPr sz="2000">
              <a:solidFill>
                <a:srgbClr val="FFE599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9"/>
          <p:cNvSpPr txBox="1"/>
          <p:nvPr/>
        </p:nvSpPr>
        <p:spPr>
          <a:xfrm>
            <a:off x="-6350" y="4762"/>
            <a:ext cx="13068300" cy="631800"/>
          </a:xfrm>
          <a:prstGeom prst="rect">
            <a:avLst/>
          </a:prstGeom>
          <a:solidFill>
            <a:srgbClr val="001020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33" name="Google Shape;23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8300" y="131762"/>
            <a:ext cx="963613" cy="454025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19"/>
          <p:cNvSpPr txBox="1"/>
          <p:nvPr/>
        </p:nvSpPr>
        <p:spPr>
          <a:xfrm>
            <a:off x="-4762" y="9123362"/>
            <a:ext cx="13066800" cy="631800"/>
          </a:xfrm>
          <a:prstGeom prst="rect">
            <a:avLst/>
          </a:prstGeom>
          <a:solidFill>
            <a:srgbClr val="001020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5" name="Google Shape;235;p19"/>
          <p:cNvSpPr txBox="1"/>
          <p:nvPr/>
        </p:nvSpPr>
        <p:spPr>
          <a:xfrm>
            <a:off x="317500" y="9201150"/>
            <a:ext cx="12684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</a:pPr>
            <a:r>
              <a:rPr b="0" i="0" lang="en-US" sz="2400" u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slurm.io</a:t>
            </a:r>
            <a:endParaRPr/>
          </a:p>
        </p:txBody>
      </p:sp>
      <p:sp>
        <p:nvSpPr>
          <p:cNvPr id="236" name="Google Shape;236;p19"/>
          <p:cNvSpPr txBox="1"/>
          <p:nvPr/>
        </p:nvSpPr>
        <p:spPr>
          <a:xfrm>
            <a:off x="506375" y="1146175"/>
            <a:ext cx="11590200" cy="9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5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Настройка PGSQL master</a:t>
            </a:r>
            <a:endParaRPr b="1" sz="56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7" name="Google Shape;237;p19"/>
          <p:cNvSpPr txBox="1"/>
          <p:nvPr/>
        </p:nvSpPr>
        <p:spPr>
          <a:xfrm>
            <a:off x="504825" y="2432050"/>
            <a:ext cx="11845200" cy="53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Запускаем PostgreSQL,</a:t>
            </a:r>
            <a:br>
              <a:rPr b="1" lang="en-US" sz="3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1" lang="en-US" sz="3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создаем пользователя для репликации</a:t>
            </a:r>
            <a:endParaRPr b="1" sz="3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[master]</a:t>
            </a:r>
            <a:endParaRPr b="1" sz="2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sudo -iu postgres</a:t>
            </a:r>
            <a:endParaRPr sz="2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/usr/pgsql-10/bin/pg_ctl -D /var/lib/pgsql/10/data start</a:t>
            </a:r>
            <a:endParaRPr sz="2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psql -c "CREATE ROLE replicator WITH LOGIN REPLICATION CONNECTION </a:t>
            </a:r>
            <a:br>
              <a:rPr lang="en-US" sz="2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2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LIMIT 10 PASSWORD 'REPLICATOR_PASSWORD';" </a:t>
            </a:r>
            <a:endParaRPr sz="2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8" name="Google Shape;238;p19"/>
          <p:cNvSpPr txBox="1"/>
          <p:nvPr/>
        </p:nvSpPr>
        <p:spPr>
          <a:xfrm>
            <a:off x="-12700" y="1371600"/>
            <a:ext cx="368400" cy="631800"/>
          </a:xfrm>
          <a:prstGeom prst="rect">
            <a:avLst/>
          </a:prstGeom>
          <a:solidFill>
            <a:srgbClr val="BE272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39" name="Google Shape;239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69025" y="8734425"/>
            <a:ext cx="11010900" cy="10906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0"/>
          <p:cNvSpPr txBox="1"/>
          <p:nvPr/>
        </p:nvSpPr>
        <p:spPr>
          <a:xfrm>
            <a:off x="-6350" y="4762"/>
            <a:ext cx="13068300" cy="631800"/>
          </a:xfrm>
          <a:prstGeom prst="rect">
            <a:avLst/>
          </a:prstGeom>
          <a:solidFill>
            <a:srgbClr val="001020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45" name="Google Shape;245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8300" y="131762"/>
            <a:ext cx="963613" cy="454025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20"/>
          <p:cNvSpPr txBox="1"/>
          <p:nvPr/>
        </p:nvSpPr>
        <p:spPr>
          <a:xfrm>
            <a:off x="-4762" y="9123362"/>
            <a:ext cx="13066800" cy="631800"/>
          </a:xfrm>
          <a:prstGeom prst="rect">
            <a:avLst/>
          </a:prstGeom>
          <a:solidFill>
            <a:srgbClr val="001020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7" name="Google Shape;247;p20"/>
          <p:cNvSpPr txBox="1"/>
          <p:nvPr/>
        </p:nvSpPr>
        <p:spPr>
          <a:xfrm>
            <a:off x="317500" y="9201150"/>
            <a:ext cx="12684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</a:pPr>
            <a:r>
              <a:rPr b="0" i="0" lang="en-US" sz="2400" u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slurm.io</a:t>
            </a:r>
            <a:endParaRPr/>
          </a:p>
        </p:txBody>
      </p:sp>
      <p:sp>
        <p:nvSpPr>
          <p:cNvPr id="248" name="Google Shape;248;p20"/>
          <p:cNvSpPr txBox="1"/>
          <p:nvPr/>
        </p:nvSpPr>
        <p:spPr>
          <a:xfrm>
            <a:off x="506375" y="1146175"/>
            <a:ext cx="11590200" cy="9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5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Настройка PGSQL slave</a:t>
            </a:r>
            <a:endParaRPr b="1" sz="56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9" name="Google Shape;249;p20"/>
          <p:cNvSpPr txBox="1"/>
          <p:nvPr/>
        </p:nvSpPr>
        <p:spPr>
          <a:xfrm>
            <a:off x="504825" y="2432050"/>
            <a:ext cx="11845200" cy="53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[all]</a:t>
            </a:r>
            <a:endParaRPr b="1" sz="2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sudo -iu postgres</a:t>
            </a:r>
            <a:endParaRPr sz="2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echo '*:*:replication:replicator:REPLICATOR_PASSWORD' &gt;&gt; .pgpass</a:t>
            </a:r>
            <a:endParaRPr sz="2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chmod 0600 .pgpass</a:t>
            </a:r>
            <a:endParaRPr sz="2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mkdir -p 10/pg_archive 10/tmp</a:t>
            </a:r>
            <a:endParaRPr sz="2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[slaves]</a:t>
            </a:r>
            <a:endParaRPr b="1" sz="2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sudo -iu postgres </a:t>
            </a:r>
            <a:endParaRPr sz="2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rm -rf /var/lib/pgsql/10/data</a:t>
            </a:r>
            <a:endParaRPr sz="2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mkdir -m 0700 /var/lib/pgsql/10/data</a:t>
            </a:r>
            <a:endParaRPr sz="2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pg_basebackup --host=</a:t>
            </a:r>
            <a:r>
              <a:rPr b="1" lang="en-US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172.20.5.2</a:t>
            </a:r>
            <a:r>
              <a:rPr lang="en-US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--username=replicator --pgdata=/var/lib/pgsql/10/data --status-interval=2 --progress</a:t>
            </a:r>
            <a:endParaRPr sz="2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cat &gt; 10/data/recovery.conf &lt;&lt;'EOF'</a:t>
            </a:r>
            <a:endParaRPr sz="2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standby_mode = 'on'</a:t>
            </a:r>
            <a:endParaRPr sz="2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primary_conninfo = 'host=</a:t>
            </a:r>
            <a:r>
              <a:rPr b="1" lang="en-US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172.20.5.2</a:t>
            </a:r>
            <a:r>
              <a:rPr lang="en-US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port=5432 user=replicator'</a:t>
            </a:r>
            <a:endParaRPr sz="2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restore_command = 'cp /var/lib/pgsql/10/pg_archive/%f %p'</a:t>
            </a:r>
            <a:endParaRPr sz="2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EOF</a:t>
            </a:r>
            <a:endParaRPr sz="2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/usr/pgsql-10/bin/pg_ctl -D /var/lib/pgsql/10/data start</a:t>
            </a:r>
            <a:endParaRPr sz="2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0" name="Google Shape;250;p20"/>
          <p:cNvSpPr txBox="1"/>
          <p:nvPr/>
        </p:nvSpPr>
        <p:spPr>
          <a:xfrm>
            <a:off x="-12700" y="1371600"/>
            <a:ext cx="368400" cy="631800"/>
          </a:xfrm>
          <a:prstGeom prst="rect">
            <a:avLst/>
          </a:prstGeom>
          <a:solidFill>
            <a:srgbClr val="BE272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51" name="Google Shape;251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69025" y="8734425"/>
            <a:ext cx="11010900" cy="10906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1"/>
          <p:cNvSpPr txBox="1"/>
          <p:nvPr/>
        </p:nvSpPr>
        <p:spPr>
          <a:xfrm>
            <a:off x="-6350" y="4762"/>
            <a:ext cx="13068300" cy="631800"/>
          </a:xfrm>
          <a:prstGeom prst="rect">
            <a:avLst/>
          </a:prstGeom>
          <a:solidFill>
            <a:srgbClr val="001020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57" name="Google Shape;25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8300" y="131762"/>
            <a:ext cx="963613" cy="454025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21"/>
          <p:cNvSpPr txBox="1"/>
          <p:nvPr/>
        </p:nvSpPr>
        <p:spPr>
          <a:xfrm>
            <a:off x="-4762" y="9123362"/>
            <a:ext cx="13066800" cy="631800"/>
          </a:xfrm>
          <a:prstGeom prst="rect">
            <a:avLst/>
          </a:prstGeom>
          <a:solidFill>
            <a:srgbClr val="001020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9" name="Google Shape;259;p21"/>
          <p:cNvSpPr txBox="1"/>
          <p:nvPr/>
        </p:nvSpPr>
        <p:spPr>
          <a:xfrm>
            <a:off x="317500" y="9201150"/>
            <a:ext cx="12684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</a:pPr>
            <a:r>
              <a:rPr b="0" i="0" lang="en-US" sz="2400" u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slurm.io</a:t>
            </a:r>
            <a:endParaRPr/>
          </a:p>
        </p:txBody>
      </p:sp>
      <p:sp>
        <p:nvSpPr>
          <p:cNvPr id="260" name="Google Shape;260;p21"/>
          <p:cNvSpPr txBox="1"/>
          <p:nvPr/>
        </p:nvSpPr>
        <p:spPr>
          <a:xfrm>
            <a:off x="506375" y="1146175"/>
            <a:ext cx="11590200" cy="9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5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Проверяем PGSQL Master-Slave</a:t>
            </a:r>
            <a:endParaRPr b="1" sz="56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1" name="Google Shape;261;p21"/>
          <p:cNvSpPr txBox="1"/>
          <p:nvPr/>
        </p:nvSpPr>
        <p:spPr>
          <a:xfrm>
            <a:off x="504825" y="2432050"/>
            <a:ext cx="11845200" cy="53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[master]</a:t>
            </a:r>
            <a:endParaRPr b="1" sz="2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</a:t>
            </a:r>
            <a:r>
              <a:rPr lang="en-US" sz="2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sudo -iu postgres psql -c 'SELECT client_addr, state, sent_lsn, write_lsn, </a:t>
            </a:r>
            <a:endParaRPr sz="2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flush_lsn, replay_lsn FROM pg_stat_replication;'</a:t>
            </a:r>
            <a:endParaRPr sz="2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Если всё хорошо -- останавливаем реплики и мастер (именно в этом порядке).</a:t>
            </a:r>
            <a:endParaRPr sz="3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[slaves]</a:t>
            </a:r>
            <a:endParaRPr b="1" sz="2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[master]</a:t>
            </a:r>
            <a:endParaRPr b="1" sz="2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sudo -iu postgres /usr/pgsql-10/bin/pg_ctl -D /var/lib/pgsql/10/data stop</a:t>
            </a:r>
            <a:endParaRPr sz="2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2" name="Google Shape;262;p21"/>
          <p:cNvSpPr txBox="1"/>
          <p:nvPr/>
        </p:nvSpPr>
        <p:spPr>
          <a:xfrm>
            <a:off x="-12700" y="1371600"/>
            <a:ext cx="368400" cy="631800"/>
          </a:xfrm>
          <a:prstGeom prst="rect">
            <a:avLst/>
          </a:prstGeom>
          <a:solidFill>
            <a:srgbClr val="BE272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63" name="Google Shape;263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69025" y="8734425"/>
            <a:ext cx="11010900" cy="10906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 txBox="1"/>
          <p:nvPr/>
        </p:nvSpPr>
        <p:spPr>
          <a:xfrm>
            <a:off x="-6350" y="4762"/>
            <a:ext cx="13068300" cy="631825"/>
          </a:xfrm>
          <a:prstGeom prst="rect">
            <a:avLst/>
          </a:prstGeom>
          <a:solidFill>
            <a:srgbClr val="001020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4" name="Google Shape;3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8300" y="131762"/>
            <a:ext cx="963612" cy="454025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4"/>
          <p:cNvSpPr txBox="1"/>
          <p:nvPr/>
        </p:nvSpPr>
        <p:spPr>
          <a:xfrm>
            <a:off x="-4762" y="9123362"/>
            <a:ext cx="13066712" cy="631825"/>
          </a:xfrm>
          <a:prstGeom prst="rect">
            <a:avLst/>
          </a:prstGeom>
          <a:solidFill>
            <a:srgbClr val="001020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6" name="Google Shape;36;p4"/>
          <p:cNvSpPr txBox="1"/>
          <p:nvPr/>
        </p:nvSpPr>
        <p:spPr>
          <a:xfrm>
            <a:off x="317500" y="9201150"/>
            <a:ext cx="1268412" cy="461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</a:pPr>
            <a:r>
              <a:rPr b="0" i="0" lang="en-US" sz="2400" u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slurm.io</a:t>
            </a:r>
            <a:endParaRPr/>
          </a:p>
        </p:txBody>
      </p:sp>
      <p:sp>
        <p:nvSpPr>
          <p:cNvPr id="37" name="Google Shape;37;p4"/>
          <p:cNvSpPr txBox="1"/>
          <p:nvPr/>
        </p:nvSpPr>
        <p:spPr>
          <a:xfrm>
            <a:off x="506375" y="1146175"/>
            <a:ext cx="11590200" cy="9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5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PostgreSQL. Для чего?</a:t>
            </a:r>
            <a:endParaRPr b="1" sz="56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8" name="Google Shape;38;p4"/>
          <p:cNvSpPr txBox="1"/>
          <p:nvPr/>
        </p:nvSpPr>
        <p:spPr>
          <a:xfrm>
            <a:off x="504825" y="2432050"/>
            <a:ext cx="11209800" cy="53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PostgreSQL - OLTP база данных.</a:t>
            </a:r>
            <a:endParaRPr sz="3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Реляционная транзакционная база данных реального времени.</a:t>
            </a:r>
            <a:endParaRPr sz="3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«Часто пишем» и «часто читаем» небольшими порциями данных.</a:t>
            </a:r>
            <a:endParaRPr sz="3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/>
              </a:rPr>
              <a:t>https://www.postgresql.org/docs/manuals/</a:t>
            </a:r>
            <a:endParaRPr sz="3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/>
              </a:rPr>
              <a:t>https://postgrespro.ru/docs</a:t>
            </a:r>
            <a:endParaRPr sz="3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/>
              </a:rPr>
              <a:t>https://uwdc.ru/lectures/backend/postgresql-in-your-eyes</a:t>
            </a:r>
            <a:endParaRPr sz="3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9" name="Google Shape;39;p4"/>
          <p:cNvSpPr txBox="1"/>
          <p:nvPr/>
        </p:nvSpPr>
        <p:spPr>
          <a:xfrm>
            <a:off x="-12700" y="1371600"/>
            <a:ext cx="368300" cy="631825"/>
          </a:xfrm>
          <a:prstGeom prst="rect">
            <a:avLst/>
          </a:prstGeom>
          <a:solidFill>
            <a:srgbClr val="BE272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0" name="Google Shape;40;p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169025" y="8734425"/>
            <a:ext cx="11010900" cy="10906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2"/>
          <p:cNvSpPr txBox="1"/>
          <p:nvPr/>
        </p:nvSpPr>
        <p:spPr>
          <a:xfrm>
            <a:off x="-6350" y="4762"/>
            <a:ext cx="13068300" cy="631800"/>
          </a:xfrm>
          <a:prstGeom prst="rect">
            <a:avLst/>
          </a:prstGeom>
          <a:solidFill>
            <a:srgbClr val="001020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69" name="Google Shape;26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8300" y="131762"/>
            <a:ext cx="963613" cy="454025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22"/>
          <p:cNvSpPr txBox="1"/>
          <p:nvPr/>
        </p:nvSpPr>
        <p:spPr>
          <a:xfrm>
            <a:off x="-4762" y="9123362"/>
            <a:ext cx="13066800" cy="631800"/>
          </a:xfrm>
          <a:prstGeom prst="rect">
            <a:avLst/>
          </a:prstGeom>
          <a:solidFill>
            <a:srgbClr val="001020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1" name="Google Shape;271;p22"/>
          <p:cNvSpPr txBox="1"/>
          <p:nvPr/>
        </p:nvSpPr>
        <p:spPr>
          <a:xfrm>
            <a:off x="317500" y="9201150"/>
            <a:ext cx="12684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</a:pPr>
            <a:r>
              <a:rPr b="0" i="0" lang="en-US" sz="2400" u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slurm.io</a:t>
            </a:r>
            <a:endParaRPr/>
          </a:p>
        </p:txBody>
      </p:sp>
      <p:sp>
        <p:nvSpPr>
          <p:cNvPr id="272" name="Google Shape;272;p22"/>
          <p:cNvSpPr txBox="1"/>
          <p:nvPr/>
        </p:nvSpPr>
        <p:spPr>
          <a:xfrm>
            <a:off x="506375" y="1146175"/>
            <a:ext cx="11590200" cy="9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5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Настройка и запуск кластера</a:t>
            </a:r>
            <a:endParaRPr b="1" sz="56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3" name="Google Shape;273;p22"/>
          <p:cNvSpPr txBox="1"/>
          <p:nvPr/>
        </p:nvSpPr>
        <p:spPr>
          <a:xfrm>
            <a:off x="504825" y="2432050"/>
            <a:ext cx="11845200" cy="53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Правим ip-адреса на свои,</a:t>
            </a:r>
            <a:br>
              <a:rPr lang="en-US" sz="3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3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запускаем скрипт</a:t>
            </a:r>
            <a:br>
              <a:rPr lang="en-US" sz="3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3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настройки кластера</a:t>
            </a:r>
            <a:br>
              <a:rPr lang="en-US" sz="2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 sz="2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[master]</a:t>
            </a:r>
            <a:endParaRPr b="1" sz="2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/srv/southbridge/scripts/pgsql.pcs</a:t>
            </a: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Проверяем статус:</a:t>
            </a:r>
            <a:endParaRPr sz="3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</a:t>
            </a:r>
            <a:r>
              <a:rPr lang="en-US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crm_mon -Afr    -&gt;</a:t>
            </a: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4" name="Google Shape;274;p22"/>
          <p:cNvSpPr txBox="1"/>
          <p:nvPr/>
        </p:nvSpPr>
        <p:spPr>
          <a:xfrm>
            <a:off x="-12700" y="1371600"/>
            <a:ext cx="368400" cy="631800"/>
          </a:xfrm>
          <a:prstGeom prst="rect">
            <a:avLst/>
          </a:prstGeom>
          <a:solidFill>
            <a:srgbClr val="BE272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75" name="Google Shape;275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69025" y="8734425"/>
            <a:ext cx="11010900" cy="10906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07050" y="2262188"/>
            <a:ext cx="7124700" cy="644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3"/>
          <p:cNvSpPr txBox="1"/>
          <p:nvPr/>
        </p:nvSpPr>
        <p:spPr>
          <a:xfrm>
            <a:off x="-6350" y="4762"/>
            <a:ext cx="13068300" cy="631800"/>
          </a:xfrm>
          <a:prstGeom prst="rect">
            <a:avLst/>
          </a:prstGeom>
          <a:solidFill>
            <a:srgbClr val="001020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82" name="Google Shape;282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8300" y="131762"/>
            <a:ext cx="963613" cy="454025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23"/>
          <p:cNvSpPr txBox="1"/>
          <p:nvPr/>
        </p:nvSpPr>
        <p:spPr>
          <a:xfrm>
            <a:off x="-4762" y="9123362"/>
            <a:ext cx="13066800" cy="631800"/>
          </a:xfrm>
          <a:prstGeom prst="rect">
            <a:avLst/>
          </a:prstGeom>
          <a:solidFill>
            <a:srgbClr val="001020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4" name="Google Shape;284;p23"/>
          <p:cNvSpPr txBox="1"/>
          <p:nvPr/>
        </p:nvSpPr>
        <p:spPr>
          <a:xfrm>
            <a:off x="317500" y="9201150"/>
            <a:ext cx="12684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</a:pPr>
            <a:r>
              <a:rPr b="0" i="0" lang="en-US" sz="2400" u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slurm.io</a:t>
            </a:r>
            <a:endParaRPr/>
          </a:p>
        </p:txBody>
      </p:sp>
      <p:sp>
        <p:nvSpPr>
          <p:cNvPr id="285" name="Google Shape;285;p23"/>
          <p:cNvSpPr txBox="1"/>
          <p:nvPr/>
        </p:nvSpPr>
        <p:spPr>
          <a:xfrm>
            <a:off x="506375" y="1146175"/>
            <a:ext cx="11590200" cy="9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5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Тесты. writer</a:t>
            </a:r>
            <a:endParaRPr b="1" sz="56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6" name="Google Shape;286;p23"/>
          <p:cNvSpPr txBox="1"/>
          <p:nvPr/>
        </p:nvSpPr>
        <p:spPr>
          <a:xfrm>
            <a:off x="504825" y="2432050"/>
            <a:ext cx="11845200" cy="53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[master]</a:t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sudo -iu postgres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psql &lt;&lt; 'EOF'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CREATE ROLE test LOGIN PASSWORD 'testpassword';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CREATE DATABASE test OWNER test;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\c test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ALTER DEFAULT PRIVILEGES FOR ROLE postgres IN SCHEMA public GRANT ALL ON TABLES TO test;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CREATE TABLE test ( time timestamp with time zone );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EOF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[all]</a:t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sudo -iu postgres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echo "host    test            test            0.0.0.0/0               md5" &gt;&gt; 10/data/pg_hba.conf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/usr/pgsql-10/bin/pg_ctl -D /var/lib/pgsql/10/data reload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[node2]</a:t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sudo -iu postgres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echo '</a:t>
            </a:r>
            <a:r>
              <a:rPr b="1"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172.20.5.6</a:t>
            </a: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:5432:test:test:testpassword' &gt;&gt; .pgpass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setsid bash -c \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"while true; do psql -h </a:t>
            </a:r>
            <a:r>
              <a:rPr b="1"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172.20.5.6</a:t>
            </a: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-U test -qc \"INSERT INTO test VALUES ( current_timestamp )\" test 2&gt;/dev/null; sleep 1; done" 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7" name="Google Shape;287;p23"/>
          <p:cNvSpPr txBox="1"/>
          <p:nvPr/>
        </p:nvSpPr>
        <p:spPr>
          <a:xfrm>
            <a:off x="-12700" y="1371600"/>
            <a:ext cx="368400" cy="631800"/>
          </a:xfrm>
          <a:prstGeom prst="rect">
            <a:avLst/>
          </a:prstGeom>
          <a:solidFill>
            <a:srgbClr val="BE272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88" name="Google Shape;288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69025" y="8734425"/>
            <a:ext cx="11010900" cy="10906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4"/>
          <p:cNvSpPr txBox="1"/>
          <p:nvPr/>
        </p:nvSpPr>
        <p:spPr>
          <a:xfrm>
            <a:off x="-6350" y="4762"/>
            <a:ext cx="13068300" cy="631800"/>
          </a:xfrm>
          <a:prstGeom prst="rect">
            <a:avLst/>
          </a:prstGeom>
          <a:solidFill>
            <a:srgbClr val="001020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94" name="Google Shape;294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8300" y="131762"/>
            <a:ext cx="963613" cy="454025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24"/>
          <p:cNvSpPr txBox="1"/>
          <p:nvPr/>
        </p:nvSpPr>
        <p:spPr>
          <a:xfrm>
            <a:off x="-4762" y="9123362"/>
            <a:ext cx="13066800" cy="631800"/>
          </a:xfrm>
          <a:prstGeom prst="rect">
            <a:avLst/>
          </a:prstGeom>
          <a:solidFill>
            <a:srgbClr val="001020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6" name="Google Shape;296;p24"/>
          <p:cNvSpPr txBox="1"/>
          <p:nvPr/>
        </p:nvSpPr>
        <p:spPr>
          <a:xfrm>
            <a:off x="317500" y="9201150"/>
            <a:ext cx="12684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</a:pPr>
            <a:r>
              <a:rPr b="0" i="0" lang="en-US" sz="2400" u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slurm.io</a:t>
            </a:r>
            <a:endParaRPr/>
          </a:p>
        </p:txBody>
      </p:sp>
      <p:sp>
        <p:nvSpPr>
          <p:cNvPr id="297" name="Google Shape;297;p24"/>
          <p:cNvSpPr txBox="1"/>
          <p:nvPr/>
        </p:nvSpPr>
        <p:spPr>
          <a:xfrm>
            <a:off x="506375" y="1146175"/>
            <a:ext cx="11590200" cy="9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5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Тесты. writer</a:t>
            </a:r>
            <a:endParaRPr b="1" sz="56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8" name="Google Shape;298;p24"/>
          <p:cNvSpPr txBox="1"/>
          <p:nvPr/>
        </p:nvSpPr>
        <p:spPr>
          <a:xfrm>
            <a:off x="504825" y="2432050"/>
            <a:ext cx="11845200" cy="53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Проверяем:</a:t>
            </a:r>
            <a:endParaRPr sz="3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</a:t>
            </a:r>
            <a:r>
              <a:rPr b="1" lang="en-US" sz="2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[master]</a:t>
            </a:r>
            <a:endParaRPr b="1" sz="2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psql -Upostgres</a:t>
            </a:r>
            <a:endParaRPr sz="2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SELECT client_addr, state, sent_lsn, write_lsn, flush_lsn, replay_lsn FROM </a:t>
            </a:r>
            <a:endParaRPr sz="2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pg_stat_replication;</a:t>
            </a:r>
            <a:endParaRPr sz="2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Увидим, что LSN меняются (т. е. данные передаются на слейвы).</a:t>
            </a:r>
            <a:endParaRPr sz="3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9" name="Google Shape;299;p24"/>
          <p:cNvSpPr txBox="1"/>
          <p:nvPr/>
        </p:nvSpPr>
        <p:spPr>
          <a:xfrm>
            <a:off x="-12700" y="1371600"/>
            <a:ext cx="368400" cy="631800"/>
          </a:xfrm>
          <a:prstGeom prst="rect">
            <a:avLst/>
          </a:prstGeom>
          <a:solidFill>
            <a:srgbClr val="BE272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00" name="Google Shape;300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69025" y="8734425"/>
            <a:ext cx="11010900" cy="10906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5"/>
          <p:cNvSpPr txBox="1"/>
          <p:nvPr/>
        </p:nvSpPr>
        <p:spPr>
          <a:xfrm>
            <a:off x="-6350" y="4762"/>
            <a:ext cx="13068300" cy="631800"/>
          </a:xfrm>
          <a:prstGeom prst="rect">
            <a:avLst/>
          </a:prstGeom>
          <a:solidFill>
            <a:srgbClr val="001020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06" name="Google Shape;30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8300" y="131762"/>
            <a:ext cx="963613" cy="454025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25"/>
          <p:cNvSpPr txBox="1"/>
          <p:nvPr/>
        </p:nvSpPr>
        <p:spPr>
          <a:xfrm>
            <a:off x="-4762" y="9123362"/>
            <a:ext cx="13066800" cy="631800"/>
          </a:xfrm>
          <a:prstGeom prst="rect">
            <a:avLst/>
          </a:prstGeom>
          <a:solidFill>
            <a:srgbClr val="001020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8" name="Google Shape;308;p25"/>
          <p:cNvSpPr txBox="1"/>
          <p:nvPr/>
        </p:nvSpPr>
        <p:spPr>
          <a:xfrm>
            <a:off x="317500" y="9201150"/>
            <a:ext cx="12684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</a:pPr>
            <a:r>
              <a:rPr b="0" i="0" lang="en-US" sz="2400" u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slurm.io</a:t>
            </a:r>
            <a:endParaRPr/>
          </a:p>
        </p:txBody>
      </p:sp>
      <p:sp>
        <p:nvSpPr>
          <p:cNvPr id="309" name="Google Shape;309;p25"/>
          <p:cNvSpPr txBox="1"/>
          <p:nvPr/>
        </p:nvSpPr>
        <p:spPr>
          <a:xfrm>
            <a:off x="506375" y="1146175"/>
            <a:ext cx="11590200" cy="9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5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Тесты. PGSQL Slave off</a:t>
            </a:r>
            <a:endParaRPr b="1" sz="56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0" name="Google Shape;310;p25"/>
          <p:cNvSpPr txBox="1"/>
          <p:nvPr/>
        </p:nvSpPr>
        <p:spPr>
          <a:xfrm>
            <a:off x="504825" y="2432050"/>
            <a:ext cx="11845200" cy="53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ssh node3</a:t>
            </a:r>
            <a:endParaRPr sz="2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reboot</a:t>
            </a:r>
            <a:endParaRPr sz="2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crm_mon -Afr  -&gt;</a:t>
            </a:r>
            <a:endParaRPr sz="2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1" name="Google Shape;311;p25"/>
          <p:cNvSpPr txBox="1"/>
          <p:nvPr/>
        </p:nvSpPr>
        <p:spPr>
          <a:xfrm>
            <a:off x="-12700" y="1371600"/>
            <a:ext cx="368400" cy="631800"/>
          </a:xfrm>
          <a:prstGeom prst="rect">
            <a:avLst/>
          </a:prstGeom>
          <a:solidFill>
            <a:srgbClr val="BE272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12" name="Google Shape;312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69025" y="8734425"/>
            <a:ext cx="11010900" cy="10906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20000" y="2536900"/>
            <a:ext cx="8676575" cy="62016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6"/>
          <p:cNvSpPr txBox="1"/>
          <p:nvPr/>
        </p:nvSpPr>
        <p:spPr>
          <a:xfrm>
            <a:off x="-6350" y="4762"/>
            <a:ext cx="13068300" cy="631800"/>
          </a:xfrm>
          <a:prstGeom prst="rect">
            <a:avLst/>
          </a:prstGeom>
          <a:solidFill>
            <a:srgbClr val="001020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19" name="Google Shape;319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8300" y="131762"/>
            <a:ext cx="963613" cy="454025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26"/>
          <p:cNvSpPr txBox="1"/>
          <p:nvPr/>
        </p:nvSpPr>
        <p:spPr>
          <a:xfrm>
            <a:off x="-4762" y="9123362"/>
            <a:ext cx="13066800" cy="631800"/>
          </a:xfrm>
          <a:prstGeom prst="rect">
            <a:avLst/>
          </a:prstGeom>
          <a:solidFill>
            <a:srgbClr val="001020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1" name="Google Shape;321;p26"/>
          <p:cNvSpPr txBox="1"/>
          <p:nvPr/>
        </p:nvSpPr>
        <p:spPr>
          <a:xfrm>
            <a:off x="317500" y="9201150"/>
            <a:ext cx="12684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</a:pPr>
            <a:r>
              <a:rPr b="0" i="0" lang="en-US" sz="2400" u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slurm.io</a:t>
            </a:r>
            <a:endParaRPr/>
          </a:p>
        </p:txBody>
      </p:sp>
      <p:sp>
        <p:nvSpPr>
          <p:cNvPr id="322" name="Google Shape;322;p26"/>
          <p:cNvSpPr txBox="1"/>
          <p:nvPr/>
        </p:nvSpPr>
        <p:spPr>
          <a:xfrm>
            <a:off x="506375" y="1146175"/>
            <a:ext cx="11590200" cy="9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5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Тесты. Смена PGSQL Master</a:t>
            </a:r>
            <a:endParaRPr b="1" sz="56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3" name="Google Shape;323;p26"/>
          <p:cNvSpPr txBox="1"/>
          <p:nvPr/>
        </p:nvSpPr>
        <p:spPr>
          <a:xfrm>
            <a:off x="504825" y="2432050"/>
            <a:ext cx="11845200" cy="53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Запретим PGSQL Master на node3:</a:t>
            </a:r>
            <a:endParaRPr sz="3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pcs resource ban PG-MASTER node3.pgcluster --master</a:t>
            </a:r>
            <a:endParaRPr sz="2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pcs constraint show</a:t>
            </a:r>
            <a:endParaRPr sz="2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Отключим node1:</a:t>
            </a:r>
            <a:endParaRPr sz="3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ssh node1</a:t>
            </a:r>
            <a:endParaRPr sz="2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reboot</a:t>
            </a:r>
            <a:endParaRPr sz="2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crm_mon -AFR  -&gt;</a:t>
            </a:r>
            <a:endParaRPr sz="2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4" name="Google Shape;324;p26"/>
          <p:cNvSpPr txBox="1"/>
          <p:nvPr/>
        </p:nvSpPr>
        <p:spPr>
          <a:xfrm>
            <a:off x="-12700" y="1371600"/>
            <a:ext cx="368400" cy="631800"/>
          </a:xfrm>
          <a:prstGeom prst="rect">
            <a:avLst/>
          </a:prstGeom>
          <a:solidFill>
            <a:srgbClr val="BE272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25" name="Google Shape;325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69025" y="8734425"/>
            <a:ext cx="11010900" cy="10906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06800" y="5086350"/>
            <a:ext cx="8921850" cy="38133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7"/>
          <p:cNvSpPr txBox="1"/>
          <p:nvPr/>
        </p:nvSpPr>
        <p:spPr>
          <a:xfrm>
            <a:off x="-6350" y="4762"/>
            <a:ext cx="13068300" cy="631800"/>
          </a:xfrm>
          <a:prstGeom prst="rect">
            <a:avLst/>
          </a:prstGeom>
          <a:solidFill>
            <a:srgbClr val="001020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32" name="Google Shape;332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8300" y="131762"/>
            <a:ext cx="963613" cy="454025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27"/>
          <p:cNvSpPr txBox="1"/>
          <p:nvPr/>
        </p:nvSpPr>
        <p:spPr>
          <a:xfrm>
            <a:off x="-4762" y="9123362"/>
            <a:ext cx="13066800" cy="631800"/>
          </a:xfrm>
          <a:prstGeom prst="rect">
            <a:avLst/>
          </a:prstGeom>
          <a:solidFill>
            <a:srgbClr val="001020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34" name="Google Shape;334;p27"/>
          <p:cNvSpPr txBox="1"/>
          <p:nvPr/>
        </p:nvSpPr>
        <p:spPr>
          <a:xfrm>
            <a:off x="317500" y="9201150"/>
            <a:ext cx="12684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</a:pPr>
            <a:r>
              <a:rPr b="0" i="0" lang="en-US" sz="2400" u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slurm.io</a:t>
            </a:r>
            <a:endParaRPr/>
          </a:p>
        </p:txBody>
      </p:sp>
      <p:sp>
        <p:nvSpPr>
          <p:cNvPr id="335" name="Google Shape;335;p27"/>
          <p:cNvSpPr txBox="1"/>
          <p:nvPr/>
        </p:nvSpPr>
        <p:spPr>
          <a:xfrm>
            <a:off x="506375" y="1146175"/>
            <a:ext cx="11590200" cy="9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5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Тесты. node3 ban/clear</a:t>
            </a:r>
            <a:endParaRPr b="1" sz="56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36" name="Google Shape;336;p27"/>
          <p:cNvSpPr txBox="1"/>
          <p:nvPr/>
        </p:nvSpPr>
        <p:spPr>
          <a:xfrm>
            <a:off x="504825" y="2432050"/>
            <a:ext cx="11845200" cy="53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Запретим выполнение ресурса PGSQL на node:</a:t>
            </a:r>
            <a:endParaRPr sz="3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en-US" sz="2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2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pcs resource ban PGSQL node3.pgcluster</a:t>
            </a:r>
            <a:endParaRPr sz="2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Разбаним:</a:t>
            </a:r>
            <a:endParaRPr sz="3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2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2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pcs resource clear PGSQL node3.pgcluster</a:t>
            </a:r>
            <a:endParaRPr sz="2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37" name="Google Shape;337;p27"/>
          <p:cNvSpPr txBox="1"/>
          <p:nvPr/>
        </p:nvSpPr>
        <p:spPr>
          <a:xfrm>
            <a:off x="-12700" y="1371600"/>
            <a:ext cx="368400" cy="631800"/>
          </a:xfrm>
          <a:prstGeom prst="rect">
            <a:avLst/>
          </a:prstGeom>
          <a:solidFill>
            <a:srgbClr val="BE272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38" name="Google Shape;338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69025" y="8734425"/>
            <a:ext cx="11010900" cy="10906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3126" y="3995751"/>
            <a:ext cx="8526171" cy="31610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8"/>
          <p:cNvSpPr txBox="1"/>
          <p:nvPr/>
        </p:nvSpPr>
        <p:spPr>
          <a:xfrm>
            <a:off x="-6350" y="4762"/>
            <a:ext cx="13068300" cy="631800"/>
          </a:xfrm>
          <a:prstGeom prst="rect">
            <a:avLst/>
          </a:prstGeom>
          <a:solidFill>
            <a:srgbClr val="001020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45" name="Google Shape;345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8300" y="131762"/>
            <a:ext cx="963613" cy="454025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28"/>
          <p:cNvSpPr txBox="1"/>
          <p:nvPr/>
        </p:nvSpPr>
        <p:spPr>
          <a:xfrm>
            <a:off x="-4762" y="9123362"/>
            <a:ext cx="13066800" cy="631800"/>
          </a:xfrm>
          <a:prstGeom prst="rect">
            <a:avLst/>
          </a:prstGeom>
          <a:solidFill>
            <a:srgbClr val="001020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47" name="Google Shape;347;p28"/>
          <p:cNvSpPr txBox="1"/>
          <p:nvPr/>
        </p:nvSpPr>
        <p:spPr>
          <a:xfrm>
            <a:off x="317500" y="9201150"/>
            <a:ext cx="12684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</a:pPr>
            <a:r>
              <a:rPr b="0" i="0" lang="en-US" sz="2400" u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slurm.io</a:t>
            </a:r>
            <a:endParaRPr/>
          </a:p>
        </p:txBody>
      </p:sp>
      <p:sp>
        <p:nvSpPr>
          <p:cNvPr id="348" name="Google Shape;348;p28"/>
          <p:cNvSpPr txBox="1"/>
          <p:nvPr/>
        </p:nvSpPr>
        <p:spPr>
          <a:xfrm>
            <a:off x="506375" y="1146175"/>
            <a:ext cx="12555600" cy="9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5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Тесты. Остановка кластера PGSQL</a:t>
            </a:r>
            <a:endParaRPr b="1" sz="56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49" name="Google Shape;349;p28"/>
          <p:cNvSpPr txBox="1"/>
          <p:nvPr/>
        </p:nvSpPr>
        <p:spPr>
          <a:xfrm>
            <a:off x="504825" y="2432050"/>
            <a:ext cx="11845200" cy="53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Отключим node3:</a:t>
            </a:r>
            <a:endParaRPr sz="3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ssh node3</a:t>
            </a:r>
            <a:endParaRPr sz="2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reboot</a:t>
            </a:r>
            <a:endParaRPr sz="2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После загрузки node3 вернется в кластер.</a:t>
            </a:r>
            <a:endParaRPr sz="3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50" name="Google Shape;350;p28"/>
          <p:cNvSpPr txBox="1"/>
          <p:nvPr/>
        </p:nvSpPr>
        <p:spPr>
          <a:xfrm>
            <a:off x="-12700" y="1371600"/>
            <a:ext cx="368400" cy="631800"/>
          </a:xfrm>
          <a:prstGeom prst="rect">
            <a:avLst/>
          </a:prstGeom>
          <a:solidFill>
            <a:srgbClr val="BE272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51" name="Google Shape;351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69025" y="8734425"/>
            <a:ext cx="11010900" cy="10906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8100" y="4316347"/>
            <a:ext cx="9093199" cy="3159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9"/>
          <p:cNvSpPr txBox="1"/>
          <p:nvPr/>
        </p:nvSpPr>
        <p:spPr>
          <a:xfrm>
            <a:off x="-6350" y="4762"/>
            <a:ext cx="13068300" cy="631800"/>
          </a:xfrm>
          <a:prstGeom prst="rect">
            <a:avLst/>
          </a:prstGeom>
          <a:solidFill>
            <a:srgbClr val="001020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58" name="Google Shape;358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8300" y="131762"/>
            <a:ext cx="963613" cy="454025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29"/>
          <p:cNvSpPr txBox="1"/>
          <p:nvPr/>
        </p:nvSpPr>
        <p:spPr>
          <a:xfrm>
            <a:off x="-4762" y="9123362"/>
            <a:ext cx="13066800" cy="631800"/>
          </a:xfrm>
          <a:prstGeom prst="rect">
            <a:avLst/>
          </a:prstGeom>
          <a:solidFill>
            <a:srgbClr val="001020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60" name="Google Shape;360;p29"/>
          <p:cNvSpPr txBox="1"/>
          <p:nvPr/>
        </p:nvSpPr>
        <p:spPr>
          <a:xfrm>
            <a:off x="317500" y="9201150"/>
            <a:ext cx="12684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</a:pPr>
            <a:r>
              <a:rPr b="0" i="0" lang="en-US" sz="2400" u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slurm.io</a:t>
            </a:r>
            <a:endParaRPr/>
          </a:p>
        </p:txBody>
      </p:sp>
      <p:sp>
        <p:nvSpPr>
          <p:cNvPr id="361" name="Google Shape;361;p29"/>
          <p:cNvSpPr txBox="1"/>
          <p:nvPr/>
        </p:nvSpPr>
        <p:spPr>
          <a:xfrm>
            <a:off x="506375" y="1146175"/>
            <a:ext cx="11845200" cy="9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5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Тесты. Возврат node1/old master</a:t>
            </a:r>
            <a:endParaRPr b="1" sz="56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62" name="Google Shape;362;p29"/>
          <p:cNvSpPr txBox="1"/>
          <p:nvPr/>
        </p:nvSpPr>
        <p:spPr>
          <a:xfrm>
            <a:off x="504825" y="2432050"/>
            <a:ext cx="11845200" cy="53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latin typeface="Helvetica Neue"/>
                <a:ea typeface="Helvetica Neue"/>
                <a:cs typeface="Helvetica Neue"/>
                <a:sym typeface="Helvetica Neue"/>
              </a:rPr>
              <a:t>У бывшего master</a:t>
            </a:r>
            <a:r>
              <a:rPr lang="en-US" sz="260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lang="en-US" sz="2600">
                <a:latin typeface="Helvetica Neue"/>
                <a:ea typeface="Helvetica Neue"/>
                <a:cs typeface="Helvetica Neue"/>
                <a:sym typeface="Helvetica Neue"/>
              </a:rPr>
              <a:t>PGSQL-status : STOP</a:t>
            </a:r>
            <a:endParaRPr b="1" sz="26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exitreason='My data may be inconsistent. You have to remove /var/lib/pgsql/10/tmp/PGSQL.lock file to force start.</a:t>
            </a:r>
            <a:endParaRPr b="1" sz="26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63" name="Google Shape;363;p29"/>
          <p:cNvSpPr txBox="1"/>
          <p:nvPr/>
        </p:nvSpPr>
        <p:spPr>
          <a:xfrm>
            <a:off x="-12700" y="1371600"/>
            <a:ext cx="368400" cy="631800"/>
          </a:xfrm>
          <a:prstGeom prst="rect">
            <a:avLst/>
          </a:prstGeom>
          <a:solidFill>
            <a:srgbClr val="BE272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64" name="Google Shape;364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69025" y="8734425"/>
            <a:ext cx="11010900" cy="10906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0188" y="3816275"/>
            <a:ext cx="8121300" cy="472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0"/>
          <p:cNvSpPr txBox="1"/>
          <p:nvPr/>
        </p:nvSpPr>
        <p:spPr>
          <a:xfrm>
            <a:off x="-6350" y="4762"/>
            <a:ext cx="13068300" cy="631800"/>
          </a:xfrm>
          <a:prstGeom prst="rect">
            <a:avLst/>
          </a:prstGeom>
          <a:solidFill>
            <a:srgbClr val="001020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71" name="Google Shape;371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8300" y="131762"/>
            <a:ext cx="963613" cy="454025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30"/>
          <p:cNvSpPr txBox="1"/>
          <p:nvPr/>
        </p:nvSpPr>
        <p:spPr>
          <a:xfrm>
            <a:off x="-4762" y="9123362"/>
            <a:ext cx="13066800" cy="631800"/>
          </a:xfrm>
          <a:prstGeom prst="rect">
            <a:avLst/>
          </a:prstGeom>
          <a:solidFill>
            <a:srgbClr val="001020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73" name="Google Shape;373;p30"/>
          <p:cNvSpPr txBox="1"/>
          <p:nvPr/>
        </p:nvSpPr>
        <p:spPr>
          <a:xfrm>
            <a:off x="317500" y="9201150"/>
            <a:ext cx="12684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</a:pPr>
            <a:r>
              <a:rPr b="0" i="0" lang="en-US" sz="2400" u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slurm.io</a:t>
            </a:r>
            <a:endParaRPr/>
          </a:p>
        </p:txBody>
      </p:sp>
      <p:sp>
        <p:nvSpPr>
          <p:cNvPr id="374" name="Google Shape;374;p30"/>
          <p:cNvSpPr txBox="1"/>
          <p:nvPr/>
        </p:nvSpPr>
        <p:spPr>
          <a:xfrm>
            <a:off x="506375" y="1146175"/>
            <a:ext cx="11845200" cy="9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5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Тесты. Возврат node1/old master</a:t>
            </a:r>
            <a:endParaRPr b="1" sz="56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75" name="Google Shape;375;p30"/>
          <p:cNvSpPr txBox="1"/>
          <p:nvPr/>
        </p:nvSpPr>
        <p:spPr>
          <a:xfrm>
            <a:off x="504825" y="2432050"/>
            <a:ext cx="11845200" cy="53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Helvetica Neue"/>
                <a:ea typeface="Helvetica Neue"/>
                <a:cs typeface="Helvetica Neue"/>
                <a:sym typeface="Helvetica Neue"/>
              </a:rPr>
              <a:t>Если уникальных данных на бывшем master нет - вернем его в работу.</a:t>
            </a:r>
            <a:endParaRPr sz="2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latin typeface="Helvetica Neue"/>
                <a:ea typeface="Helvetica Neue"/>
                <a:cs typeface="Helvetica Neue"/>
                <a:sym typeface="Helvetica Neue"/>
              </a:rPr>
              <a:t> pcs node maintenance node1.pgcluster</a:t>
            </a:r>
            <a:endParaRPr sz="2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В Node Attributes появится строка + maintenance : on.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000">
                <a:latin typeface="Helvetica Neue"/>
                <a:ea typeface="Helvetica Neue"/>
                <a:cs typeface="Helvetica Neue"/>
                <a:sym typeface="Helvetica Neue"/>
              </a:rPr>
              <a:t>[node1]</a:t>
            </a:r>
            <a:endParaRPr b="1" sz="2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latin typeface="Helvetica Neue"/>
                <a:ea typeface="Helvetica Neue"/>
                <a:cs typeface="Helvetica Neue"/>
                <a:sym typeface="Helvetica Neue"/>
              </a:rPr>
              <a:t>  sudo -iu postgres</a:t>
            </a:r>
            <a:endParaRPr sz="2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latin typeface="Helvetica Neue"/>
                <a:ea typeface="Helvetica Neue"/>
                <a:cs typeface="Helvetica Neue"/>
                <a:sym typeface="Helvetica Neue"/>
              </a:rPr>
              <a:t>  rm -rf /var/lib/pgsql/10/data</a:t>
            </a:r>
            <a:endParaRPr sz="2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latin typeface="Helvetica Neue"/>
                <a:ea typeface="Helvetica Neue"/>
                <a:cs typeface="Helvetica Neue"/>
                <a:sym typeface="Helvetica Neue"/>
              </a:rPr>
              <a:t>  mkdir -m 0700 /var/lib/pgsql/10/data</a:t>
            </a:r>
            <a:endParaRPr sz="2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Helvetica Neue"/>
                <a:ea typeface="Helvetica Neue"/>
                <a:cs typeface="Helvetica Neue"/>
                <a:sym typeface="Helvetica Neue"/>
              </a:rPr>
              <a:t>  pg_basebackup --host=</a:t>
            </a:r>
            <a:r>
              <a:rPr b="1" lang="en-US" sz="2000">
                <a:latin typeface="Helvetica Neue"/>
                <a:ea typeface="Helvetica Neue"/>
                <a:cs typeface="Helvetica Neue"/>
                <a:sym typeface="Helvetica Neue"/>
              </a:rPr>
              <a:t>172.20.5.6</a:t>
            </a:r>
            <a:r>
              <a:rPr lang="en-US" sz="2000">
                <a:latin typeface="Helvetica Neue"/>
                <a:ea typeface="Helvetica Neue"/>
                <a:cs typeface="Helvetica Neue"/>
                <a:sym typeface="Helvetica Neue"/>
              </a:rPr>
              <a:t> --username=replicator --pgdata=/var/lib/pgsql/10/data </a:t>
            </a:r>
            <a:endParaRPr sz="2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latin typeface="Helvetica Neue"/>
                <a:ea typeface="Helvetica Neue"/>
                <a:cs typeface="Helvetica Neue"/>
                <a:sym typeface="Helvetica Neue"/>
              </a:rPr>
              <a:t>    --status-interval=2 --progress</a:t>
            </a:r>
            <a:endParaRPr sz="2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latin typeface="Helvetica Neue"/>
                <a:ea typeface="Helvetica Neue"/>
                <a:cs typeface="Helvetica Neue"/>
                <a:sym typeface="Helvetica Neue"/>
              </a:rPr>
              <a:t>  rm /var/lib/pgsql/10/tmp/PGSQL.lock</a:t>
            </a:r>
            <a:endParaRPr sz="2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Helvetica Neue"/>
                <a:ea typeface="Helvetica Neue"/>
                <a:cs typeface="Helvetica Neue"/>
                <a:sym typeface="Helvetica Neue"/>
              </a:rPr>
              <a:t>  </a:t>
            </a:r>
            <a:endParaRPr sz="2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latin typeface="Helvetica Neue"/>
                <a:ea typeface="Helvetica Neue"/>
                <a:cs typeface="Helvetica Neue"/>
                <a:sym typeface="Helvetica Neue"/>
              </a:rPr>
              <a:t>  pcs node unmaintenance node1.pgcluster</a:t>
            </a:r>
            <a:endParaRPr sz="2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latin typeface="Helvetica Neue"/>
                <a:ea typeface="Helvetica Neue"/>
                <a:cs typeface="Helvetica Neue"/>
                <a:sym typeface="Helvetica Neue"/>
              </a:rPr>
              <a:t>  pcs resource cleanup PGSQL --node node1.pgcluster</a:t>
            </a:r>
            <a:endParaRPr sz="2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Verdana"/>
                <a:ea typeface="Verdana"/>
                <a:cs typeface="Verdana"/>
                <a:sym typeface="Verdana"/>
              </a:rPr>
              <a:t>crm_mon</a:t>
            </a: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 покажет нам полностью здоровый кластер.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Удалим ограничение:</a:t>
            </a:r>
            <a:br>
              <a:rPr lang="en-US" sz="2000">
                <a:latin typeface="Verdana"/>
                <a:ea typeface="Verdana"/>
                <a:cs typeface="Verdana"/>
                <a:sym typeface="Verdana"/>
              </a:rPr>
            </a:b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latin typeface="Helvetica Neue"/>
                <a:ea typeface="Helvetica Neue"/>
                <a:cs typeface="Helvetica Neue"/>
                <a:sym typeface="Helvetica Neue"/>
              </a:rPr>
              <a:t>  pcs resource clear PG-MASTER node3.pgcluster</a:t>
            </a:r>
            <a:endParaRPr sz="2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76" name="Google Shape;376;p30"/>
          <p:cNvSpPr txBox="1"/>
          <p:nvPr/>
        </p:nvSpPr>
        <p:spPr>
          <a:xfrm>
            <a:off x="-12700" y="1371600"/>
            <a:ext cx="368400" cy="631800"/>
          </a:xfrm>
          <a:prstGeom prst="rect">
            <a:avLst/>
          </a:prstGeom>
          <a:solidFill>
            <a:srgbClr val="BE272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77" name="Google Shape;377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69025" y="8734425"/>
            <a:ext cx="11010900" cy="10906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1"/>
          <p:cNvSpPr txBox="1"/>
          <p:nvPr/>
        </p:nvSpPr>
        <p:spPr>
          <a:xfrm>
            <a:off x="-6350" y="4762"/>
            <a:ext cx="13068300" cy="631800"/>
          </a:xfrm>
          <a:prstGeom prst="rect">
            <a:avLst/>
          </a:prstGeom>
          <a:solidFill>
            <a:srgbClr val="001020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83" name="Google Shape;383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8300" y="131762"/>
            <a:ext cx="963613" cy="454025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31"/>
          <p:cNvSpPr txBox="1"/>
          <p:nvPr/>
        </p:nvSpPr>
        <p:spPr>
          <a:xfrm>
            <a:off x="-4762" y="9123362"/>
            <a:ext cx="13066800" cy="631800"/>
          </a:xfrm>
          <a:prstGeom prst="rect">
            <a:avLst/>
          </a:prstGeom>
          <a:solidFill>
            <a:srgbClr val="001020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85" name="Google Shape;385;p31"/>
          <p:cNvSpPr txBox="1"/>
          <p:nvPr/>
        </p:nvSpPr>
        <p:spPr>
          <a:xfrm>
            <a:off x="317500" y="9201150"/>
            <a:ext cx="12684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</a:pPr>
            <a:r>
              <a:rPr b="0" i="0" lang="en-US" sz="2400" u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slurm.io</a:t>
            </a:r>
            <a:endParaRPr/>
          </a:p>
        </p:txBody>
      </p:sp>
      <p:sp>
        <p:nvSpPr>
          <p:cNvPr id="386" name="Google Shape;386;p31"/>
          <p:cNvSpPr txBox="1"/>
          <p:nvPr/>
        </p:nvSpPr>
        <p:spPr>
          <a:xfrm>
            <a:off x="506375" y="1146175"/>
            <a:ext cx="11590200" cy="9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5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Addendum</a:t>
            </a:r>
            <a:endParaRPr b="1" sz="56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87" name="Google Shape;387;p31"/>
          <p:cNvSpPr txBox="1"/>
          <p:nvPr/>
        </p:nvSpPr>
        <p:spPr>
          <a:xfrm>
            <a:off x="504825" y="2432050"/>
            <a:ext cx="11845200" cy="53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Установить режим обслуживания на все ноды можно командой</a:t>
            </a:r>
            <a:endParaRPr sz="3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pcs node maintenence --all</a:t>
            </a:r>
            <a:endParaRPr sz="2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целиком на кластер:</a:t>
            </a:r>
            <a:endParaRPr sz="3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pcs property set maintenance-mode=true</a:t>
            </a:r>
            <a:endParaRPr sz="2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Удалить все ресурсы кластера можно командами</a:t>
            </a:r>
            <a:endParaRPr sz="3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pcs resource ban PGSQL node1.pgcluster</a:t>
            </a:r>
            <a:endParaRPr sz="2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pcs resource ban PGSQL node3.pgcluster</a:t>
            </a:r>
            <a:endParaRPr sz="2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pcs resource ban PGSQL node2.pgcluster</a:t>
            </a:r>
            <a:endParaRPr sz="2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pcs resource delete MASTER-GROUP</a:t>
            </a:r>
            <a:endParaRPr sz="2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pcs resource delete PGSQL</a:t>
            </a:r>
            <a:endParaRPr sz="2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88" name="Google Shape;388;p31"/>
          <p:cNvSpPr txBox="1"/>
          <p:nvPr/>
        </p:nvSpPr>
        <p:spPr>
          <a:xfrm>
            <a:off x="-12700" y="1371600"/>
            <a:ext cx="368400" cy="631800"/>
          </a:xfrm>
          <a:prstGeom prst="rect">
            <a:avLst/>
          </a:prstGeom>
          <a:solidFill>
            <a:srgbClr val="BE272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89" name="Google Shape;389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69025" y="8734425"/>
            <a:ext cx="11010900" cy="10906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"/>
          <p:cNvSpPr txBox="1"/>
          <p:nvPr/>
        </p:nvSpPr>
        <p:spPr>
          <a:xfrm>
            <a:off x="-6350" y="4762"/>
            <a:ext cx="13068300" cy="631800"/>
          </a:xfrm>
          <a:prstGeom prst="rect">
            <a:avLst/>
          </a:prstGeom>
          <a:solidFill>
            <a:srgbClr val="001020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6" name="Google Shape;4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8300" y="131762"/>
            <a:ext cx="963613" cy="454025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5"/>
          <p:cNvSpPr txBox="1"/>
          <p:nvPr/>
        </p:nvSpPr>
        <p:spPr>
          <a:xfrm>
            <a:off x="-4762" y="9123362"/>
            <a:ext cx="13066800" cy="631800"/>
          </a:xfrm>
          <a:prstGeom prst="rect">
            <a:avLst/>
          </a:prstGeom>
          <a:solidFill>
            <a:srgbClr val="001020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8" name="Google Shape;48;p5"/>
          <p:cNvSpPr txBox="1"/>
          <p:nvPr/>
        </p:nvSpPr>
        <p:spPr>
          <a:xfrm>
            <a:off x="317500" y="9201150"/>
            <a:ext cx="12684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</a:pPr>
            <a:r>
              <a:rPr b="0" i="0" lang="en-US" sz="2400" u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slurm.io</a:t>
            </a:r>
            <a:endParaRPr/>
          </a:p>
        </p:txBody>
      </p:sp>
      <p:sp>
        <p:nvSpPr>
          <p:cNvPr id="49" name="Google Shape;49;p5"/>
          <p:cNvSpPr txBox="1"/>
          <p:nvPr/>
        </p:nvSpPr>
        <p:spPr>
          <a:xfrm>
            <a:off x="506402" y="1146175"/>
            <a:ext cx="11209800" cy="9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5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PostgreSQL. Тип нагрузки.</a:t>
            </a:r>
            <a:endParaRPr b="1" sz="56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0" name="Google Shape;50;p5"/>
          <p:cNvSpPr txBox="1"/>
          <p:nvPr/>
        </p:nvSpPr>
        <p:spPr>
          <a:xfrm>
            <a:off x="520700" y="2514600"/>
            <a:ext cx="11209800" cy="50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RUM теорема:</a:t>
            </a:r>
            <a:endParaRPr sz="3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 (read) U (update) M (memory)</a:t>
            </a:r>
            <a:br>
              <a:rPr lang="en-US" sz="3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3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overheads</a:t>
            </a:r>
            <a:endParaRPr sz="3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1" name="Google Shape;51;p5"/>
          <p:cNvSpPr txBox="1"/>
          <p:nvPr/>
        </p:nvSpPr>
        <p:spPr>
          <a:xfrm>
            <a:off x="-12700" y="1371600"/>
            <a:ext cx="368400" cy="631800"/>
          </a:xfrm>
          <a:prstGeom prst="rect">
            <a:avLst/>
          </a:prstGeom>
          <a:solidFill>
            <a:srgbClr val="BE272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52" name="Google Shape;52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69025" y="8734425"/>
            <a:ext cx="11010900" cy="10906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21250" y="2255864"/>
            <a:ext cx="7555351" cy="623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2"/>
          <p:cNvSpPr txBox="1"/>
          <p:nvPr/>
        </p:nvSpPr>
        <p:spPr>
          <a:xfrm>
            <a:off x="-31750" y="-12700"/>
            <a:ext cx="13068300" cy="9779000"/>
          </a:xfrm>
          <a:prstGeom prst="rect">
            <a:avLst/>
          </a:prstGeom>
          <a:solidFill>
            <a:srgbClr val="001020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95" name="Google Shape;395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4433887" y="1581150"/>
            <a:ext cx="7339012" cy="727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" name="Google Shape;396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7425" y="2435225"/>
            <a:ext cx="11010900" cy="10906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" name="Google Shape;397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45725" y="-855662"/>
            <a:ext cx="2665412" cy="2638425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32"/>
          <p:cNvSpPr txBox="1"/>
          <p:nvPr/>
        </p:nvSpPr>
        <p:spPr>
          <a:xfrm>
            <a:off x="317500" y="9201150"/>
            <a:ext cx="1268412" cy="461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</a:pPr>
            <a:r>
              <a:rPr b="0" i="0" lang="en-US" sz="2400" u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slurm.io</a:t>
            </a:r>
            <a:endParaRPr/>
          </a:p>
        </p:txBody>
      </p:sp>
      <p:pic>
        <p:nvPicPr>
          <p:cNvPr id="399" name="Google Shape;399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0837" y="1604962"/>
            <a:ext cx="1438275" cy="923925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Google Shape;400;p32"/>
          <p:cNvSpPr txBox="1"/>
          <p:nvPr/>
        </p:nvSpPr>
        <p:spPr>
          <a:xfrm>
            <a:off x="903287" y="1009650"/>
            <a:ext cx="327025" cy="523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rPr b="0" i="0" lang="en-US" sz="2800" u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+</a:t>
            </a:r>
            <a:endParaRPr/>
          </a:p>
        </p:txBody>
      </p:sp>
      <p:pic>
        <p:nvPicPr>
          <p:cNvPr id="401" name="Google Shape;401;p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8300" y="339725"/>
            <a:ext cx="1422400" cy="669925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p32"/>
          <p:cNvSpPr txBox="1"/>
          <p:nvPr/>
        </p:nvSpPr>
        <p:spPr>
          <a:xfrm>
            <a:off x="2254250" y="1997075"/>
            <a:ext cx="10173300" cy="25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Helvetica Neue"/>
              <a:buNone/>
            </a:pPr>
            <a:r>
              <a:rPr b="1" lang="en-US" sz="5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Практика</a:t>
            </a:r>
            <a:endParaRPr sz="5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6"/>
          <p:cNvSpPr txBox="1"/>
          <p:nvPr/>
        </p:nvSpPr>
        <p:spPr>
          <a:xfrm>
            <a:off x="-6350" y="4762"/>
            <a:ext cx="13068300" cy="631800"/>
          </a:xfrm>
          <a:prstGeom prst="rect">
            <a:avLst/>
          </a:prstGeom>
          <a:solidFill>
            <a:srgbClr val="001020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59" name="Google Shape;5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8300" y="131762"/>
            <a:ext cx="963613" cy="454025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6"/>
          <p:cNvSpPr txBox="1"/>
          <p:nvPr/>
        </p:nvSpPr>
        <p:spPr>
          <a:xfrm>
            <a:off x="-4762" y="9123362"/>
            <a:ext cx="13066800" cy="631800"/>
          </a:xfrm>
          <a:prstGeom prst="rect">
            <a:avLst/>
          </a:prstGeom>
          <a:solidFill>
            <a:srgbClr val="001020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1" name="Google Shape;61;p6"/>
          <p:cNvSpPr txBox="1"/>
          <p:nvPr/>
        </p:nvSpPr>
        <p:spPr>
          <a:xfrm>
            <a:off x="317500" y="9201150"/>
            <a:ext cx="12684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</a:pPr>
            <a:r>
              <a:rPr b="0" i="0" lang="en-US" sz="2400" u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slurm.io</a:t>
            </a:r>
            <a:endParaRPr/>
          </a:p>
        </p:txBody>
      </p:sp>
      <p:sp>
        <p:nvSpPr>
          <p:cNvPr id="62" name="Google Shape;62;p6"/>
          <p:cNvSpPr txBox="1"/>
          <p:nvPr/>
        </p:nvSpPr>
        <p:spPr>
          <a:xfrm>
            <a:off x="506375" y="1146175"/>
            <a:ext cx="11590200" cy="9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5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PostgreSQL. Для чего?</a:t>
            </a:r>
            <a:endParaRPr b="1" sz="56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3" name="Google Shape;63;p6"/>
          <p:cNvSpPr txBox="1"/>
          <p:nvPr/>
        </p:nvSpPr>
        <p:spPr>
          <a:xfrm>
            <a:off x="504825" y="2432050"/>
            <a:ext cx="11209800" cy="53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PostgreSQL - OLTP база данных.</a:t>
            </a:r>
            <a:endParaRPr sz="3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Реляционная транзакционная база данных реального времени.</a:t>
            </a:r>
            <a:endParaRPr sz="3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«Часто пишем» и «часто читаем» небольшими порциями данных.</a:t>
            </a:r>
            <a:endParaRPr sz="3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/>
              </a:rPr>
              <a:t>https://www.postgresql.org/docs/manuals/</a:t>
            </a:r>
            <a:endParaRPr sz="3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/>
              </a:rPr>
              <a:t>https://postgrespro.ru/docs</a:t>
            </a:r>
            <a:endParaRPr sz="3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/>
              </a:rPr>
              <a:t>https://uwdc.ru/lectures/backend/postgresql-in-your-eyes</a:t>
            </a:r>
            <a:endParaRPr sz="3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4" name="Google Shape;64;p6"/>
          <p:cNvSpPr txBox="1"/>
          <p:nvPr/>
        </p:nvSpPr>
        <p:spPr>
          <a:xfrm>
            <a:off x="-12700" y="1371600"/>
            <a:ext cx="368400" cy="631800"/>
          </a:xfrm>
          <a:prstGeom prst="rect">
            <a:avLst/>
          </a:prstGeom>
          <a:solidFill>
            <a:srgbClr val="BE272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65" name="Google Shape;65;p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169025" y="8734425"/>
            <a:ext cx="11010900" cy="10906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7"/>
          <p:cNvSpPr txBox="1"/>
          <p:nvPr/>
        </p:nvSpPr>
        <p:spPr>
          <a:xfrm>
            <a:off x="-6350" y="4762"/>
            <a:ext cx="13068300" cy="631800"/>
          </a:xfrm>
          <a:prstGeom prst="rect">
            <a:avLst/>
          </a:prstGeom>
          <a:solidFill>
            <a:srgbClr val="001020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71" name="Google Shape;71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8300" y="131762"/>
            <a:ext cx="963613" cy="45402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7"/>
          <p:cNvSpPr txBox="1"/>
          <p:nvPr/>
        </p:nvSpPr>
        <p:spPr>
          <a:xfrm>
            <a:off x="-4762" y="9123362"/>
            <a:ext cx="13066800" cy="631800"/>
          </a:xfrm>
          <a:prstGeom prst="rect">
            <a:avLst/>
          </a:prstGeom>
          <a:solidFill>
            <a:srgbClr val="001020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3" name="Google Shape;73;p7"/>
          <p:cNvSpPr txBox="1"/>
          <p:nvPr/>
        </p:nvSpPr>
        <p:spPr>
          <a:xfrm>
            <a:off x="317500" y="9201150"/>
            <a:ext cx="12684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</a:pPr>
            <a:r>
              <a:rPr b="0" i="0" lang="en-US" sz="2400" u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slurm.io</a:t>
            </a:r>
            <a:endParaRPr/>
          </a:p>
        </p:txBody>
      </p:sp>
      <p:sp>
        <p:nvSpPr>
          <p:cNvPr id="74" name="Google Shape;74;p7"/>
          <p:cNvSpPr txBox="1"/>
          <p:nvPr/>
        </p:nvSpPr>
        <p:spPr>
          <a:xfrm>
            <a:off x="506375" y="1146175"/>
            <a:ext cx="11590200" cy="9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5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Pacemaker</a:t>
            </a:r>
            <a:endParaRPr b="1" sz="56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5" name="Google Shape;75;p7"/>
          <p:cNvSpPr txBox="1"/>
          <p:nvPr/>
        </p:nvSpPr>
        <p:spPr>
          <a:xfrm>
            <a:off x="504825" y="2432050"/>
            <a:ext cx="11845200" cy="53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Char char="●"/>
            </a:pPr>
            <a:r>
              <a:rPr lang="en-US" sz="3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Opensource </a:t>
            </a:r>
            <a:r>
              <a:rPr b="1" lang="en-US" sz="3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ПО для кластеризации</a:t>
            </a:r>
            <a:r>
              <a:rPr lang="en-US" sz="3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br>
              <a:rPr lang="en-US" sz="3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 sz="3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Char char="●"/>
            </a:pPr>
            <a:r>
              <a:rPr lang="en-US" sz="3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Не привязано к конкретному ПО.</a:t>
            </a:r>
            <a:endParaRPr sz="3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Char char="●"/>
            </a:pPr>
            <a:r>
              <a:rPr lang="en-US" sz="3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Использует </a:t>
            </a:r>
            <a:r>
              <a:rPr b="1" lang="en-US" sz="3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Corosync</a:t>
            </a:r>
            <a:r>
              <a:rPr lang="en-US" sz="3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или </a:t>
            </a:r>
            <a:r>
              <a:rPr b="1" lang="en-US" sz="3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Heartbeat.</a:t>
            </a:r>
            <a:br>
              <a:rPr b="1" lang="en-US" sz="3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 b="1" sz="3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Char char="●"/>
            </a:pPr>
            <a:r>
              <a:rPr lang="en-US" sz="3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Оперирует понятием </a:t>
            </a:r>
            <a:r>
              <a:rPr b="1" lang="en-US" sz="3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ресурсов </a:t>
            </a:r>
            <a:r>
              <a:rPr lang="en-US" sz="3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и </a:t>
            </a:r>
            <a:r>
              <a:rPr b="1" lang="en-US" sz="3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ресурс-агентов.</a:t>
            </a:r>
            <a:endParaRPr b="1" sz="3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Char char="●"/>
            </a:pPr>
            <a:r>
              <a:rPr lang="en-US" sz="3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Имеет большую гибкость, мы рассматриваем </a:t>
            </a:r>
            <a:r>
              <a:rPr b="1" lang="en-US" sz="3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управление нодами с Linux &amp; PostgreSQL.</a:t>
            </a:r>
            <a:endParaRPr b="1" sz="3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Почитать: </a:t>
            </a:r>
            <a:r>
              <a:rPr lang="en-US" sz="3200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/>
              </a:rPr>
              <a:t>https://habr.com/post/107837/</a:t>
            </a:r>
            <a:r>
              <a:rPr lang="en-US" sz="3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3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6" name="Google Shape;76;p7"/>
          <p:cNvSpPr txBox="1"/>
          <p:nvPr/>
        </p:nvSpPr>
        <p:spPr>
          <a:xfrm>
            <a:off x="-12700" y="1371600"/>
            <a:ext cx="368400" cy="631800"/>
          </a:xfrm>
          <a:prstGeom prst="rect">
            <a:avLst/>
          </a:prstGeom>
          <a:solidFill>
            <a:srgbClr val="BE272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77" name="Google Shape;77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169025" y="8734425"/>
            <a:ext cx="11010900" cy="10906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8"/>
          <p:cNvSpPr txBox="1"/>
          <p:nvPr/>
        </p:nvSpPr>
        <p:spPr>
          <a:xfrm>
            <a:off x="-6350" y="4762"/>
            <a:ext cx="13068300" cy="631800"/>
          </a:xfrm>
          <a:prstGeom prst="rect">
            <a:avLst/>
          </a:prstGeom>
          <a:solidFill>
            <a:srgbClr val="001020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83" name="Google Shape;8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8300" y="131762"/>
            <a:ext cx="963613" cy="45402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8"/>
          <p:cNvSpPr txBox="1"/>
          <p:nvPr/>
        </p:nvSpPr>
        <p:spPr>
          <a:xfrm>
            <a:off x="-4762" y="9123362"/>
            <a:ext cx="13066800" cy="631800"/>
          </a:xfrm>
          <a:prstGeom prst="rect">
            <a:avLst/>
          </a:prstGeom>
          <a:solidFill>
            <a:srgbClr val="001020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5" name="Google Shape;85;p8"/>
          <p:cNvSpPr txBox="1"/>
          <p:nvPr/>
        </p:nvSpPr>
        <p:spPr>
          <a:xfrm>
            <a:off x="317500" y="9201150"/>
            <a:ext cx="12684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</a:pPr>
            <a:r>
              <a:rPr b="0" i="0" lang="en-US" sz="2400" u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slurm.io</a:t>
            </a:r>
            <a:endParaRPr/>
          </a:p>
        </p:txBody>
      </p:sp>
      <p:sp>
        <p:nvSpPr>
          <p:cNvPr id="86" name="Google Shape;86;p8"/>
          <p:cNvSpPr txBox="1"/>
          <p:nvPr/>
        </p:nvSpPr>
        <p:spPr>
          <a:xfrm>
            <a:off x="506375" y="1146175"/>
            <a:ext cx="11590200" cy="9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5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Pacemaker</a:t>
            </a:r>
            <a:endParaRPr b="1" sz="56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7" name="Google Shape;87;p8"/>
          <p:cNvSpPr txBox="1"/>
          <p:nvPr/>
        </p:nvSpPr>
        <p:spPr>
          <a:xfrm>
            <a:off x="504825" y="2432050"/>
            <a:ext cx="11209800" cy="53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ноды</a:t>
            </a:r>
            <a:endParaRPr sz="3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corosync</a:t>
            </a:r>
            <a:endParaRPr sz="3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pcs</a:t>
            </a:r>
            <a:endParaRPr sz="3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р</a:t>
            </a:r>
            <a:r>
              <a:rPr lang="en-US" sz="3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есурс-агенты</a:t>
            </a:r>
            <a:endParaRPr sz="3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8" name="Google Shape;88;p8"/>
          <p:cNvSpPr txBox="1"/>
          <p:nvPr/>
        </p:nvSpPr>
        <p:spPr>
          <a:xfrm>
            <a:off x="-12700" y="1371600"/>
            <a:ext cx="368400" cy="631800"/>
          </a:xfrm>
          <a:prstGeom prst="rect">
            <a:avLst/>
          </a:prstGeom>
          <a:solidFill>
            <a:srgbClr val="BE272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89" name="Google Shape;89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69025" y="8734425"/>
            <a:ext cx="11010900" cy="10906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92525" y="2248852"/>
            <a:ext cx="8493825" cy="637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9"/>
          <p:cNvSpPr txBox="1"/>
          <p:nvPr/>
        </p:nvSpPr>
        <p:spPr>
          <a:xfrm>
            <a:off x="-6350" y="4762"/>
            <a:ext cx="13068300" cy="631800"/>
          </a:xfrm>
          <a:prstGeom prst="rect">
            <a:avLst/>
          </a:prstGeom>
          <a:solidFill>
            <a:srgbClr val="001020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96" name="Google Shape;96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8300" y="131762"/>
            <a:ext cx="963613" cy="45402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9"/>
          <p:cNvSpPr txBox="1"/>
          <p:nvPr/>
        </p:nvSpPr>
        <p:spPr>
          <a:xfrm>
            <a:off x="-4762" y="9123362"/>
            <a:ext cx="13066800" cy="631800"/>
          </a:xfrm>
          <a:prstGeom prst="rect">
            <a:avLst/>
          </a:prstGeom>
          <a:solidFill>
            <a:srgbClr val="001020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8" name="Google Shape;98;p9"/>
          <p:cNvSpPr txBox="1"/>
          <p:nvPr/>
        </p:nvSpPr>
        <p:spPr>
          <a:xfrm>
            <a:off x="317500" y="9201150"/>
            <a:ext cx="12684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</a:pPr>
            <a:r>
              <a:rPr b="0" i="0" lang="en-US" sz="2400" u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slurm.io</a:t>
            </a:r>
            <a:endParaRPr/>
          </a:p>
        </p:txBody>
      </p:sp>
      <p:sp>
        <p:nvSpPr>
          <p:cNvPr id="99" name="Google Shape;99;p9"/>
          <p:cNvSpPr txBox="1"/>
          <p:nvPr/>
        </p:nvSpPr>
        <p:spPr>
          <a:xfrm>
            <a:off x="506375" y="1146175"/>
            <a:ext cx="11590200" cy="9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5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Pacemaker + PostgreSQL</a:t>
            </a:r>
            <a:endParaRPr b="1" sz="56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0" name="Google Shape;100;p9"/>
          <p:cNvSpPr txBox="1"/>
          <p:nvPr/>
        </p:nvSpPr>
        <p:spPr>
          <a:xfrm>
            <a:off x="733425" y="2432050"/>
            <a:ext cx="11845200" cy="53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1" name="Google Shape;101;p9"/>
          <p:cNvSpPr txBox="1"/>
          <p:nvPr/>
        </p:nvSpPr>
        <p:spPr>
          <a:xfrm>
            <a:off x="-12700" y="1371600"/>
            <a:ext cx="368400" cy="631800"/>
          </a:xfrm>
          <a:prstGeom prst="rect">
            <a:avLst/>
          </a:prstGeom>
          <a:solidFill>
            <a:srgbClr val="BE272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02" name="Google Shape;102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69025" y="8734425"/>
            <a:ext cx="11010900" cy="10906126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9"/>
          <p:cNvSpPr/>
          <p:nvPr/>
        </p:nvSpPr>
        <p:spPr>
          <a:xfrm>
            <a:off x="671700" y="6086775"/>
            <a:ext cx="4041300" cy="2504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 </a:t>
            </a:r>
            <a:r>
              <a:rPr lang="en-US" sz="2400"/>
              <a:t>node2 - Centos 7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 10.0.0.3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 PostgreSQL slave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pacemaker</a:t>
            </a:r>
            <a:endParaRPr sz="2400"/>
          </a:p>
        </p:txBody>
      </p:sp>
      <p:sp>
        <p:nvSpPr>
          <p:cNvPr id="104" name="Google Shape;104;p9"/>
          <p:cNvSpPr/>
          <p:nvPr/>
        </p:nvSpPr>
        <p:spPr>
          <a:xfrm>
            <a:off x="4239000" y="2516763"/>
            <a:ext cx="4041300" cy="2504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 </a:t>
            </a:r>
            <a:r>
              <a:rPr lang="en-US" sz="2400"/>
              <a:t>node1 - Centos 7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 10.0.0.2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 PostgreSQL master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pacemaker</a:t>
            </a:r>
            <a:endParaRPr sz="2400"/>
          </a:p>
        </p:txBody>
      </p:sp>
      <p:sp>
        <p:nvSpPr>
          <p:cNvPr id="105" name="Google Shape;105;p9"/>
          <p:cNvSpPr/>
          <p:nvPr/>
        </p:nvSpPr>
        <p:spPr>
          <a:xfrm>
            <a:off x="7955875" y="6086763"/>
            <a:ext cx="4041300" cy="2504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 </a:t>
            </a:r>
            <a:r>
              <a:rPr lang="en-US" sz="2400"/>
              <a:t>node3 - Centos 7</a:t>
            </a:r>
            <a:endParaRPr sz="2400"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 10.0.0.4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 PostgreSQL slave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 pacemaker</a:t>
            </a:r>
            <a:endParaRPr sz="2400"/>
          </a:p>
        </p:txBody>
      </p:sp>
      <p:sp>
        <p:nvSpPr>
          <p:cNvPr id="106" name="Google Shape;106;p9"/>
          <p:cNvSpPr/>
          <p:nvPr/>
        </p:nvSpPr>
        <p:spPr>
          <a:xfrm rot="3469367">
            <a:off x="5497676" y="6044667"/>
            <a:ext cx="3520301" cy="729716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9"/>
          <p:cNvSpPr/>
          <p:nvPr/>
        </p:nvSpPr>
        <p:spPr>
          <a:xfrm>
            <a:off x="4600225" y="7840450"/>
            <a:ext cx="3505200" cy="7296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9"/>
          <p:cNvSpPr/>
          <p:nvPr/>
        </p:nvSpPr>
        <p:spPr>
          <a:xfrm rot="-3780678">
            <a:off x="3364098" y="6120982"/>
            <a:ext cx="3520159" cy="729605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9"/>
          <p:cNvSpPr/>
          <p:nvPr/>
        </p:nvSpPr>
        <p:spPr>
          <a:xfrm>
            <a:off x="4244625" y="3650125"/>
            <a:ext cx="4041300" cy="7296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9"/>
          <p:cNvSpPr/>
          <p:nvPr/>
        </p:nvSpPr>
        <p:spPr>
          <a:xfrm>
            <a:off x="671700" y="7215400"/>
            <a:ext cx="4041300" cy="7296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11" name="Google Shape;111;p9"/>
          <p:cNvSpPr/>
          <p:nvPr/>
        </p:nvSpPr>
        <p:spPr>
          <a:xfrm>
            <a:off x="7955875" y="7135300"/>
            <a:ext cx="4041300" cy="7296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9"/>
          <p:cNvSpPr/>
          <p:nvPr/>
        </p:nvSpPr>
        <p:spPr>
          <a:xfrm>
            <a:off x="668875" y="7826025"/>
            <a:ext cx="4041300" cy="6318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9"/>
          <p:cNvSpPr/>
          <p:nvPr/>
        </p:nvSpPr>
        <p:spPr>
          <a:xfrm rot="-3672025">
            <a:off x="2538207" y="5559616"/>
            <a:ext cx="3423787" cy="454217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1155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9"/>
          <p:cNvSpPr/>
          <p:nvPr/>
        </p:nvSpPr>
        <p:spPr>
          <a:xfrm rot="-7463453">
            <a:off x="6430290" y="5503084"/>
            <a:ext cx="3544217" cy="454332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1155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9"/>
          <p:cNvSpPr txBox="1"/>
          <p:nvPr/>
        </p:nvSpPr>
        <p:spPr>
          <a:xfrm>
            <a:off x="5195925" y="6533450"/>
            <a:ext cx="1978500" cy="12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pacemaker</a:t>
            </a:r>
            <a:br>
              <a:rPr lang="en-US" sz="2400"/>
            </a:br>
            <a:r>
              <a:rPr lang="en-US" sz="2400"/>
              <a:t>cluster</a:t>
            </a:r>
            <a:endParaRPr sz="2400"/>
          </a:p>
        </p:txBody>
      </p:sp>
      <p:sp>
        <p:nvSpPr>
          <p:cNvPr id="116" name="Google Shape;116;p9"/>
          <p:cNvSpPr txBox="1"/>
          <p:nvPr/>
        </p:nvSpPr>
        <p:spPr>
          <a:xfrm>
            <a:off x="635000" y="2215450"/>
            <a:ext cx="3365400" cy="32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PostgreSQL master-slave</a:t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pacemaker следит за кластером</a:t>
            </a:r>
            <a:endParaRPr sz="2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0"/>
          <p:cNvSpPr txBox="1"/>
          <p:nvPr/>
        </p:nvSpPr>
        <p:spPr>
          <a:xfrm>
            <a:off x="-6350" y="4762"/>
            <a:ext cx="13068300" cy="631800"/>
          </a:xfrm>
          <a:prstGeom prst="rect">
            <a:avLst/>
          </a:prstGeom>
          <a:solidFill>
            <a:srgbClr val="001020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22" name="Google Shape;122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8300" y="131762"/>
            <a:ext cx="963613" cy="45402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0"/>
          <p:cNvSpPr txBox="1"/>
          <p:nvPr/>
        </p:nvSpPr>
        <p:spPr>
          <a:xfrm>
            <a:off x="-4762" y="9123362"/>
            <a:ext cx="13066800" cy="631800"/>
          </a:xfrm>
          <a:prstGeom prst="rect">
            <a:avLst/>
          </a:prstGeom>
          <a:solidFill>
            <a:srgbClr val="001020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4" name="Google Shape;124;p10"/>
          <p:cNvSpPr txBox="1"/>
          <p:nvPr/>
        </p:nvSpPr>
        <p:spPr>
          <a:xfrm>
            <a:off x="317500" y="9201150"/>
            <a:ext cx="12684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</a:pPr>
            <a:r>
              <a:rPr b="0" i="0" lang="en-US" sz="2400" u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slurm.io</a:t>
            </a:r>
            <a:endParaRPr/>
          </a:p>
        </p:txBody>
      </p:sp>
      <p:sp>
        <p:nvSpPr>
          <p:cNvPr id="125" name="Google Shape;125;p10"/>
          <p:cNvSpPr txBox="1"/>
          <p:nvPr/>
        </p:nvSpPr>
        <p:spPr>
          <a:xfrm>
            <a:off x="506375" y="1146175"/>
            <a:ext cx="11590200" cy="9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5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Установка</a:t>
            </a:r>
            <a:endParaRPr b="1" sz="56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6" name="Google Shape;126;p10"/>
          <p:cNvSpPr txBox="1"/>
          <p:nvPr/>
        </p:nvSpPr>
        <p:spPr>
          <a:xfrm>
            <a:off x="504825" y="2432050"/>
            <a:ext cx="11845200" cy="53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Используем ноды:</a:t>
            </a:r>
            <a:br>
              <a:rPr lang="en-US" sz="3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3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- Centos 7.4</a:t>
            </a:r>
            <a:br>
              <a:rPr lang="en-US" sz="3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3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- по 1-му сетевому интерфейсу на каждую</a:t>
            </a:r>
            <a:br>
              <a:rPr lang="en-US" sz="3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3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- сетевые интерфейсы в одном L2 сегменте</a:t>
            </a:r>
            <a:endParaRPr sz="3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- нет SELINUX</a:t>
            </a:r>
            <a:endParaRPr sz="3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- iptables остановлен</a:t>
            </a:r>
            <a:endParaRPr sz="3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Ноды:</a:t>
            </a:r>
            <a:endParaRPr b="1" sz="3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node1.pgcluster	</a:t>
            </a:r>
            <a:r>
              <a:rPr b="1" lang="en-US" sz="3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172.20.5.2</a:t>
            </a:r>
            <a:r>
              <a:rPr lang="en-US" sz="3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/24	Начальный мастер</a:t>
            </a:r>
            <a:endParaRPr sz="3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node2.pgcluster	</a:t>
            </a:r>
            <a:r>
              <a:rPr b="1" lang="en-US" sz="3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172.20.5.3</a:t>
            </a:r>
            <a:r>
              <a:rPr lang="en-US" sz="3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/24	Реплика</a:t>
            </a:r>
            <a:endParaRPr sz="3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node3.pgcluster	</a:t>
            </a:r>
            <a:r>
              <a:rPr b="1" lang="en-US" sz="3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172.20.5.4</a:t>
            </a:r>
            <a:r>
              <a:rPr lang="en-US" sz="3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/24	Реплика</a:t>
            </a:r>
            <a:endParaRPr sz="3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7" name="Google Shape;127;p10"/>
          <p:cNvSpPr txBox="1"/>
          <p:nvPr/>
        </p:nvSpPr>
        <p:spPr>
          <a:xfrm>
            <a:off x="-12700" y="1371600"/>
            <a:ext cx="368400" cy="631800"/>
          </a:xfrm>
          <a:prstGeom prst="rect">
            <a:avLst/>
          </a:prstGeom>
          <a:solidFill>
            <a:srgbClr val="BE272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28" name="Google Shape;128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69025" y="8734425"/>
            <a:ext cx="11010900" cy="10906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1"/>
          <p:cNvSpPr txBox="1"/>
          <p:nvPr/>
        </p:nvSpPr>
        <p:spPr>
          <a:xfrm>
            <a:off x="-6350" y="4762"/>
            <a:ext cx="13068300" cy="631800"/>
          </a:xfrm>
          <a:prstGeom prst="rect">
            <a:avLst/>
          </a:prstGeom>
          <a:solidFill>
            <a:srgbClr val="001020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34" name="Google Shape;134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8300" y="131762"/>
            <a:ext cx="963613" cy="45402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1"/>
          <p:cNvSpPr txBox="1"/>
          <p:nvPr/>
        </p:nvSpPr>
        <p:spPr>
          <a:xfrm>
            <a:off x="-4762" y="9123362"/>
            <a:ext cx="13066800" cy="631800"/>
          </a:xfrm>
          <a:prstGeom prst="rect">
            <a:avLst/>
          </a:prstGeom>
          <a:solidFill>
            <a:srgbClr val="001020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6" name="Google Shape;136;p11"/>
          <p:cNvSpPr txBox="1"/>
          <p:nvPr/>
        </p:nvSpPr>
        <p:spPr>
          <a:xfrm>
            <a:off x="317500" y="9201150"/>
            <a:ext cx="12684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</a:pPr>
            <a:r>
              <a:rPr b="0" i="0" lang="en-US" sz="2400" u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slurm.io</a:t>
            </a:r>
            <a:endParaRPr/>
          </a:p>
        </p:txBody>
      </p:sp>
      <p:sp>
        <p:nvSpPr>
          <p:cNvPr id="137" name="Google Shape;137;p11"/>
          <p:cNvSpPr txBox="1"/>
          <p:nvPr/>
        </p:nvSpPr>
        <p:spPr>
          <a:xfrm>
            <a:off x="506375" y="1146175"/>
            <a:ext cx="11590200" cy="9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5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Установка, шаг 0</a:t>
            </a:r>
            <a:endParaRPr b="1" sz="56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8" name="Google Shape;138;p11"/>
          <p:cNvSpPr txBox="1"/>
          <p:nvPr/>
        </p:nvSpPr>
        <p:spPr>
          <a:xfrm>
            <a:off x="504825" y="2432050"/>
            <a:ext cx="11845200" cy="53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/etc/hosts</a:t>
            </a:r>
            <a:br>
              <a:rPr lang="en-US" sz="3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 sz="3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127.0.0.1   localhost localhost.localdomain localhost4 localhost4.localdomain4</a:t>
            </a:r>
            <a:endParaRPr sz="3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::1         localhost localhost.localdomain localhost6 localhost6.localdomain6</a:t>
            </a:r>
            <a:endParaRPr sz="3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172.20.5.2</a:t>
            </a:r>
            <a:r>
              <a:rPr lang="en-US" sz="3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node1.pgcluster node1</a:t>
            </a:r>
            <a:endParaRPr sz="3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172.20.5.3</a:t>
            </a:r>
            <a:r>
              <a:rPr lang="en-US" sz="3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node2.pgcluster node2</a:t>
            </a:r>
            <a:endParaRPr sz="3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172.20.5.4</a:t>
            </a:r>
            <a:r>
              <a:rPr lang="en-US" sz="3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node3.pgcluster node3</a:t>
            </a:r>
            <a:endParaRPr sz="3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9" name="Google Shape;139;p11"/>
          <p:cNvSpPr txBox="1"/>
          <p:nvPr/>
        </p:nvSpPr>
        <p:spPr>
          <a:xfrm>
            <a:off x="-12700" y="1371600"/>
            <a:ext cx="368400" cy="631800"/>
          </a:xfrm>
          <a:prstGeom prst="rect">
            <a:avLst/>
          </a:prstGeom>
          <a:solidFill>
            <a:srgbClr val="BE272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40" name="Google Shape;140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69025" y="8734425"/>
            <a:ext cx="11010900" cy="10906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FFFFFF"/>
      </a:accent3>
      <a:accent4>
        <a:srgbClr val="00A2FF"/>
      </a:accent4>
      <a:accent5>
        <a:srgbClr val="16E7CF"/>
      </a:accent5>
      <a:accent6>
        <a:srgbClr val="FFFFFF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