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23"/>
  </p:notesMasterIdLst>
  <p:sldIdLst>
    <p:sldId id="258" r:id="rId3"/>
    <p:sldId id="261" r:id="rId4"/>
    <p:sldId id="257" r:id="rId5"/>
    <p:sldId id="264" r:id="rId6"/>
    <p:sldId id="279" r:id="rId7"/>
    <p:sldId id="266" r:id="rId8"/>
    <p:sldId id="280" r:id="rId9"/>
    <p:sldId id="290" r:id="rId10"/>
    <p:sldId id="293" r:id="rId11"/>
    <p:sldId id="294" r:id="rId12"/>
    <p:sldId id="296" r:id="rId13"/>
    <p:sldId id="297" r:id="rId14"/>
    <p:sldId id="274" r:id="rId15"/>
    <p:sldId id="295" r:id="rId16"/>
    <p:sldId id="271" r:id="rId17"/>
    <p:sldId id="278" r:id="rId18"/>
    <p:sldId id="281" r:id="rId19"/>
    <p:sldId id="300" r:id="rId20"/>
    <p:sldId id="282" r:id="rId21"/>
    <p:sldId id="29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F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76893" autoAdjust="0"/>
  </p:normalViewPr>
  <p:slideViewPr>
    <p:cSldViewPr>
      <p:cViewPr varScale="1">
        <p:scale>
          <a:sx n="54" d="100"/>
          <a:sy n="54" d="100"/>
        </p:scale>
        <p:origin x="143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92BCDB-F960-4C29-8839-3967A2086AED}" type="datetimeFigureOut">
              <a:rPr lang="en-US" smtClean="0"/>
              <a:t>4/2/2020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702F20-141A-45AB-B109-0559C2949E41}" type="slidenum">
              <a:rPr lang="en-US" smtClean="0"/>
              <a:t>‹#›</a:t>
            </a:fld>
            <a:endParaRPr lang="en-US"/>
          </a:p>
        </p:txBody>
      </p:sp>
    </p:spTree>
    <p:extLst>
      <p:ext uri="{BB962C8B-B14F-4D97-AF65-F5344CB8AC3E}">
        <p14:creationId xmlns:p14="http://schemas.microsoft.com/office/powerpoint/2010/main" val="3805254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Everyone</a:t>
            </a:r>
            <a:r>
              <a:rPr lang="en-US" sz="1200" kern="1200" baseline="0" dirty="0" smtClean="0">
                <a:solidFill>
                  <a:schemeClr val="tx1"/>
                </a:solidFill>
                <a:effectLst/>
                <a:latin typeface="+mn-lt"/>
                <a:ea typeface="+mn-ea"/>
                <a:cs typeface="+mn-cs"/>
              </a:rPr>
              <a:t> knows t</a:t>
            </a:r>
            <a:r>
              <a:rPr lang="en-US" sz="1200" kern="1200" dirty="0" smtClean="0">
                <a:solidFill>
                  <a:schemeClr val="tx1"/>
                </a:solidFill>
                <a:effectLst/>
                <a:latin typeface="+mn-lt"/>
                <a:ea typeface="+mn-ea"/>
                <a:cs typeface="+mn-cs"/>
              </a:rPr>
              <a:t>echnology is advancing at an incredible pace.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refrigerators that can sense when the milk is low and send a notification;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cars that can sense where they are positioned and parallel park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yet, there are areas where sensor technology advancement is seriously lacking.[  ] </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example </a:t>
            </a:r>
            <a:r>
              <a:rPr lang="en-US" sz="1200" kern="1200" dirty="0" smtClean="0">
                <a:solidFill>
                  <a:schemeClr val="tx1"/>
                </a:solidFill>
                <a:effectLst/>
                <a:latin typeface="+mn-lt"/>
                <a:ea typeface="+mn-ea"/>
                <a:cs typeface="+mn-cs"/>
              </a:rPr>
              <a:t>a visually impaired person’s primary assistance sensing the world…</a:t>
            </a:r>
          </a:p>
        </p:txBody>
      </p:sp>
      <p:sp>
        <p:nvSpPr>
          <p:cNvPr id="4" name="Slide Number Placeholder 3"/>
          <p:cNvSpPr>
            <a:spLocks noGrp="1"/>
          </p:cNvSpPr>
          <p:nvPr>
            <p:ph type="sldNum" sz="quarter" idx="10"/>
          </p:nvPr>
        </p:nvSpPr>
        <p:spPr/>
        <p:txBody>
          <a:bodyPr/>
          <a:lstStyle/>
          <a:p>
            <a:fld id="{70702F20-141A-45AB-B109-0559C2949E41}" type="slidenum">
              <a:rPr lang="en-US" smtClean="0"/>
              <a:t>1</a:t>
            </a:fld>
            <a:endParaRPr lang="en-US"/>
          </a:p>
        </p:txBody>
      </p:sp>
    </p:spTree>
    <p:extLst>
      <p:ext uri="{BB962C8B-B14F-4D97-AF65-F5344CB8AC3E}">
        <p14:creationId xmlns:p14="http://schemas.microsoft.com/office/powerpoint/2010/main" val="10133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HC-SR04 ultrasonic module is also…)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Inexpensive and is widely use so there is a large amount of documentation available on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(Last, but not least is the micro vibration motor…)</a:t>
            </a:r>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10</a:t>
            </a:fld>
            <a:endParaRPr lang="en-US"/>
          </a:p>
        </p:txBody>
      </p:sp>
    </p:spTree>
    <p:extLst>
      <p:ext uri="{BB962C8B-B14F-4D97-AF65-F5344CB8AC3E}">
        <p14:creationId xmlns:p14="http://schemas.microsoft.com/office/powerpoint/2010/main" val="17871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(Last, but not least is the micro vibration motor…)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Which is also inexpensive and common.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motor is purely electro-mechanical; the amount of voltage it receives changes the rate it spins, which increases the vibration intensity.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an electronic circuit it can be controlled without varying voltage by using Pulse Width Modulation.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the duty cycle increases, the motor spins faster and the intensity of the vibration increases.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Big problems can come in small packages,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11</a:t>
            </a:fld>
            <a:endParaRPr lang="en-US"/>
          </a:p>
        </p:txBody>
      </p:sp>
    </p:spTree>
    <p:extLst>
      <p:ext uri="{BB962C8B-B14F-4D97-AF65-F5344CB8AC3E}">
        <p14:creationId xmlns:p14="http://schemas.microsoft.com/office/powerpoint/2010/main" val="323288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Big problems can come in small packages, though…</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even tiny motors draw enough current to damage</a:t>
            </a:r>
            <a:r>
              <a:rPr lang="en-US" baseline="0" dirty="0" smtClean="0"/>
              <a:t> microcontroller pins, which are only intended to supply logic voltage. The solution to this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x ]   is use a relay or transistor, like I did here, which acts as a switch and allows current from a power source to flow only when the signal is high.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x ] Another issue with motors is that when a motor is spinning and current is stopped, the momentum of the spinning turns it into a generator. When the voltage it creates has nowhere to go, it tends to build up and arc – often destroying sensitive components. This issue can be dealt with by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x  ]  using a diode, which acts as a one-way valve for electricity. If the motor begins generating electricity, the diode allows the electricity to flow back to the motor input which quickly consumes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other major challenges were mostly software related.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12</a:t>
            </a:fld>
            <a:endParaRPr lang="en-US"/>
          </a:p>
        </p:txBody>
      </p:sp>
    </p:spTree>
    <p:extLst>
      <p:ext uri="{BB962C8B-B14F-4D97-AF65-F5344CB8AC3E}">
        <p14:creationId xmlns:p14="http://schemas.microsoft.com/office/powerpoint/2010/main" val="382399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My other major challenges were mostly software related.)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most widely used custom library for the ultrasonic sensor was </a:t>
            </a:r>
            <a:r>
              <a:rPr lang="en-US" baseline="0" dirty="0" err="1" smtClean="0"/>
              <a:t>NewPing</a:t>
            </a:r>
            <a:r>
              <a:rPr lang="en-US" baseline="0" dirty="0" smtClean="0"/>
              <a:t>, which I implemented into my program. When I tested my sensor, though, it performed erratically. I saved the readings to a CSV file and graphed them in a scatter plot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x ] which revealed a serious problem.  It was successful at reading values less than 6% of the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Worried that my cheap sensor might be defective, I learned how to use the Arduino Pulse-In function to manually interface with the module.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x ] which gave good readings, but was a blocking function so I could not use it to control two sensors simultaneously.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My plan was to improve the range of the inexpensive sensors by using two of them at the same time – effectively doubling the amount of ultrasonic energy emitted. Having two receivers would also double the chances of the returning energy being sensed.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this project I had no idea how ultrasonic ranging worked, so I would like to give a quick explanation: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13</a:t>
            </a:fld>
            <a:endParaRPr lang="en-US"/>
          </a:p>
        </p:txBody>
      </p:sp>
    </p:spTree>
    <p:extLst>
      <p:ext uri="{BB962C8B-B14F-4D97-AF65-F5344CB8AC3E}">
        <p14:creationId xmlns:p14="http://schemas.microsoft.com/office/powerpoint/2010/main" val="204825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this project I did not know how ultrasonic ranging worked, so I would like to give a brief explanation-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time it takes for a sound wave to travel to an object, bounce off of it, and return to the starting position is called Time of Flight.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 speed of sound is effectively constant, by multiplying the Time of Flight by the speed of sound, the roundtrip distance can easily be calculated. That distance divided in half provides the one-way distance to the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When the ultrasonic module is signaled</a:t>
            </a:r>
            <a:r>
              <a:rPr lang="en-US" baseline="0" dirty="0" smtClean="0"/>
              <a:t>, it transmits a 40kHz sound wave out and immediately begins waiting to detect the </a:t>
            </a:r>
            <a:r>
              <a:rPr lang="en-US" baseline="0" dirty="0" err="1" smtClean="0"/>
              <a:t>soundwave</a:t>
            </a:r>
            <a:r>
              <a:rPr lang="en-US" baseline="0" dirty="0" smtClean="0"/>
              <a:t> coming back. If it DOES detect it, the amount of time between sending the wave and the wave being detected back is the Time of Flight.</a:t>
            </a:r>
          </a:p>
          <a:p>
            <a:r>
              <a:rPr lang="en-US" baseline="0" dirty="0" smtClean="0"/>
              <a:t>If it does NOT detect it, it means no object is bouncing sound back, and the module times out. </a:t>
            </a:r>
          </a:p>
          <a:p>
            <a:endParaRPr lang="en-US" baseline="0" dirty="0" smtClean="0"/>
          </a:p>
          <a:p>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trigger and read two modules at the same time…</a:t>
            </a:r>
          </a:p>
          <a:p>
            <a:endParaRPr lang="en-US" dirty="0" smtClean="0"/>
          </a:p>
        </p:txBody>
      </p:sp>
      <p:sp>
        <p:nvSpPr>
          <p:cNvPr id="4" name="Slide Number Placeholder 3"/>
          <p:cNvSpPr>
            <a:spLocks noGrp="1"/>
          </p:cNvSpPr>
          <p:nvPr>
            <p:ph type="sldNum" sz="quarter" idx="10"/>
          </p:nvPr>
        </p:nvSpPr>
        <p:spPr/>
        <p:txBody>
          <a:bodyPr/>
          <a:lstStyle/>
          <a:p>
            <a:fld id="{70702F20-141A-45AB-B109-0559C2949E41}" type="slidenum">
              <a:rPr lang="en-US" smtClean="0"/>
              <a:t>14</a:t>
            </a:fld>
            <a:endParaRPr lang="en-US"/>
          </a:p>
        </p:txBody>
      </p:sp>
    </p:spTree>
    <p:extLst>
      <p:ext uri="{BB962C8B-B14F-4D97-AF65-F5344CB8AC3E}">
        <p14:creationId xmlns:p14="http://schemas.microsoft.com/office/powerpoint/2010/main" val="85557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trigger and read two modules at the same time,) …I had to find pin-mappings of ports and registers used for those pins.</a:t>
            </a:r>
          </a:p>
          <a:p>
            <a:r>
              <a:rPr lang="en-US" baseline="0" dirty="0" smtClean="0"/>
              <a:t> </a:t>
            </a:r>
            <a:endParaRPr lang="en-US" dirty="0" smtClean="0"/>
          </a:p>
          <a:p>
            <a:r>
              <a:rPr lang="en-US" dirty="0" smtClean="0"/>
              <a:t>Based on the pins I was using, I was able to trigger the module by writing</a:t>
            </a:r>
            <a:r>
              <a:rPr lang="en-US" baseline="0" dirty="0" smtClean="0"/>
              <a:t> directly to the PORTB register. I could leave the other pins unaltered by using a bitmask and doing </a:t>
            </a:r>
          </a:p>
          <a:p>
            <a:r>
              <a:rPr lang="en-US" baseline="0" dirty="0" smtClean="0"/>
              <a:t>either a bitwise OR to set them High </a:t>
            </a:r>
          </a:p>
          <a:p>
            <a:r>
              <a:rPr lang="en-US" baseline="0" dirty="0" smtClean="0"/>
              <a:t>or a bitwise AND to set them Low.</a:t>
            </a:r>
          </a:p>
          <a:p>
            <a:r>
              <a:rPr lang="en-US" baseline="0" dirty="0" smtClean="0"/>
              <a:t>[   ]</a:t>
            </a:r>
          </a:p>
          <a:p>
            <a:r>
              <a:rPr lang="en-US" baseline="0" dirty="0" smtClean="0"/>
              <a:t>I used a similar technique to read…</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15</a:t>
            </a:fld>
            <a:endParaRPr lang="en-US"/>
          </a:p>
        </p:txBody>
      </p:sp>
    </p:spTree>
    <p:extLst>
      <p:ext uri="{BB962C8B-B14F-4D97-AF65-F5344CB8AC3E}">
        <p14:creationId xmlns:p14="http://schemas.microsoft.com/office/powerpoint/2010/main" val="57067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used a similar technique to read…)</a:t>
            </a:r>
            <a:endParaRPr lang="en-US" dirty="0" smtClean="0"/>
          </a:p>
          <a:p>
            <a:r>
              <a:rPr lang="en-US" dirty="0" smtClean="0"/>
              <a:t> …the state of both echo pins. Depending</a:t>
            </a:r>
            <a:r>
              <a:rPr lang="en-US" baseline="0" dirty="0" smtClean="0"/>
              <a:t> on what the value of the PINB register is, the status of both pins can be assessed.</a:t>
            </a:r>
          </a:p>
          <a:p>
            <a:endParaRPr lang="en-US" baseline="0" dirty="0" smtClean="0"/>
          </a:p>
          <a:p>
            <a:r>
              <a:rPr lang="en-US" baseline="0" dirty="0" smtClean="0"/>
              <a:t>After I implemented these strategies, I realized that hard-coding the registers based on the particular type of Arduino</a:t>
            </a:r>
            <a:r>
              <a:rPr lang="en-US" dirty="0" smtClean="0"/>
              <a:t> I was using destroyed the portability of my code, which</a:t>
            </a:r>
            <a:r>
              <a:rPr lang="en-US" baseline="0" dirty="0" smtClean="0"/>
              <a:t> was one of my main goals.</a:t>
            </a:r>
          </a:p>
          <a:p>
            <a:endParaRPr lang="en-US" baseline="0" dirty="0" smtClean="0"/>
          </a:p>
          <a:p>
            <a:r>
              <a:rPr lang="en-US" baseline="0" dirty="0" smtClean="0"/>
              <a:t>I wound up compromising… [   ] </a:t>
            </a:r>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16</a:t>
            </a:fld>
            <a:endParaRPr lang="en-US"/>
          </a:p>
        </p:txBody>
      </p:sp>
    </p:spTree>
    <p:extLst>
      <p:ext uri="{BB962C8B-B14F-4D97-AF65-F5344CB8AC3E}">
        <p14:creationId xmlns:p14="http://schemas.microsoft.com/office/powerpoint/2010/main" val="377166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wound up compromising…</a:t>
            </a:r>
          </a:p>
          <a:p>
            <a:r>
              <a:rPr lang="en-US" baseline="0" dirty="0" smtClean="0"/>
              <a:t>…and used Arduino library functions to lookup the registers </a:t>
            </a:r>
          </a:p>
          <a:p>
            <a:r>
              <a:rPr lang="en-US" baseline="0" dirty="0" smtClean="0"/>
              <a:t>and operate on them sequentially. Although not truly simultaneous, it only introduces an extra four millionths of a second of error per instruction and allows both the modules to operate at the same time.</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17</a:t>
            </a:fld>
            <a:endParaRPr lang="en-US"/>
          </a:p>
        </p:txBody>
      </p:sp>
    </p:spTree>
    <p:extLst>
      <p:ext uri="{BB962C8B-B14F-4D97-AF65-F5344CB8AC3E}">
        <p14:creationId xmlns:p14="http://schemas.microsoft.com/office/powerpoint/2010/main" val="114080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distance is calculated from the difference between </a:t>
            </a:r>
            <a:r>
              <a:rPr lang="en-US" baseline="0" dirty="0" smtClean="0"/>
              <a:t>the Echo pin going High and returning Low, I wrote a state machine to watch for the rising edge of the Echo pins and set timestamps appropriately.</a:t>
            </a:r>
          </a:p>
          <a:p>
            <a:endParaRPr lang="en-US" baseline="0" dirty="0" smtClean="0"/>
          </a:p>
          <a:p>
            <a:r>
              <a:rPr lang="en-US" baseline="0" dirty="0" smtClean="0"/>
              <a:t>I used the same logic to watch for the falling edge and then calculated the distance and set the motor intensity.</a:t>
            </a:r>
          </a:p>
          <a:p>
            <a:endParaRPr lang="en-US" baseline="0" dirty="0" smtClean="0"/>
          </a:p>
          <a:p>
            <a:r>
              <a:rPr lang="en-US" baseline="0" dirty="0" smtClean="0"/>
              <a:t>[  ] The final outcome of my project …</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18</a:t>
            </a:fld>
            <a:endParaRPr lang="en-US"/>
          </a:p>
        </p:txBody>
      </p:sp>
    </p:spTree>
    <p:extLst>
      <p:ext uri="{BB962C8B-B14F-4D97-AF65-F5344CB8AC3E}">
        <p14:creationId xmlns:p14="http://schemas.microsoft.com/office/powerpoint/2010/main" val="93423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The final outcome of my project …) …works reasonably well.  It has trouble detecting a clear path in crowded spaces because the sound waves can bounce back from so many places, but it successfully alerted the presence of a tree in my yard about 5 feet out. I am happy with how it came out and really enjoyed learning everything needed to create it.     </a:t>
            </a:r>
            <a:r>
              <a:rPr lang="en-US" dirty="0" smtClean="0"/>
              <a:t>Of course, there is room for enhancements</a:t>
            </a:r>
          </a:p>
          <a:p>
            <a:r>
              <a:rPr lang="en-US" dirty="0" smtClean="0"/>
              <a:t>[x]  A mute button would be good for crowded spaces where there are no wide clear swathes to detect</a:t>
            </a:r>
          </a:p>
          <a:p>
            <a:r>
              <a:rPr lang="en-US" dirty="0" smtClean="0"/>
              <a:t>[x]   An</a:t>
            </a:r>
            <a:r>
              <a:rPr lang="en-US" baseline="0" dirty="0" smtClean="0"/>
              <a:t> integrated haptic motor module would make recreation easier because soldering the extra transistor, resistor, and diode would be unnecessary.</a:t>
            </a:r>
          </a:p>
          <a:p>
            <a:r>
              <a:rPr lang="en-US" dirty="0" smtClean="0"/>
              <a:t>[x] </a:t>
            </a:r>
            <a:r>
              <a:rPr lang="en-US" baseline="0" dirty="0" smtClean="0"/>
              <a:t> A triple axis magnetometer would be a great addition by allowing users to orient themselves to compass North whenever they wanted.</a:t>
            </a:r>
          </a:p>
          <a:p>
            <a:r>
              <a:rPr lang="en-US" dirty="0" smtClean="0"/>
              <a:t>[x] </a:t>
            </a:r>
            <a:r>
              <a:rPr lang="en-US" baseline="0" dirty="0" smtClean="0"/>
              <a:t>A LIDAR module, although expensive, would allow for precision detection of thin objects such as chair legs, as well as sound absorptive materials like curtains.</a:t>
            </a:r>
          </a:p>
          <a:p>
            <a:endParaRPr lang="en-US" baseline="0" dirty="0" smtClean="0"/>
          </a:p>
        </p:txBody>
      </p:sp>
      <p:sp>
        <p:nvSpPr>
          <p:cNvPr id="4" name="Slide Number Placeholder 3"/>
          <p:cNvSpPr>
            <a:spLocks noGrp="1"/>
          </p:cNvSpPr>
          <p:nvPr>
            <p:ph type="sldNum" sz="quarter" idx="10"/>
          </p:nvPr>
        </p:nvSpPr>
        <p:spPr/>
        <p:txBody>
          <a:bodyPr/>
          <a:lstStyle/>
          <a:p>
            <a:fld id="{70702F20-141A-45AB-B109-0559C2949E41}" type="slidenum">
              <a:rPr lang="en-US" smtClean="0"/>
              <a:t>19</a:t>
            </a:fld>
            <a:endParaRPr lang="en-US"/>
          </a:p>
        </p:txBody>
      </p:sp>
    </p:spTree>
    <p:extLst>
      <p:ext uri="{BB962C8B-B14F-4D97-AF65-F5344CB8AC3E}">
        <p14:creationId xmlns:p14="http://schemas.microsoft.com/office/powerpoint/2010/main" val="181609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a visually impaired person’s primary assistance sensing the world )</a:t>
            </a:r>
          </a:p>
          <a:p>
            <a:r>
              <a:rPr lang="en-US" sz="1200" kern="1200" dirty="0" smtClean="0">
                <a:solidFill>
                  <a:schemeClr val="tx1"/>
                </a:solidFill>
                <a:effectLst/>
                <a:latin typeface="+mn-lt"/>
                <a:ea typeface="+mn-ea"/>
                <a:cs typeface="+mn-cs"/>
              </a:rPr>
              <a:t>…around them is still a tapping cane. </a:t>
            </a:r>
          </a:p>
          <a:p>
            <a:r>
              <a:rPr lang="en-US" sz="1200" kern="1200" dirty="0" smtClean="0">
                <a:solidFill>
                  <a:schemeClr val="tx1"/>
                </a:solidFill>
                <a:effectLst/>
                <a:latin typeface="+mn-lt"/>
                <a:ea typeface="+mn-ea"/>
                <a:cs typeface="+mn-cs"/>
              </a:rPr>
              <a:t>The last major improvement to the cane was about a century ago when it was painted white for visibility. </a:t>
            </a:r>
          </a:p>
          <a:p>
            <a:endParaRPr lang="en-US" dirty="0" smtClean="0"/>
          </a:p>
          <a:p>
            <a:r>
              <a:rPr lang="en-US" dirty="0" smtClean="0"/>
              <a:t>[ ]</a:t>
            </a:r>
          </a:p>
          <a:p>
            <a:r>
              <a:rPr lang="en-US" dirty="0" smtClean="0"/>
              <a:t>My Name is </a:t>
            </a:r>
            <a:r>
              <a:rPr lang="en-US" dirty="0" err="1" smtClean="0"/>
              <a:t>Gena</a:t>
            </a:r>
            <a:r>
              <a:rPr lang="en-US" dirty="0" smtClean="0"/>
              <a:t> Holden,</a:t>
            </a:r>
            <a:r>
              <a:rPr lang="en-US" baseline="0" dirty="0" smtClean="0"/>
              <a:t> and f</a:t>
            </a:r>
            <a:r>
              <a:rPr lang="en-US" dirty="0" smtClean="0"/>
              <a:t>or my capstone project…</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2</a:t>
            </a:fld>
            <a:endParaRPr lang="en-US"/>
          </a:p>
        </p:txBody>
      </p:sp>
    </p:spTree>
    <p:extLst>
      <p:ext uri="{BB962C8B-B14F-4D97-AF65-F5344CB8AC3E}">
        <p14:creationId xmlns:p14="http://schemas.microsoft.com/office/powerpoint/2010/main" val="701402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Are there any questions?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 for letting me share my project with you!</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20</a:t>
            </a:fld>
            <a:endParaRPr lang="en-US"/>
          </a:p>
        </p:txBody>
      </p:sp>
    </p:spTree>
    <p:extLst>
      <p:ext uri="{BB962C8B-B14F-4D97-AF65-F5344CB8AC3E}">
        <p14:creationId xmlns:p14="http://schemas.microsoft.com/office/powerpoint/2010/main" val="320727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a:t>
            </a:r>
            <a:r>
              <a:rPr lang="en-US" dirty="0" err="1" smtClean="0"/>
              <a:t>Gena</a:t>
            </a:r>
            <a:r>
              <a:rPr lang="en-US" dirty="0" smtClean="0"/>
              <a:t> Holden,</a:t>
            </a:r>
            <a:r>
              <a:rPr lang="en-US" baseline="0" dirty="0" smtClean="0"/>
              <a:t> and f</a:t>
            </a:r>
            <a:r>
              <a:rPr lang="en-US" dirty="0" smtClean="0"/>
              <a:t>or my capstone project,) </a:t>
            </a:r>
          </a:p>
          <a:p>
            <a:endParaRPr lang="en-US" dirty="0" smtClean="0"/>
          </a:p>
          <a:p>
            <a:r>
              <a:rPr lang="en-US" dirty="0" smtClean="0"/>
              <a:t>…I wanted to create something that had the potential to make a difference in someone’s life.</a:t>
            </a:r>
            <a:r>
              <a:rPr lang="en-US" baseline="0" dirty="0" smtClean="0"/>
              <a:t> </a:t>
            </a:r>
          </a:p>
          <a:p>
            <a:r>
              <a:rPr lang="en-US" baseline="0" dirty="0" smtClean="0"/>
              <a:t>I decided to create an ultrasound obstacle detection system for people who are blind.</a:t>
            </a:r>
          </a:p>
          <a:p>
            <a:r>
              <a:rPr lang="en-US" baseline="0" dirty="0" smtClean="0"/>
              <a:t> </a:t>
            </a:r>
          </a:p>
          <a:p>
            <a:r>
              <a:rPr lang="en-US" baseline="0" dirty="0" smtClean="0"/>
              <a:t>[ ]</a:t>
            </a:r>
          </a:p>
          <a:p>
            <a:r>
              <a:rPr lang="en-US" baseline="0" dirty="0" smtClean="0"/>
              <a:t>The concept behind my project is…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3</a:t>
            </a:fld>
            <a:endParaRPr lang="en-US"/>
          </a:p>
        </p:txBody>
      </p:sp>
    </p:spTree>
    <p:extLst>
      <p:ext uri="{BB962C8B-B14F-4D97-AF65-F5344CB8AC3E}">
        <p14:creationId xmlns:p14="http://schemas.microsoft.com/office/powerpoint/2010/main" val="120507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t>
            </a:r>
            <a:r>
              <a:rPr lang="en-US" baseline="0" dirty="0" smtClean="0"/>
              <a:t>The concept behind my project is)</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when a person</a:t>
            </a:r>
            <a:r>
              <a:rPr lang="en-US" sz="1200" b="0" kern="1200" baseline="0" dirty="0" smtClean="0">
                <a:solidFill>
                  <a:schemeClr val="tx1"/>
                </a:solidFill>
                <a:effectLst/>
                <a:latin typeface="+mn-lt"/>
                <a:ea typeface="+mn-ea"/>
                <a:cs typeface="+mn-cs"/>
              </a:rPr>
              <a:t> is walking and sees an obstacle in front of them, they change course to avoid it.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But if a person is using a cane, they have to actually physically contact the object in order to detect it and change course.</a:t>
            </a:r>
          </a:p>
          <a:p>
            <a:r>
              <a:rPr lang="en-US" sz="1200" b="0" kern="1200" dirty="0" smtClean="0">
                <a:solidFill>
                  <a:schemeClr val="tx1"/>
                </a:solidFill>
                <a:effectLst/>
                <a:latin typeface="+mn-lt"/>
                <a:ea typeface="+mn-ea"/>
                <a:cs typeface="+mn-cs"/>
              </a:rPr>
              <a:t>-  It</a:t>
            </a:r>
            <a:r>
              <a:rPr lang="en-US" sz="1200" b="0" kern="1200" baseline="0" dirty="0" smtClean="0">
                <a:solidFill>
                  <a:schemeClr val="tx1"/>
                </a:solidFill>
                <a:effectLst/>
                <a:latin typeface="+mn-lt"/>
                <a:ea typeface="+mn-ea"/>
                <a:cs typeface="+mn-cs"/>
              </a:rPr>
              <a:t> seems logical that people could be alerted to the presence of obstacles using ultrasonic technology and a haptic vibration motor similar to those used in cell phones.</a:t>
            </a: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 x ]   </a:t>
            </a:r>
          </a:p>
          <a:p>
            <a:r>
              <a:rPr lang="en-US" sz="1200" b="0" kern="1200" dirty="0" smtClean="0">
                <a:solidFill>
                  <a:schemeClr val="tx1"/>
                </a:solidFill>
                <a:effectLst/>
                <a:latin typeface="+mn-lt"/>
                <a:ea typeface="+mn-ea"/>
                <a:cs typeface="+mn-cs"/>
              </a:rPr>
              <a:t>-  The device would use </a:t>
            </a:r>
            <a:r>
              <a:rPr lang="en-US" sz="1200" b="0" kern="1200" baseline="0" dirty="0" smtClean="0">
                <a:solidFill>
                  <a:schemeClr val="tx1"/>
                </a:solidFill>
                <a:effectLst/>
                <a:latin typeface="+mn-lt"/>
                <a:ea typeface="+mn-ea"/>
                <a:cs typeface="+mn-cs"/>
              </a:rPr>
              <a:t>ultrasonic waves to detect objects and give a signal to the user who would then know they needed to alter their course before they actually reached the obstacle.</a:t>
            </a:r>
          </a:p>
          <a:p>
            <a:pPr marL="171450" indent="-171450">
              <a:buFontTx/>
              <a:buChar char="-"/>
            </a:pPr>
            <a:r>
              <a:rPr lang="en-US" sz="1200" b="0" kern="1200" baseline="0" dirty="0" smtClean="0">
                <a:solidFill>
                  <a:schemeClr val="tx1"/>
                </a:solidFill>
                <a:effectLst/>
                <a:latin typeface="+mn-lt"/>
                <a:ea typeface="+mn-ea"/>
                <a:cs typeface="+mn-cs"/>
              </a:rPr>
              <a:t>I wanted to make this project easy for anyone to recreate or improve upon, so my goals included </a:t>
            </a:r>
          </a:p>
          <a:p>
            <a:pPr marL="171450" indent="-171450">
              <a:buFontTx/>
              <a:buChar char="-"/>
            </a:pPr>
            <a:r>
              <a:rPr lang="en-US" sz="1200" b="0" kern="1200" baseline="0" dirty="0" smtClean="0">
                <a:solidFill>
                  <a:schemeClr val="tx1"/>
                </a:solidFill>
                <a:effectLst/>
                <a:latin typeface="+mn-lt"/>
                <a:ea typeface="+mn-ea"/>
                <a:cs typeface="+mn-cs"/>
              </a:rPr>
              <a:t>using only inexpensive components and designing it with ease of recreation in mind.</a:t>
            </a:r>
          </a:p>
          <a:p>
            <a:pPr marL="0" indent="0">
              <a:buFontTx/>
              <a:buNone/>
            </a:pPr>
            <a:r>
              <a:rPr lang="en-US" sz="1200" b="0" kern="1200" baseline="0" dirty="0" smtClean="0">
                <a:solidFill>
                  <a:schemeClr val="tx1"/>
                </a:solidFill>
                <a:effectLst/>
                <a:latin typeface="+mn-lt"/>
                <a:ea typeface="+mn-ea"/>
                <a:cs typeface="+mn-cs"/>
              </a:rPr>
              <a:t>My hope was that I could create a system that any middle-</a:t>
            </a:r>
            <a:r>
              <a:rPr lang="en-US" sz="1200" b="0" kern="1200" baseline="0" dirty="0" err="1" smtClean="0">
                <a:solidFill>
                  <a:schemeClr val="tx1"/>
                </a:solidFill>
                <a:effectLst/>
                <a:latin typeface="+mn-lt"/>
                <a:ea typeface="+mn-ea"/>
                <a:cs typeface="+mn-cs"/>
              </a:rPr>
              <a:t>schooler</a:t>
            </a:r>
            <a:r>
              <a:rPr lang="en-US" sz="1200" b="0" kern="1200" baseline="0" dirty="0" smtClean="0">
                <a:solidFill>
                  <a:schemeClr val="tx1"/>
                </a:solidFill>
                <a:effectLst/>
                <a:latin typeface="+mn-lt"/>
                <a:ea typeface="+mn-ea"/>
                <a:cs typeface="+mn-cs"/>
              </a:rPr>
              <a:t> could put together for their grandparent.</a:t>
            </a:r>
          </a:p>
          <a:p>
            <a:pPr marL="0" indent="0">
              <a:buFontTx/>
              <a:buNone/>
            </a:pPr>
            <a:r>
              <a:rPr lang="en-US" sz="1200" b="0" kern="1200" baseline="0" dirty="0" smtClean="0">
                <a:solidFill>
                  <a:schemeClr val="tx1"/>
                </a:solidFill>
                <a:effectLst/>
                <a:latin typeface="+mn-lt"/>
                <a:ea typeface="+mn-ea"/>
                <a:cs typeface="+mn-cs"/>
              </a:rPr>
              <a:t>[  ]</a:t>
            </a:r>
          </a:p>
          <a:p>
            <a:pPr marL="0" indent="0">
              <a:buFontTx/>
              <a:buNone/>
            </a:pPr>
            <a:r>
              <a:rPr lang="en-US" sz="1200" b="0" kern="1200" baseline="0" dirty="0" smtClean="0">
                <a:solidFill>
                  <a:schemeClr val="tx1"/>
                </a:solidFill>
                <a:effectLst/>
                <a:latin typeface="+mn-lt"/>
                <a:ea typeface="+mn-ea"/>
                <a:cs typeface="+mn-cs"/>
              </a:rPr>
              <a:t>During this presentation, I would like to…</a:t>
            </a:r>
          </a:p>
          <a:p>
            <a:pPr marL="171450" indent="-171450">
              <a:buFontTx/>
              <a:buChar char="-"/>
            </a:pPr>
            <a:endParaRPr lang="en-US" sz="1200" b="0" kern="1200" baseline="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4</a:t>
            </a:fld>
            <a:endParaRPr lang="en-US"/>
          </a:p>
        </p:txBody>
      </p:sp>
    </p:spTree>
    <p:extLst>
      <p:ext uri="{BB962C8B-B14F-4D97-AF65-F5344CB8AC3E}">
        <p14:creationId xmlns:p14="http://schemas.microsoft.com/office/powerpoint/2010/main" val="33877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sz="1200" b="0" kern="1200" baseline="0" dirty="0" smtClean="0">
                <a:solidFill>
                  <a:schemeClr val="tx1"/>
                </a:solidFill>
                <a:effectLst/>
                <a:latin typeface="+mn-lt"/>
                <a:ea typeface="+mn-ea"/>
                <a:cs typeface="+mn-cs"/>
              </a:rPr>
              <a:t>During this presentation, I would like to )</a:t>
            </a:r>
          </a:p>
          <a:p>
            <a:r>
              <a:rPr lang="en-US" baseline="0" dirty="0" smtClean="0"/>
              <a:t> g</a:t>
            </a:r>
            <a:r>
              <a:rPr lang="en-US" dirty="0" smtClean="0"/>
              <a:t>ive a quick overview of development</a:t>
            </a:r>
            <a:r>
              <a:rPr lang="en-US" baseline="0" dirty="0" smtClean="0"/>
              <a:t> platforms,</a:t>
            </a:r>
            <a:endParaRPr lang="en-US" dirty="0" smtClean="0"/>
          </a:p>
          <a:p>
            <a:r>
              <a:rPr lang="en-US" dirty="0" smtClean="0"/>
              <a:t>Describe the hardware I used, how</a:t>
            </a:r>
            <a:r>
              <a:rPr lang="en-US" baseline="0" dirty="0" smtClean="0"/>
              <a:t> it works, and a couple difficulties I encountered.</a:t>
            </a:r>
          </a:p>
          <a:p>
            <a:r>
              <a:rPr lang="en-US" dirty="0" smtClean="0"/>
              <a:t>I will also, talk about the software</a:t>
            </a:r>
            <a:r>
              <a:rPr lang="en-US" baseline="0" dirty="0" smtClean="0"/>
              <a:t> available and the software I developed,  </a:t>
            </a:r>
            <a:r>
              <a:rPr lang="en-US" dirty="0" smtClean="0"/>
              <a:t>Explain the current status of the project and</a:t>
            </a:r>
          </a:p>
          <a:p>
            <a:r>
              <a:rPr lang="en-US" dirty="0" smtClean="0"/>
              <a:t>Share my ideas about</a:t>
            </a:r>
            <a:r>
              <a:rPr lang="en-US" baseline="0" dirty="0" smtClean="0"/>
              <a:t> what else could be done on it.</a:t>
            </a:r>
          </a:p>
          <a:p>
            <a:endParaRPr lang="en-US" baseline="0" dirty="0" smtClean="0"/>
          </a:p>
          <a:p>
            <a:r>
              <a:rPr lang="en-US" baseline="0" dirty="0" smtClean="0"/>
              <a:t>[ ]</a:t>
            </a:r>
          </a:p>
          <a:p>
            <a:r>
              <a:rPr lang="en-US" baseline="0" dirty="0" smtClean="0"/>
              <a:t>When I started this project, I did not know much about embedded electronics…</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5</a:t>
            </a:fld>
            <a:endParaRPr lang="en-US"/>
          </a:p>
        </p:txBody>
      </p:sp>
    </p:spTree>
    <p:extLst>
      <p:ext uri="{BB962C8B-B14F-4D97-AF65-F5344CB8AC3E}">
        <p14:creationId xmlns:p14="http://schemas.microsoft.com/office/powerpoint/2010/main" val="31765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I started this project, I did not know much about embedded electronics…)</a:t>
            </a:r>
            <a:endParaRPr lang="en-US" dirty="0" smtClean="0"/>
          </a:p>
          <a:p>
            <a:r>
              <a:rPr lang="en-US" dirty="0" smtClean="0"/>
              <a:t>So my</a:t>
            </a:r>
            <a:r>
              <a:rPr lang="en-US" baseline="0" dirty="0" smtClean="0"/>
              <a:t> 1</a:t>
            </a:r>
            <a:r>
              <a:rPr lang="en-US" baseline="30000" dirty="0" smtClean="0"/>
              <a:t>st</a:t>
            </a:r>
            <a:r>
              <a:rPr lang="en-US" baseline="0" dirty="0" smtClean="0"/>
              <a:t> task was to decide what platform to use. The 2 most common platforms, PI and Arduino, both have small footprints and lots of documentation. </a:t>
            </a:r>
          </a:p>
          <a:p>
            <a:endParaRPr lang="en-US" baseline="0" dirty="0" smtClean="0"/>
          </a:p>
          <a:p>
            <a:r>
              <a:rPr lang="en-US" baseline="0" dirty="0" smtClean="0"/>
              <a:t>At first I thought they were similar devices…but I found out they are nothing alike:</a:t>
            </a:r>
          </a:p>
          <a:p>
            <a:r>
              <a:rPr lang="en-US" baseline="0" dirty="0" smtClean="0"/>
              <a:t>[ x ] (Pi) Entire computer system – it can be directly connected to a KBD, mouse, monitor, network, and speakers. It has an operating system and can run a variety of programs.</a:t>
            </a:r>
          </a:p>
          <a:p>
            <a:endParaRPr lang="en-US" baseline="0" dirty="0" smtClean="0"/>
          </a:p>
          <a:p>
            <a:r>
              <a:rPr lang="en-US" baseline="0" dirty="0" smtClean="0"/>
              <a:t>[ x ] (ARD) on the other hand, is a microcontroller that has been integrated with a clock crystal, voltage regulator, transistors, capacitors, and resistors to make it much easier to use and program. It has no native input or output other than its I/O pins, but once it is programmed, it runs that program dependably.</a:t>
            </a:r>
          </a:p>
          <a:p>
            <a:endParaRPr lang="en-US" baseline="0" dirty="0" smtClean="0"/>
          </a:p>
          <a:p>
            <a:r>
              <a:rPr lang="en-US" baseline="0" dirty="0" smtClean="0"/>
              <a:t>The Pi is well suited for applications which need a large amount of user interaction, multiple programs, or heavy computations.</a:t>
            </a:r>
          </a:p>
          <a:p>
            <a:r>
              <a:rPr lang="en-US" baseline="0" dirty="0" smtClean="0"/>
              <a:t>The Arduino is best suited to small dedicated applications which require little or no user knowledge.</a:t>
            </a:r>
          </a:p>
          <a:p>
            <a:r>
              <a:rPr lang="en-US" baseline="0" dirty="0" smtClean="0"/>
              <a:t>   [  ]</a:t>
            </a:r>
          </a:p>
          <a:p>
            <a:r>
              <a:rPr lang="en-US" baseline="0" dirty="0" smtClean="0"/>
              <a:t>For this project, I used 4 main hardware components…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6</a:t>
            </a:fld>
            <a:endParaRPr lang="en-US"/>
          </a:p>
        </p:txBody>
      </p:sp>
    </p:spTree>
    <p:extLst>
      <p:ext uri="{BB962C8B-B14F-4D97-AF65-F5344CB8AC3E}">
        <p14:creationId xmlns:p14="http://schemas.microsoft.com/office/powerpoint/2010/main" val="299029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project, I used 4 main hardware components…)</a:t>
            </a:r>
          </a:p>
          <a:p>
            <a:endParaRPr lang="en-US" baseline="0" dirty="0" smtClean="0"/>
          </a:p>
          <a:p>
            <a:r>
              <a:rPr lang="en-US" baseline="0" dirty="0" smtClean="0"/>
              <a:t>[ x ] An Arduino mega</a:t>
            </a:r>
          </a:p>
          <a:p>
            <a:r>
              <a:rPr lang="en-US" baseline="0" dirty="0" smtClean="0"/>
              <a:t>[ x ] An Arduino pro-mini</a:t>
            </a:r>
          </a:p>
          <a:p>
            <a:r>
              <a:rPr lang="en-US" baseline="0" dirty="0" smtClean="0"/>
              <a:t>[ x ] An Ultrasonic module</a:t>
            </a:r>
          </a:p>
          <a:p>
            <a:r>
              <a:rPr lang="en-US" baseline="0" dirty="0" smtClean="0"/>
              <a:t>[ x ] and a micro vibration motor</a:t>
            </a:r>
          </a:p>
          <a:p>
            <a:endParaRPr lang="en-US" baseline="0" dirty="0" smtClean="0"/>
          </a:p>
          <a:p>
            <a:r>
              <a:rPr lang="en-US" baseline="0" dirty="0" smtClean="0"/>
              <a:t>[  ]  </a:t>
            </a:r>
          </a:p>
          <a:p>
            <a:r>
              <a:rPr lang="en-US" baseline="0" dirty="0" smtClean="0"/>
              <a:t>The Arduino Mega makes prototyping…</a:t>
            </a:r>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7</a:t>
            </a:fld>
            <a:endParaRPr lang="en-US"/>
          </a:p>
        </p:txBody>
      </p:sp>
    </p:spTree>
    <p:extLst>
      <p:ext uri="{BB962C8B-B14F-4D97-AF65-F5344CB8AC3E}">
        <p14:creationId xmlns:p14="http://schemas.microsoft.com/office/powerpoint/2010/main" val="77525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Mega makes prototyping…</a:t>
            </a:r>
            <a:endParaRPr lang="en-US" dirty="0" smtClean="0"/>
          </a:p>
          <a:p>
            <a:r>
              <a:rPr lang="en-US" dirty="0" smtClean="0"/>
              <a:t>Easy with its</a:t>
            </a:r>
            <a:r>
              <a:rPr lang="en-US" baseline="0" dirty="0" smtClean="0"/>
              <a:t> built-in </a:t>
            </a:r>
            <a:r>
              <a:rPr lang="en-US" baseline="0" dirty="0" err="1" smtClean="0"/>
              <a:t>usb</a:t>
            </a:r>
            <a:r>
              <a:rPr lang="en-US" baseline="0" dirty="0" smtClean="0"/>
              <a:t> connections and headers to allow jumper-wire connections to a breadboard.</a:t>
            </a:r>
          </a:p>
          <a:p>
            <a:endParaRPr lang="en-US" baseline="0" dirty="0" smtClean="0"/>
          </a:p>
          <a:p>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Pro-Mini is great for embedding…</a:t>
            </a:r>
          </a:p>
        </p:txBody>
      </p:sp>
      <p:sp>
        <p:nvSpPr>
          <p:cNvPr id="4" name="Slide Number Placeholder 3"/>
          <p:cNvSpPr>
            <a:spLocks noGrp="1"/>
          </p:cNvSpPr>
          <p:nvPr>
            <p:ph type="sldNum" sz="quarter" idx="10"/>
          </p:nvPr>
        </p:nvSpPr>
        <p:spPr/>
        <p:txBody>
          <a:bodyPr/>
          <a:lstStyle/>
          <a:p>
            <a:fld id="{70702F20-141A-45AB-B109-0559C2949E41}" type="slidenum">
              <a:rPr lang="en-US" smtClean="0"/>
              <a:t>8</a:t>
            </a:fld>
            <a:endParaRPr lang="en-US"/>
          </a:p>
        </p:txBody>
      </p:sp>
    </p:spTree>
    <p:extLst>
      <p:ext uri="{BB962C8B-B14F-4D97-AF65-F5344CB8AC3E}">
        <p14:creationId xmlns:p14="http://schemas.microsoft.com/office/powerpoint/2010/main" val="219321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Pro-Mini is great for embedding…)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it is very cheap and tiny, but it is a little more difficult to work with because it requires an external adapter to program, and connections have to be soldered to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the styles of </a:t>
            </a:r>
            <a:r>
              <a:rPr lang="en-US" baseline="0" dirty="0" err="1" smtClean="0"/>
              <a:t>Arduinos</a:t>
            </a:r>
            <a:r>
              <a:rPr lang="en-US" baseline="0" dirty="0" smtClean="0"/>
              <a:t> can be programmed using the Arduino IDE and its C++ based language.</a:t>
            </a:r>
            <a:endParaRPr lang="en-US" dirty="0" smtClean="0"/>
          </a:p>
          <a:p>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HC-SR04 ultrasonic module is also…</a:t>
            </a:r>
          </a:p>
          <a:p>
            <a:endParaRPr lang="en-US" dirty="0"/>
          </a:p>
        </p:txBody>
      </p:sp>
      <p:sp>
        <p:nvSpPr>
          <p:cNvPr id="4" name="Slide Number Placeholder 3"/>
          <p:cNvSpPr>
            <a:spLocks noGrp="1"/>
          </p:cNvSpPr>
          <p:nvPr>
            <p:ph type="sldNum" sz="quarter" idx="10"/>
          </p:nvPr>
        </p:nvSpPr>
        <p:spPr/>
        <p:txBody>
          <a:bodyPr/>
          <a:lstStyle/>
          <a:p>
            <a:fld id="{70702F20-141A-45AB-B109-0559C2949E41}" type="slidenum">
              <a:rPr lang="en-US" smtClean="0"/>
              <a:t>9</a:t>
            </a:fld>
            <a:endParaRPr lang="en-US"/>
          </a:p>
        </p:txBody>
      </p:sp>
    </p:spTree>
    <p:extLst>
      <p:ext uri="{BB962C8B-B14F-4D97-AF65-F5344CB8AC3E}">
        <p14:creationId xmlns:p14="http://schemas.microsoft.com/office/powerpoint/2010/main" val="34251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61" y="609601"/>
            <a:ext cx="6507167"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61" y="3886200"/>
            <a:ext cx="6507167"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088867895"/>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96414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2" y="609606"/>
            <a:ext cx="74294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83700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15" name="TextBox 14"/>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2" name="Title 1"/>
          <p:cNvSpPr>
            <a:spLocks noGrp="1"/>
          </p:cNvSpPr>
          <p:nvPr>
            <p:ph type="title"/>
          </p:nvPr>
        </p:nvSpPr>
        <p:spPr>
          <a:xfrm>
            <a:off x="1084662" y="609606"/>
            <a:ext cx="6972299"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10" y="3352800"/>
            <a:ext cx="66294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856058" y="4343400"/>
            <a:ext cx="74295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94865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856060" y="4777381"/>
            <a:ext cx="74295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4089994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15" name="TextBox 14"/>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2" name="Title 1"/>
          <p:cNvSpPr>
            <a:spLocks noGrp="1"/>
          </p:cNvSpPr>
          <p:nvPr>
            <p:ph type="title"/>
          </p:nvPr>
        </p:nvSpPr>
        <p:spPr>
          <a:xfrm>
            <a:off x="1084662" y="609606"/>
            <a:ext cx="6972299"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00434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2" y="609606"/>
            <a:ext cx="74294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458264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2" y="609600"/>
            <a:ext cx="7429499"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58786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4"/>
            <a:ext cx="1657886"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299706959"/>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609601"/>
            <a:ext cx="6507167"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3886200"/>
            <a:ext cx="6507167"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750239257"/>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57481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284656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4777381"/>
            <a:ext cx="65151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525551664"/>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667000"/>
            <a:ext cx="36576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667000"/>
            <a:ext cx="36576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791440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9" y="3243263"/>
            <a:ext cx="36576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7959" y="3243263"/>
            <a:ext cx="36576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8" name="Footer Placeholder 7"/>
          <p:cNvSpPr>
            <a:spLocks noGrp="1"/>
          </p:cNvSpPr>
          <p:nvPr>
            <p:ph type="ftr" sz="quarter" idx="11"/>
          </p:nvPr>
        </p:nvSpPr>
        <p:spPr/>
        <p:txBody>
          <a:bodyPr/>
          <a:lstStyle/>
          <a:p>
            <a:endParaRPr lang="en-US">
              <a:solidFill>
                <a:prstClr val="white">
                  <a:lumMod val="75000"/>
                </a:prstClr>
              </a:solidFill>
            </a:endParaRPr>
          </a:p>
        </p:txBody>
      </p:sp>
      <p:sp>
        <p:nvSpPr>
          <p:cNvPr id="9" name="Slide Number Placeholder 8"/>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197510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4" name="Footer Placeholder 3"/>
          <p:cNvSpPr>
            <a:spLocks noGrp="1"/>
          </p:cNvSpPr>
          <p:nvPr>
            <p:ph type="ftr" sz="quarter" idx="11"/>
          </p:nvPr>
        </p:nvSpPr>
        <p:spPr/>
        <p:txBody>
          <a:bodyPr/>
          <a:lstStyle/>
          <a:p>
            <a:endParaRPr lang="en-US">
              <a:solidFill>
                <a:prstClr val="white">
                  <a:lumMod val="75000"/>
                </a:prstClr>
              </a:solidFill>
            </a:endParaRPr>
          </a:p>
        </p:txBody>
      </p:sp>
      <p:sp>
        <p:nvSpPr>
          <p:cNvPr id="5" name="Slide Number Placeholder 4"/>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446694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3" name="Footer Placeholder 2"/>
          <p:cNvSpPr>
            <a:spLocks noGrp="1"/>
          </p:cNvSpPr>
          <p:nvPr>
            <p:ph type="ftr" sz="quarter" idx="11"/>
          </p:nvPr>
        </p:nvSpPr>
        <p:spPr/>
        <p:txBody>
          <a:bodyPr/>
          <a:lstStyle/>
          <a:p>
            <a:endParaRPr lang="en-US">
              <a:solidFill>
                <a:prstClr val="white">
                  <a:lumMod val="75000"/>
                </a:prstClr>
              </a:solidFill>
            </a:endParaRPr>
          </a:p>
        </p:txBody>
      </p:sp>
      <p:sp>
        <p:nvSpPr>
          <p:cNvPr id="4" name="Slide Number Placeholder 3"/>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855170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266184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27859" y="609601"/>
            <a:ext cx="44577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971800"/>
            <a:ext cx="266184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832964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600200"/>
            <a:ext cx="40005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6059" y="2971800"/>
            <a:ext cx="40005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799409" y="5883276"/>
            <a:ext cx="685800" cy="365125"/>
          </a:xfrm>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a:xfrm>
            <a:off x="856059" y="5883276"/>
            <a:ext cx="3829050" cy="365125"/>
          </a:xfrm>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a:xfrm>
            <a:off x="8056960" y="5883276"/>
            <a:ext cx="241925" cy="365125"/>
          </a:xfrm>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4123918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732865"/>
            <a:ext cx="7429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6060" y="5299603"/>
            <a:ext cx="74295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257435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856058" y="4343400"/>
            <a:ext cx="74295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111984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15" name="TextBox 14"/>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3352800"/>
            <a:ext cx="66294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856058" y="4343400"/>
            <a:ext cx="74295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43252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3308581"/>
            <a:ext cx="65151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313261" y="4777381"/>
            <a:ext cx="65151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523448541"/>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3308581"/>
            <a:ext cx="74295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856058" y="4777381"/>
            <a:ext cx="74295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40845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15" name="TextBox 14"/>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srgbClr val="6F6F6F"/>
                </a:solidFill>
                <a:effectLst>
                  <a:glow rad="38100">
                    <a:prstClr val="black">
                      <a:lumMod val="65000"/>
                      <a:lumOff val="35000"/>
                      <a:alpha val="40000"/>
                    </a:prstClr>
                  </a:glow>
                  <a:outerShdw blurRad="28575" dist="38100" dir="14040000" algn="tl" rotWithShape="0">
                    <a:srgbClr val="000000">
                      <a:alpha val="25000"/>
                    </a:srgbClr>
                  </a:outerShdw>
                </a:effectLst>
              </a:rPr>
              <a:t>”</a:t>
            </a:r>
          </a:p>
        </p:txBody>
      </p:sp>
      <p:sp>
        <p:nvSpPr>
          <p:cNvPr id="2" name="Title 1"/>
          <p:cNvSpPr>
            <a:spLocks noGrp="1"/>
          </p:cNvSpPr>
          <p:nvPr>
            <p:ph type="title"/>
          </p:nvPr>
        </p:nvSpPr>
        <p:spPr>
          <a:xfrm>
            <a:off x="1084660" y="609602"/>
            <a:ext cx="6972299"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3886200"/>
            <a:ext cx="74295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4775200"/>
            <a:ext cx="74295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676689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2"/>
            <a:ext cx="74294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3505200"/>
            <a:ext cx="74295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4343400"/>
            <a:ext cx="74295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5987052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2092035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609600"/>
            <a:ext cx="1657886"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609600"/>
            <a:ext cx="565785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5" name="Footer Placeholder 4"/>
          <p:cNvSpPr>
            <a:spLocks noGrp="1"/>
          </p:cNvSpPr>
          <p:nvPr>
            <p:ph type="ftr" sz="quarter" idx="11"/>
          </p:nvPr>
        </p:nvSpPr>
        <p:spPr/>
        <p:txBody>
          <a:bodyPr/>
          <a:lstStyle/>
          <a:p>
            <a:endParaRPr lang="en-US">
              <a:solidFill>
                <a:prstClr val="white">
                  <a:lumMod val="75000"/>
                </a:prstClr>
              </a:solidFill>
            </a:endParaRPr>
          </a:p>
        </p:txBody>
      </p:sp>
      <p:sp>
        <p:nvSpPr>
          <p:cNvPr id="6" name="Slide Number Placeholder 5"/>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62685730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667004"/>
            <a:ext cx="36576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667000"/>
            <a:ext cx="36576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85178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2658533"/>
            <a:ext cx="3441698"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9" y="3243267"/>
            <a:ext cx="36576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667000"/>
            <a:ext cx="345321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7961" y="3243267"/>
            <a:ext cx="36576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8" name="Footer Placeholder 7"/>
          <p:cNvSpPr>
            <a:spLocks noGrp="1"/>
          </p:cNvSpPr>
          <p:nvPr>
            <p:ph type="ftr" sz="quarter" idx="11"/>
          </p:nvPr>
        </p:nvSpPr>
        <p:spPr/>
        <p:txBody>
          <a:bodyPr/>
          <a:lstStyle/>
          <a:p>
            <a:endParaRPr lang="en-US">
              <a:solidFill>
                <a:prstClr val="white">
                  <a:lumMod val="75000"/>
                </a:prstClr>
              </a:solidFill>
            </a:endParaRPr>
          </a:p>
        </p:txBody>
      </p:sp>
      <p:sp>
        <p:nvSpPr>
          <p:cNvPr id="9" name="Slide Number Placeholder 8"/>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8436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4" name="Footer Placeholder 3"/>
          <p:cNvSpPr>
            <a:spLocks noGrp="1"/>
          </p:cNvSpPr>
          <p:nvPr>
            <p:ph type="ftr" sz="quarter" idx="11"/>
          </p:nvPr>
        </p:nvSpPr>
        <p:spPr/>
        <p:txBody>
          <a:bodyPr/>
          <a:lstStyle/>
          <a:p>
            <a:endParaRPr lang="en-US">
              <a:solidFill>
                <a:prstClr val="white">
                  <a:lumMod val="75000"/>
                </a:prstClr>
              </a:solidFill>
            </a:endParaRPr>
          </a:p>
        </p:txBody>
      </p:sp>
      <p:sp>
        <p:nvSpPr>
          <p:cNvPr id="5" name="Slide Number Placeholder 4"/>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58639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3" name="Footer Placeholder 2"/>
          <p:cNvSpPr>
            <a:spLocks noGrp="1"/>
          </p:cNvSpPr>
          <p:nvPr>
            <p:ph type="ftr" sz="quarter" idx="11"/>
          </p:nvPr>
        </p:nvSpPr>
        <p:spPr/>
        <p:txBody>
          <a:bodyPr/>
          <a:lstStyle/>
          <a:p>
            <a:endParaRPr lang="en-US">
              <a:solidFill>
                <a:prstClr val="white">
                  <a:lumMod val="75000"/>
                </a:prstClr>
              </a:solidFill>
            </a:endParaRPr>
          </a:p>
        </p:txBody>
      </p:sp>
      <p:sp>
        <p:nvSpPr>
          <p:cNvPr id="4" name="Slide Number Placeholder 3"/>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25877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1600200"/>
            <a:ext cx="266184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827861" y="609601"/>
            <a:ext cx="44577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61" y="2971800"/>
            <a:ext cx="266184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69844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1600200"/>
            <a:ext cx="40005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2" y="-18288"/>
            <a:ext cx="245744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56061" y="2971800"/>
            <a:ext cx="40005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799409" y="5883280"/>
            <a:ext cx="685800" cy="365125"/>
          </a:xfrm>
        </p:spPr>
        <p:txBody>
          <a:bodyPr/>
          <a:lstStyle/>
          <a:p>
            <a:fld id="{0168F2D7-8BDB-4248-A641-374A0D783311}" type="datetimeFigureOut">
              <a:rPr lang="en-US" smtClean="0">
                <a:solidFill>
                  <a:prstClr val="white">
                    <a:lumMod val="75000"/>
                  </a:prstClr>
                </a:solidFill>
              </a:rPr>
              <a:pPr/>
              <a:t>4/2/2020</a:t>
            </a:fld>
            <a:endParaRPr lang="en-US">
              <a:solidFill>
                <a:prstClr val="white">
                  <a:lumMod val="75000"/>
                </a:prstClr>
              </a:solidFill>
            </a:endParaRPr>
          </a:p>
        </p:txBody>
      </p:sp>
      <p:sp>
        <p:nvSpPr>
          <p:cNvPr id="6" name="Footer Placeholder 5"/>
          <p:cNvSpPr>
            <a:spLocks noGrp="1"/>
          </p:cNvSpPr>
          <p:nvPr>
            <p:ph type="ftr" sz="quarter" idx="11"/>
          </p:nvPr>
        </p:nvSpPr>
        <p:spPr>
          <a:xfrm>
            <a:off x="856059" y="5883280"/>
            <a:ext cx="3829050" cy="365125"/>
          </a:xfrm>
        </p:spPr>
        <p:txBody>
          <a:bodyPr/>
          <a:lstStyle/>
          <a:p>
            <a:endParaRPr lang="en-US">
              <a:solidFill>
                <a:prstClr val="white">
                  <a:lumMod val="75000"/>
                </a:prstClr>
              </a:solidFill>
            </a:endParaRPr>
          </a:p>
        </p:txBody>
      </p:sp>
      <p:sp>
        <p:nvSpPr>
          <p:cNvPr id="7" name="Slide Number Placeholder 6"/>
          <p:cNvSpPr>
            <a:spLocks noGrp="1"/>
          </p:cNvSpPr>
          <p:nvPr>
            <p:ph type="sldNum" sz="quarter" idx="12"/>
          </p:nvPr>
        </p:nvSpPr>
        <p:spPr>
          <a:xfrm>
            <a:off x="8056962" y="5883280"/>
            <a:ext cx="241925" cy="365125"/>
          </a:xfrm>
        </p:spPr>
        <p:txBody>
          <a:bodyPr/>
          <a:lstStyle/>
          <a:p>
            <a:fld id="{39905BFD-FDDF-4747-8AC7-9D42180C7F3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35849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2" y="609600"/>
            <a:ext cx="7429499"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2" y="2667004"/>
            <a:ext cx="7429499"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5883280"/>
            <a:ext cx="120015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fld id="{0168F2D7-8BDB-4248-A641-374A0D783311}" type="datetimeFigureOut">
              <a:rPr lang="en-US" smtClean="0">
                <a:solidFill>
                  <a:prstClr val="white">
                    <a:lumMod val="75000"/>
                  </a:prstClr>
                </a:solidFill>
              </a:rPr>
              <a:pPr defTabSz="457200"/>
              <a:t>4/2/2020</a:t>
            </a:fld>
            <a:endParaRPr lang="en-US">
              <a:solidFill>
                <a:prstClr val="white">
                  <a:lumMod val="75000"/>
                </a:prstClr>
              </a:solidFill>
            </a:endParaRPr>
          </a:p>
        </p:txBody>
      </p:sp>
      <p:sp>
        <p:nvSpPr>
          <p:cNvPr id="5" name="Footer Placeholder 4"/>
          <p:cNvSpPr>
            <a:spLocks noGrp="1"/>
          </p:cNvSpPr>
          <p:nvPr>
            <p:ph type="ftr" sz="quarter" idx="3"/>
          </p:nvPr>
        </p:nvSpPr>
        <p:spPr>
          <a:xfrm>
            <a:off x="856059" y="5883280"/>
            <a:ext cx="565785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endParaRPr lang="en-US">
              <a:solidFill>
                <a:prstClr val="white">
                  <a:lumMod val="75000"/>
                </a:prstClr>
              </a:solidFill>
            </a:endParaRPr>
          </a:p>
        </p:txBody>
      </p:sp>
      <p:sp>
        <p:nvSpPr>
          <p:cNvPr id="6" name="Slide Number Placeholder 5"/>
          <p:cNvSpPr>
            <a:spLocks noGrp="1"/>
          </p:cNvSpPr>
          <p:nvPr>
            <p:ph type="sldNum" sz="quarter" idx="4"/>
          </p:nvPr>
        </p:nvSpPr>
        <p:spPr>
          <a:xfrm>
            <a:off x="7885512" y="5883280"/>
            <a:ext cx="413375"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fld id="{39905BFD-FDDF-4747-8AC7-9D42180C7F34}" type="slidenum">
              <a:rPr lang="en-US" smtClean="0">
                <a:solidFill>
                  <a:prstClr val="white">
                    <a:lumMod val="75000"/>
                  </a:prstClr>
                </a:solidFill>
              </a:rPr>
              <a:pPr defTabSz="457200"/>
              <a:t>‹#›</a:t>
            </a:fld>
            <a:endParaRPr lang="en-US">
              <a:solidFill>
                <a:prstClr val="white">
                  <a:lumMod val="75000"/>
                </a:prstClr>
              </a:solidFill>
            </a:endParaRPr>
          </a:p>
        </p:txBody>
      </p:sp>
    </p:spTree>
    <p:extLst>
      <p:ext uri="{BB962C8B-B14F-4D97-AF65-F5344CB8AC3E}">
        <p14:creationId xmlns:p14="http://schemas.microsoft.com/office/powerpoint/2010/main" val="27792830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609600"/>
            <a:ext cx="7429499"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667000"/>
            <a:ext cx="7429499"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5883276"/>
            <a:ext cx="120015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fld id="{0168F2D7-8BDB-4248-A641-374A0D783311}" type="datetimeFigureOut">
              <a:rPr lang="en-US" smtClean="0">
                <a:solidFill>
                  <a:prstClr val="white">
                    <a:lumMod val="75000"/>
                  </a:prstClr>
                </a:solidFill>
              </a:rPr>
              <a:pPr defTabSz="457200"/>
              <a:t>4/2/2020</a:t>
            </a:fld>
            <a:endParaRPr lang="en-US">
              <a:solidFill>
                <a:prstClr val="white">
                  <a:lumMod val="75000"/>
                </a:prstClr>
              </a:solidFill>
            </a:endParaRPr>
          </a:p>
        </p:txBody>
      </p:sp>
      <p:sp>
        <p:nvSpPr>
          <p:cNvPr id="5" name="Footer Placeholder 4"/>
          <p:cNvSpPr>
            <a:spLocks noGrp="1"/>
          </p:cNvSpPr>
          <p:nvPr>
            <p:ph type="ftr" sz="quarter" idx="3"/>
          </p:nvPr>
        </p:nvSpPr>
        <p:spPr>
          <a:xfrm>
            <a:off x="856059" y="5883276"/>
            <a:ext cx="565785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endParaRPr lang="en-US">
              <a:solidFill>
                <a:prstClr val="white">
                  <a:lumMod val="75000"/>
                </a:prstClr>
              </a:solidFill>
            </a:endParaRPr>
          </a:p>
        </p:txBody>
      </p:sp>
      <p:sp>
        <p:nvSpPr>
          <p:cNvPr id="6" name="Slide Number Placeholder 5"/>
          <p:cNvSpPr>
            <a:spLocks noGrp="1"/>
          </p:cNvSpPr>
          <p:nvPr>
            <p:ph type="sldNum" sz="quarter" idx="4"/>
          </p:nvPr>
        </p:nvSpPr>
        <p:spPr>
          <a:xfrm>
            <a:off x="7885510" y="5883276"/>
            <a:ext cx="413375"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defTabSz="457200"/>
            <a:fld id="{39905BFD-FDDF-4747-8AC7-9D42180C7F34}" type="slidenum">
              <a:rPr lang="en-US" smtClean="0">
                <a:solidFill>
                  <a:prstClr val="white">
                    <a:lumMod val="75000"/>
                  </a:prstClr>
                </a:solidFill>
              </a:rPr>
              <a:pPr defTabSz="457200"/>
              <a:t>‹#›</a:t>
            </a:fld>
            <a:endParaRPr lang="en-US">
              <a:solidFill>
                <a:prstClr val="white">
                  <a:lumMod val="75000"/>
                </a:prstClr>
              </a:solidFill>
            </a:endParaRPr>
          </a:p>
        </p:txBody>
      </p:sp>
    </p:spTree>
    <p:extLst>
      <p:ext uri="{BB962C8B-B14F-4D97-AF65-F5344CB8AC3E}">
        <p14:creationId xmlns:p14="http://schemas.microsoft.com/office/powerpoint/2010/main" val="414890748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10.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13.jpeg"/><Relationship Id="rId5" Type="http://schemas.openxmlformats.org/officeDocument/2006/relationships/image" Target="../media/image9.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jpe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notesSlide" Target="../notesSlides/notesSlide7.xml"/><Relationship Id="rId7" Type="http://schemas.openxmlformats.org/officeDocument/2006/relationships/image" Target="../media/image11.jp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12.jp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11.jp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23772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096000" y="1600200"/>
            <a:ext cx="2514600"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Hardware Used</a:t>
            </a:r>
            <a:endParaRPr lang="en-US" sz="2800" dirty="0"/>
          </a:p>
        </p:txBody>
      </p:sp>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4462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HC-SR04 Ultrasonic Module</a:t>
            </a:r>
          </a:p>
        </p:txBody>
      </p:sp>
      <p:sp>
        <p:nvSpPr>
          <p:cNvPr id="10"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81200"/>
            <a:ext cx="4462208" cy="9906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Inexpensive</a:t>
            </a:r>
          </a:p>
          <a:p>
            <a:r>
              <a:rPr lang="en-US" dirty="0" smtClean="0"/>
              <a:t>Commonly used</a:t>
            </a:r>
          </a:p>
        </p:txBody>
      </p:sp>
    </p:spTree>
    <p:extLst>
      <p:ext uri="{BB962C8B-B14F-4D97-AF65-F5344CB8AC3E}">
        <p14:creationId xmlns:p14="http://schemas.microsoft.com/office/powerpoint/2010/main" val="2801247372"/>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99129"/>
            <a:ext cx="4919408" cy="13716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smtClean="0"/>
          </a:p>
          <a:p>
            <a:endParaRPr lang="en-US" dirty="0"/>
          </a:p>
          <a:p>
            <a:r>
              <a:rPr lang="en-US" dirty="0" smtClean="0"/>
              <a:t>PWM can be used to set intensity</a:t>
            </a:r>
          </a:p>
        </p:txBody>
      </p:sp>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3173" y="1600200"/>
            <a:ext cx="2514599"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Hardware Used</a:t>
            </a:r>
            <a:endParaRPr lang="en-US" sz="2800" dirty="0"/>
          </a:p>
        </p:txBody>
      </p:sp>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4462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10mm Micro Vibration Motor</a:t>
            </a:r>
          </a:p>
        </p:txBody>
      </p:sp>
      <p:sp>
        <p:nvSpPr>
          <p:cNvPr id="10" name="Content Placeholder 2">
            <a:extLst>
              <a:ext uri="{FF2B5EF4-FFF2-40B4-BE49-F238E27FC236}">
                <a16:creationId xmlns="" xmlns:a16="http://schemas.microsoft.com/office/drawing/2014/main" id="{8298166A-6356-4217-B3F4-379D6B42184F}"/>
              </a:ext>
            </a:extLst>
          </p:cNvPr>
          <p:cNvSpPr txBox="1">
            <a:spLocks/>
          </p:cNvSpPr>
          <p:nvPr/>
        </p:nvSpPr>
        <p:spPr>
          <a:xfrm>
            <a:off x="643192" y="2011680"/>
            <a:ext cx="4919408" cy="13716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Inexpensive</a:t>
            </a:r>
          </a:p>
          <a:p>
            <a:r>
              <a:rPr lang="en-US" dirty="0" smtClean="0"/>
              <a:t>Commonly used</a:t>
            </a:r>
          </a:p>
        </p:txBody>
      </p:sp>
      <p:sp>
        <p:nvSpPr>
          <p:cNvPr id="2" name="Rectangle 1"/>
          <p:cNvSpPr/>
          <p:nvPr/>
        </p:nvSpPr>
        <p:spPr>
          <a:xfrm>
            <a:off x="4953000" y="4564619"/>
            <a:ext cx="3323346" cy="369332"/>
          </a:xfrm>
          <a:prstGeom prst="rect">
            <a:avLst/>
          </a:prstGeom>
        </p:spPr>
        <p:txBody>
          <a:bodyPr wrap="none">
            <a:spAutoFit/>
          </a:bodyPr>
          <a:lstStyle/>
          <a:p>
            <a:r>
              <a:rPr lang="en-US" dirty="0" smtClean="0"/>
              <a:t>1/4 Duty Cycle – spins slowly</a:t>
            </a:r>
            <a:endParaRPr lang="en-US" dirty="0"/>
          </a:p>
        </p:txBody>
      </p:sp>
      <p:sp>
        <p:nvSpPr>
          <p:cNvPr id="11" name="Rectangle 10"/>
          <p:cNvSpPr/>
          <p:nvPr/>
        </p:nvSpPr>
        <p:spPr>
          <a:xfrm>
            <a:off x="4953000" y="6098144"/>
            <a:ext cx="3733800" cy="369332"/>
          </a:xfrm>
          <a:prstGeom prst="rect">
            <a:avLst/>
          </a:prstGeom>
        </p:spPr>
        <p:txBody>
          <a:bodyPr wrap="square">
            <a:spAutoFit/>
          </a:bodyPr>
          <a:lstStyle/>
          <a:p>
            <a:r>
              <a:rPr lang="en-US" dirty="0" smtClean="0"/>
              <a:t>3/4  Duty Cycle – spins quickly</a:t>
            </a:r>
            <a:endParaRPr lang="en-US" dirty="0"/>
          </a:p>
        </p:txBody>
      </p:sp>
      <p:pic>
        <p:nvPicPr>
          <p:cNvPr id="15365" name="Picture 5" descr="C:\Users\-\Desktop\Design\Pics\pwm1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468" y="3581398"/>
            <a:ext cx="4340225" cy="135255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5366" name="Picture 6" descr="C:\Users\-\Desktop\Design\Pics\PWM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228" y="5149796"/>
            <a:ext cx="4340225" cy="136453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70057"/>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nodeType="afterEffect">
                                  <p:stCondLst>
                                    <p:cond delay="1500"/>
                                  </p:stCondLst>
                                  <p:childTnLst>
                                    <p:set>
                                      <p:cBhvr>
                                        <p:cTn id="22" dur="1" fill="hold">
                                          <p:stCondLst>
                                            <p:cond delay="0"/>
                                          </p:stCondLst>
                                        </p:cTn>
                                        <p:tgtEl>
                                          <p:spTgt spid="15365"/>
                                        </p:tgtEl>
                                        <p:attrNameLst>
                                          <p:attrName>style.visibility</p:attrName>
                                        </p:attrNameLst>
                                      </p:cBhvr>
                                      <p:to>
                                        <p:strVal val="visible"/>
                                      </p:to>
                                    </p:set>
                                    <p:animEffect transition="in" filter="fade">
                                      <p:cBhvr>
                                        <p:cTn id="23" dur="1000"/>
                                        <p:tgtEl>
                                          <p:spTgt spid="15365"/>
                                        </p:tgtEl>
                                      </p:cBhvr>
                                    </p:animEffect>
                                  </p:childTnLst>
                                </p:cTn>
                              </p:par>
                            </p:childTnLst>
                          </p:cTn>
                        </p:par>
                        <p:par>
                          <p:cTn id="24" fill="hold">
                            <p:stCondLst>
                              <p:cond delay="4500"/>
                            </p:stCondLst>
                            <p:childTnLst>
                              <p:par>
                                <p:cTn id="25" presetID="10" presetClass="entr" presetSubtype="0" fill="hold" grpId="0" nodeType="afterEffect">
                                  <p:stCondLst>
                                    <p:cond delay="1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childTnLst>
                                </p:cTn>
                              </p:par>
                            </p:childTnLst>
                          </p:cTn>
                        </p:par>
                        <p:par>
                          <p:cTn id="28" fill="hold">
                            <p:stCondLst>
                              <p:cond delay="7000"/>
                            </p:stCondLst>
                            <p:childTnLst>
                              <p:par>
                                <p:cTn id="29" presetID="10" presetClass="entr" presetSubtype="0" fill="hold" nodeType="afterEffect">
                                  <p:stCondLst>
                                    <p:cond delay="1000"/>
                                  </p:stCondLst>
                                  <p:childTnLst>
                                    <p:set>
                                      <p:cBhvr>
                                        <p:cTn id="30" dur="1" fill="hold">
                                          <p:stCondLst>
                                            <p:cond delay="0"/>
                                          </p:stCondLst>
                                        </p:cTn>
                                        <p:tgtEl>
                                          <p:spTgt spid="15366"/>
                                        </p:tgtEl>
                                        <p:attrNameLst>
                                          <p:attrName>style.visibility</p:attrName>
                                        </p:attrNameLst>
                                      </p:cBhvr>
                                      <p:to>
                                        <p:strVal val="visible"/>
                                      </p:to>
                                    </p:set>
                                    <p:animEffect transition="in" filter="fade">
                                      <p:cBhvr>
                                        <p:cTn id="31" dur="1000"/>
                                        <p:tgtEl>
                                          <p:spTgt spid="15366"/>
                                        </p:tgtEl>
                                      </p:cBhvr>
                                    </p:animEffect>
                                  </p:childTnLst>
                                </p:cTn>
                              </p:par>
                            </p:childTnLst>
                          </p:cTn>
                        </p:par>
                        <p:par>
                          <p:cTn id="32" fill="hold">
                            <p:stCondLst>
                              <p:cond delay="9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P spid="2"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Challenges - Motors</a:t>
            </a:r>
            <a:endParaRPr lang="en-US" sz="2800" dirty="0"/>
          </a:p>
        </p:txBody>
      </p:sp>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3700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Current Draw </a:t>
            </a:r>
          </a:p>
        </p:txBody>
      </p:sp>
      <p:sp>
        <p:nvSpPr>
          <p:cNvPr id="10"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81200"/>
            <a:ext cx="3700208" cy="14478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smtClean="0"/>
              <a:t>Even small motors draw large amounts of current</a:t>
            </a:r>
          </a:p>
          <a:p>
            <a:pPr marL="0" indent="0">
              <a:buNone/>
            </a:pPr>
            <a:r>
              <a:rPr lang="en-US" dirty="0" smtClean="0"/>
              <a:t>PWM pins are only meant to supply logic voltage </a:t>
            </a:r>
          </a:p>
        </p:txBody>
      </p:sp>
      <p:pic>
        <p:nvPicPr>
          <p:cNvPr id="174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638237"/>
            <a:ext cx="5334000" cy="28098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1741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5658" y="3735953"/>
            <a:ext cx="1857375" cy="1266825"/>
          </a:xfrm>
          <a:prstGeom prst="rect">
            <a:avLst/>
          </a:prstGeom>
          <a:noFill/>
          <a:ln>
            <a:noFill/>
          </a:ln>
          <a:effectLst>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6775" y="4901612"/>
            <a:ext cx="1567211" cy="1365300"/>
          </a:xfrm>
          <a:prstGeom prst="rect">
            <a:avLst/>
          </a:prstGeom>
          <a:ln>
            <a:noFill/>
          </a:ln>
          <a:effectLst>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Content Placeholder 2">
            <a:extLst>
              <a:ext uri="{FF2B5EF4-FFF2-40B4-BE49-F238E27FC236}">
                <a16:creationId xmlns="" xmlns:a16="http://schemas.microsoft.com/office/drawing/2014/main" id="{8298166A-6356-4217-B3F4-379D6B42184F}"/>
              </a:ext>
            </a:extLst>
          </p:cNvPr>
          <p:cNvSpPr txBox="1">
            <a:spLocks/>
          </p:cNvSpPr>
          <p:nvPr/>
        </p:nvSpPr>
        <p:spPr>
          <a:xfrm>
            <a:off x="5029200" y="1507863"/>
            <a:ext cx="3700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Motors / Generators </a:t>
            </a:r>
          </a:p>
        </p:txBody>
      </p:sp>
      <p:sp>
        <p:nvSpPr>
          <p:cNvPr id="25" name="Content Placeholder 2">
            <a:extLst>
              <a:ext uri="{FF2B5EF4-FFF2-40B4-BE49-F238E27FC236}">
                <a16:creationId xmlns="" xmlns:a16="http://schemas.microsoft.com/office/drawing/2014/main" id="{8298166A-6356-4217-B3F4-379D6B42184F}"/>
              </a:ext>
            </a:extLst>
          </p:cNvPr>
          <p:cNvSpPr txBox="1">
            <a:spLocks/>
          </p:cNvSpPr>
          <p:nvPr/>
        </p:nvSpPr>
        <p:spPr>
          <a:xfrm>
            <a:off x="5029200" y="1982096"/>
            <a:ext cx="3700208" cy="14478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smtClean="0"/>
              <a:t>Motors become generators when current is lowered</a:t>
            </a:r>
          </a:p>
          <a:p>
            <a:pPr marL="0" indent="0">
              <a:buNone/>
            </a:pPr>
            <a:r>
              <a:rPr lang="en-US" dirty="0" smtClean="0"/>
              <a:t>Generated current can destroy electronics</a:t>
            </a:r>
          </a:p>
        </p:txBody>
      </p:sp>
    </p:spTree>
    <p:extLst>
      <p:ext uri="{BB962C8B-B14F-4D97-AF65-F5344CB8AC3E}">
        <p14:creationId xmlns:p14="http://schemas.microsoft.com/office/powerpoint/2010/main" val="3975541252"/>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mph" presetSubtype="0" nodeType="clickEffect">
                                  <p:stCondLst>
                                    <p:cond delay="0"/>
                                  </p:stCondLst>
                                  <p:childTnLst>
                                    <p:set>
                                      <p:cBhvr rctx="PPT">
                                        <p:cTn id="15" dur="indefinite"/>
                                        <p:tgtEl>
                                          <p:spTgt spid="17417"/>
                                        </p:tgtEl>
                                        <p:attrNameLst>
                                          <p:attrName>style.opacity</p:attrName>
                                        </p:attrNameLst>
                                      </p:cBhvr>
                                      <p:to>
                                        <p:strVal val="0.5"/>
                                      </p:to>
                                    </p:set>
                                    <p:animEffect filter="image" prLst="opacity: 0.5">
                                      <p:cBhvr rctx="IE">
                                        <p:cTn id="16" dur="indefinite"/>
                                        <p:tgtEl>
                                          <p:spTgt spid="17417"/>
                                        </p:tgtEl>
                                      </p:cBhvr>
                                    </p:animEffect>
                                  </p:childTnLst>
                                </p:cTn>
                              </p:par>
                              <p:par>
                                <p:cTn id="17" presetID="9" presetClass="emph" presetSubtype="0" nodeType="withEffect">
                                  <p:stCondLst>
                                    <p:cond delay="0"/>
                                  </p:stCondLst>
                                  <p:childTnLst>
                                    <p:set>
                                      <p:cBhvr rctx="PPT">
                                        <p:cTn id="18" dur="indefinite"/>
                                        <p:tgtEl>
                                          <p:spTgt spid="17418"/>
                                        </p:tgtEl>
                                        <p:attrNameLst>
                                          <p:attrName>style.opacity</p:attrName>
                                        </p:attrNameLst>
                                      </p:cBhvr>
                                      <p:to>
                                        <p:strVal val="0"/>
                                      </p:to>
                                    </p:set>
                                    <p:animEffect filter="image" prLst="opacity: 0">
                                      <p:cBhvr rctx="IE">
                                        <p:cTn id="19" dur="indefinite"/>
                                        <p:tgtEl>
                                          <p:spTgt spid="174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9" presetClass="emph" presetSubtype="0" nodeType="withEffect">
                                  <p:stCondLst>
                                    <p:cond delay="0"/>
                                  </p:stCondLst>
                                  <p:childTnLst>
                                    <p:set>
                                      <p:cBhvr rctx="PPT">
                                        <p:cTn id="30" dur="indefinite"/>
                                        <p:tgtEl>
                                          <p:spTgt spid="17419"/>
                                        </p:tgtEl>
                                        <p:attrNameLst>
                                          <p:attrName>style.opacity</p:attrName>
                                        </p:attrNameLst>
                                      </p:cBhvr>
                                      <p:to>
                                        <p:strVal val="0"/>
                                      </p:to>
                                    </p:set>
                                    <p:animEffect filter="image" prLst="opacity: 0">
                                      <p:cBhvr rctx="IE">
                                        <p:cTn id="31" dur="indefinite"/>
                                        <p:tgtEl>
                                          <p:spTgt spid="1741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nodeType="clickEffect">
                                  <p:stCondLst>
                                    <p:cond delay="0"/>
                                  </p:stCondLst>
                                  <p:childTnLst>
                                    <p:set>
                                      <p:cBhvr rctx="PPT">
                                        <p:cTn id="35" dur="indefinite"/>
                                        <p:tgtEl>
                                          <p:spTgt spid="17418"/>
                                        </p:tgtEl>
                                        <p:attrNameLst>
                                          <p:attrName>style.opacity</p:attrName>
                                        </p:attrNameLst>
                                      </p:cBhvr>
                                      <p:to>
                                        <p:strVal val="0.75"/>
                                      </p:to>
                                    </p:set>
                                    <p:animEffect filter="image" prLst="opacity: 0.75">
                                      <p:cBhvr rctx="IE">
                                        <p:cTn id="36" dur="indefinite"/>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pic>
        <p:nvPicPr>
          <p:cNvPr id="7" name="Picture 6"/>
          <p:cNvPicPr/>
          <p:nvPr/>
        </p:nvPicPr>
        <p:blipFill>
          <a:blip r:embed="rId4"/>
          <a:stretch>
            <a:fillRect/>
          </a:stretch>
        </p:blipFill>
        <p:spPr>
          <a:xfrm>
            <a:off x="1568116" y="1975252"/>
            <a:ext cx="5943600" cy="191897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p:spPr>
      </p:pic>
      <p:sp>
        <p:nvSpPr>
          <p:cNvPr id="8" name="Rectangle 7"/>
          <p:cNvSpPr/>
          <p:nvPr/>
        </p:nvSpPr>
        <p:spPr>
          <a:xfrm>
            <a:off x="1584158" y="1605920"/>
            <a:ext cx="5943600" cy="369332"/>
          </a:xfrm>
          <a:prstGeom prst="rect">
            <a:avLst/>
          </a:prstGeom>
        </p:spPr>
        <p:txBody>
          <a:bodyPr wrap="square">
            <a:spAutoFit/>
          </a:bodyPr>
          <a:lstStyle/>
          <a:p>
            <a:r>
              <a:rPr lang="en-US" dirty="0" err="1" smtClean="0"/>
              <a:t>NewPing</a:t>
            </a:r>
            <a:r>
              <a:rPr lang="en-US" dirty="0" smtClean="0"/>
              <a:t>() – High rate of failure reading</a:t>
            </a:r>
            <a:endParaRPr lang="en-US" dirty="0"/>
          </a:p>
        </p:txBody>
      </p:sp>
      <p:grpSp>
        <p:nvGrpSpPr>
          <p:cNvPr id="9" name="Group 8"/>
          <p:cNvGrpSpPr/>
          <p:nvPr/>
        </p:nvGrpSpPr>
        <p:grpSpPr>
          <a:xfrm>
            <a:off x="1576137" y="4234635"/>
            <a:ext cx="5943600" cy="2122543"/>
            <a:chOff x="1600200" y="1406787"/>
            <a:chExt cx="5943600" cy="2122543"/>
          </a:xfrm>
        </p:grpSpPr>
        <p:pic>
          <p:nvPicPr>
            <p:cNvPr id="10" name="Picture 9"/>
            <p:cNvPicPr/>
            <p:nvPr/>
          </p:nvPicPr>
          <p:blipFill>
            <a:blip r:embed="rId5"/>
            <a:stretch>
              <a:fillRect/>
            </a:stretch>
          </p:blipFill>
          <p:spPr>
            <a:xfrm>
              <a:off x="1600200" y="1905000"/>
              <a:ext cx="5943600" cy="162433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p:spPr>
        </p:pic>
        <p:sp>
          <p:nvSpPr>
            <p:cNvPr id="11" name="Rectangle 10"/>
            <p:cNvSpPr/>
            <p:nvPr/>
          </p:nvSpPr>
          <p:spPr>
            <a:xfrm>
              <a:off x="1600200" y="1406787"/>
              <a:ext cx="5943600" cy="369332"/>
            </a:xfrm>
            <a:prstGeom prst="rect">
              <a:avLst/>
            </a:prstGeom>
          </p:spPr>
          <p:txBody>
            <a:bodyPr wrap="square">
              <a:spAutoFit/>
            </a:bodyPr>
            <a:lstStyle/>
            <a:p>
              <a:r>
                <a:rPr lang="en-US" dirty="0" err="1" smtClean="0"/>
                <a:t>PulseIn</a:t>
              </a:r>
              <a:r>
                <a:rPr lang="en-US" dirty="0" smtClean="0"/>
                <a:t>() – 100% Successful reading</a:t>
              </a:r>
              <a:endParaRPr lang="en-US" dirty="0"/>
            </a:p>
          </p:txBody>
        </p:sp>
      </p:grpSp>
      <p:sp>
        <p:nvSpPr>
          <p:cNvPr id="12" name="Rectangle 11"/>
          <p:cNvSpPr/>
          <p:nvPr/>
        </p:nvSpPr>
        <p:spPr>
          <a:xfrm>
            <a:off x="5422233" y="4234635"/>
            <a:ext cx="2514600" cy="369332"/>
          </a:xfrm>
          <a:prstGeom prst="rect">
            <a:avLst/>
          </a:prstGeom>
        </p:spPr>
        <p:txBody>
          <a:bodyPr wrap="square">
            <a:spAutoFit/>
          </a:bodyPr>
          <a:lstStyle/>
          <a:p>
            <a:r>
              <a:rPr lang="en-US" dirty="0" smtClean="0"/>
              <a:t>, but only 1 sensor </a:t>
            </a:r>
            <a:endParaRPr lang="en-US" dirty="0"/>
          </a:p>
        </p:txBody>
      </p:sp>
      <p:sp>
        <p:nvSpPr>
          <p:cNvPr id="14" name="Title 1">
            <a:extLst>
              <a:ext uri="{FF2B5EF4-FFF2-40B4-BE49-F238E27FC236}">
                <a16:creationId xmlns="" xmlns:a16="http://schemas.microsoft.com/office/drawing/2014/main" id="{AC89BF8E-C55D-49DE-9ED6-89197AD77859}"/>
              </a:ext>
            </a:extLst>
          </p:cNvPr>
          <p:cNvSpPr txBox="1">
            <a:spLocks/>
          </p:cNvSpPr>
          <p:nvPr/>
        </p:nvSpPr>
        <p:spPr>
          <a:xfrm>
            <a:off x="643192" y="609600"/>
            <a:ext cx="8348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Sensor Software Issues</a:t>
            </a:r>
            <a:endParaRPr lang="en-US" sz="2800" dirty="0"/>
          </a:p>
        </p:txBody>
      </p:sp>
    </p:spTree>
    <p:extLst>
      <p:ext uri="{BB962C8B-B14F-4D97-AF65-F5344CB8AC3E}">
        <p14:creationId xmlns:p14="http://schemas.microsoft.com/office/powerpoint/2010/main" val="200643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par>
                          <p:cTn id="18" fill="hold">
                            <p:stCondLst>
                              <p:cond delay="1000"/>
                            </p:stCondLst>
                            <p:childTnLst>
                              <p:par>
                                <p:cTn id="19" presetID="10" presetClass="entr" presetSubtype="0" fill="hold" grpId="0" nodeType="afterEffect">
                                  <p:stCondLst>
                                    <p:cond delay="30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Ultrasonic Module Communication</a:t>
            </a:r>
            <a:endParaRPr lang="en-US" sz="2800" dirty="0"/>
          </a:p>
        </p:txBody>
      </p:sp>
      <p:pic>
        <p:nvPicPr>
          <p:cNvPr id="5122" name="Picture 2" descr="http://osoyoo.com/wp-content/uploads/2017/07/timing-diagram-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644055"/>
            <a:ext cx="4980305" cy="337574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1" name="Picture 10" descr="C:\Users\-\Desktop\hc-sr04-5v-fig-2.png"/>
          <p:cNvPicPr/>
          <p:nvPr/>
        </p:nvPicPr>
        <p:blipFill>
          <a:blip r:embed="rId6">
            <a:extLst>
              <a:ext uri="{28A0092B-C50C-407E-A947-70E740481C1C}">
                <a14:useLocalDpi xmlns:a14="http://schemas.microsoft.com/office/drawing/2010/main" val="0"/>
              </a:ext>
            </a:extLst>
          </a:blip>
          <a:srcRect/>
          <a:stretch>
            <a:fillRect/>
          </a:stretch>
        </p:blipFill>
        <p:spPr bwMode="auto">
          <a:xfrm>
            <a:off x="457200" y="4038600"/>
            <a:ext cx="3004136" cy="19812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p:spPr>
      </p:pic>
      <p:pic>
        <p:nvPicPr>
          <p:cNvPr id="12"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57200" y="1653455"/>
            <a:ext cx="1981200" cy="19812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2466401"/>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1000"/>
                                        <p:tgtEl>
                                          <p:spTgt spid="5122"/>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7793782F-9B84-4661-9228-2508BAD839A5}"/>
              </a:ext>
            </a:extLst>
          </p:cNvPr>
          <p:cNvSpPr txBox="1">
            <a:spLocks/>
          </p:cNvSpPr>
          <p:nvPr/>
        </p:nvSpPr>
        <p:spPr>
          <a:xfrm>
            <a:off x="1313262" y="5295907"/>
            <a:ext cx="6507167" cy="682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207" y="1752600"/>
            <a:ext cx="6896535" cy="277761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8"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Simultaneous Writing of Trigger Pin</a:t>
            </a:r>
            <a:endParaRPr lang="en-US" sz="2800" dirty="0"/>
          </a:p>
        </p:txBody>
      </p:sp>
    </p:spTree>
    <p:extLst>
      <p:ext uri="{BB962C8B-B14F-4D97-AF65-F5344CB8AC3E}">
        <p14:creationId xmlns:p14="http://schemas.microsoft.com/office/powerpoint/2010/main" val="27574295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207" y="1752599"/>
            <a:ext cx="6896535" cy="314309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5" name="Subtitle 2">
            <a:extLst>
              <a:ext uri="{FF2B5EF4-FFF2-40B4-BE49-F238E27FC236}">
                <a16:creationId xmlns:a16="http://schemas.microsoft.com/office/drawing/2014/main" xmlns="" id="{7793782F-9B84-4661-9228-2508BAD839A5}"/>
              </a:ext>
            </a:extLst>
          </p:cNvPr>
          <p:cNvSpPr txBox="1">
            <a:spLocks/>
          </p:cNvSpPr>
          <p:nvPr/>
        </p:nvSpPr>
        <p:spPr>
          <a:xfrm>
            <a:off x="1313262" y="5295907"/>
            <a:ext cx="6507167" cy="682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Simultaneous Reading of Echo Pin</a:t>
            </a:r>
            <a:endParaRPr lang="en-US" sz="2800" dirty="0"/>
          </a:p>
        </p:txBody>
      </p:sp>
    </p:spTree>
    <p:extLst>
      <p:ext uri="{BB962C8B-B14F-4D97-AF65-F5344CB8AC3E}">
        <p14:creationId xmlns:p14="http://schemas.microsoft.com/office/powerpoint/2010/main" val="18376089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Code Snippets</a:t>
            </a:r>
            <a:endParaRPr lang="en-US" sz="2800"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500"/>
          <a:stretch/>
        </p:blipFill>
        <p:spPr bwMode="auto">
          <a:xfrm>
            <a:off x="990600" y="2155227"/>
            <a:ext cx="4829175" cy="12477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152" y="4287819"/>
            <a:ext cx="4829175" cy="20478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7" name="Content Placeholder 2">
            <a:extLst>
              <a:ext uri="{FF2B5EF4-FFF2-40B4-BE49-F238E27FC236}">
                <a16:creationId xmlns="" xmlns:a16="http://schemas.microsoft.com/office/drawing/2014/main" id="{8298166A-6356-4217-B3F4-379D6B42184F}"/>
              </a:ext>
            </a:extLst>
          </p:cNvPr>
          <p:cNvSpPr txBox="1">
            <a:spLocks/>
          </p:cNvSpPr>
          <p:nvPr/>
        </p:nvSpPr>
        <p:spPr>
          <a:xfrm>
            <a:off x="977152" y="1556273"/>
            <a:ext cx="7328648" cy="450028"/>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Arduino functions to lookup port and bitmask </a:t>
            </a:r>
          </a:p>
        </p:txBody>
      </p:sp>
      <p:sp>
        <p:nvSpPr>
          <p:cNvPr id="8" name="Content Placeholder 2">
            <a:extLst>
              <a:ext uri="{FF2B5EF4-FFF2-40B4-BE49-F238E27FC236}">
                <a16:creationId xmlns="" xmlns:a16="http://schemas.microsoft.com/office/drawing/2014/main" id="{8298166A-6356-4217-B3F4-379D6B42184F}"/>
              </a:ext>
            </a:extLst>
          </p:cNvPr>
          <p:cNvSpPr txBox="1">
            <a:spLocks/>
          </p:cNvSpPr>
          <p:nvPr/>
        </p:nvSpPr>
        <p:spPr>
          <a:xfrm>
            <a:off x="977152" y="3810000"/>
            <a:ext cx="6788524" cy="450028"/>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a:t>T</a:t>
            </a:r>
            <a:r>
              <a:rPr lang="en-US" sz="2400" dirty="0" smtClean="0"/>
              <a:t>rigger pins sequentially written </a:t>
            </a:r>
          </a:p>
        </p:txBody>
      </p:sp>
    </p:spTree>
    <p:extLst>
      <p:ext uri="{BB962C8B-B14F-4D97-AF65-F5344CB8AC3E}">
        <p14:creationId xmlns:p14="http://schemas.microsoft.com/office/powerpoint/2010/main" val="14996269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childTnLst>
                                </p:cTn>
                              </p:par>
                              <p:par>
                                <p:cTn id="14" presetID="10" presetClass="entr" presetSubtype="0"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fade">
                                      <p:cBhvr>
                                        <p:cTn id="16"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55227"/>
            <a:ext cx="6086475" cy="32385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7" name="Content Placeholder 2">
            <a:extLst>
              <a:ext uri="{FF2B5EF4-FFF2-40B4-BE49-F238E27FC236}">
                <a16:creationId xmlns="" xmlns:a16="http://schemas.microsoft.com/office/drawing/2014/main" id="{8298166A-6356-4217-B3F4-379D6B42184F}"/>
              </a:ext>
            </a:extLst>
          </p:cNvPr>
          <p:cNvSpPr txBox="1">
            <a:spLocks/>
          </p:cNvSpPr>
          <p:nvPr/>
        </p:nvSpPr>
        <p:spPr>
          <a:xfrm>
            <a:off x="977152" y="1556273"/>
            <a:ext cx="7328648" cy="450028"/>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Watch for rising edge on Echo pins </a:t>
            </a:r>
          </a:p>
        </p:txBody>
      </p:sp>
      <p:sp>
        <p:nvSpPr>
          <p:cNvPr id="8"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Code Snippets</a:t>
            </a:r>
            <a:endParaRPr lang="en-US" sz="2800" dirty="0"/>
          </a:p>
        </p:txBody>
      </p:sp>
    </p:spTree>
    <p:extLst>
      <p:ext uri="{BB962C8B-B14F-4D97-AF65-F5344CB8AC3E}">
        <p14:creationId xmlns:p14="http://schemas.microsoft.com/office/powerpoint/2010/main" val="23834595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Possible Enhancements</a:t>
            </a:r>
            <a:endParaRPr lang="en-US" sz="2800" dirty="0"/>
          </a:p>
        </p:txBody>
      </p:sp>
      <p:sp>
        <p:nvSpPr>
          <p:cNvPr id="5"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81200"/>
            <a:ext cx="4462208" cy="25908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Mute Button</a:t>
            </a:r>
          </a:p>
          <a:p>
            <a:r>
              <a:rPr lang="en-US" dirty="0" smtClean="0"/>
              <a:t>Haptic Motor Module</a:t>
            </a:r>
          </a:p>
          <a:p>
            <a:r>
              <a:rPr lang="en-US" dirty="0" smtClean="0"/>
              <a:t>Triple Axis Magnetometer</a:t>
            </a:r>
          </a:p>
          <a:p>
            <a:r>
              <a:rPr lang="en-US" dirty="0" smtClean="0"/>
              <a:t>LIDAR Module</a:t>
            </a:r>
          </a:p>
          <a:p>
            <a:r>
              <a:rPr lang="en-US" dirty="0" smtClean="0"/>
              <a:t>NSU Maker Club</a:t>
            </a:r>
          </a:p>
        </p:txBody>
      </p:sp>
    </p:spTree>
    <p:extLst>
      <p:ext uri="{BB962C8B-B14F-4D97-AF65-F5344CB8AC3E}">
        <p14:creationId xmlns:p14="http://schemas.microsoft.com/office/powerpoint/2010/main" val="34868888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xmlns="" id="{7793782F-9B84-4661-9228-2508BAD839A5}"/>
              </a:ext>
            </a:extLst>
          </p:cNvPr>
          <p:cNvSpPr txBox="1">
            <a:spLocks/>
          </p:cNvSpPr>
          <p:nvPr/>
        </p:nvSpPr>
        <p:spPr>
          <a:xfrm>
            <a:off x="1318417" y="5562600"/>
            <a:ext cx="6507167" cy="682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sz="2100" dirty="0">
                <a:gradFill flip="none" rotWithShape="1">
                  <a:gsLst>
                    <a:gs pos="0">
                      <a:schemeClr val="tx1"/>
                    </a:gs>
                    <a:gs pos="100000">
                      <a:schemeClr val="tx1">
                        <a:lumMod val="75000"/>
                      </a:schemeClr>
                    </a:gs>
                  </a:gsLst>
                  <a:lin ang="5400000" scaled="0"/>
                  <a:tileRect/>
                </a:gradFill>
              </a:rPr>
              <a:t>Current Sensor Technology for Visually Impaired</a:t>
            </a:r>
          </a:p>
        </p:txBody>
      </p:sp>
      <p:pic>
        <p:nvPicPr>
          <p:cNvPr id="6"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86" y="482601"/>
            <a:ext cx="8143029" cy="4572000"/>
          </a:xfrm>
          <a:prstGeom prst="roundRect">
            <a:avLst>
              <a:gd name="adj" fmla="val 3217"/>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5847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Contact Information</a:t>
            </a:r>
            <a:endParaRPr lang="en-US" sz="2800" dirty="0"/>
          </a:p>
        </p:txBody>
      </p:sp>
      <p:sp>
        <p:nvSpPr>
          <p:cNvPr id="7" name="Content Placeholder 2">
            <a:extLst>
              <a:ext uri="{FF2B5EF4-FFF2-40B4-BE49-F238E27FC236}">
                <a16:creationId xmlns="" xmlns:a16="http://schemas.microsoft.com/office/drawing/2014/main" id="{8298166A-6356-4217-B3F4-379D6B42184F}"/>
              </a:ext>
            </a:extLst>
          </p:cNvPr>
          <p:cNvSpPr txBox="1">
            <a:spLocks/>
          </p:cNvSpPr>
          <p:nvPr/>
        </p:nvSpPr>
        <p:spPr>
          <a:xfrm>
            <a:off x="615744" y="3522830"/>
            <a:ext cx="7967408" cy="5334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a:t>github.com/</a:t>
            </a:r>
            <a:r>
              <a:rPr lang="en-US" dirty="0" err="1"/>
              <a:t>HoldenGC</a:t>
            </a:r>
            <a:r>
              <a:rPr lang="en-US" dirty="0"/>
              <a:t>/Ultrasonic-Sensory-Augmentation-Project</a:t>
            </a:r>
            <a:endParaRPr lang="en-US" dirty="0" smtClean="0"/>
          </a:p>
        </p:txBody>
      </p:sp>
      <p:sp>
        <p:nvSpPr>
          <p:cNvPr id="8" name="Content Placeholder 2">
            <a:extLst>
              <a:ext uri="{FF2B5EF4-FFF2-40B4-BE49-F238E27FC236}">
                <a16:creationId xmlns="" xmlns:a16="http://schemas.microsoft.com/office/drawing/2014/main" id="{8298166A-6356-4217-B3F4-379D6B42184F}"/>
              </a:ext>
            </a:extLst>
          </p:cNvPr>
          <p:cNvSpPr txBox="1">
            <a:spLocks/>
          </p:cNvSpPr>
          <p:nvPr/>
        </p:nvSpPr>
        <p:spPr>
          <a:xfrm>
            <a:off x="2580148" y="1981200"/>
            <a:ext cx="3983704" cy="5334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dirty="0" err="1" smtClean="0"/>
              <a:t>HoldenG@NSUOK.Edu</a:t>
            </a:r>
            <a:endParaRPr lang="en-US" dirty="0" smtClean="0"/>
          </a:p>
        </p:txBody>
      </p:sp>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2822472" y="1531172"/>
            <a:ext cx="3553952" cy="450028"/>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sz="2400" dirty="0" smtClean="0"/>
              <a:t>E-Mail:</a:t>
            </a:r>
          </a:p>
        </p:txBody>
      </p:sp>
      <p:sp>
        <p:nvSpPr>
          <p:cNvPr id="12" name="Content Placeholder 2">
            <a:extLst>
              <a:ext uri="{FF2B5EF4-FFF2-40B4-BE49-F238E27FC236}">
                <a16:creationId xmlns="" xmlns:a16="http://schemas.microsoft.com/office/drawing/2014/main" id="{8298166A-6356-4217-B3F4-379D6B42184F}"/>
              </a:ext>
            </a:extLst>
          </p:cNvPr>
          <p:cNvSpPr txBox="1">
            <a:spLocks/>
          </p:cNvSpPr>
          <p:nvPr/>
        </p:nvSpPr>
        <p:spPr>
          <a:xfrm>
            <a:off x="2822472" y="3072802"/>
            <a:ext cx="3553952" cy="450028"/>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sz="2400" dirty="0" err="1" smtClean="0"/>
              <a:t>Github</a:t>
            </a:r>
            <a:r>
              <a:rPr lang="en-US" sz="2400" dirty="0" smtClean="0"/>
              <a:t>:</a:t>
            </a:r>
          </a:p>
        </p:txBody>
      </p:sp>
    </p:spTree>
    <p:extLst>
      <p:ext uri="{BB962C8B-B14F-4D97-AF65-F5344CB8AC3E}">
        <p14:creationId xmlns:p14="http://schemas.microsoft.com/office/powerpoint/2010/main" val="1280588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457200" y="1828800"/>
            <a:ext cx="8229600" cy="3124200"/>
          </a:xfrm>
          <a:prstGeom prst="rect">
            <a:avLst/>
          </a:prstGeom>
        </p:spPr>
        <p:txBody>
          <a:bodyPr vert="horz" lIns="91440" tIns="45720" rIns="91440" bIns="45720" rtlCol="0" anchor="b">
            <a:noAutofit/>
            <a:scene3d>
              <a:camera prst="orthographicFront"/>
              <a:lightRig rig="threePt" dir="t"/>
            </a:scene3d>
            <a:sp3d extrusionH="57150">
              <a:bevelT w="25400" h="1270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chemeClr val="tx1"/>
              </a:buClr>
              <a:buSzPct val="100000"/>
            </a:pPr>
            <a:r>
              <a:rPr lang="en-US" sz="4000"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rPr>
              <a:t>Ultrasonic Embedded System for </a:t>
            </a:r>
            <a:endParaRPr lang="en-US" sz="4000" cap="small" dirty="0" smtClean="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endParaRPr>
          </a:p>
          <a:p>
            <a:pPr>
              <a:spcBef>
                <a:spcPct val="20000"/>
              </a:spcBef>
              <a:spcAft>
                <a:spcPts val="600"/>
              </a:spcAft>
              <a:buClr>
                <a:schemeClr val="tx1"/>
              </a:buClr>
              <a:buSzPct val="100000"/>
            </a:pPr>
            <a:r>
              <a:rPr lang="en-US" sz="3900" cap="small" dirty="0" smtClean="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rPr>
              <a:t>Visually Impaired Persons</a:t>
            </a:r>
          </a:p>
          <a:p>
            <a:pPr>
              <a:spcBef>
                <a:spcPct val="20000"/>
              </a:spcBef>
              <a:spcAft>
                <a:spcPts val="600"/>
              </a:spcAft>
              <a:buClr>
                <a:schemeClr val="tx1"/>
              </a:buClr>
              <a:buSzPct val="100000"/>
            </a:pPr>
            <a:r>
              <a:rPr lang="en-US" sz="2800" cap="small" dirty="0" smtClean="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rPr>
              <a:t>to</a:t>
            </a:r>
            <a:endParaRPr lang="en-US" sz="2800"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endParaRPr>
          </a:p>
          <a:p>
            <a:pPr>
              <a:spcBef>
                <a:spcPct val="20000"/>
              </a:spcBef>
              <a:spcAft>
                <a:spcPts val="600"/>
              </a:spcAft>
              <a:buClr>
                <a:schemeClr val="tx1"/>
              </a:buClr>
              <a:buSzPct val="100000"/>
            </a:pPr>
            <a:r>
              <a:rPr lang="en-US" sz="4000"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101600" dist="76200" dir="2700000" algn="tl" rotWithShape="0">
                    <a:prstClr val="black"/>
                  </a:outerShdw>
                </a:effectLst>
                <a:latin typeface="+mn-lt"/>
                <a:ea typeface="+mn-ea"/>
                <a:cs typeface="+mn-cs"/>
              </a:rPr>
              <a:t>Enhance Situational Awareness</a:t>
            </a:r>
          </a:p>
        </p:txBody>
      </p:sp>
      <p:sp>
        <p:nvSpPr>
          <p:cNvPr id="11" name="Subtitle 2">
            <a:extLst>
              <a:ext uri="{FF2B5EF4-FFF2-40B4-BE49-F238E27FC236}">
                <a16:creationId xmlns:a16="http://schemas.microsoft.com/office/drawing/2014/main" xmlns="" id="{7793782F-9B84-4661-9228-2508BAD839A5}"/>
              </a:ext>
            </a:extLst>
          </p:cNvPr>
          <p:cNvSpPr txBox="1">
            <a:spLocks/>
          </p:cNvSpPr>
          <p:nvPr/>
        </p:nvSpPr>
        <p:spPr>
          <a:xfrm>
            <a:off x="1318417" y="5562600"/>
            <a:ext cx="6507167" cy="6821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sz="2100" dirty="0" err="1" smtClean="0">
                <a:gradFill flip="none" rotWithShape="1">
                  <a:gsLst>
                    <a:gs pos="0">
                      <a:schemeClr val="tx1"/>
                    </a:gs>
                    <a:gs pos="100000">
                      <a:schemeClr val="tx1">
                        <a:lumMod val="75000"/>
                      </a:schemeClr>
                    </a:gs>
                  </a:gsLst>
                  <a:lin ang="5400000" scaled="0"/>
                  <a:tileRect/>
                </a:gradFill>
              </a:rPr>
              <a:t>Gena</a:t>
            </a:r>
            <a:r>
              <a:rPr lang="en-US" sz="2100" dirty="0" smtClean="0">
                <a:gradFill flip="none" rotWithShape="1">
                  <a:gsLst>
                    <a:gs pos="0">
                      <a:schemeClr val="tx1"/>
                    </a:gs>
                    <a:gs pos="100000">
                      <a:schemeClr val="tx1">
                        <a:lumMod val="75000"/>
                      </a:schemeClr>
                    </a:gs>
                  </a:gsLst>
                  <a:lin ang="5400000" scaled="0"/>
                  <a:tileRect/>
                </a:gradFill>
              </a:rPr>
              <a:t> Holden</a:t>
            </a:r>
            <a:endParaRPr lang="en-US" sz="2100" dirty="0">
              <a:gradFill flip="none" rotWithShape="1">
                <a:gsLst>
                  <a:gs pos="0">
                    <a:schemeClr val="tx1"/>
                  </a:gs>
                  <a:gs pos="100000">
                    <a:schemeClr val="tx1">
                      <a:lumMod val="75000"/>
                    </a:schemeClr>
                  </a:gs>
                </a:gsLst>
                <a:lin ang="5400000" scaled="0"/>
                <a:tileRect/>
              </a:gradFill>
            </a:endParaRPr>
          </a:p>
        </p:txBody>
      </p:sp>
    </p:spTree>
    <p:extLst>
      <p:ext uri="{BB962C8B-B14F-4D97-AF65-F5344CB8AC3E}">
        <p14:creationId xmlns:p14="http://schemas.microsoft.com/office/powerpoint/2010/main" val="30075117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4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94" t="12146" r="1619" b="15890"/>
          <a:stretch/>
        </p:blipFill>
        <p:spPr bwMode="auto">
          <a:xfrm>
            <a:off x="2015289" y="1828800"/>
            <a:ext cx="5113422" cy="285148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4097" name="Picture 1"/>
          <p:cNvPicPr>
            <a:picLocks noChangeAspect="1" noChangeArrowheads="1"/>
          </p:cNvPicPr>
          <p:nvPr/>
        </p:nvPicPr>
        <p:blipFill rotWithShape="1">
          <a:blip r:embed="rId5">
            <a:extLst>
              <a:ext uri="{28A0092B-C50C-407E-A947-70E740481C1C}">
                <a14:useLocalDpi xmlns:a14="http://schemas.microsoft.com/office/drawing/2010/main" val="0"/>
              </a:ext>
            </a:extLst>
          </a:blip>
          <a:srcRect r="1330"/>
          <a:stretch/>
        </p:blipFill>
        <p:spPr bwMode="auto">
          <a:xfrm>
            <a:off x="2011097" y="1828800"/>
            <a:ext cx="5111496" cy="28430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2" name="Title 1">
            <a:extLst>
              <a:ext uri="{FF2B5EF4-FFF2-40B4-BE49-F238E27FC236}">
                <a16:creationId xmlns:a16="http://schemas.microsoft.com/office/drawing/2014/main" xmlns="" id="{51C682C4-8561-4B02-A298-4AC0B3B644F9}"/>
              </a:ext>
            </a:extLst>
          </p:cNvPr>
          <p:cNvSpPr>
            <a:spLocks noGrp="1"/>
          </p:cNvSpPr>
          <p:nvPr>
            <p:ph type="ctrTitle"/>
          </p:nvPr>
        </p:nvSpPr>
        <p:spPr>
          <a:xfrm>
            <a:off x="190500" y="152400"/>
            <a:ext cx="8763000" cy="304800"/>
          </a:xfr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p>
            <a:pPr algn="r"/>
            <a:r>
              <a:rPr lang="en-US" sz="1400" dirty="0"/>
              <a:t>Ultrasonic  Embedded  system</a:t>
            </a:r>
          </a:p>
        </p:txBody>
      </p:sp>
      <p:sp>
        <p:nvSpPr>
          <p:cNvPr id="11" name="Title 1">
            <a:extLst>
              <a:ext uri="{FF2B5EF4-FFF2-40B4-BE49-F238E27FC236}">
                <a16:creationId xmlns="" xmlns:a16="http://schemas.microsoft.com/office/drawing/2014/main" id="{AC89BF8E-C55D-49DE-9ED6-89197AD77859}"/>
              </a:ext>
            </a:extLst>
          </p:cNvPr>
          <p:cNvSpPr txBox="1">
            <a:spLocks/>
          </p:cNvSpPr>
          <p:nvPr/>
        </p:nvSpPr>
        <p:spPr>
          <a:xfrm>
            <a:off x="643192" y="609600"/>
            <a:ext cx="8348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Project Concept and Goals</a:t>
            </a:r>
            <a:endParaRPr lang="en-US" sz="2800" dirty="0"/>
          </a:p>
        </p:txBody>
      </p:sp>
      <p:sp>
        <p:nvSpPr>
          <p:cNvPr id="15" name="Content Placeholder 2">
            <a:extLst>
              <a:ext uri="{FF2B5EF4-FFF2-40B4-BE49-F238E27FC236}">
                <a16:creationId xmlns="" xmlns:a16="http://schemas.microsoft.com/office/drawing/2014/main" id="{8298166A-6356-4217-B3F4-379D6B42184F}"/>
              </a:ext>
            </a:extLst>
          </p:cNvPr>
          <p:cNvSpPr txBox="1">
            <a:spLocks/>
          </p:cNvSpPr>
          <p:nvPr/>
        </p:nvSpPr>
        <p:spPr>
          <a:xfrm>
            <a:off x="643192" y="5029200"/>
            <a:ext cx="7815008" cy="1492000"/>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1800" dirty="0" smtClean="0"/>
              <a:t>•</a:t>
            </a:r>
            <a:r>
              <a:rPr lang="en-US" sz="1800" dirty="0"/>
              <a:t>	</a:t>
            </a:r>
            <a:r>
              <a:rPr lang="en-US" sz="1800" dirty="0" smtClean="0"/>
              <a:t>Develop system to alerts </a:t>
            </a:r>
            <a:r>
              <a:rPr lang="en-US" sz="1800" dirty="0"/>
              <a:t>u</a:t>
            </a:r>
            <a:r>
              <a:rPr lang="en-US" sz="1800" dirty="0" smtClean="0"/>
              <a:t>sers when obstacles are in path.</a:t>
            </a:r>
            <a:endParaRPr lang="en-US" sz="1800" dirty="0"/>
          </a:p>
          <a:p>
            <a:pPr marL="0" indent="0">
              <a:buNone/>
            </a:pPr>
            <a:r>
              <a:rPr lang="en-US" sz="1800" dirty="0" smtClean="0"/>
              <a:t>•</a:t>
            </a:r>
            <a:r>
              <a:rPr lang="en-US" sz="1800" dirty="0"/>
              <a:t>	</a:t>
            </a:r>
            <a:r>
              <a:rPr lang="en-US" sz="1800" dirty="0" smtClean="0"/>
              <a:t>Create from inexpensive </a:t>
            </a:r>
            <a:r>
              <a:rPr lang="en-US" sz="1800" dirty="0"/>
              <a:t>and widely </a:t>
            </a:r>
            <a:r>
              <a:rPr lang="en-US" sz="1800" dirty="0" smtClean="0"/>
              <a:t>available components.</a:t>
            </a:r>
            <a:endParaRPr lang="en-US" sz="1800" dirty="0"/>
          </a:p>
          <a:p>
            <a:pPr marL="0" indent="0">
              <a:buNone/>
            </a:pPr>
            <a:r>
              <a:rPr lang="en-US" sz="1800" dirty="0"/>
              <a:t>•	</a:t>
            </a:r>
            <a:r>
              <a:rPr lang="en-US" sz="1800" dirty="0" smtClean="0"/>
              <a:t>Design for code portability and ease of recreation / enhancement.</a:t>
            </a:r>
            <a:endParaRPr lang="en-US" sz="1800" dirty="0"/>
          </a:p>
        </p:txBody>
      </p:sp>
    </p:spTree>
    <p:extLst>
      <p:ext uri="{BB962C8B-B14F-4D97-AF65-F5344CB8AC3E}">
        <p14:creationId xmlns:p14="http://schemas.microsoft.com/office/powerpoint/2010/main" val="5388017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97"/>
                                        </p:tgtEl>
                                        <p:attrNameLst>
                                          <p:attrName>style.visibility</p:attrName>
                                        </p:attrNameLst>
                                      </p:cBhvr>
                                      <p:to>
                                        <p:strVal val="visible"/>
                                      </p:to>
                                    </p:set>
                                    <p:animEffect transition="in" filter="wipe(left)">
                                      <p:cBhvr>
                                        <p:cTn id="15" dur="3000"/>
                                        <p:tgtEl>
                                          <p:spTgt spid="4097"/>
                                        </p:tgtEl>
                                      </p:cBhvr>
                                    </p:animEffect>
                                  </p:childTnLst>
                                </p:cTn>
                              </p:par>
                            </p:childTnLst>
                          </p:cTn>
                        </p:par>
                        <p:par>
                          <p:cTn id="16" fill="hold">
                            <p:stCondLst>
                              <p:cond delay="3000"/>
                            </p:stCondLst>
                            <p:childTnLst>
                              <p:par>
                                <p:cTn id="17" presetID="10" presetClass="entr" presetSubtype="0" fill="hold" grpId="0" nodeType="afterEffect">
                                  <p:stCondLst>
                                    <p:cond delay="200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1500"/>
                                        <p:tgtEl>
                                          <p:spTgt spid="15">
                                            <p:txEl>
                                              <p:pRg st="1" end="1"/>
                                            </p:txEl>
                                          </p:spTgt>
                                        </p:tgtEl>
                                      </p:cBhvr>
                                    </p:animEffect>
                                  </p:childTnLst>
                                </p:cTn>
                              </p:par>
                            </p:childTnLst>
                          </p:cTn>
                        </p:par>
                        <p:par>
                          <p:cTn id="20" fill="hold">
                            <p:stCondLst>
                              <p:cond delay="6500"/>
                            </p:stCondLst>
                            <p:childTnLst>
                              <p:par>
                                <p:cTn id="21" presetID="10" presetClass="entr" presetSubtype="0" fill="hold" grpId="0" nodeType="afterEffect">
                                  <p:stCondLst>
                                    <p:cond delay="200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1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Presentation Topics</a:t>
            </a:r>
            <a:endParaRPr lang="en-US" sz="2800" dirty="0"/>
          </a:p>
        </p:txBody>
      </p:sp>
      <p:sp>
        <p:nvSpPr>
          <p:cNvPr id="7" name="Content Placeholder 2">
            <a:extLst>
              <a:ext uri="{FF2B5EF4-FFF2-40B4-BE49-F238E27FC236}">
                <a16:creationId xmlns="" xmlns:a16="http://schemas.microsoft.com/office/drawing/2014/main" id="{8298166A-6356-4217-B3F4-379D6B42184F}"/>
              </a:ext>
            </a:extLst>
          </p:cNvPr>
          <p:cNvSpPr txBox="1">
            <a:spLocks/>
          </p:cNvSpPr>
          <p:nvPr/>
        </p:nvSpPr>
        <p:spPr>
          <a:xfrm>
            <a:off x="600334" y="1676400"/>
            <a:ext cx="7095866" cy="4876800"/>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Platform Selection</a:t>
            </a:r>
          </a:p>
          <a:p>
            <a:r>
              <a:rPr lang="en-US" dirty="0" smtClean="0"/>
              <a:t>Hardware</a:t>
            </a:r>
          </a:p>
          <a:p>
            <a:pPr lvl="1"/>
            <a:r>
              <a:rPr lang="en-US" dirty="0" smtClean="0"/>
              <a:t>Specific Items Used</a:t>
            </a:r>
          </a:p>
          <a:p>
            <a:pPr lvl="1"/>
            <a:r>
              <a:rPr lang="en-US" dirty="0" smtClean="0"/>
              <a:t>Operation</a:t>
            </a:r>
          </a:p>
          <a:p>
            <a:pPr lvl="1"/>
            <a:r>
              <a:rPr lang="en-US" dirty="0" smtClean="0"/>
              <a:t>Challenges </a:t>
            </a:r>
          </a:p>
          <a:p>
            <a:r>
              <a:rPr lang="en-US" dirty="0" smtClean="0"/>
              <a:t>Software</a:t>
            </a:r>
          </a:p>
          <a:p>
            <a:pPr lvl="1"/>
            <a:r>
              <a:rPr lang="en-US" dirty="0" smtClean="0"/>
              <a:t>Coding motor feedback</a:t>
            </a:r>
          </a:p>
          <a:p>
            <a:pPr lvl="1"/>
            <a:r>
              <a:rPr lang="en-US" dirty="0" smtClean="0"/>
              <a:t>Available Ultrasonic Drivers and Limitations</a:t>
            </a:r>
          </a:p>
          <a:p>
            <a:pPr lvl="1"/>
            <a:r>
              <a:rPr lang="en-US" dirty="0" smtClean="0"/>
              <a:t>Custom Driver Development</a:t>
            </a:r>
          </a:p>
          <a:p>
            <a:r>
              <a:rPr lang="en-US" dirty="0" smtClean="0"/>
              <a:t>Outcome of project</a:t>
            </a:r>
          </a:p>
          <a:p>
            <a:r>
              <a:rPr lang="en-US" dirty="0" smtClean="0"/>
              <a:t>Vision for the future</a:t>
            </a:r>
            <a:endParaRPr lang="en-US" dirty="0"/>
          </a:p>
          <a:p>
            <a:pPr lvl="1"/>
            <a:endParaRPr lang="en-US" sz="2000" dirty="0" smtClean="0"/>
          </a:p>
          <a:p>
            <a:pPr lvl="1"/>
            <a:endParaRPr lang="en-US" sz="2000" dirty="0" smtClean="0"/>
          </a:p>
          <a:p>
            <a:pPr lvl="1"/>
            <a:endParaRPr lang="en-US" sz="2000" dirty="0" smtClean="0"/>
          </a:p>
        </p:txBody>
      </p:sp>
    </p:spTree>
    <p:extLst>
      <p:ext uri="{BB962C8B-B14F-4D97-AF65-F5344CB8AC3E}">
        <p14:creationId xmlns:p14="http://schemas.microsoft.com/office/powerpoint/2010/main" val="428322531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7200"/>
                    </a14:imgEffect>
                  </a14:imgLayer>
                </a14:imgProps>
              </a:ext>
              <a:ext uri="{28A0092B-C50C-407E-A947-70E740481C1C}">
                <a14:useLocalDpi xmlns:a14="http://schemas.microsoft.com/office/drawing/2010/main" val="0"/>
              </a:ext>
            </a:extLst>
          </a:blip>
          <a:stretch>
            <a:fillRect/>
          </a:stretch>
        </p:blipFill>
        <p:spPr>
          <a:xfrm>
            <a:off x="4985085" y="1845344"/>
            <a:ext cx="3096768" cy="23225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45344"/>
            <a:ext cx="3443567" cy="23225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11" name="Picture 2" descr="https://a.pololu-files.com/picture/0J7808.600x480.jpg?810c5e85aeb9493d9ec9fed8abe684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5085" y="1845344"/>
            <a:ext cx="3096768" cy="23225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2" name="Picture 11" descr="https://www.raspberrypi.org/app/uploads/2018/03/770A5842-462x322.jpg"/>
          <p:cNvPicPr/>
          <p:nvPr/>
        </p:nvPicPr>
        <p:blipFill>
          <a:blip r:embed="rId8">
            <a:extLst>
              <a:ext uri="{28A0092B-C50C-407E-A947-70E740481C1C}">
                <a14:useLocalDpi xmlns:a14="http://schemas.microsoft.com/office/drawing/2010/main" val="0"/>
              </a:ext>
            </a:extLst>
          </a:blip>
          <a:srcRect/>
          <a:stretch>
            <a:fillRect/>
          </a:stretch>
        </p:blipFill>
        <p:spPr bwMode="auto">
          <a:xfrm>
            <a:off x="762000" y="1845344"/>
            <a:ext cx="3437730" cy="23225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p:spPr>
      </p:pic>
      <p:sp>
        <p:nvSpPr>
          <p:cNvPr id="5" name="Subtitle 2">
            <a:extLst>
              <a:ext uri="{FF2B5EF4-FFF2-40B4-BE49-F238E27FC236}">
                <a16:creationId xmlns:a16="http://schemas.microsoft.com/office/drawing/2014/main" xmlns="" id="{7793782F-9B84-4661-9228-2508BAD839A5}"/>
              </a:ext>
            </a:extLst>
          </p:cNvPr>
          <p:cNvSpPr txBox="1">
            <a:spLocks/>
          </p:cNvSpPr>
          <p:nvPr/>
        </p:nvSpPr>
        <p:spPr>
          <a:xfrm>
            <a:off x="1313262" y="5295907"/>
            <a:ext cx="6507167" cy="682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15"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Platform Selection</a:t>
            </a:r>
            <a:endParaRPr lang="en-US" sz="2800" dirty="0"/>
          </a:p>
        </p:txBody>
      </p:sp>
      <p:sp>
        <p:nvSpPr>
          <p:cNvPr id="4" name="Rectangle 3"/>
          <p:cNvSpPr/>
          <p:nvPr/>
        </p:nvSpPr>
        <p:spPr>
          <a:xfrm>
            <a:off x="1545867" y="1371600"/>
            <a:ext cx="1875835" cy="369332"/>
          </a:xfrm>
          <a:prstGeom prst="rect">
            <a:avLst/>
          </a:prstGeom>
        </p:spPr>
        <p:txBody>
          <a:bodyPr wrap="none">
            <a:spAutoFit/>
          </a:bodyPr>
          <a:lstStyle/>
          <a:p>
            <a:pPr algn="ctr"/>
            <a:r>
              <a:rPr lang="en-US" dirty="0" smtClean="0"/>
              <a:t>Raspberry Pi 3+</a:t>
            </a:r>
            <a:endParaRPr lang="en-US" dirty="0"/>
          </a:p>
        </p:txBody>
      </p:sp>
      <p:sp>
        <p:nvSpPr>
          <p:cNvPr id="17" name="Rectangle 16"/>
          <p:cNvSpPr/>
          <p:nvPr/>
        </p:nvSpPr>
        <p:spPr>
          <a:xfrm>
            <a:off x="5748641" y="1371600"/>
            <a:ext cx="1569661" cy="369332"/>
          </a:xfrm>
          <a:prstGeom prst="rect">
            <a:avLst/>
          </a:prstGeom>
        </p:spPr>
        <p:txBody>
          <a:bodyPr wrap="none">
            <a:spAutoFit/>
          </a:bodyPr>
          <a:lstStyle/>
          <a:p>
            <a:pPr algn="ctr"/>
            <a:r>
              <a:rPr lang="en-US" dirty="0" smtClean="0"/>
              <a:t>Arduino Uno</a:t>
            </a:r>
            <a:endParaRPr lang="en-US" dirty="0"/>
          </a:p>
        </p:txBody>
      </p:sp>
    </p:spTree>
    <p:extLst>
      <p:ext uri="{BB962C8B-B14F-4D97-AF65-F5344CB8AC3E}">
        <p14:creationId xmlns:p14="http://schemas.microsoft.com/office/powerpoint/2010/main" val="18992329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4.44444E-6 L 2.22222E-6 0.36181 " pathEditMode="relative" rAng="0" ptsTypes="AA">
                                      <p:cBhvr>
                                        <p:cTn id="6" dur="2000" fill="hold"/>
                                        <p:tgtEl>
                                          <p:spTgt spid="13"/>
                                        </p:tgtEl>
                                        <p:attrNameLst>
                                          <p:attrName>ppt_x</p:attrName>
                                          <p:attrName>ppt_y</p:attrName>
                                        </p:attrNameLst>
                                      </p:cBhvr>
                                      <p:rCtr x="0" y="18079"/>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77778E-7 -4.44444E-6 L 0.00226 0.36181 " pathEditMode="relative" rAng="0" ptsTypes="AA">
                                      <p:cBhvr>
                                        <p:cTn id="10" dur="2000" fill="hold"/>
                                        <p:tgtEl>
                                          <p:spTgt spid="14"/>
                                        </p:tgtEl>
                                        <p:attrNameLst>
                                          <p:attrName>ppt_x</p:attrName>
                                          <p:attrName>ppt_y</p:attrName>
                                        </p:attrNameLst>
                                      </p:cBhvr>
                                      <p:rCtr x="104" y="180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Hardware Used</a:t>
            </a:r>
            <a:endParaRPr lang="en-US" sz="2800" dirty="0"/>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1" y="3966882"/>
            <a:ext cx="2514599"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369597" y="3948953"/>
            <a:ext cx="2514600"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43192" y="3948953"/>
            <a:ext cx="2514600"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255504" y="1125967"/>
            <a:ext cx="3355096"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4462208" cy="1768474"/>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Arduino Mega - Prototyping</a:t>
            </a:r>
          </a:p>
          <a:p>
            <a:r>
              <a:rPr lang="en-US" dirty="0" smtClean="0"/>
              <a:t>Arduino Pro-Mini - Embedding</a:t>
            </a:r>
          </a:p>
          <a:p>
            <a:r>
              <a:rPr lang="en-US" dirty="0" smtClean="0"/>
              <a:t>HC-SR04 Ultrasonic Module</a:t>
            </a:r>
          </a:p>
          <a:p>
            <a:r>
              <a:rPr lang="en-US" dirty="0" smtClean="0"/>
              <a:t>10mm Micro Vibration Motor</a:t>
            </a:r>
            <a:endParaRPr lang="en-US" dirty="0"/>
          </a:p>
        </p:txBody>
      </p:sp>
    </p:spTree>
    <p:extLst>
      <p:ext uri="{BB962C8B-B14F-4D97-AF65-F5344CB8AC3E}">
        <p14:creationId xmlns:p14="http://schemas.microsoft.com/office/powerpoint/2010/main" val="1417188384"/>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fade">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Hardware Used</a:t>
            </a:r>
            <a:endParaRPr lang="en-US" sz="2800" dirty="0"/>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32196" y="1600200"/>
            <a:ext cx="3355096"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4462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Arduino Mega - Prototyping</a:t>
            </a:r>
          </a:p>
        </p:txBody>
      </p:sp>
      <p:sp>
        <p:nvSpPr>
          <p:cNvPr id="10"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81200"/>
            <a:ext cx="4462208" cy="22860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USB port for downloading code</a:t>
            </a:r>
          </a:p>
          <a:p>
            <a:r>
              <a:rPr lang="en-US" dirty="0" smtClean="0"/>
              <a:t>Large number of I/O pins</a:t>
            </a:r>
          </a:p>
          <a:p>
            <a:r>
              <a:rPr lang="en-US" dirty="0" smtClean="0"/>
              <a:t>Breadboard style connections</a:t>
            </a:r>
          </a:p>
          <a:p>
            <a:r>
              <a:rPr lang="en-US" dirty="0" smtClean="0"/>
              <a:t>Switchable 3.3 / 5 volt logic</a:t>
            </a:r>
          </a:p>
          <a:p>
            <a:r>
              <a:rPr lang="en-US" dirty="0" smtClean="0"/>
              <a:t>Power plug or by USB</a:t>
            </a:r>
            <a:endParaRPr lang="en-US" dirty="0"/>
          </a:p>
        </p:txBody>
      </p:sp>
    </p:spTree>
    <p:extLst>
      <p:ext uri="{BB962C8B-B14F-4D97-AF65-F5344CB8AC3E}">
        <p14:creationId xmlns:p14="http://schemas.microsoft.com/office/powerpoint/2010/main" val="1975043893"/>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1C682C4-8561-4B02-A298-4AC0B3B644F9}"/>
              </a:ext>
            </a:extLst>
          </p:cNvPr>
          <p:cNvSpPr txBox="1">
            <a:spLocks/>
          </p:cNvSpPr>
          <p:nvPr/>
        </p:nvSpPr>
        <p:spPr>
          <a:xfrm>
            <a:off x="190500" y="152400"/>
            <a:ext cx="8763000" cy="304800"/>
          </a:xfrm>
          <a:prstGeom prst="rect">
            <a:avLst/>
          </a:prstGeom>
          <a:solidFill>
            <a:schemeClr val="bg2">
              <a:lumMod val="50000"/>
              <a:alpha val="75000"/>
            </a:schemeClr>
          </a:solidFill>
          <a:effectLst>
            <a:softEdge rad="31750"/>
          </a:effectLst>
        </p:spPr>
        <p:txBody>
          <a:bodyPr vert="horz" lIns="91440" tIns="45720" rIns="91440" bIns="45720" rtlCol="0" anchor="b">
            <a:normAutofit/>
            <a:scene3d>
              <a:camera prst="orthographicFront"/>
              <a:lightRig rig="threePt" dir="t"/>
            </a:scene3d>
            <a:sp3d extrusionH="57150">
              <a:bevelT w="63500" h="31750"/>
            </a:sp3d>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smtClean="0"/>
              <a:t>Ultrasonic  Embedded  system</a:t>
            </a:r>
            <a:endParaRPr lang="en-US" sz="1400" dirty="0"/>
          </a:p>
        </p:txBody>
      </p:sp>
      <p:sp>
        <p:nvSpPr>
          <p:cNvPr id="4" name="Title 1">
            <a:extLst>
              <a:ext uri="{FF2B5EF4-FFF2-40B4-BE49-F238E27FC236}">
                <a16:creationId xmlns="" xmlns:a16="http://schemas.microsoft.com/office/drawing/2014/main" id="{AC89BF8E-C55D-49DE-9ED6-89197AD77859}"/>
              </a:ext>
            </a:extLst>
          </p:cNvPr>
          <p:cNvSpPr txBox="1">
            <a:spLocks/>
          </p:cNvSpPr>
          <p:nvPr/>
        </p:nvSpPr>
        <p:spPr>
          <a:xfrm>
            <a:off x="643192" y="609600"/>
            <a:ext cx="7967408" cy="609600"/>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Hardware Used</a:t>
            </a:r>
            <a:endParaRPr lang="en-US" sz="2800" dirty="0"/>
          </a:p>
        </p:txBody>
      </p:sp>
      <p:sp>
        <p:nvSpPr>
          <p:cNvPr id="9" name="Content Placeholder 2">
            <a:extLst>
              <a:ext uri="{FF2B5EF4-FFF2-40B4-BE49-F238E27FC236}">
                <a16:creationId xmlns="" xmlns:a16="http://schemas.microsoft.com/office/drawing/2014/main" id="{8298166A-6356-4217-B3F4-379D6B42184F}"/>
              </a:ext>
            </a:extLst>
          </p:cNvPr>
          <p:cNvSpPr txBox="1">
            <a:spLocks/>
          </p:cNvSpPr>
          <p:nvPr/>
        </p:nvSpPr>
        <p:spPr>
          <a:xfrm>
            <a:off x="643192" y="1506967"/>
            <a:ext cx="4462208" cy="4742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smtClean="0"/>
              <a:t>Arduino </a:t>
            </a:r>
            <a:r>
              <a:rPr lang="en-US" sz="2400" dirty="0" err="1" smtClean="0"/>
              <a:t>ProMini</a:t>
            </a:r>
            <a:r>
              <a:rPr lang="en-US" sz="2400" dirty="0" smtClean="0"/>
              <a:t> - Embedding</a:t>
            </a:r>
          </a:p>
        </p:txBody>
      </p:sp>
      <p:sp>
        <p:nvSpPr>
          <p:cNvPr id="10" name="Content Placeholder 2">
            <a:extLst>
              <a:ext uri="{FF2B5EF4-FFF2-40B4-BE49-F238E27FC236}">
                <a16:creationId xmlns="" xmlns:a16="http://schemas.microsoft.com/office/drawing/2014/main" id="{8298166A-6356-4217-B3F4-379D6B42184F}"/>
              </a:ext>
            </a:extLst>
          </p:cNvPr>
          <p:cNvSpPr txBox="1">
            <a:spLocks/>
          </p:cNvSpPr>
          <p:nvPr/>
        </p:nvSpPr>
        <p:spPr>
          <a:xfrm>
            <a:off x="643192" y="1981200"/>
            <a:ext cx="4462208" cy="2286000"/>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smtClean="0"/>
              <a:t>Tiny footprint</a:t>
            </a:r>
          </a:p>
          <a:p>
            <a:r>
              <a:rPr lang="en-US" dirty="0"/>
              <a:t>I</a:t>
            </a:r>
            <a:r>
              <a:rPr lang="en-US" dirty="0" smtClean="0"/>
              <a:t>nexpensive</a:t>
            </a:r>
          </a:p>
          <a:p>
            <a:r>
              <a:rPr lang="en-US" dirty="0" smtClean="0"/>
              <a:t>Reasonable Number of I/O pins</a:t>
            </a:r>
          </a:p>
          <a:p>
            <a:r>
              <a:rPr lang="en-US" dirty="0" smtClean="0"/>
              <a:t>No USB port to download code</a:t>
            </a:r>
          </a:p>
          <a:p>
            <a:r>
              <a:rPr lang="en-US" dirty="0" smtClean="0"/>
              <a:t>Solder connections</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600200"/>
            <a:ext cx="2514600" cy="2514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11" name="Content Placeholder 2">
            <a:extLst>
              <a:ext uri="{FF2B5EF4-FFF2-40B4-BE49-F238E27FC236}">
                <a16:creationId xmlns="" xmlns:a16="http://schemas.microsoft.com/office/drawing/2014/main" id="{8298166A-6356-4217-B3F4-379D6B42184F}"/>
              </a:ext>
            </a:extLst>
          </p:cNvPr>
          <p:cNvSpPr txBox="1">
            <a:spLocks/>
          </p:cNvSpPr>
          <p:nvPr/>
        </p:nvSpPr>
        <p:spPr>
          <a:xfrm>
            <a:off x="1257300" y="5181600"/>
            <a:ext cx="6629400" cy="931433"/>
          </a:xfrm>
          <a:prstGeom prst="rect">
            <a:avLst/>
          </a:prstGeom>
        </p:spPr>
        <p:txBody>
          <a:bodyPr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en-US" sz="2400" dirty="0" err="1" smtClean="0"/>
              <a:t>Arduinos</a:t>
            </a:r>
            <a:r>
              <a:rPr lang="en-US" sz="2400" dirty="0" smtClean="0"/>
              <a:t> can be programmed using the Arduino IDE and C++ based language </a:t>
            </a:r>
          </a:p>
        </p:txBody>
      </p:sp>
    </p:spTree>
    <p:extLst>
      <p:ext uri="{BB962C8B-B14F-4D97-AF65-F5344CB8AC3E}">
        <p14:creationId xmlns:p14="http://schemas.microsoft.com/office/powerpoint/2010/main" val="1573391670"/>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1_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2.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3.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4.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5.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6.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ppt/theme/themeOverride7.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docProps/app.xml><?xml version="1.0" encoding="utf-8"?>
<Properties xmlns="http://schemas.openxmlformats.org/officeDocument/2006/extended-properties" xmlns:vt="http://schemas.openxmlformats.org/officeDocument/2006/docPropsVTypes">
  <TotalTime>1947</TotalTime>
  <Words>2331</Words>
  <Application>Microsoft Office PowerPoint</Application>
  <PresentationFormat>On-screen Show (4:3)</PresentationFormat>
  <Paragraphs>275</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Century Gothic</vt:lpstr>
      <vt:lpstr>Mesh</vt:lpstr>
      <vt:lpstr>1_Mesh</vt:lpstr>
      <vt:lpstr>PowerPoint Presentation</vt:lpstr>
      <vt:lpstr>PowerPoint Presentation</vt:lpstr>
      <vt:lpstr>PowerPoint Presentation</vt:lpstr>
      <vt:lpstr>Ultrasonic  Embedded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127</cp:revision>
  <dcterms:created xsi:type="dcterms:W3CDTF">2018-12-02T00:27:44Z</dcterms:created>
  <dcterms:modified xsi:type="dcterms:W3CDTF">2020-04-02T13:29:24Z</dcterms:modified>
</cp:coreProperties>
</file>