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1"/>
  </p:notesMasterIdLst>
  <p:sldIdLst>
    <p:sldId id="2178" r:id="rId2"/>
    <p:sldId id="2722" r:id="rId3"/>
    <p:sldId id="2782" r:id="rId4"/>
    <p:sldId id="2795" r:id="rId5"/>
    <p:sldId id="2796" r:id="rId6"/>
    <p:sldId id="2793" r:id="rId7"/>
    <p:sldId id="2785" r:id="rId8"/>
    <p:sldId id="2786" r:id="rId9"/>
    <p:sldId id="2787" r:id="rId10"/>
    <p:sldId id="2794" r:id="rId11"/>
    <p:sldId id="2788" r:id="rId12"/>
    <p:sldId id="2797" r:id="rId13"/>
    <p:sldId id="2805" r:id="rId14"/>
    <p:sldId id="2746" r:id="rId15"/>
    <p:sldId id="2766" r:id="rId16"/>
    <p:sldId id="2800" r:id="rId17"/>
    <p:sldId id="2768" r:id="rId18"/>
    <p:sldId id="2053" r:id="rId19"/>
    <p:sldId id="2808" r:id="rId2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01A006EE-7526-44AE-8D60-DF2B0F06F9B1}">
          <p14:sldIdLst>
            <p14:sldId id="2178"/>
            <p14:sldId id="2722"/>
            <p14:sldId id="2782"/>
            <p14:sldId id="2795"/>
            <p14:sldId id="2796"/>
            <p14:sldId id="2793"/>
            <p14:sldId id="2785"/>
            <p14:sldId id="2786"/>
            <p14:sldId id="2787"/>
            <p14:sldId id="2794"/>
            <p14:sldId id="2788"/>
            <p14:sldId id="2797"/>
            <p14:sldId id="2805"/>
            <p14:sldId id="2746"/>
            <p14:sldId id="2766"/>
            <p14:sldId id="2800"/>
            <p14:sldId id="2768"/>
            <p14:sldId id="2053"/>
            <p14:sldId id="28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423" userDrawn="1">
          <p15:clr>
            <a:srgbClr val="A4A3A4"/>
          </p15:clr>
        </p15:guide>
        <p15:guide id="4" pos="257" userDrawn="1">
          <p15:clr>
            <a:srgbClr val="A4A3A4"/>
          </p15:clr>
        </p15:guide>
        <p15:guide id="5" orient="horz" pos="3929" userDrawn="1">
          <p15:clr>
            <a:srgbClr val="A4A3A4"/>
          </p15:clr>
        </p15:guide>
        <p15:guide id="6" orient="horz" pos="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5AB"/>
    <a:srgbClr val="B8B8B8"/>
    <a:srgbClr val="AEAEAE"/>
    <a:srgbClr val="002060"/>
    <a:srgbClr val="009900"/>
    <a:srgbClr val="00CC00"/>
    <a:srgbClr val="FFFF99"/>
    <a:srgbClr val="CCCCCC"/>
    <a:srgbClr val="99CCFF"/>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5" autoAdjust="0"/>
    <p:restoredTop sz="94054" autoAdjust="0"/>
  </p:normalViewPr>
  <p:slideViewPr>
    <p:cSldViewPr>
      <p:cViewPr varScale="1">
        <p:scale>
          <a:sx n="71" d="100"/>
          <a:sy n="71" d="100"/>
        </p:scale>
        <p:origin x="636" y="72"/>
      </p:cViewPr>
      <p:guideLst>
        <p:guide orient="horz" pos="2160"/>
        <p:guide pos="3840"/>
        <p:guide pos="7423"/>
        <p:guide pos="257"/>
        <p:guide orient="horz" pos="3929"/>
        <p:guide orient="horz" pos="48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CC7723D-B4E7-4AB7-8784-62F6C83E6472}" type="datetimeFigureOut">
              <a:rPr lang="zh-CN" altLang="en-US"/>
              <a:pPr>
                <a:defRPr/>
              </a:pPr>
              <a:t>2017/8/25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A360E541-D624-4CC7-8790-A71859D9D9C9}" type="slidenum">
              <a:rPr lang="zh-CN" altLang="en-US"/>
              <a:pPr>
                <a:defRPr/>
              </a:pPr>
              <a:t>‹#›</a:t>
            </a:fld>
            <a:endParaRPr lang="zh-CN" altLang="en-US"/>
          </a:p>
        </p:txBody>
      </p:sp>
    </p:spTree>
    <p:extLst>
      <p:ext uri="{BB962C8B-B14F-4D97-AF65-F5344CB8AC3E}">
        <p14:creationId xmlns:p14="http://schemas.microsoft.com/office/powerpoint/2010/main" val="773106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a:t>
            </a:fld>
            <a:endParaRPr lang="zh-CN" altLang="en-US"/>
          </a:p>
        </p:txBody>
      </p:sp>
    </p:spTree>
    <p:extLst>
      <p:ext uri="{BB962C8B-B14F-4D97-AF65-F5344CB8AC3E}">
        <p14:creationId xmlns:p14="http://schemas.microsoft.com/office/powerpoint/2010/main" val="160284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四川</a:t>
            </a:r>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13</a:t>
            </a:fld>
            <a:endParaRPr lang="zh-CN" altLang="en-US"/>
          </a:p>
        </p:txBody>
      </p:sp>
    </p:spTree>
    <p:extLst>
      <p:ext uri="{BB962C8B-B14F-4D97-AF65-F5344CB8AC3E}">
        <p14:creationId xmlns:p14="http://schemas.microsoft.com/office/powerpoint/2010/main" val="76954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要说明实际上其他红色标明的点也可以部署设备并接入</a:t>
            </a:r>
            <a:r>
              <a:rPr lang="en-US" altLang="zh-CN" dirty="0" smtClean="0"/>
              <a:t>,</a:t>
            </a:r>
            <a:r>
              <a:rPr lang="en-US" altLang="zh-CN" baseline="0" dirty="0" smtClean="0"/>
              <a:t> </a:t>
            </a:r>
            <a:r>
              <a:rPr lang="zh-CN" altLang="en-US" baseline="0" dirty="0" smtClean="0"/>
              <a:t>且不管是否是浩瀚自采数据</a:t>
            </a:r>
            <a:r>
              <a:rPr lang="en-US" altLang="zh-CN" baseline="0" dirty="0" smtClean="0"/>
              <a:t>, </a:t>
            </a:r>
            <a:r>
              <a:rPr lang="zh-CN" altLang="en-US" baseline="0" dirty="0" smtClean="0"/>
              <a:t>其他第三方数据也可以接入</a:t>
            </a:r>
            <a:endParaRPr lang="en-US" altLang="zh-CN" baseline="0" dirty="0" smtClean="0"/>
          </a:p>
          <a:p>
            <a:endParaRPr lang="en-US" altLang="zh-CN" baseline="0" dirty="0" smtClean="0"/>
          </a:p>
          <a:p>
            <a:r>
              <a:rPr lang="zh-CN" altLang="en-US" baseline="0" dirty="0" smtClean="0"/>
              <a:t>浩瀚作为</a:t>
            </a:r>
            <a:r>
              <a:rPr lang="en-US" altLang="zh-CN" baseline="0" dirty="0" smtClean="0"/>
              <a:t>DPI</a:t>
            </a:r>
            <a:r>
              <a:rPr lang="zh-CN" altLang="en-US" baseline="0" dirty="0" smtClean="0"/>
              <a:t>厂商</a:t>
            </a:r>
            <a:r>
              <a:rPr lang="en-US" altLang="zh-CN" baseline="0" dirty="0" smtClean="0"/>
              <a:t>, </a:t>
            </a:r>
            <a:r>
              <a:rPr lang="zh-CN" altLang="en-US" baseline="0" dirty="0" smtClean="0"/>
              <a:t>目前并没有接入其他数据源</a:t>
            </a:r>
            <a:r>
              <a:rPr lang="en-US" altLang="zh-CN" baseline="0" dirty="0" smtClean="0"/>
              <a:t>, </a:t>
            </a:r>
            <a:r>
              <a:rPr lang="zh-CN" altLang="en-US" baseline="0" dirty="0" smtClean="0"/>
              <a:t>但我们认为并不是所有数据都适合接入到共享层</a:t>
            </a:r>
            <a:endParaRPr lang="en-US" altLang="zh-CN" dirty="0" smtClean="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14</a:t>
            </a:fld>
            <a:endParaRPr lang="zh-CN" altLang="en-US"/>
          </a:p>
        </p:txBody>
      </p:sp>
    </p:spTree>
    <p:extLst>
      <p:ext uri="{BB962C8B-B14F-4D97-AF65-F5344CB8AC3E}">
        <p14:creationId xmlns:p14="http://schemas.microsoft.com/office/powerpoint/2010/main" val="425142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15</a:t>
            </a:fld>
            <a:endParaRPr lang="zh-CN" altLang="en-US"/>
          </a:p>
        </p:txBody>
      </p:sp>
    </p:spTree>
    <p:extLst>
      <p:ext uri="{BB962C8B-B14F-4D97-AF65-F5344CB8AC3E}">
        <p14:creationId xmlns:p14="http://schemas.microsoft.com/office/powerpoint/2010/main" val="3603775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传输子层</a:t>
            </a:r>
            <a:endParaRPr lang="en-US" altLang="zh-CN" dirty="0" smtClean="0"/>
          </a:p>
          <a:p>
            <a:r>
              <a:rPr lang="zh-CN" altLang="en-US" dirty="0" smtClean="0"/>
              <a:t>存储子层</a:t>
            </a:r>
            <a:endParaRPr lang="en-US" altLang="zh-CN" dirty="0" smtClean="0"/>
          </a:p>
          <a:p>
            <a:r>
              <a:rPr lang="zh-CN" altLang="en-US" dirty="0" smtClean="0"/>
              <a:t>计算子层</a:t>
            </a:r>
            <a:r>
              <a:rPr lang="en-US" altLang="zh-CN" dirty="0" smtClean="0"/>
              <a:t>: </a:t>
            </a:r>
            <a:r>
              <a:rPr lang="zh-CN" altLang="en-US" dirty="0" smtClean="0"/>
              <a:t>提供多种计算方法</a:t>
            </a:r>
            <a:r>
              <a:rPr lang="en-US" altLang="zh-CN" dirty="0" smtClean="0"/>
              <a:t>; </a:t>
            </a:r>
            <a:r>
              <a:rPr lang="zh-CN" altLang="en-US" dirty="0" smtClean="0"/>
              <a:t>离线</a:t>
            </a:r>
            <a:r>
              <a:rPr lang="en-US" altLang="zh-CN" dirty="0" smtClean="0"/>
              <a:t>/</a:t>
            </a:r>
            <a:r>
              <a:rPr lang="zh-CN" altLang="en-US" dirty="0" smtClean="0"/>
              <a:t>实时</a:t>
            </a:r>
            <a:r>
              <a:rPr lang="en-US" altLang="zh-CN" dirty="0" smtClean="0"/>
              <a:t>; </a:t>
            </a:r>
            <a:r>
              <a:rPr lang="zh-CN" altLang="en-US" dirty="0" smtClean="0"/>
              <a:t>深度整合各应用需求</a:t>
            </a:r>
            <a:r>
              <a:rPr lang="en-US" altLang="zh-CN" dirty="0" smtClean="0"/>
              <a:t>, </a:t>
            </a:r>
            <a:r>
              <a:rPr lang="zh-CN" altLang="en-US" dirty="0" smtClean="0"/>
              <a:t>达到资源利用最优</a:t>
            </a:r>
            <a:r>
              <a:rPr lang="en-US" altLang="zh-CN" dirty="0" smtClean="0"/>
              <a:t>; </a:t>
            </a:r>
            <a:r>
              <a:rPr lang="zh-CN" altLang="en-US" dirty="0" smtClean="0"/>
              <a:t>集群调度资源控制</a:t>
            </a:r>
            <a:r>
              <a:rPr lang="en-US" altLang="zh-CN" dirty="0" smtClean="0"/>
              <a:t>.</a:t>
            </a:r>
          </a:p>
          <a:p>
            <a:r>
              <a:rPr lang="zh-CN" altLang="en-US" dirty="0" smtClean="0"/>
              <a:t>接口子层</a:t>
            </a:r>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17</a:t>
            </a:fld>
            <a:endParaRPr lang="zh-CN" altLang="en-US"/>
          </a:p>
        </p:txBody>
      </p:sp>
    </p:spTree>
    <p:extLst>
      <p:ext uri="{BB962C8B-B14F-4D97-AF65-F5344CB8AC3E}">
        <p14:creationId xmlns:p14="http://schemas.microsoft.com/office/powerpoint/2010/main" val="2128440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6D33CA01-55A5-4433-AEA5-BF7F909A92C3}" type="slidenum">
              <a:rPr lang="zh-CN" altLang="en-US" smtClean="0"/>
              <a:pPr>
                <a:defRPr/>
              </a:pPr>
              <a:t>18</a:t>
            </a:fld>
            <a:endParaRPr lang="en-US" altLang="zh-CN" smtClean="0"/>
          </a:p>
        </p:txBody>
      </p:sp>
      <p:sp>
        <p:nvSpPr>
          <p:cNvPr id="2867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0472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2</a:t>
            </a:fld>
            <a:endParaRPr lang="zh-CN" altLang="en-US"/>
          </a:p>
        </p:txBody>
      </p:sp>
    </p:spTree>
    <p:extLst>
      <p:ext uri="{BB962C8B-B14F-4D97-AF65-F5344CB8AC3E}">
        <p14:creationId xmlns:p14="http://schemas.microsoft.com/office/powerpoint/2010/main" val="14586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3</a:t>
            </a:fld>
            <a:endParaRPr lang="zh-CN" altLang="en-US"/>
          </a:p>
        </p:txBody>
      </p:sp>
    </p:spTree>
    <p:extLst>
      <p:ext uri="{BB962C8B-B14F-4D97-AF65-F5344CB8AC3E}">
        <p14:creationId xmlns:p14="http://schemas.microsoft.com/office/powerpoint/2010/main" val="1985222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公司公布了一个调查结果，告诉人们，</a:t>
            </a:r>
            <a:r>
              <a:rPr lang="zh-CN" altLang="en-US" sz="1200" b="1" i="0" kern="1200" dirty="0" smtClean="0">
                <a:solidFill>
                  <a:schemeClr val="tx1"/>
                </a:solidFill>
                <a:effectLst/>
                <a:latin typeface="+mn-lt"/>
                <a:ea typeface="+mn-ea"/>
                <a:cs typeface="+mn-cs"/>
              </a:rPr>
              <a:t>一分钟之内全球互联网可能会发生的是以下几种事情</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发出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亿</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万封邮件</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下载</a:t>
            </a:r>
            <a:r>
              <a:rPr lang="en-US" altLang="zh-CN" sz="1200" b="0" i="0" kern="1200" dirty="0" smtClean="0">
                <a:solidFill>
                  <a:schemeClr val="tx1"/>
                </a:solidFill>
                <a:effectLst/>
                <a:latin typeface="+mn-lt"/>
                <a:ea typeface="+mn-ea"/>
                <a:cs typeface="+mn-cs"/>
              </a:rPr>
              <a:t>4.7</a:t>
            </a:r>
            <a:r>
              <a:rPr lang="zh-CN" altLang="en-US" sz="1200" b="0" i="0" kern="1200" dirty="0" smtClean="0">
                <a:solidFill>
                  <a:schemeClr val="tx1"/>
                </a:solidFill>
                <a:effectLst/>
                <a:latin typeface="+mn-lt"/>
                <a:ea typeface="+mn-ea"/>
                <a:cs typeface="+mn-cs"/>
              </a:rPr>
              <a:t>万个</a:t>
            </a:r>
            <a:r>
              <a:rPr lang="en-US" altLang="zh-CN" sz="1200" b="0" i="0" kern="1200" dirty="0" smtClean="0">
                <a:solidFill>
                  <a:schemeClr val="tx1"/>
                </a:solidFill>
                <a:effectLst/>
                <a:latin typeface="+mn-lt"/>
                <a:ea typeface="+mn-ea"/>
                <a:cs typeface="+mn-cs"/>
              </a:rPr>
              <a:t>App</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亚马逊卖出</a:t>
            </a:r>
            <a:r>
              <a:rPr lang="en-US" altLang="zh-CN" sz="1200" b="0" i="0" kern="1200" dirty="0" smtClean="0">
                <a:solidFill>
                  <a:schemeClr val="tx1"/>
                </a:solidFill>
                <a:effectLst/>
                <a:latin typeface="+mn-lt"/>
                <a:ea typeface="+mn-ea"/>
                <a:cs typeface="+mn-cs"/>
              </a:rPr>
              <a:t>8.3</a:t>
            </a:r>
            <a:r>
              <a:rPr lang="zh-CN" altLang="en-US" sz="1200" b="0" i="0" kern="1200" dirty="0" smtClean="0">
                <a:solidFill>
                  <a:schemeClr val="tx1"/>
                </a:solidFill>
                <a:effectLst/>
                <a:latin typeface="+mn-lt"/>
                <a:ea typeface="+mn-ea"/>
                <a:cs typeface="+mn-cs"/>
              </a:rPr>
              <a:t>万美元的物品</a:t>
            </a:r>
          </a:p>
          <a:p>
            <a:r>
              <a:rPr lang="en-US" altLang="zh-CN" sz="1200" b="0" i="0" kern="1200" dirty="0" smtClean="0">
                <a:solidFill>
                  <a:schemeClr val="tx1"/>
                </a:solidFill>
                <a:effectLst/>
                <a:latin typeface="+mn-lt"/>
                <a:ea typeface="+mn-ea"/>
                <a:cs typeface="+mn-cs"/>
              </a:rPr>
              <a:t>-Flickr</a:t>
            </a:r>
            <a:r>
              <a:rPr lang="zh-CN" altLang="en-US" sz="1200" b="0" i="0" kern="1200" dirty="0" smtClean="0">
                <a:solidFill>
                  <a:schemeClr val="tx1"/>
                </a:solidFill>
                <a:effectLst/>
                <a:latin typeface="+mn-lt"/>
                <a:ea typeface="+mn-ea"/>
                <a:cs typeface="+mn-cs"/>
              </a:rPr>
              <a:t>发布了</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万张照片</a:t>
            </a:r>
          </a:p>
          <a:p>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Youtube</a:t>
            </a:r>
            <a:r>
              <a:rPr lang="zh-CN" altLang="en-US" sz="1200" b="0" i="0" kern="1200" dirty="0" smtClean="0">
                <a:solidFill>
                  <a:schemeClr val="tx1"/>
                </a:solidFill>
                <a:effectLst/>
                <a:latin typeface="+mn-lt"/>
                <a:ea typeface="+mn-ea"/>
                <a:cs typeface="+mn-cs"/>
              </a:rPr>
              <a:t>的视频被查看</a:t>
            </a:r>
            <a:r>
              <a:rPr lang="en-US" altLang="zh-CN" sz="1200" b="0" i="0" kern="1200" dirty="0" smtClean="0">
                <a:solidFill>
                  <a:schemeClr val="tx1"/>
                </a:solidFill>
                <a:effectLst/>
                <a:latin typeface="+mn-lt"/>
                <a:ea typeface="+mn-ea"/>
                <a:cs typeface="+mn-cs"/>
              </a:rPr>
              <a:t>130</a:t>
            </a:r>
            <a:r>
              <a:rPr lang="zh-CN" altLang="en-US" sz="1200" b="0" i="0" kern="1200" dirty="0" smtClean="0">
                <a:solidFill>
                  <a:schemeClr val="tx1"/>
                </a:solidFill>
                <a:effectLst/>
                <a:latin typeface="+mn-lt"/>
                <a:ea typeface="+mn-ea"/>
                <a:cs typeface="+mn-cs"/>
              </a:rPr>
              <a:t>万次</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全球传送数据约</a:t>
            </a:r>
            <a:r>
              <a:rPr lang="en-US" altLang="zh-CN" sz="1200" b="0" i="0" kern="1200" dirty="0" smtClean="0">
                <a:solidFill>
                  <a:schemeClr val="tx1"/>
                </a:solidFill>
                <a:effectLst/>
                <a:latin typeface="+mn-lt"/>
                <a:ea typeface="+mn-ea"/>
                <a:cs typeface="+mn-cs"/>
              </a:rPr>
              <a:t>64000Gb</a:t>
            </a:r>
          </a:p>
          <a:p>
            <a:r>
              <a:rPr lang="en-US" altLang="zh-CN" sz="1200" b="0" i="0" kern="1200" dirty="0" smtClean="0">
                <a:solidFill>
                  <a:schemeClr val="tx1"/>
                </a:solidFill>
                <a:effectLst/>
                <a:latin typeface="+mn-lt"/>
                <a:ea typeface="+mn-ea"/>
                <a:cs typeface="+mn-cs"/>
              </a:rPr>
              <a:t>-Facebook</a:t>
            </a:r>
            <a:r>
              <a:rPr lang="zh-CN" altLang="en-US" sz="1200" b="0" i="0" kern="1200" dirty="0" smtClean="0">
                <a:solidFill>
                  <a:schemeClr val="tx1"/>
                </a:solidFill>
                <a:effectLst/>
                <a:latin typeface="+mn-lt"/>
                <a:ea typeface="+mn-ea"/>
                <a:cs typeface="+mn-cs"/>
              </a:rPr>
              <a:t>被查看</a:t>
            </a:r>
            <a:r>
              <a:rPr lang="en-US" altLang="zh-CN" sz="1200" b="0" i="0" kern="1200" dirty="0" smtClean="0">
                <a:solidFill>
                  <a:schemeClr val="tx1"/>
                </a:solidFill>
                <a:effectLst/>
                <a:latin typeface="+mn-lt"/>
                <a:ea typeface="+mn-ea"/>
                <a:cs typeface="+mn-cs"/>
              </a:rPr>
              <a:t>600</a:t>
            </a:r>
            <a:r>
              <a:rPr lang="zh-CN" altLang="en-US" sz="1200" b="0" i="0" kern="1200" dirty="0" smtClean="0">
                <a:solidFill>
                  <a:schemeClr val="tx1"/>
                </a:solidFill>
                <a:effectLst/>
                <a:latin typeface="+mn-lt"/>
                <a:ea typeface="+mn-ea"/>
                <a:cs typeface="+mn-cs"/>
              </a:rPr>
              <a:t>万次</a:t>
            </a:r>
          </a:p>
          <a:p>
            <a:r>
              <a:rPr lang="en-US" altLang="zh-CN" sz="1200" b="0" i="0" kern="1200" dirty="0" smtClean="0">
                <a:solidFill>
                  <a:schemeClr val="tx1"/>
                </a:solidFill>
                <a:effectLst/>
                <a:latin typeface="+mn-lt"/>
                <a:ea typeface="+mn-ea"/>
                <a:cs typeface="+mn-cs"/>
              </a:rPr>
              <a:t>-Pandora</a:t>
            </a:r>
            <a:r>
              <a:rPr lang="zh-CN" altLang="en-US" sz="1200" b="0" i="0" kern="1200" dirty="0" smtClean="0">
                <a:solidFill>
                  <a:schemeClr val="tx1"/>
                </a:solidFill>
                <a:effectLst/>
                <a:latin typeface="+mn-lt"/>
                <a:ea typeface="+mn-ea"/>
                <a:cs typeface="+mn-cs"/>
              </a:rPr>
              <a:t>音乐电台播放了总计</a:t>
            </a:r>
            <a:r>
              <a:rPr lang="en-US" altLang="zh-CN" sz="1200" b="0" i="0" kern="1200" dirty="0" smtClean="0">
                <a:solidFill>
                  <a:schemeClr val="tx1"/>
                </a:solidFill>
                <a:effectLst/>
                <a:latin typeface="+mn-lt"/>
                <a:ea typeface="+mn-ea"/>
                <a:cs typeface="+mn-cs"/>
              </a:rPr>
              <a:t>6.1</a:t>
            </a:r>
            <a:r>
              <a:rPr lang="zh-CN" altLang="en-US" sz="1200" b="0" i="0" kern="1200" dirty="0" smtClean="0">
                <a:solidFill>
                  <a:schemeClr val="tx1"/>
                </a:solidFill>
                <a:effectLst/>
                <a:latin typeface="+mn-lt"/>
                <a:ea typeface="+mn-ea"/>
                <a:cs typeface="+mn-cs"/>
              </a:rPr>
              <a:t>万小时的歌曲</a:t>
            </a:r>
          </a:p>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4</a:t>
            </a:fld>
            <a:endParaRPr lang="zh-CN" altLang="en-US"/>
          </a:p>
        </p:txBody>
      </p:sp>
    </p:spTree>
    <p:extLst>
      <p:ext uri="{BB962C8B-B14F-4D97-AF65-F5344CB8AC3E}">
        <p14:creationId xmlns:p14="http://schemas.microsoft.com/office/powerpoint/2010/main" val="320576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7</a:t>
            </a:fld>
            <a:endParaRPr lang="zh-CN" altLang="en-US"/>
          </a:p>
        </p:txBody>
      </p:sp>
    </p:spTree>
    <p:extLst>
      <p:ext uri="{BB962C8B-B14F-4D97-AF65-F5344CB8AC3E}">
        <p14:creationId xmlns:p14="http://schemas.microsoft.com/office/powerpoint/2010/main" val="1200639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8</a:t>
            </a:fld>
            <a:endParaRPr lang="zh-CN" altLang="en-US"/>
          </a:p>
        </p:txBody>
      </p:sp>
    </p:spTree>
    <p:extLst>
      <p:ext uri="{BB962C8B-B14F-4D97-AF65-F5344CB8AC3E}">
        <p14:creationId xmlns:p14="http://schemas.microsoft.com/office/powerpoint/2010/main" val="62187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9</a:t>
            </a:fld>
            <a:endParaRPr lang="zh-CN" altLang="en-US"/>
          </a:p>
        </p:txBody>
      </p:sp>
    </p:spTree>
    <p:extLst>
      <p:ext uri="{BB962C8B-B14F-4D97-AF65-F5344CB8AC3E}">
        <p14:creationId xmlns:p14="http://schemas.microsoft.com/office/powerpoint/2010/main" val="391872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11</a:t>
            </a:fld>
            <a:endParaRPr lang="zh-CN" altLang="en-US"/>
          </a:p>
        </p:txBody>
      </p:sp>
    </p:spTree>
    <p:extLst>
      <p:ext uri="{BB962C8B-B14F-4D97-AF65-F5344CB8AC3E}">
        <p14:creationId xmlns:p14="http://schemas.microsoft.com/office/powerpoint/2010/main" val="308076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60E541-D624-4CC7-8790-A71859D9D9C9}" type="slidenum">
              <a:rPr lang="zh-CN" altLang="en-US" smtClean="0"/>
              <a:pPr>
                <a:defRPr/>
              </a:pPr>
              <a:t>12</a:t>
            </a:fld>
            <a:endParaRPr lang="zh-CN" altLang="en-US"/>
          </a:p>
        </p:txBody>
      </p:sp>
    </p:spTree>
    <p:extLst>
      <p:ext uri="{BB962C8B-B14F-4D97-AF65-F5344CB8AC3E}">
        <p14:creationId xmlns:p14="http://schemas.microsoft.com/office/powerpoint/2010/main" val="196944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4000" y="36000"/>
            <a:ext cx="11520000" cy="540000"/>
          </a:xfrm>
          <a:prstGeom prst="rect">
            <a:avLst/>
          </a:prstGeom>
        </p:spPr>
        <p:txBody>
          <a:bodyPr/>
          <a:lstStyle>
            <a:lvl1pPr>
              <a:defRPr sz="4000" baseline="0">
                <a:latin typeface="Times" pitchFamily="18" charset="0"/>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384000" y="792000"/>
            <a:ext cx="11520000" cy="5400000"/>
          </a:xfrm>
          <a:prstGeom prst="rect">
            <a:avLst/>
          </a:prstGeom>
        </p:spPr>
        <p:txBody>
          <a:bodyPr/>
          <a:lstStyle>
            <a:lvl1pPr marL="360000" indent="-360000">
              <a:lnSpc>
                <a:spcPct val="130000"/>
              </a:lnSpc>
              <a:spcAft>
                <a:spcPts val="0"/>
              </a:spcAft>
              <a:buSzPct val="80000"/>
              <a:buFont typeface="Wingdings" pitchFamily="2" charset="2"/>
              <a:buChar char="n"/>
              <a:defRPr sz="2400" b="1" baseline="0">
                <a:latin typeface="Garamond" pitchFamily="18" charset="0"/>
                <a:ea typeface="新宋体" pitchFamily="49" charset="-122"/>
              </a:defRPr>
            </a:lvl1pPr>
            <a:lvl2pPr marL="720000" indent="-360000">
              <a:lnSpc>
                <a:spcPct val="130000"/>
              </a:lnSpc>
              <a:spcAft>
                <a:spcPts val="0"/>
              </a:spcAft>
              <a:buSzPct val="80000"/>
              <a:buFont typeface="Wingdings" pitchFamily="2" charset="2"/>
              <a:buChar char="l"/>
              <a:defRPr sz="2000" b="0" i="0" baseline="0">
                <a:latin typeface="Times New Roman" pitchFamily="18" charset="0"/>
                <a:ea typeface="楷体" pitchFamily="49" charset="-122"/>
              </a:defRPr>
            </a:lvl2pPr>
            <a:lvl3pPr marL="1080000" indent="-360000">
              <a:lnSpc>
                <a:spcPct val="120000"/>
              </a:lnSpc>
              <a:spcAft>
                <a:spcPts val="0"/>
              </a:spcAft>
              <a:buSzPct val="80000"/>
              <a:buFont typeface="Wingdings" pitchFamily="2" charset="2"/>
              <a:buChar char="Ø"/>
              <a:defRPr sz="1800" b="0" i="0" baseline="0">
                <a:latin typeface="Times" pitchFamily="18" charset="0"/>
                <a:ea typeface="仿宋" pitchFamily="49" charset="-122"/>
              </a:defRPr>
            </a:lvl3pPr>
          </a:lstStyle>
          <a:p>
            <a:pPr lvl="0"/>
            <a:r>
              <a:rPr lang="zh-CN" altLang="en-US" dirty="0" smtClean="0"/>
              <a:t>第一级</a:t>
            </a:r>
            <a:endParaRPr lang="en-US" altLang="zh-CN" dirty="0" smtClean="0"/>
          </a:p>
          <a:p>
            <a:pPr lvl="0"/>
            <a:r>
              <a:rPr lang="zh-CN" altLang="en-US" dirty="0" smtClean="0"/>
              <a:t>第一级</a:t>
            </a:r>
          </a:p>
          <a:p>
            <a:pPr lvl="1"/>
            <a:r>
              <a:rPr lang="zh-CN" altLang="en-US" dirty="0" smtClean="0"/>
              <a:t>第二级</a:t>
            </a:r>
            <a:endParaRPr lang="en-US" altLang="zh-CN" dirty="0" smtClean="0"/>
          </a:p>
          <a:p>
            <a:pPr lvl="1"/>
            <a:r>
              <a:rPr lang="zh-CN" altLang="en-US" dirty="0" smtClean="0"/>
              <a:t>第二级</a:t>
            </a:r>
          </a:p>
          <a:p>
            <a:pPr lvl="2"/>
            <a:r>
              <a:rPr lang="zh-CN" altLang="en-US" dirty="0" smtClean="0"/>
              <a:t>第三级</a:t>
            </a:r>
            <a:endParaRPr lang="en-US" altLang="zh-CN" dirty="0" smtClean="0"/>
          </a:p>
          <a:p>
            <a:pPr lvl="2"/>
            <a:r>
              <a:rPr lang="zh-CN" altLang="en-US" dirty="0" smtClean="0"/>
              <a:t>第三级</a:t>
            </a:r>
          </a:p>
        </p:txBody>
      </p:sp>
    </p:spTree>
    <p:extLst>
      <p:ext uri="{BB962C8B-B14F-4D97-AF65-F5344CB8AC3E}">
        <p14:creationId xmlns:p14="http://schemas.microsoft.com/office/powerpoint/2010/main" val="26436977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4000" y="36000"/>
            <a:ext cx="11520000" cy="540000"/>
          </a:xfrm>
          <a:prstGeom prst="rect">
            <a:avLst/>
          </a:prstGeom>
        </p:spPr>
        <p:txBody>
          <a:bodyPr/>
          <a:lstStyle>
            <a:lvl1pPr>
              <a:defRPr sz="4000" baseline="0">
                <a:latin typeface="Times" pitchFamily="18" charset="0"/>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384000" y="792000"/>
            <a:ext cx="5615989" cy="5400000"/>
          </a:xfrm>
          <a:prstGeom prst="rect">
            <a:avLst/>
          </a:prstGeom>
        </p:spPr>
        <p:txBody>
          <a:bodyPr/>
          <a:lstStyle>
            <a:lvl1pPr marL="360000" indent="-360000">
              <a:lnSpc>
                <a:spcPct val="130000"/>
              </a:lnSpc>
              <a:spcAft>
                <a:spcPts val="0"/>
              </a:spcAft>
              <a:buSzPct val="80000"/>
              <a:buFont typeface="Wingdings" pitchFamily="2" charset="2"/>
              <a:buChar char="n"/>
              <a:defRPr sz="2400" b="1" baseline="0">
                <a:latin typeface="Garamond" pitchFamily="18" charset="0"/>
                <a:ea typeface="新宋体" pitchFamily="49" charset="-122"/>
              </a:defRPr>
            </a:lvl1pPr>
            <a:lvl2pPr marL="792000" indent="-360000">
              <a:lnSpc>
                <a:spcPct val="130000"/>
              </a:lnSpc>
              <a:spcAft>
                <a:spcPts val="0"/>
              </a:spcAft>
              <a:buSzPct val="80000"/>
              <a:buFont typeface="Wingdings" pitchFamily="2" charset="2"/>
              <a:buChar char="l"/>
              <a:defRPr sz="2000" b="0" i="0" baseline="0">
                <a:latin typeface="Times New Roman" pitchFamily="18" charset="0"/>
                <a:ea typeface="楷体" pitchFamily="49" charset="-122"/>
              </a:defRPr>
            </a:lvl2pPr>
            <a:lvl3pPr marL="1260000" indent="-360000">
              <a:lnSpc>
                <a:spcPct val="130000"/>
              </a:lnSpc>
              <a:spcAft>
                <a:spcPts val="0"/>
              </a:spcAft>
              <a:buSzPct val="80000"/>
              <a:buFont typeface="Wingdings" pitchFamily="2" charset="2"/>
              <a:buChar char="Ø"/>
              <a:defRPr sz="1800" b="0" i="0" baseline="0">
                <a:latin typeface="Times" pitchFamily="18" charset="0"/>
                <a:ea typeface="仿宋" pitchFamily="49" charset="-122"/>
              </a:defRPr>
            </a:lvl3pPr>
          </a:lstStyle>
          <a:p>
            <a:pPr lvl="0"/>
            <a:r>
              <a:rPr lang="zh-CN" altLang="en-US" dirty="0" smtClean="0"/>
              <a:t>第一级</a:t>
            </a:r>
            <a:endParaRPr lang="en-US" altLang="zh-CN" dirty="0" smtClean="0"/>
          </a:p>
          <a:p>
            <a:pPr lvl="0"/>
            <a:r>
              <a:rPr lang="zh-CN" altLang="en-US" dirty="0" smtClean="0"/>
              <a:t>第一级</a:t>
            </a:r>
          </a:p>
          <a:p>
            <a:pPr lvl="1"/>
            <a:r>
              <a:rPr lang="zh-CN" altLang="en-US" dirty="0" smtClean="0"/>
              <a:t>第二级</a:t>
            </a:r>
            <a:endParaRPr lang="en-US" altLang="zh-CN" dirty="0" smtClean="0"/>
          </a:p>
          <a:p>
            <a:pPr lvl="1"/>
            <a:r>
              <a:rPr lang="zh-CN" altLang="en-US" dirty="0" smtClean="0"/>
              <a:t>第二级</a:t>
            </a:r>
          </a:p>
          <a:p>
            <a:pPr lvl="2"/>
            <a:r>
              <a:rPr lang="zh-CN" altLang="en-US" dirty="0" smtClean="0"/>
              <a:t>第三级</a:t>
            </a:r>
            <a:endParaRPr lang="en-US" altLang="zh-CN" dirty="0" smtClean="0"/>
          </a:p>
          <a:p>
            <a:pPr lvl="2"/>
            <a:r>
              <a:rPr lang="zh-CN" altLang="en-US" dirty="0" smtClean="0"/>
              <a:t>第三级</a:t>
            </a:r>
          </a:p>
        </p:txBody>
      </p:sp>
      <p:sp>
        <p:nvSpPr>
          <p:cNvPr id="4" name="内容占位符 2"/>
          <p:cNvSpPr>
            <a:spLocks noGrp="1"/>
          </p:cNvSpPr>
          <p:nvPr>
            <p:ph idx="10" hasCustomPrompt="1"/>
          </p:nvPr>
        </p:nvSpPr>
        <p:spPr>
          <a:xfrm>
            <a:off x="6288022" y="764704"/>
            <a:ext cx="5615989" cy="5400000"/>
          </a:xfrm>
          <a:prstGeom prst="rect">
            <a:avLst/>
          </a:prstGeom>
        </p:spPr>
        <p:txBody>
          <a:bodyPr/>
          <a:lstStyle>
            <a:lvl1pPr marL="360000" indent="-360000">
              <a:lnSpc>
                <a:spcPct val="130000"/>
              </a:lnSpc>
              <a:spcAft>
                <a:spcPts val="0"/>
              </a:spcAft>
              <a:buSzPct val="80000"/>
              <a:buFont typeface="Wingdings" pitchFamily="2" charset="2"/>
              <a:buChar char="n"/>
              <a:defRPr sz="2400" b="1" baseline="0">
                <a:latin typeface="Garamond" pitchFamily="18" charset="0"/>
                <a:ea typeface="新宋体" pitchFamily="49" charset="-122"/>
              </a:defRPr>
            </a:lvl1pPr>
            <a:lvl2pPr marL="792000" indent="-360000">
              <a:lnSpc>
                <a:spcPct val="130000"/>
              </a:lnSpc>
              <a:spcAft>
                <a:spcPts val="0"/>
              </a:spcAft>
              <a:buSzPct val="80000"/>
              <a:buFont typeface="Wingdings" pitchFamily="2" charset="2"/>
              <a:buChar char="l"/>
              <a:defRPr sz="2000" b="0" i="0" baseline="0">
                <a:latin typeface="Times New Roman" pitchFamily="18" charset="0"/>
                <a:ea typeface="楷体" pitchFamily="49" charset="-122"/>
              </a:defRPr>
            </a:lvl2pPr>
            <a:lvl3pPr marL="1260000" indent="-360000">
              <a:lnSpc>
                <a:spcPct val="130000"/>
              </a:lnSpc>
              <a:spcAft>
                <a:spcPts val="0"/>
              </a:spcAft>
              <a:buSzPct val="80000"/>
              <a:buFont typeface="Wingdings" pitchFamily="2" charset="2"/>
              <a:buChar char="Ø"/>
              <a:defRPr sz="1800" b="0" i="0" baseline="0">
                <a:latin typeface="Times" pitchFamily="18" charset="0"/>
                <a:ea typeface="仿宋" pitchFamily="49" charset="-122"/>
              </a:defRPr>
            </a:lvl3pPr>
          </a:lstStyle>
          <a:p>
            <a:pPr lvl="0"/>
            <a:r>
              <a:rPr lang="zh-CN" altLang="en-US" dirty="0" smtClean="0"/>
              <a:t>第一级</a:t>
            </a:r>
            <a:endParaRPr lang="en-US" altLang="zh-CN" dirty="0" smtClean="0"/>
          </a:p>
          <a:p>
            <a:pPr lvl="0"/>
            <a:r>
              <a:rPr lang="zh-CN" altLang="en-US" dirty="0" smtClean="0"/>
              <a:t>第一级</a:t>
            </a:r>
          </a:p>
          <a:p>
            <a:pPr lvl="1"/>
            <a:r>
              <a:rPr lang="zh-CN" altLang="en-US" dirty="0" smtClean="0"/>
              <a:t>第二级</a:t>
            </a:r>
            <a:endParaRPr lang="en-US" altLang="zh-CN" dirty="0" smtClean="0"/>
          </a:p>
          <a:p>
            <a:pPr lvl="1"/>
            <a:r>
              <a:rPr lang="zh-CN" altLang="en-US" dirty="0" smtClean="0"/>
              <a:t>第二级</a:t>
            </a:r>
          </a:p>
          <a:p>
            <a:pPr lvl="2"/>
            <a:r>
              <a:rPr lang="zh-CN" altLang="en-US" dirty="0" smtClean="0"/>
              <a:t>第三级</a:t>
            </a:r>
            <a:endParaRPr lang="en-US" altLang="zh-CN" dirty="0" smtClean="0"/>
          </a:p>
          <a:p>
            <a:pPr lvl="2"/>
            <a:r>
              <a:rPr lang="zh-CN" altLang="en-US" dirty="0" smtClean="0"/>
              <a:t>第三级</a:t>
            </a:r>
          </a:p>
        </p:txBody>
      </p:sp>
    </p:spTree>
    <p:extLst>
      <p:ext uri="{BB962C8B-B14F-4D97-AF65-F5344CB8AC3E}">
        <p14:creationId xmlns:p14="http://schemas.microsoft.com/office/powerpoint/2010/main" val="4285465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1102784" y="6308726"/>
            <a:ext cx="1016000" cy="396875"/>
          </a:xfrm>
          <a:prstGeom prst="rect">
            <a:avLst/>
          </a:prstGeom>
        </p:spPr>
        <p:txBody>
          <a:bodyPr/>
          <a:lstStyle>
            <a:lvl1pPr fontAlgn="auto">
              <a:spcBef>
                <a:spcPts val="0"/>
              </a:spcBef>
              <a:spcAft>
                <a:spcPts val="0"/>
              </a:spcAft>
              <a:defRPr>
                <a:solidFill>
                  <a:srgbClr val="000000"/>
                </a:solidFill>
                <a:latin typeface="Arial" charset="0"/>
                <a:ea typeface="宋体" charset="-122"/>
                <a:cs typeface="+mn-cs"/>
              </a:defRPr>
            </a:lvl1pPr>
          </a:lstStyle>
          <a:p>
            <a:pPr>
              <a:defRPr/>
            </a:pPr>
            <a:fld id="{E15430C6-D7CE-44D2-AE60-6AFDEECD94B9}" type="slidenum">
              <a:rPr lang="zh-CN" altLang="en-US"/>
              <a:pPr>
                <a:defRPr/>
              </a:pPr>
              <a:t>‹#›</a:t>
            </a:fld>
            <a:endParaRPr lang="en-US" altLang="zh-CN" dirty="0"/>
          </a:p>
        </p:txBody>
      </p:sp>
      <p:pic>
        <p:nvPicPr>
          <p:cNvPr id="4" name="图片 3" descr="屏幕快照 2013-10-27 下午7.35.5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586"/>
            <a:ext cx="12192000" cy="4536408"/>
          </a:xfrm>
          <a:prstGeom prst="rect">
            <a:avLst/>
          </a:prstGeom>
        </p:spPr>
      </p:pic>
    </p:spTree>
    <p:extLst>
      <p:ext uri="{BB962C8B-B14F-4D97-AF65-F5344CB8AC3E}">
        <p14:creationId xmlns:p14="http://schemas.microsoft.com/office/powerpoint/2010/main" val="40015791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3117" y="36513"/>
            <a:ext cx="11521016" cy="576262"/>
          </a:xfrm>
          <a:prstGeom prst="rect">
            <a:avLst/>
          </a:prstGeom>
        </p:spPr>
        <p:txBody>
          <a:bodyPr/>
          <a:lstStyle>
            <a:lvl1pPr>
              <a:defRPr sz="32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Rectangle 5"/>
          <p:cNvSpPr>
            <a:spLocks noGrp="1" noChangeArrowheads="1"/>
          </p:cNvSpPr>
          <p:nvPr>
            <p:ph type="ftr" sz="quarter" idx="10"/>
          </p:nvPr>
        </p:nvSpPr>
        <p:spPr>
          <a:xfrm>
            <a:off x="4165600" y="6421438"/>
            <a:ext cx="3860800" cy="247650"/>
          </a:xfrm>
          <a:prstGeom prst="rect">
            <a:avLst/>
          </a:prstGeom>
          <a:ln/>
        </p:spPr>
        <p:txBody>
          <a:bodyPr/>
          <a:lstStyle>
            <a:lvl1pPr>
              <a:defRPr/>
            </a:lvl1pPr>
          </a:lstStyle>
          <a:p>
            <a:pPr>
              <a:defRPr/>
            </a:pPr>
            <a:endParaRPr lang="zh-CN"/>
          </a:p>
        </p:txBody>
      </p:sp>
    </p:spTree>
    <p:extLst>
      <p:ext uri="{BB962C8B-B14F-4D97-AF65-F5344CB8AC3E}">
        <p14:creationId xmlns:p14="http://schemas.microsoft.com/office/powerpoint/2010/main" val="55204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4000" y="152696"/>
            <a:ext cx="11520000" cy="540000"/>
          </a:xfrm>
          <a:prstGeom prst="rect">
            <a:avLst/>
          </a:prstGeom>
        </p:spPr>
        <p:txBody>
          <a:bodyPr/>
          <a:lstStyle>
            <a:lvl1pPr>
              <a:defRPr sz="2800" baseline="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6514671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2618736"/>
            <a:ext cx="10515600" cy="3577349"/>
          </a:xfrm>
          <a:prstGeom prst="rect">
            <a:avLst/>
          </a:prstGeom>
        </p:spPr>
        <p:txBody>
          <a:bodyPr/>
          <a:lstStyle/>
          <a:p>
            <a:pPr lvl="0"/>
            <a:r>
              <a:rPr lang="zh-CN" altLang="en-US" dirty="0" smtClean="0"/>
              <a:t>单击此处编辑文本</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标题 11"/>
          <p:cNvSpPr>
            <a:spLocks noGrp="1"/>
          </p:cNvSpPr>
          <p:nvPr>
            <p:ph type="title"/>
          </p:nvPr>
        </p:nvSpPr>
        <p:spPr>
          <a:xfrm>
            <a:off x="838200" y="1692321"/>
            <a:ext cx="10515600" cy="899119"/>
          </a:xfrm>
          <a:prstGeom prst="rect">
            <a:avLst/>
          </a:prstGeom>
        </p:spPr>
        <p:txBody>
          <a:bodyPr/>
          <a:lstStyle/>
          <a:p>
            <a:r>
              <a:rPr lang="zh-CN" altLang="en-US" smtClean="0"/>
              <a:t>单击此处编辑母版标题样式</a:t>
            </a:r>
            <a:endParaRPr lang="zh-CN" altLang="en-US"/>
          </a:p>
        </p:txBody>
      </p:sp>
      <p:sp>
        <p:nvSpPr>
          <p:cNvPr id="13" name="日期占位符 12"/>
          <p:cNvSpPr>
            <a:spLocks noGrp="1"/>
          </p:cNvSpPr>
          <p:nvPr>
            <p:ph type="dt" sz="half" idx="10"/>
          </p:nvPr>
        </p:nvSpPr>
        <p:spPr>
          <a:xfrm>
            <a:off x="838200" y="6356352"/>
            <a:ext cx="2743200" cy="365125"/>
          </a:xfrm>
          <a:prstGeom prst="rect">
            <a:avLst/>
          </a:prstGeom>
        </p:spPr>
        <p:txBody>
          <a:bodyPr/>
          <a:lstStyle/>
          <a:p>
            <a:fld id="{69B8FFBF-BA7F-4B4F-9693-B1444844C444}" type="datetime1">
              <a:rPr lang="zh-CN" altLang="en-US" smtClean="0"/>
              <a:t>2017/8/25</a:t>
            </a:fld>
            <a:endParaRPr lang="zh-CN" altLang="en-US" dirty="0"/>
          </a:p>
        </p:txBody>
      </p:sp>
      <p:sp>
        <p:nvSpPr>
          <p:cNvPr id="14" name="页脚占位符 1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15" name="灯片编号占位符 14"/>
          <p:cNvSpPr>
            <a:spLocks noGrp="1"/>
          </p:cNvSpPr>
          <p:nvPr>
            <p:ph type="sldNum" sz="quarter" idx="12"/>
          </p:nvPr>
        </p:nvSpPr>
        <p:spPr>
          <a:xfrm>
            <a:off x="8610600" y="6356352"/>
            <a:ext cx="2743200" cy="365125"/>
          </a:xfrm>
          <a:prstGeom prst="rect">
            <a:avLst/>
          </a:prstGeom>
        </p:spPr>
        <p:txBody>
          <a:bodyPr/>
          <a:lstStyle/>
          <a:p>
            <a:fld id="{12F08A0A-B7BC-4529-A06E-A6EC6C87E657}" type="slidenum">
              <a:rPr lang="zh-CN" altLang="en-US" smtClean="0"/>
              <a:t>‹#›</a:t>
            </a:fld>
            <a:endParaRPr lang="zh-CN" altLang="en-US" dirty="0"/>
          </a:p>
        </p:txBody>
      </p:sp>
      <p:sp>
        <p:nvSpPr>
          <p:cNvPr id="24" name="文本占位符 23"/>
          <p:cNvSpPr>
            <a:spLocks noGrp="1"/>
          </p:cNvSpPr>
          <p:nvPr>
            <p:ph type="body" sz="quarter" idx="13"/>
          </p:nvPr>
        </p:nvSpPr>
        <p:spPr>
          <a:xfrm>
            <a:off x="152400" y="114300"/>
            <a:ext cx="5266267" cy="469900"/>
          </a:xfrm>
          <a:prstGeom prst="rect">
            <a:avLst/>
          </a:prstGeo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2961280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10597" name="Rectangle 5"/>
          <p:cNvSpPr>
            <a:spLocks noChangeArrowheads="1"/>
          </p:cNvSpPr>
          <p:nvPr/>
        </p:nvSpPr>
        <p:spPr bwMode="gray">
          <a:xfrm>
            <a:off x="335360" y="6408000"/>
            <a:ext cx="1200000" cy="288000"/>
          </a:xfrm>
          <a:prstGeom prst="rect">
            <a:avLst/>
          </a:prstGeom>
          <a:noFill/>
          <a:ln w="9525">
            <a:noFill/>
            <a:miter lim="800000"/>
            <a:headEnd/>
            <a:tailEnd/>
          </a:ln>
        </p:spPr>
        <p:txBody>
          <a:bodyPr/>
          <a:lstStyle/>
          <a:p>
            <a:pPr algn="l" fontAlgn="auto">
              <a:spcBef>
                <a:spcPts val="0"/>
              </a:spcBef>
              <a:spcAft>
                <a:spcPts val="0"/>
              </a:spcAft>
              <a:defRPr/>
            </a:pPr>
            <a:r>
              <a:rPr lang="de-DE" altLang="zh-CN" sz="1200" b="1" dirty="0">
                <a:latin typeface="+mn-lt"/>
                <a:ea typeface="宋体" pitchFamily="2" charset="-122"/>
              </a:rPr>
              <a:t>Page </a:t>
            </a:r>
            <a:fld id="{5C3FE61C-E80C-4D09-AA97-38A0BC7C77FA}" type="slidenum">
              <a:rPr lang="de-DE" altLang="zh-CN" sz="1200" b="1" smtClean="0">
                <a:latin typeface="+mn-lt"/>
                <a:ea typeface="宋体" pitchFamily="2" charset="-122"/>
              </a:rPr>
              <a:pPr algn="l" fontAlgn="auto">
                <a:spcBef>
                  <a:spcPts val="0"/>
                </a:spcBef>
                <a:spcAft>
                  <a:spcPts val="0"/>
                </a:spcAft>
                <a:defRPr/>
              </a:pPr>
              <a:t>‹#›</a:t>
            </a:fld>
            <a:endParaRPr lang="de-DE" altLang="zh-CN" sz="1200" b="1" dirty="0">
              <a:latin typeface="+mn-lt"/>
              <a:ea typeface="宋体" pitchFamily="2" charset="-122"/>
            </a:endParaRPr>
          </a:p>
        </p:txBody>
      </p:sp>
      <p:sp>
        <p:nvSpPr>
          <p:cNvPr id="2" name="矩形 1"/>
          <p:cNvSpPr/>
          <p:nvPr userDrawn="1"/>
        </p:nvSpPr>
        <p:spPr bwMode="auto">
          <a:xfrm>
            <a:off x="0" y="648000"/>
            <a:ext cx="12192000" cy="5400000"/>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pic>
        <p:nvPicPr>
          <p:cNvPr id="4" name="图片 3"/>
          <p:cNvPicPr>
            <a:picLocks noChangeAspect="1"/>
          </p:cNvPicPr>
          <p:nvPr userDrawn="1"/>
        </p:nvPicPr>
        <p:blipFill>
          <a:blip r:embed="rId9"/>
          <a:stretch>
            <a:fillRect/>
          </a:stretch>
        </p:blipFill>
        <p:spPr>
          <a:xfrm>
            <a:off x="10416480" y="6275915"/>
            <a:ext cx="1375421" cy="448916"/>
          </a:xfrm>
          <a:prstGeom prst="rect">
            <a:avLst/>
          </a:prstGeom>
        </p:spPr>
      </p:pic>
      <p:pic>
        <p:nvPicPr>
          <p:cNvPr id="6" name="图片 5"/>
          <p:cNvPicPr>
            <a:picLocks noChangeAspect="1"/>
          </p:cNvPicPr>
          <p:nvPr userDrawn="1"/>
        </p:nvPicPr>
        <p:blipFill>
          <a:blip r:embed="rId10"/>
          <a:stretch>
            <a:fillRect/>
          </a:stretch>
        </p:blipFill>
        <p:spPr>
          <a:xfrm>
            <a:off x="0" y="0"/>
            <a:ext cx="12192000" cy="64800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4" r:id="rId2"/>
    <p:sldLayoutId id="2147483703" r:id="rId3"/>
    <p:sldLayoutId id="2147483713" r:id="rId4"/>
    <p:sldLayoutId id="2147483714" r:id="rId5"/>
    <p:sldLayoutId id="2147483715" r:id="rId6"/>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2200" b="1">
          <a:solidFill>
            <a:schemeClr val="bg1"/>
          </a:solidFill>
          <a:latin typeface="+mj-lt"/>
          <a:ea typeface="+mj-ea"/>
          <a:cs typeface="+mj-cs"/>
        </a:defRPr>
      </a:lvl1pPr>
      <a:lvl2pPr algn="l" rtl="0" eaLnBrk="0" fontAlgn="base" hangingPunct="0">
        <a:lnSpc>
          <a:spcPct val="90000"/>
        </a:lnSpc>
        <a:spcBef>
          <a:spcPct val="0"/>
        </a:spcBef>
        <a:spcAft>
          <a:spcPct val="0"/>
        </a:spcAft>
        <a:defRPr sz="2200" b="1">
          <a:solidFill>
            <a:schemeClr val="bg1"/>
          </a:solidFill>
          <a:latin typeface="Arial" charset="0"/>
          <a:cs typeface="Arial" charset="0"/>
        </a:defRPr>
      </a:lvl2pPr>
      <a:lvl3pPr algn="l" rtl="0" eaLnBrk="0" fontAlgn="base" hangingPunct="0">
        <a:lnSpc>
          <a:spcPct val="90000"/>
        </a:lnSpc>
        <a:spcBef>
          <a:spcPct val="0"/>
        </a:spcBef>
        <a:spcAft>
          <a:spcPct val="0"/>
        </a:spcAft>
        <a:defRPr sz="2200" b="1">
          <a:solidFill>
            <a:schemeClr val="bg1"/>
          </a:solidFill>
          <a:latin typeface="Arial" charset="0"/>
          <a:cs typeface="Arial" charset="0"/>
        </a:defRPr>
      </a:lvl3pPr>
      <a:lvl4pPr algn="l" rtl="0" eaLnBrk="0" fontAlgn="base" hangingPunct="0">
        <a:lnSpc>
          <a:spcPct val="90000"/>
        </a:lnSpc>
        <a:spcBef>
          <a:spcPct val="0"/>
        </a:spcBef>
        <a:spcAft>
          <a:spcPct val="0"/>
        </a:spcAft>
        <a:defRPr sz="2200" b="1">
          <a:solidFill>
            <a:schemeClr val="bg1"/>
          </a:solidFill>
          <a:latin typeface="Arial" charset="0"/>
          <a:cs typeface="Arial" charset="0"/>
        </a:defRPr>
      </a:lvl4pPr>
      <a:lvl5pPr algn="l" rtl="0" eaLnBrk="0" fontAlgn="base" hangingPunct="0">
        <a:lnSpc>
          <a:spcPct val="90000"/>
        </a:lnSpc>
        <a:spcBef>
          <a:spcPct val="0"/>
        </a:spcBef>
        <a:spcAft>
          <a:spcPct val="0"/>
        </a:spcAft>
        <a:defRPr sz="2200" b="1">
          <a:solidFill>
            <a:schemeClr val="bg1"/>
          </a:solidFill>
          <a:latin typeface="Arial" charset="0"/>
          <a:cs typeface="Arial" charset="0"/>
        </a:defRPr>
      </a:lvl5pPr>
      <a:lvl6pPr marL="457200" algn="l" rtl="0" fontAlgn="base">
        <a:lnSpc>
          <a:spcPct val="90000"/>
        </a:lnSpc>
        <a:spcBef>
          <a:spcPct val="0"/>
        </a:spcBef>
        <a:spcAft>
          <a:spcPct val="0"/>
        </a:spcAft>
        <a:defRPr sz="2200" b="1">
          <a:solidFill>
            <a:schemeClr val="bg1"/>
          </a:solidFill>
          <a:latin typeface="Arial" charset="0"/>
          <a:cs typeface="Arial" charset="0"/>
        </a:defRPr>
      </a:lvl6pPr>
      <a:lvl7pPr marL="914400" algn="l" rtl="0" fontAlgn="base">
        <a:lnSpc>
          <a:spcPct val="90000"/>
        </a:lnSpc>
        <a:spcBef>
          <a:spcPct val="0"/>
        </a:spcBef>
        <a:spcAft>
          <a:spcPct val="0"/>
        </a:spcAft>
        <a:defRPr sz="2200" b="1">
          <a:solidFill>
            <a:schemeClr val="bg1"/>
          </a:solidFill>
          <a:latin typeface="Arial" charset="0"/>
          <a:cs typeface="Arial" charset="0"/>
        </a:defRPr>
      </a:lvl7pPr>
      <a:lvl8pPr marL="1371600" algn="l" rtl="0" fontAlgn="base">
        <a:lnSpc>
          <a:spcPct val="90000"/>
        </a:lnSpc>
        <a:spcBef>
          <a:spcPct val="0"/>
        </a:spcBef>
        <a:spcAft>
          <a:spcPct val="0"/>
        </a:spcAft>
        <a:defRPr sz="2200" b="1">
          <a:solidFill>
            <a:schemeClr val="bg1"/>
          </a:solidFill>
          <a:latin typeface="Arial" charset="0"/>
          <a:cs typeface="Arial" charset="0"/>
        </a:defRPr>
      </a:lvl8pPr>
      <a:lvl9pPr marL="1828800" algn="l" rtl="0" fontAlgn="base">
        <a:lnSpc>
          <a:spcPct val="90000"/>
        </a:lnSpc>
        <a:spcBef>
          <a:spcPct val="0"/>
        </a:spcBef>
        <a:spcAft>
          <a:spcPct val="0"/>
        </a:spcAft>
        <a:defRPr sz="22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1.bin"/><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9"/>
          <p:cNvSpPr txBox="1">
            <a:spLocks noChangeArrowheads="1"/>
          </p:cNvSpPr>
          <p:nvPr/>
        </p:nvSpPr>
        <p:spPr>
          <a:xfrm>
            <a:off x="839416" y="2276872"/>
            <a:ext cx="10585176" cy="2016224"/>
          </a:xfrm>
          <a:prstGeom prst="rect">
            <a:avLst/>
          </a:prstGeom>
          <a:effectLst>
            <a:outerShdw blurRad="50800" dist="38100" dir="18900000" algn="bl" rotWithShape="0">
              <a:prstClr val="black">
                <a:alpha val="40000"/>
              </a:prstClr>
            </a:outerShdw>
          </a:effectLst>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lnSpc>
                <a:spcPct val="150000"/>
              </a:lnSpc>
              <a:spcAft>
                <a:spcPts val="0"/>
              </a:spcAft>
              <a:defRPr/>
            </a:pPr>
            <a:r>
              <a:rPr lang="zh-CN" altLang="en-US" sz="4800" b="1" kern="100" spc="300" noProof="1" smtClean="0">
                <a:solidFill>
                  <a:schemeClr val="bg1"/>
                </a:solidFill>
                <a:effectLst>
                  <a:outerShdw blurRad="60007" dist="200025" dir="15000000" sy="30000" kx="-1800000" algn="bl" rotWithShape="0">
                    <a:prstClr val="black">
                      <a:alpha val="32000"/>
                    </a:prstClr>
                  </a:outerShdw>
                </a:effectLst>
              </a:rPr>
              <a:t>自动化测试框架说明</a:t>
            </a:r>
            <a:endParaRPr lang="en-US" altLang="zh-CN" sz="4800" b="1" kern="100" spc="300" noProof="1">
              <a:solidFill>
                <a:schemeClr val="bg1"/>
              </a:solidFill>
              <a:effectLst>
                <a:outerShdw blurRad="60007" dist="200025" dir="15000000" sy="30000" kx="-1800000" algn="bl" rotWithShape="0">
                  <a:prstClr val="black">
                    <a:alpha val="32000"/>
                  </a:prstClr>
                </a:outerShdw>
              </a:effectLst>
            </a:endParaRPr>
          </a:p>
        </p:txBody>
      </p:sp>
      <p:pic>
        <p:nvPicPr>
          <p:cNvPr id="2" name="图片 1"/>
          <p:cNvPicPr>
            <a:picLocks noChangeAspect="1"/>
          </p:cNvPicPr>
          <p:nvPr/>
        </p:nvPicPr>
        <p:blipFill>
          <a:blip r:embed="rId3"/>
          <a:stretch>
            <a:fillRect/>
          </a:stretch>
        </p:blipFill>
        <p:spPr>
          <a:xfrm>
            <a:off x="4196908" y="5157192"/>
            <a:ext cx="3798184" cy="235808"/>
          </a:xfrm>
          <a:prstGeom prst="rect">
            <a:avLst/>
          </a:prstGeom>
        </p:spPr>
      </p:pic>
      <p:sp>
        <p:nvSpPr>
          <p:cNvPr id="7" name="矩形 6"/>
          <p:cNvSpPr/>
          <p:nvPr/>
        </p:nvSpPr>
        <p:spPr bwMode="auto">
          <a:xfrm>
            <a:off x="1631504" y="6309320"/>
            <a:ext cx="864096" cy="432048"/>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endParaRPr kumimoji="0" lang="zh-CN" altLang="en-US" b="1" i="0" u="none" strike="noStrike" cap="none" normalizeH="0" dirty="0" smtClean="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191344" y="6309320"/>
            <a:ext cx="1008112" cy="432048"/>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3" name="矩形 2"/>
          <p:cNvSpPr/>
          <p:nvPr/>
        </p:nvSpPr>
        <p:spPr bwMode="auto">
          <a:xfrm>
            <a:off x="10103768" y="5661248"/>
            <a:ext cx="2088232" cy="432048"/>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r>
              <a:rPr lang="zh-CN" altLang="en-US" sz="1600" dirty="0">
                <a:latin typeface="+mn-ea"/>
                <a:ea typeface="+mn-ea"/>
              </a:rPr>
              <a:t>王行</a:t>
            </a:r>
            <a:endParaRPr lang="en-US" altLang="zh-CN" sz="1600" dirty="0" smtClean="0">
              <a:latin typeface="+mn-ea"/>
              <a:ea typeface="+mn-ea"/>
            </a:endParaRPr>
          </a:p>
          <a:p>
            <a:pPr algn="ctr"/>
            <a:r>
              <a:rPr lang="en-US" altLang="zh-CN" sz="1600" dirty="0" smtClean="0">
                <a:latin typeface="+mn-ea"/>
                <a:ea typeface="+mn-ea"/>
              </a:rPr>
              <a:t>2017</a:t>
            </a:r>
            <a:r>
              <a:rPr lang="zh-CN" altLang="en-US" sz="1600" dirty="0" smtClean="0">
                <a:latin typeface="+mn-ea"/>
                <a:ea typeface="+mn-ea"/>
              </a:rPr>
              <a:t>年</a:t>
            </a:r>
            <a:r>
              <a:rPr lang="en-US" altLang="zh-CN" sz="1600" dirty="0">
                <a:latin typeface="+mn-ea"/>
                <a:ea typeface="+mn-ea"/>
              </a:rPr>
              <a:t>8</a:t>
            </a:r>
            <a:r>
              <a:rPr lang="zh-CN" altLang="en-US" sz="1600" dirty="0" smtClean="0">
                <a:latin typeface="+mn-ea"/>
                <a:ea typeface="+mn-ea"/>
              </a:rPr>
              <a:t>月</a:t>
            </a:r>
            <a:r>
              <a:rPr lang="en-US" altLang="zh-CN" sz="1600" dirty="0" smtClean="0">
                <a:latin typeface="+mn-ea"/>
                <a:ea typeface="+mn-ea"/>
              </a:rPr>
              <a:t>25</a:t>
            </a:r>
            <a:r>
              <a:rPr lang="zh-CN" altLang="en-US" sz="1600" dirty="0" smtClean="0">
                <a:latin typeface="+mn-ea"/>
                <a:ea typeface="+mn-ea"/>
              </a:rPr>
              <a:t>日</a:t>
            </a:r>
            <a:endParaRPr lang="zh-CN" altLang="en-US" sz="1600" dirty="0">
              <a:latin typeface="+mn-ea"/>
              <a:ea typeface="+mn-ea"/>
            </a:endParaRPr>
          </a:p>
        </p:txBody>
      </p:sp>
    </p:spTree>
    <p:extLst>
      <p:ext uri="{BB962C8B-B14F-4D97-AF65-F5344CB8AC3E}">
        <p14:creationId xmlns:p14="http://schemas.microsoft.com/office/powerpoint/2010/main" val="158127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r>
              <a:rPr lang="en-US" altLang="zh-CN" dirty="0" err="1" smtClean="0"/>
              <a:t>js</a:t>
            </a:r>
            <a:r>
              <a:rPr lang="zh-CN" altLang="en-US" dirty="0" smtClean="0"/>
              <a:t>脚本</a:t>
            </a:r>
            <a:endParaRPr lang="zh-CN" altLang="en-US" dirty="0"/>
          </a:p>
        </p:txBody>
      </p:sp>
      <p:pic>
        <p:nvPicPr>
          <p:cNvPr id="4" name="图片 3"/>
          <p:cNvPicPr>
            <a:picLocks noChangeAspect="1"/>
          </p:cNvPicPr>
          <p:nvPr/>
        </p:nvPicPr>
        <p:blipFill>
          <a:blip r:embed="rId2"/>
          <a:stretch>
            <a:fillRect/>
          </a:stretch>
        </p:blipFill>
        <p:spPr>
          <a:xfrm>
            <a:off x="404960" y="1124744"/>
            <a:ext cx="8921644" cy="936104"/>
          </a:xfrm>
          <a:prstGeom prst="rect">
            <a:avLst/>
          </a:prstGeom>
        </p:spPr>
      </p:pic>
      <p:sp>
        <p:nvSpPr>
          <p:cNvPr id="5" name="文本框 4"/>
          <p:cNvSpPr txBox="1"/>
          <p:nvPr/>
        </p:nvSpPr>
        <p:spPr>
          <a:xfrm>
            <a:off x="438079" y="2636912"/>
            <a:ext cx="8682257" cy="1200329"/>
          </a:xfrm>
          <a:prstGeom prst="rect">
            <a:avLst/>
          </a:prstGeom>
          <a:noFill/>
        </p:spPr>
        <p:txBody>
          <a:bodyPr wrap="square" rtlCol="0">
            <a:spAutoFit/>
          </a:bodyPr>
          <a:lstStyle/>
          <a:p>
            <a:r>
              <a:rPr lang="zh-CN" altLang="en-US" b="1" dirty="0" smtClean="0"/>
              <a:t>有些操作直接使用</a:t>
            </a:r>
            <a:r>
              <a:rPr lang="en-US" altLang="zh-CN" b="1" dirty="0" err="1" smtClean="0"/>
              <a:t>js</a:t>
            </a:r>
            <a:r>
              <a:rPr lang="zh-CN" altLang="en-US" b="1" dirty="0" smtClean="0"/>
              <a:t>会很方便，我们在</a:t>
            </a:r>
            <a:r>
              <a:rPr lang="en-US" altLang="zh-CN" b="1" dirty="0" smtClean="0"/>
              <a:t>selenium</a:t>
            </a:r>
            <a:r>
              <a:rPr lang="zh-CN" altLang="en-US" b="1" dirty="0" smtClean="0"/>
              <a:t>中可以引入</a:t>
            </a:r>
            <a:r>
              <a:rPr lang="en-US" altLang="zh-CN" b="1" dirty="0" err="1" smtClean="0"/>
              <a:t>js</a:t>
            </a:r>
            <a:r>
              <a:rPr lang="zh-CN" altLang="en-US" b="1" dirty="0" smtClean="0"/>
              <a:t>命令，从而达到我们想要的效果。</a:t>
            </a:r>
            <a:endParaRPr lang="en-US" altLang="zh-CN" b="1" dirty="0" smtClean="0"/>
          </a:p>
          <a:p>
            <a:endParaRPr lang="en-US" altLang="zh-CN" b="1" dirty="0" smtClean="0"/>
          </a:p>
          <a:p>
            <a:r>
              <a:rPr lang="zh-CN" altLang="en-US" b="1" dirty="0" smtClean="0"/>
              <a:t>例如上面的例子就是控制滚动条到底部。</a:t>
            </a:r>
            <a:endParaRPr lang="en-US" altLang="zh-CN" b="1" dirty="0" smtClean="0"/>
          </a:p>
        </p:txBody>
      </p:sp>
    </p:spTree>
    <p:extLst>
      <p:ext uri="{BB962C8B-B14F-4D97-AF65-F5344CB8AC3E}">
        <p14:creationId xmlns:p14="http://schemas.microsoft.com/office/powerpoint/2010/main" val="448591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键盘鼠标操作</a:t>
            </a:r>
            <a:endParaRPr lang="zh-CN" altLang="en-US" dirty="0"/>
          </a:p>
        </p:txBody>
      </p:sp>
      <p:sp>
        <p:nvSpPr>
          <p:cNvPr id="5" name="文本框 4"/>
          <p:cNvSpPr txBox="1"/>
          <p:nvPr/>
        </p:nvSpPr>
        <p:spPr>
          <a:xfrm>
            <a:off x="551384" y="4941168"/>
            <a:ext cx="8682257" cy="1477328"/>
          </a:xfrm>
          <a:prstGeom prst="rect">
            <a:avLst/>
          </a:prstGeom>
          <a:noFill/>
        </p:spPr>
        <p:txBody>
          <a:bodyPr wrap="square" rtlCol="0">
            <a:spAutoFit/>
          </a:bodyPr>
          <a:lstStyle/>
          <a:p>
            <a:r>
              <a:rPr lang="zh-CN" altLang="en-US" b="1" dirty="0" smtClean="0"/>
              <a:t>我们之前的</a:t>
            </a:r>
            <a:r>
              <a:rPr lang="en-US" altLang="zh-CN" b="1" dirty="0" err="1" smtClean="0"/>
              <a:t>js</a:t>
            </a:r>
            <a:r>
              <a:rPr lang="zh-CN" altLang="en-US" b="1" dirty="0" smtClean="0"/>
              <a:t>代码在简单网页可以实现下拉操作，但</a:t>
            </a:r>
            <a:r>
              <a:rPr lang="en-US" altLang="zh-CN" b="1" dirty="0" err="1" smtClean="0"/>
              <a:t>ddos</a:t>
            </a:r>
            <a:r>
              <a:rPr lang="zh-CN" altLang="en-US" b="1" dirty="0" smtClean="0"/>
              <a:t>的网页不可以，属性设置的关系。但我们可以使用键盘操作，支持组合键。</a:t>
            </a:r>
            <a:endParaRPr lang="en-US" altLang="zh-CN" b="1" dirty="0" smtClean="0"/>
          </a:p>
          <a:p>
            <a:r>
              <a:rPr lang="zh-CN" altLang="en-US" b="1" dirty="0" smtClean="0"/>
              <a:t>注意最后调用</a:t>
            </a:r>
            <a:r>
              <a:rPr lang="en-US" altLang="zh-CN" b="1" dirty="0" smtClean="0"/>
              <a:t>perform()</a:t>
            </a:r>
            <a:r>
              <a:rPr lang="zh-CN" altLang="en-US" b="1" dirty="0" smtClean="0"/>
              <a:t>方法操作才会生效。</a:t>
            </a:r>
            <a:endParaRPr lang="en-US" altLang="zh-CN" b="1" dirty="0" smtClean="0"/>
          </a:p>
          <a:p>
            <a:endParaRPr lang="en-US" altLang="zh-CN" b="1" dirty="0"/>
          </a:p>
          <a:p>
            <a:r>
              <a:rPr lang="zh-CN" altLang="en-US" b="1" dirty="0" smtClean="0"/>
              <a:t>鼠标操作在定位的元素后直接调用方法就可以，包括右击，单击，双击拖动等</a:t>
            </a:r>
            <a:endParaRPr lang="en-US" altLang="zh-CN" b="1" dirty="0" smtClean="0"/>
          </a:p>
        </p:txBody>
      </p:sp>
      <p:pic>
        <p:nvPicPr>
          <p:cNvPr id="6" name="图片 5"/>
          <p:cNvPicPr>
            <a:picLocks noChangeAspect="1"/>
          </p:cNvPicPr>
          <p:nvPr/>
        </p:nvPicPr>
        <p:blipFill>
          <a:blip r:embed="rId3"/>
          <a:stretch>
            <a:fillRect/>
          </a:stretch>
        </p:blipFill>
        <p:spPr>
          <a:xfrm>
            <a:off x="551384" y="788137"/>
            <a:ext cx="9649072" cy="1976816"/>
          </a:xfrm>
          <a:prstGeom prst="rect">
            <a:avLst/>
          </a:prstGeom>
        </p:spPr>
      </p:pic>
      <p:pic>
        <p:nvPicPr>
          <p:cNvPr id="4" name="图片 3"/>
          <p:cNvPicPr>
            <a:picLocks noChangeAspect="1"/>
          </p:cNvPicPr>
          <p:nvPr/>
        </p:nvPicPr>
        <p:blipFill>
          <a:blip r:embed="rId4"/>
          <a:stretch>
            <a:fillRect/>
          </a:stretch>
        </p:blipFill>
        <p:spPr>
          <a:xfrm>
            <a:off x="551384" y="2132856"/>
            <a:ext cx="9649072" cy="2637108"/>
          </a:xfrm>
          <a:prstGeom prst="rect">
            <a:avLst/>
          </a:prstGeom>
        </p:spPr>
      </p:pic>
    </p:spTree>
    <p:extLst>
      <p:ext uri="{BB962C8B-B14F-4D97-AF65-F5344CB8AC3E}">
        <p14:creationId xmlns:p14="http://schemas.microsoft.com/office/powerpoint/2010/main" val="34794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界面元素裁剪</a:t>
            </a:r>
            <a:endParaRPr lang="zh-CN" altLang="en-US" dirty="0"/>
          </a:p>
        </p:txBody>
      </p:sp>
      <p:sp>
        <p:nvSpPr>
          <p:cNvPr id="194" name="文本框 193"/>
          <p:cNvSpPr txBox="1"/>
          <p:nvPr/>
        </p:nvSpPr>
        <p:spPr>
          <a:xfrm>
            <a:off x="635809" y="696952"/>
            <a:ext cx="10585176" cy="923330"/>
          </a:xfrm>
          <a:prstGeom prst="rect">
            <a:avLst/>
          </a:prstGeom>
          <a:noFill/>
        </p:spPr>
        <p:txBody>
          <a:bodyPr wrap="square" rtlCol="0">
            <a:spAutoFit/>
          </a:bodyPr>
          <a:lstStyle/>
          <a:p>
            <a:r>
              <a:rPr lang="en-US" altLang="zh-CN" dirty="0" smtClean="0"/>
              <a:t>Selenium</a:t>
            </a:r>
            <a:r>
              <a:rPr lang="zh-CN" altLang="en-US" dirty="0" smtClean="0"/>
              <a:t>在不同浏览器上支持操作的细节会有不同，</a:t>
            </a:r>
            <a:r>
              <a:rPr lang="en-US" altLang="zh-CN" dirty="0" err="1" smtClean="0"/>
              <a:t>firefox</a:t>
            </a:r>
            <a:r>
              <a:rPr lang="zh-CN" altLang="en-US" dirty="0" smtClean="0"/>
              <a:t>可以直接对元素截图，</a:t>
            </a:r>
            <a:r>
              <a:rPr lang="en-US" altLang="zh-CN" dirty="0" smtClean="0"/>
              <a:t>chrome</a:t>
            </a:r>
            <a:r>
              <a:rPr lang="zh-CN" altLang="en-US" dirty="0" smtClean="0"/>
              <a:t>和</a:t>
            </a:r>
            <a:r>
              <a:rPr lang="en-US" altLang="zh-CN" dirty="0" err="1" smtClean="0"/>
              <a:t>phantomJS</a:t>
            </a:r>
            <a:endParaRPr lang="en-US" altLang="zh-CN" dirty="0" smtClean="0"/>
          </a:p>
          <a:p>
            <a:r>
              <a:rPr lang="zh-CN" altLang="en-US" dirty="0" smtClean="0"/>
              <a:t>都不支持，所以自己写了函数单位元素位置并截图。</a:t>
            </a:r>
          </a:p>
          <a:p>
            <a:endParaRPr lang="zh-CN" altLang="en-US" dirty="0"/>
          </a:p>
        </p:txBody>
      </p:sp>
      <p:pic>
        <p:nvPicPr>
          <p:cNvPr id="3" name="图片 2"/>
          <p:cNvPicPr>
            <a:picLocks noChangeAspect="1"/>
          </p:cNvPicPr>
          <p:nvPr/>
        </p:nvPicPr>
        <p:blipFill>
          <a:blip r:embed="rId3"/>
          <a:stretch>
            <a:fillRect/>
          </a:stretch>
        </p:blipFill>
        <p:spPr>
          <a:xfrm>
            <a:off x="642451" y="1844823"/>
            <a:ext cx="7541781" cy="4255823"/>
          </a:xfrm>
          <a:prstGeom prst="rect">
            <a:avLst/>
          </a:prstGeom>
        </p:spPr>
      </p:pic>
    </p:spTree>
    <p:extLst>
      <p:ext uri="{BB962C8B-B14F-4D97-AF65-F5344CB8AC3E}">
        <p14:creationId xmlns:p14="http://schemas.microsoft.com/office/powerpoint/2010/main" val="230620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测试样例构建</a:t>
            </a:r>
            <a:endParaRPr lang="zh-CN" altLang="en-US" dirty="0"/>
          </a:p>
        </p:txBody>
      </p:sp>
      <p:sp>
        <p:nvSpPr>
          <p:cNvPr id="6" name="内容占位符 20"/>
          <p:cNvSpPr txBox="1">
            <a:spLocks/>
          </p:cNvSpPr>
          <p:nvPr/>
        </p:nvSpPr>
        <p:spPr>
          <a:xfrm>
            <a:off x="7824192" y="3489692"/>
            <a:ext cx="3868340" cy="756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测试类大致结构</a:t>
            </a:r>
            <a:endParaRPr lang="en-US" altLang="zh-CN" sz="2400" dirty="0" smtClean="0"/>
          </a:p>
          <a:p>
            <a:endParaRPr lang="en-US" altLang="zh-CN" sz="2400" dirty="0" smtClean="0"/>
          </a:p>
        </p:txBody>
      </p:sp>
      <p:pic>
        <p:nvPicPr>
          <p:cNvPr id="3" name="图片 2"/>
          <p:cNvPicPr>
            <a:picLocks noChangeAspect="1"/>
          </p:cNvPicPr>
          <p:nvPr/>
        </p:nvPicPr>
        <p:blipFill>
          <a:blip r:embed="rId3"/>
          <a:stretch>
            <a:fillRect/>
          </a:stretch>
        </p:blipFill>
        <p:spPr>
          <a:xfrm>
            <a:off x="332548" y="692696"/>
            <a:ext cx="6990956" cy="5760640"/>
          </a:xfrm>
          <a:prstGeom prst="rect">
            <a:avLst/>
          </a:prstGeom>
        </p:spPr>
      </p:pic>
      <p:pic>
        <p:nvPicPr>
          <p:cNvPr id="4" name="图片 3"/>
          <p:cNvPicPr>
            <a:picLocks noChangeAspect="1"/>
          </p:cNvPicPr>
          <p:nvPr/>
        </p:nvPicPr>
        <p:blipFill>
          <a:blip r:embed="rId4"/>
          <a:stretch>
            <a:fillRect/>
          </a:stretch>
        </p:blipFill>
        <p:spPr>
          <a:xfrm>
            <a:off x="6120336" y="836712"/>
            <a:ext cx="5739748" cy="1201343"/>
          </a:xfrm>
          <a:prstGeom prst="rect">
            <a:avLst/>
          </a:prstGeom>
        </p:spPr>
      </p:pic>
    </p:spTree>
    <p:extLst>
      <p:ext uri="{BB962C8B-B14F-4D97-AF65-F5344CB8AC3E}">
        <p14:creationId xmlns:p14="http://schemas.microsoft.com/office/powerpoint/2010/main" val="3190531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断言</a:t>
            </a:r>
          </a:p>
        </p:txBody>
      </p:sp>
      <p:sp>
        <p:nvSpPr>
          <p:cNvPr id="11" name="灯片编号占位符 3"/>
          <p:cNvSpPr txBox="1">
            <a:spLocks/>
          </p:cNvSpPr>
          <p:nvPr/>
        </p:nvSpPr>
        <p:spPr>
          <a:xfrm>
            <a:off x="8723144" y="6426690"/>
            <a:ext cx="277218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dirty="0"/>
          </a:p>
        </p:txBody>
      </p:sp>
      <p:sp>
        <p:nvSpPr>
          <p:cNvPr id="478" name="文本框 12"/>
          <p:cNvSpPr txBox="1"/>
          <p:nvPr/>
        </p:nvSpPr>
        <p:spPr>
          <a:xfrm>
            <a:off x="383999" y="1117494"/>
            <a:ext cx="11328625" cy="707886"/>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200000"/>
              </a:lnSpc>
            </a:pPr>
            <a:r>
              <a:rPr lang="zh-CN" altLang="en-US" sz="2000" dirty="0" smtClean="0">
                <a:latin typeface="微软雅黑" panose="020B0503020204020204" pitchFamily="34" charset="-122"/>
                <a:ea typeface="微软雅黑" panose="020B0503020204020204" pitchFamily="34" charset="-122"/>
              </a:rPr>
              <a:t>作为测试模块，</a:t>
            </a:r>
            <a:r>
              <a:rPr lang="en-US" altLang="zh-CN" sz="2000" dirty="0" err="1" smtClean="0">
                <a:latin typeface="微软雅黑" panose="020B0503020204020204" pitchFamily="34" charset="-122"/>
                <a:ea typeface="微软雅黑" panose="020B0503020204020204" pitchFamily="34" charset="-122"/>
              </a:rPr>
              <a:t>unittest</a:t>
            </a:r>
            <a:r>
              <a:rPr lang="zh-CN" altLang="en-US" sz="2000" dirty="0" smtClean="0">
                <a:latin typeface="微软雅黑" panose="020B0503020204020204" pitchFamily="34" charset="-122"/>
                <a:ea typeface="微软雅黑" panose="020B0503020204020204" pitchFamily="34" charset="-122"/>
              </a:rPr>
              <a:t>支持断言，也就是判断条件符合与否的语法</a:t>
            </a:r>
            <a:endParaRPr lang="en-US" altLang="zh-CN"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79375" y="2012052"/>
            <a:ext cx="11089233" cy="721955"/>
          </a:xfrm>
          <a:prstGeom prst="rect">
            <a:avLst/>
          </a:prstGeom>
        </p:spPr>
      </p:pic>
      <p:pic>
        <p:nvPicPr>
          <p:cNvPr id="4" name="图片 3"/>
          <p:cNvPicPr>
            <a:picLocks noChangeAspect="1"/>
          </p:cNvPicPr>
          <p:nvPr/>
        </p:nvPicPr>
        <p:blipFill>
          <a:blip r:embed="rId4"/>
          <a:stretch>
            <a:fillRect/>
          </a:stretch>
        </p:blipFill>
        <p:spPr>
          <a:xfrm>
            <a:off x="479375" y="3131661"/>
            <a:ext cx="5252901" cy="360040"/>
          </a:xfrm>
          <a:prstGeom prst="rect">
            <a:avLst/>
          </a:prstGeom>
        </p:spPr>
      </p:pic>
      <p:pic>
        <p:nvPicPr>
          <p:cNvPr id="5" name="图片 4"/>
          <p:cNvPicPr>
            <a:picLocks noChangeAspect="1"/>
          </p:cNvPicPr>
          <p:nvPr/>
        </p:nvPicPr>
        <p:blipFill>
          <a:blip r:embed="rId5"/>
          <a:stretch>
            <a:fillRect/>
          </a:stretch>
        </p:blipFill>
        <p:spPr>
          <a:xfrm>
            <a:off x="479375" y="3994561"/>
            <a:ext cx="6907006" cy="658575"/>
          </a:xfrm>
          <a:prstGeom prst="rect">
            <a:avLst/>
          </a:prstGeom>
        </p:spPr>
      </p:pic>
    </p:spTree>
    <p:extLst>
      <p:ext uri="{BB962C8B-B14F-4D97-AF65-F5344CB8AC3E}">
        <p14:creationId xmlns:p14="http://schemas.microsoft.com/office/powerpoint/2010/main" val="2951154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数据驱动</a:t>
            </a:r>
            <a:r>
              <a:rPr lang="en-US" altLang="zh-CN" dirty="0" smtClean="0"/>
              <a:t>DDT</a:t>
            </a:r>
            <a:r>
              <a:rPr lang="zh-CN" altLang="en-US" dirty="0" smtClean="0"/>
              <a:t>测试</a:t>
            </a:r>
            <a:endParaRPr lang="zh-CN" altLang="en-US" dirty="0"/>
          </a:p>
        </p:txBody>
      </p:sp>
      <p:pic>
        <p:nvPicPr>
          <p:cNvPr id="4" name="图片 3"/>
          <p:cNvPicPr>
            <a:picLocks noChangeAspect="1"/>
          </p:cNvPicPr>
          <p:nvPr/>
        </p:nvPicPr>
        <p:blipFill>
          <a:blip r:embed="rId3"/>
          <a:stretch>
            <a:fillRect/>
          </a:stretch>
        </p:blipFill>
        <p:spPr>
          <a:xfrm>
            <a:off x="191344" y="836712"/>
            <a:ext cx="11107901" cy="1440160"/>
          </a:xfrm>
          <a:prstGeom prst="rect">
            <a:avLst/>
          </a:prstGeom>
        </p:spPr>
      </p:pic>
      <p:pic>
        <p:nvPicPr>
          <p:cNvPr id="6" name="图片 5"/>
          <p:cNvPicPr>
            <a:picLocks noChangeAspect="1"/>
          </p:cNvPicPr>
          <p:nvPr/>
        </p:nvPicPr>
        <p:blipFill>
          <a:blip r:embed="rId4"/>
          <a:stretch>
            <a:fillRect/>
          </a:stretch>
        </p:blipFill>
        <p:spPr>
          <a:xfrm>
            <a:off x="191344" y="2276871"/>
            <a:ext cx="11153428" cy="4176465"/>
          </a:xfrm>
          <a:prstGeom prst="rect">
            <a:avLst/>
          </a:prstGeom>
        </p:spPr>
      </p:pic>
    </p:spTree>
    <p:extLst>
      <p:ext uri="{BB962C8B-B14F-4D97-AF65-F5344CB8AC3E}">
        <p14:creationId xmlns:p14="http://schemas.microsoft.com/office/powerpoint/2010/main" val="2310014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2F08A0A-B7BC-4529-A06E-A6EC6C87E657}" type="slidenum">
              <a:rPr lang="zh-CN" altLang="en-US" smtClean="0"/>
              <a:t>16</a:t>
            </a:fld>
            <a:endParaRPr lang="zh-CN" altLang="en-US" dirty="0"/>
          </a:p>
        </p:txBody>
      </p:sp>
      <p:sp>
        <p:nvSpPr>
          <p:cNvPr id="15" name="标题 1"/>
          <p:cNvSpPr>
            <a:spLocks noGrp="1"/>
          </p:cNvSpPr>
          <p:nvPr>
            <p:ph type="title"/>
          </p:nvPr>
        </p:nvSpPr>
        <p:spPr>
          <a:xfrm>
            <a:off x="384000" y="152696"/>
            <a:ext cx="11520000" cy="540000"/>
          </a:xfrm>
        </p:spPr>
        <p:txBody>
          <a:bodyPr/>
          <a:lstStyle/>
          <a:p>
            <a:r>
              <a:rPr lang="zh-CN" altLang="en-US" dirty="0" smtClean="0"/>
              <a:t>测试样例实施</a:t>
            </a:r>
            <a:endParaRPr lang="zh-CN" altLang="en-US" dirty="0"/>
          </a:p>
        </p:txBody>
      </p:sp>
      <p:pic>
        <p:nvPicPr>
          <p:cNvPr id="2" name="图片 1"/>
          <p:cNvPicPr>
            <a:picLocks noChangeAspect="1"/>
          </p:cNvPicPr>
          <p:nvPr/>
        </p:nvPicPr>
        <p:blipFill>
          <a:blip r:embed="rId2"/>
          <a:stretch>
            <a:fillRect/>
          </a:stretch>
        </p:blipFill>
        <p:spPr>
          <a:xfrm>
            <a:off x="384000" y="908720"/>
            <a:ext cx="11629440" cy="3384376"/>
          </a:xfrm>
          <a:prstGeom prst="rect">
            <a:avLst/>
          </a:prstGeom>
        </p:spPr>
      </p:pic>
      <p:sp>
        <p:nvSpPr>
          <p:cNvPr id="16" name="内容占位符 20"/>
          <p:cNvSpPr txBox="1">
            <a:spLocks/>
          </p:cNvSpPr>
          <p:nvPr/>
        </p:nvSpPr>
        <p:spPr>
          <a:xfrm>
            <a:off x="767408" y="4725144"/>
            <a:ext cx="10801200" cy="756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载入测试类，运行所有测试类并将测试结果汇总到</a:t>
            </a:r>
            <a:r>
              <a:rPr lang="en-US" altLang="zh-CN" sz="2400" dirty="0" smtClean="0"/>
              <a:t>html</a:t>
            </a:r>
            <a:r>
              <a:rPr lang="zh-CN" altLang="en-US" sz="2400" dirty="0" smtClean="0"/>
              <a:t>文件中，支持嵌入截图和</a:t>
            </a:r>
            <a:r>
              <a:rPr lang="en-US" altLang="zh-CN" sz="2400" dirty="0" err="1" smtClean="0"/>
              <a:t>ddt</a:t>
            </a:r>
            <a:r>
              <a:rPr lang="zh-CN" altLang="en-US" sz="2400" dirty="0" smtClean="0"/>
              <a:t>测试。</a:t>
            </a:r>
            <a:endParaRPr lang="en-US" altLang="zh-CN" sz="2400" dirty="0" smtClean="0"/>
          </a:p>
          <a:p>
            <a:endParaRPr lang="en-US" altLang="zh-CN" sz="2400" dirty="0" smtClean="0"/>
          </a:p>
        </p:txBody>
      </p:sp>
    </p:spTree>
    <p:extLst>
      <p:ext uri="{BB962C8B-B14F-4D97-AF65-F5344CB8AC3E}">
        <p14:creationId xmlns:p14="http://schemas.microsoft.com/office/powerpoint/2010/main" val="94522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测试报告生成</a:t>
            </a:r>
            <a:endParaRPr lang="zh-CN" altLang="en-US" dirty="0"/>
          </a:p>
        </p:txBody>
      </p:sp>
      <p:pic>
        <p:nvPicPr>
          <p:cNvPr id="3" name="图片 2"/>
          <p:cNvPicPr>
            <a:picLocks noChangeAspect="1"/>
          </p:cNvPicPr>
          <p:nvPr/>
        </p:nvPicPr>
        <p:blipFill>
          <a:blip r:embed="rId4"/>
          <a:stretch>
            <a:fillRect/>
          </a:stretch>
        </p:blipFill>
        <p:spPr>
          <a:xfrm>
            <a:off x="263352" y="695727"/>
            <a:ext cx="10401300" cy="2924175"/>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662735546"/>
              </p:ext>
            </p:extLst>
          </p:nvPr>
        </p:nvGraphicFramePr>
        <p:xfrm>
          <a:off x="8544272" y="4509120"/>
          <a:ext cx="1873250" cy="454025"/>
        </p:xfrm>
        <a:graphic>
          <a:graphicData uri="http://schemas.openxmlformats.org/presentationml/2006/ole">
            <mc:AlternateContent xmlns:mc="http://schemas.openxmlformats.org/markup-compatibility/2006">
              <mc:Choice xmlns:v="urn:schemas-microsoft-com:vml" Requires="v">
                <p:oleObj spid="_x0000_s5125" name="包装程序外壳对象" showAsIcon="1" r:id="rId5" imgW="1873080" imgH="453960" progId="Package">
                  <p:embed/>
                </p:oleObj>
              </mc:Choice>
              <mc:Fallback>
                <p:oleObj name="包装程序外壳对象" showAsIcon="1" r:id="rId5" imgW="1873080" imgH="453960" progId="Package">
                  <p:embed/>
                  <p:pic>
                    <p:nvPicPr>
                      <p:cNvPr id="0" name=""/>
                      <p:cNvPicPr/>
                      <p:nvPr/>
                    </p:nvPicPr>
                    <p:blipFill>
                      <a:blip r:embed="rId6"/>
                      <a:stretch>
                        <a:fillRect/>
                      </a:stretch>
                    </p:blipFill>
                    <p:spPr>
                      <a:xfrm>
                        <a:off x="8544272" y="4509120"/>
                        <a:ext cx="1873250" cy="454025"/>
                      </a:xfrm>
                      <a:prstGeom prst="rect">
                        <a:avLst/>
                      </a:prstGeom>
                    </p:spPr>
                  </p:pic>
                </p:oleObj>
              </mc:Fallback>
            </mc:AlternateContent>
          </a:graphicData>
        </a:graphic>
      </p:graphicFrame>
    </p:spTree>
    <p:extLst>
      <p:ext uri="{BB962C8B-B14F-4D97-AF65-F5344CB8AC3E}">
        <p14:creationId xmlns:p14="http://schemas.microsoft.com/office/powerpoint/2010/main" val="1997995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b="9641"/>
          <a:stretch/>
        </p:blipFill>
        <p:spPr>
          <a:xfrm>
            <a:off x="0" y="0"/>
            <a:ext cx="12192000" cy="6885384"/>
          </a:xfrm>
          <a:prstGeom prst="rect">
            <a:avLst/>
          </a:prstGeom>
        </p:spPr>
      </p:pic>
      <p:sp>
        <p:nvSpPr>
          <p:cNvPr id="25604" name="Rectangle 3"/>
          <p:cNvSpPr>
            <a:spLocks noChangeArrowheads="1"/>
          </p:cNvSpPr>
          <p:nvPr/>
        </p:nvSpPr>
        <p:spPr bwMode="auto">
          <a:xfrm>
            <a:off x="1" y="2564904"/>
            <a:ext cx="12192000" cy="1800200"/>
          </a:xfrm>
          <a:prstGeom prst="rect">
            <a:avLst/>
          </a:prstGeom>
          <a:solidFill>
            <a:srgbClr val="002060"/>
          </a:solidFill>
          <a:ln w="9525">
            <a:noFill/>
            <a:miter lim="800000"/>
            <a:headEnd/>
            <a:tailEnd/>
          </a:ln>
        </p:spPr>
        <p:txBody>
          <a:bodyPr wrap="square" anchor="ctr">
            <a:noAutofit/>
          </a:bodyPr>
          <a:lstStyle/>
          <a:p>
            <a:pPr algn="ctr">
              <a:lnSpc>
                <a:spcPct val="150000"/>
              </a:lnSpc>
              <a:spcBef>
                <a:spcPct val="20000"/>
              </a:spcBef>
              <a:buClr>
                <a:schemeClr val="tx1"/>
              </a:buClr>
              <a:buSzPct val="75000"/>
              <a:buFont typeface="Wingdings" pitchFamily="2" charset="2"/>
              <a:buNone/>
            </a:pPr>
            <a:r>
              <a:rPr kumimoji="1" lang="zh-CN" altLang="en-US" sz="2800" b="1" dirty="0" smtClean="0">
                <a:solidFill>
                  <a:schemeClr val="bg1"/>
                </a:solidFill>
                <a:latin typeface="微软雅黑" panose="020B0503020204020204" pitchFamily="34" charset="-122"/>
                <a:ea typeface="微软雅黑" panose="020B0503020204020204" pitchFamily="34" charset="-122"/>
                <a:cs typeface="楷体_GB2312"/>
              </a:rPr>
              <a:t>自动化测试能解决简单重复的劳动</a:t>
            </a:r>
            <a:r>
              <a:rPr kumimoji="1" lang="en-US" altLang="zh-CN" sz="2800" b="1" dirty="0">
                <a:solidFill>
                  <a:schemeClr val="bg1"/>
                </a:solidFill>
                <a:latin typeface="微软雅黑" panose="020B0503020204020204" pitchFamily="34" charset="-122"/>
                <a:ea typeface="微软雅黑" panose="020B0503020204020204" pitchFamily="34" charset="-122"/>
                <a:cs typeface="楷体_GB2312"/>
              </a:rPr>
              <a:t/>
            </a:r>
            <a:br>
              <a:rPr kumimoji="1" lang="en-US" altLang="zh-CN" sz="2800" b="1" dirty="0">
                <a:solidFill>
                  <a:schemeClr val="bg1"/>
                </a:solidFill>
                <a:latin typeface="微软雅黑" panose="020B0503020204020204" pitchFamily="34" charset="-122"/>
                <a:ea typeface="微软雅黑" panose="020B0503020204020204" pitchFamily="34" charset="-122"/>
                <a:cs typeface="楷体_GB2312"/>
              </a:rPr>
            </a:br>
            <a:r>
              <a:rPr kumimoji="1" lang="zh-CN" altLang="en-US" sz="2800" b="1" dirty="0" smtClean="0">
                <a:solidFill>
                  <a:schemeClr val="bg1"/>
                </a:solidFill>
                <a:latin typeface="微软雅黑" panose="020B0503020204020204" pitchFamily="34" charset="-122"/>
                <a:ea typeface="微软雅黑" panose="020B0503020204020204" pitchFamily="34" charset="-122"/>
                <a:cs typeface="楷体_GB2312"/>
              </a:rPr>
              <a:t>但实际测试主要还是依靠手动测试，手动测试的经验往往才是发现</a:t>
            </a:r>
            <a:r>
              <a:rPr kumimoji="1" lang="en-US" altLang="zh-CN" sz="2800" b="1" dirty="0" smtClean="0">
                <a:solidFill>
                  <a:schemeClr val="bg1"/>
                </a:solidFill>
                <a:latin typeface="微软雅黑" panose="020B0503020204020204" pitchFamily="34" charset="-122"/>
                <a:ea typeface="微软雅黑" panose="020B0503020204020204" pitchFamily="34" charset="-122"/>
                <a:cs typeface="楷体_GB2312"/>
              </a:rPr>
              <a:t>bug</a:t>
            </a:r>
            <a:r>
              <a:rPr kumimoji="1" lang="zh-CN" altLang="en-US" sz="2800" b="1" dirty="0" smtClean="0">
                <a:solidFill>
                  <a:schemeClr val="bg1"/>
                </a:solidFill>
                <a:latin typeface="微软雅黑" panose="020B0503020204020204" pitchFamily="34" charset="-122"/>
                <a:ea typeface="微软雅黑" panose="020B0503020204020204" pitchFamily="34" charset="-122"/>
                <a:cs typeface="楷体_GB2312"/>
              </a:rPr>
              <a:t>的关键</a:t>
            </a:r>
            <a:endParaRPr kumimoji="1" lang="zh-CN" altLang="en-US" sz="2800" b="1" dirty="0">
              <a:solidFill>
                <a:schemeClr val="bg1"/>
              </a:solidFill>
              <a:latin typeface="微软雅黑" panose="020B0503020204020204" pitchFamily="34" charset="-122"/>
              <a:ea typeface="微软雅黑" panose="020B0503020204020204" pitchFamily="34" charset="-122"/>
              <a:cs typeface="楷体_GB2312"/>
            </a:endParaRPr>
          </a:p>
        </p:txBody>
      </p:sp>
      <p:sp>
        <p:nvSpPr>
          <p:cNvPr id="3" name="矩形 2"/>
          <p:cNvSpPr/>
          <p:nvPr/>
        </p:nvSpPr>
        <p:spPr bwMode="auto">
          <a:xfrm>
            <a:off x="317612" y="6173688"/>
            <a:ext cx="2898068" cy="684312"/>
          </a:xfrm>
          <a:prstGeom prst="rect">
            <a:avLst/>
          </a:prstGeom>
          <a:no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lang="zh-CN" altLang="en-US" sz="2400" b="1" dirty="0">
                <a:solidFill>
                  <a:schemeClr val="bg1"/>
                </a:solidFill>
                <a:latin typeface="微软雅黑" panose="020B0503020204020204" pitchFamily="34" charset="-122"/>
                <a:ea typeface="微软雅黑" panose="020B0503020204020204" pitchFamily="34" charset="-122"/>
              </a:rPr>
              <a:t>  浩瀚于心 深度创造</a:t>
            </a:r>
          </a:p>
        </p:txBody>
      </p:sp>
    </p:spTree>
    <p:extLst>
      <p:ext uri="{BB962C8B-B14F-4D97-AF65-F5344CB8AC3E}">
        <p14:creationId xmlns:p14="http://schemas.microsoft.com/office/powerpoint/2010/main" val="35802711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left)">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5223599" y="3244334"/>
            <a:ext cx="1808507" cy="1015663"/>
          </a:xfrm>
          <a:prstGeom prst="rect">
            <a:avLst/>
          </a:prstGeom>
        </p:spPr>
        <p:txBody>
          <a:bodyPr wrap="none">
            <a:spAutoFit/>
          </a:bodyPr>
          <a:lstStyle/>
          <a:p>
            <a:pPr marL="0" indent="0" algn="ctr">
              <a:buNone/>
            </a:pPr>
            <a:r>
              <a:rPr lang="en-US" altLang="zh-CN" sz="6000" dirty="0" smtClean="0"/>
              <a:t>Q&amp;A</a:t>
            </a:r>
          </a:p>
        </p:txBody>
      </p:sp>
    </p:spTree>
    <p:extLst>
      <p:ext uri="{BB962C8B-B14F-4D97-AF65-F5344CB8AC3E}">
        <p14:creationId xmlns:p14="http://schemas.microsoft.com/office/powerpoint/2010/main" val="3516908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目录</a:t>
            </a:r>
            <a:endParaRPr lang="zh-CN" altLang="en-US" dirty="0"/>
          </a:p>
        </p:txBody>
      </p:sp>
      <p:sp>
        <p:nvSpPr>
          <p:cNvPr id="12" name="矩形 11"/>
          <p:cNvSpPr/>
          <p:nvPr/>
        </p:nvSpPr>
        <p:spPr>
          <a:xfrm>
            <a:off x="3416709" y="1268760"/>
            <a:ext cx="5358581" cy="584036"/>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     </a:t>
            </a:r>
            <a:r>
              <a:rPr lang="zh-CN" altLang="en-US" sz="1600" dirty="0"/>
              <a:t>一</a:t>
            </a:r>
            <a:r>
              <a:rPr lang="zh-CN" altLang="en-US" sz="1600" dirty="0" smtClean="0"/>
              <a:t>、使用工具环境搭建</a:t>
            </a:r>
            <a:endParaRPr lang="zh-CN" altLang="en-US" sz="1600" dirty="0"/>
          </a:p>
        </p:txBody>
      </p:sp>
      <p:grpSp>
        <p:nvGrpSpPr>
          <p:cNvPr id="16" name="组合 15"/>
          <p:cNvGrpSpPr/>
          <p:nvPr/>
        </p:nvGrpSpPr>
        <p:grpSpPr>
          <a:xfrm>
            <a:off x="2809282" y="1314533"/>
            <a:ext cx="530942" cy="584036"/>
            <a:chOff x="2536724" y="2286001"/>
            <a:chExt cx="712838" cy="712838"/>
          </a:xfrm>
        </p:grpSpPr>
        <p:sp>
          <p:nvSpPr>
            <p:cNvPr id="17" name="菱形 16"/>
            <p:cNvSpPr/>
            <p:nvPr/>
          </p:nvSpPr>
          <p:spPr>
            <a:xfrm>
              <a:off x="2679291" y="2428568"/>
              <a:ext cx="427703" cy="427703"/>
            </a:xfrm>
            <a:prstGeom prst="diamond">
              <a:avLst/>
            </a:prstGeom>
            <a:gradFill flip="none" rotWithShape="1">
              <a:gsLst>
                <a:gs pos="28000">
                  <a:srgbClr val="171063"/>
                </a:gs>
                <a:gs pos="100000">
                  <a:srgbClr val="0098E2"/>
                </a:gs>
              </a:gsLst>
              <a:lin ang="5400000" scaled="1"/>
              <a:tileRect/>
            </a:gradFill>
            <a:ln>
              <a:solidFill>
                <a:srgbClr val="1710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p:nvSpPr>
          <p:spPr>
            <a:xfrm>
              <a:off x="2536724" y="2286001"/>
              <a:ext cx="712838" cy="712838"/>
            </a:xfrm>
            <a:prstGeom prst="diamond">
              <a:avLst/>
            </a:prstGeom>
            <a:noFill/>
            <a:ln>
              <a:solidFill>
                <a:srgbClr val="1710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3416709" y="2183849"/>
            <a:ext cx="5358581" cy="584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     二、网页元素获取</a:t>
            </a:r>
            <a:endParaRPr lang="zh-CN" altLang="en-US" sz="1600" dirty="0">
              <a:solidFill>
                <a:schemeClr val="tx1"/>
              </a:solidFill>
            </a:endParaRPr>
          </a:p>
        </p:txBody>
      </p:sp>
      <p:sp>
        <p:nvSpPr>
          <p:cNvPr id="32" name="矩形 31"/>
          <p:cNvSpPr/>
          <p:nvPr/>
        </p:nvSpPr>
        <p:spPr>
          <a:xfrm>
            <a:off x="3409363" y="4946127"/>
            <a:ext cx="5358581" cy="584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rPr>
              <a:t>     五</a:t>
            </a:r>
            <a:r>
              <a:rPr lang="zh-CN" altLang="en-US" sz="1600" dirty="0" smtClean="0">
                <a:solidFill>
                  <a:schemeClr val="tx1"/>
                </a:solidFill>
              </a:rPr>
              <a:t>、无界面测试</a:t>
            </a:r>
            <a:endParaRPr lang="zh-CN" altLang="en-US" sz="1600" dirty="0">
              <a:solidFill>
                <a:schemeClr val="tx1"/>
              </a:solidFill>
            </a:endParaRPr>
          </a:p>
        </p:txBody>
      </p:sp>
      <p:sp>
        <p:nvSpPr>
          <p:cNvPr id="33" name="矩形 32"/>
          <p:cNvSpPr/>
          <p:nvPr/>
        </p:nvSpPr>
        <p:spPr>
          <a:xfrm>
            <a:off x="3416708" y="4032606"/>
            <a:ext cx="5358581" cy="584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     四、数据驱动测试</a:t>
            </a:r>
            <a:endParaRPr lang="zh-CN" altLang="en-US" sz="1600" dirty="0">
              <a:solidFill>
                <a:schemeClr val="tx1"/>
              </a:solidFill>
            </a:endParaRPr>
          </a:p>
        </p:txBody>
      </p:sp>
      <p:sp>
        <p:nvSpPr>
          <p:cNvPr id="34" name="矩形 33"/>
          <p:cNvSpPr/>
          <p:nvPr/>
        </p:nvSpPr>
        <p:spPr>
          <a:xfrm>
            <a:off x="3407367" y="3142003"/>
            <a:ext cx="5358581" cy="584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    </a:t>
            </a:r>
            <a:r>
              <a:rPr lang="zh-CN" altLang="en-US" sz="1600" dirty="0" smtClean="0">
                <a:solidFill>
                  <a:schemeClr val="tx1"/>
                </a:solidFill>
              </a:rPr>
              <a:t> 三、测试样例构建</a:t>
            </a:r>
            <a:endParaRPr lang="zh-CN" altLang="en-US" sz="1600" dirty="0">
              <a:solidFill>
                <a:schemeClr val="tx1"/>
              </a:solidFill>
            </a:endParaRPr>
          </a:p>
        </p:txBody>
      </p:sp>
    </p:spTree>
    <p:extLst>
      <p:ext uri="{BB962C8B-B14F-4D97-AF65-F5344CB8AC3E}">
        <p14:creationId xmlns:p14="http://schemas.microsoft.com/office/powerpoint/2010/main" val="195926084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Selenium3+python2.7</a:t>
            </a:r>
            <a:endParaRPr lang="zh-CN" altLang="en-US" dirty="0"/>
          </a:p>
        </p:txBody>
      </p:sp>
      <p:sp>
        <p:nvSpPr>
          <p:cNvPr id="4" name="文本框 3"/>
          <p:cNvSpPr txBox="1"/>
          <p:nvPr/>
        </p:nvSpPr>
        <p:spPr>
          <a:xfrm>
            <a:off x="551384" y="980728"/>
            <a:ext cx="10801200" cy="1477328"/>
          </a:xfrm>
          <a:prstGeom prst="rect">
            <a:avLst/>
          </a:prstGeom>
          <a:noFill/>
        </p:spPr>
        <p:txBody>
          <a:bodyPr wrap="square" rtlCol="0">
            <a:spAutoFit/>
          </a:bodyPr>
          <a:lstStyle/>
          <a:p>
            <a:r>
              <a:rPr lang="en-US" altLang="zh-CN" dirty="0" smtClean="0"/>
              <a:t>        Selenium </a:t>
            </a:r>
            <a:r>
              <a:rPr lang="zh-CN" altLang="en-US" dirty="0" smtClean="0"/>
              <a:t>是</a:t>
            </a:r>
            <a:r>
              <a:rPr lang="zh-CN" altLang="en-US" dirty="0"/>
              <a:t>一个用于</a:t>
            </a:r>
            <a:r>
              <a:rPr lang="en-US" altLang="zh-CN" dirty="0"/>
              <a:t>Web</a:t>
            </a:r>
            <a:r>
              <a:rPr lang="zh-CN" altLang="en-US" dirty="0"/>
              <a:t>应用程序测试的工具。</a:t>
            </a:r>
            <a:r>
              <a:rPr lang="en-US" altLang="zh-CN" dirty="0"/>
              <a:t>Selenium</a:t>
            </a:r>
            <a:r>
              <a:rPr lang="zh-CN" altLang="en-US" dirty="0"/>
              <a:t>测试直接运行在浏览器中，就像真正的用户在操作一样。支持的浏览器包括</a:t>
            </a:r>
            <a:r>
              <a:rPr lang="en-US" altLang="zh-CN" dirty="0"/>
              <a:t>IE</a:t>
            </a:r>
            <a:r>
              <a:rPr lang="zh-CN" altLang="en-US" dirty="0"/>
              <a:t>（</a:t>
            </a:r>
            <a:r>
              <a:rPr lang="en-US" altLang="zh-CN" dirty="0"/>
              <a:t>7, 8, 9, 10, 11</a:t>
            </a:r>
            <a:r>
              <a:rPr lang="zh-CN" altLang="en-US" dirty="0"/>
              <a:t>），</a:t>
            </a:r>
            <a:r>
              <a:rPr lang="en-US" altLang="zh-CN" dirty="0"/>
              <a:t>Mozilla Firefox</a:t>
            </a:r>
            <a:r>
              <a:rPr lang="zh-CN" altLang="en-US" dirty="0"/>
              <a:t>，</a:t>
            </a:r>
            <a:r>
              <a:rPr lang="en-US" altLang="zh-CN" dirty="0"/>
              <a:t>Safari</a:t>
            </a:r>
            <a:r>
              <a:rPr lang="zh-CN" altLang="en-US" dirty="0"/>
              <a:t>，</a:t>
            </a:r>
            <a:r>
              <a:rPr lang="en-US" altLang="zh-CN" dirty="0"/>
              <a:t>Google Chrome</a:t>
            </a:r>
            <a:r>
              <a:rPr lang="zh-CN" altLang="en-US" dirty="0"/>
              <a:t>，</a:t>
            </a:r>
            <a:r>
              <a:rPr lang="en-US" altLang="zh-CN" dirty="0"/>
              <a:t>Opera</a:t>
            </a:r>
            <a:r>
              <a:rPr lang="zh-CN" altLang="en-US" dirty="0"/>
              <a:t>等。这个工具的主要功能包括：测试与浏览器的兼容性</a:t>
            </a:r>
            <a:r>
              <a:rPr lang="en-US" altLang="zh-CN" dirty="0"/>
              <a:t>——</a:t>
            </a:r>
            <a:r>
              <a:rPr lang="zh-CN" altLang="en-US" dirty="0"/>
              <a:t>测试你的应用程序看是否能够很好得工作在不同浏览器和操作系统之上。测试系统功能</a:t>
            </a:r>
            <a:r>
              <a:rPr lang="en-US" altLang="zh-CN" dirty="0"/>
              <a:t>——</a:t>
            </a:r>
            <a:r>
              <a:rPr lang="zh-CN" altLang="en-US" dirty="0"/>
              <a:t>创建回归测试检验软件功能和用户需求。支持自动录制动作和自动生成 </a:t>
            </a:r>
            <a:r>
              <a:rPr lang="en-US" altLang="zh-CN" dirty="0" err="1"/>
              <a:t>.Net</a:t>
            </a:r>
            <a:r>
              <a:rPr lang="zh-CN" altLang="en-US" dirty="0"/>
              <a:t>、</a:t>
            </a:r>
            <a:r>
              <a:rPr lang="en-US" altLang="zh-CN" dirty="0"/>
              <a:t>Java</a:t>
            </a:r>
            <a:r>
              <a:rPr lang="zh-CN" altLang="en-US" dirty="0"/>
              <a:t>、</a:t>
            </a:r>
            <a:r>
              <a:rPr lang="en-US" altLang="zh-CN" dirty="0" smtClean="0"/>
              <a:t>Perl</a:t>
            </a:r>
            <a:r>
              <a:rPr lang="zh-CN" altLang="en-US" dirty="0" smtClean="0"/>
              <a:t>、</a:t>
            </a:r>
            <a:r>
              <a:rPr lang="en-US" altLang="zh-CN" dirty="0"/>
              <a:t>P</a:t>
            </a:r>
            <a:r>
              <a:rPr lang="en-US" altLang="zh-CN" dirty="0" smtClean="0"/>
              <a:t>ython</a:t>
            </a:r>
            <a:r>
              <a:rPr lang="zh-CN" altLang="en-US" dirty="0" smtClean="0"/>
              <a:t>等</a:t>
            </a:r>
            <a:r>
              <a:rPr lang="zh-CN" altLang="en-US" dirty="0"/>
              <a:t>不同语言的测试脚本</a:t>
            </a:r>
            <a:r>
              <a:rPr lang="zh-CN" altLang="en-US" dirty="0" smtClean="0"/>
              <a:t>。</a:t>
            </a:r>
            <a:endParaRPr lang="zh-CN" altLang="en-US" dirty="0">
              <a:latin typeface="+mn-ea"/>
              <a:ea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424" y="3212976"/>
            <a:ext cx="2695575" cy="20955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2458055"/>
            <a:ext cx="3960440" cy="3871773"/>
          </a:xfrm>
          <a:prstGeom prst="rect">
            <a:avLst/>
          </a:prstGeom>
        </p:spPr>
      </p:pic>
    </p:spTree>
    <p:extLst>
      <p:ext uri="{BB962C8B-B14F-4D97-AF65-F5344CB8AC3E}">
        <p14:creationId xmlns:p14="http://schemas.microsoft.com/office/powerpoint/2010/main" val="1208695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Selenium3+python2.7</a:t>
            </a:r>
            <a:endParaRPr lang="zh-CN" altLang="en-US" dirty="0"/>
          </a:p>
        </p:txBody>
      </p:sp>
      <p:sp>
        <p:nvSpPr>
          <p:cNvPr id="5" name="矩形 4"/>
          <p:cNvSpPr/>
          <p:nvPr/>
        </p:nvSpPr>
        <p:spPr>
          <a:xfrm>
            <a:off x="983432" y="1052736"/>
            <a:ext cx="9505056" cy="1477328"/>
          </a:xfrm>
          <a:prstGeom prst="rect">
            <a:avLst/>
          </a:prstGeom>
        </p:spPr>
        <p:txBody>
          <a:bodyPr wrap="square">
            <a:spAutoFit/>
          </a:bodyPr>
          <a:lstStyle/>
          <a:p>
            <a:r>
              <a:rPr lang="en-US" altLang="zh-CN" dirty="0" smtClean="0"/>
              <a:t>        Python</a:t>
            </a:r>
            <a:r>
              <a:rPr lang="zh-CN" altLang="en-US" dirty="0"/>
              <a:t>就为我们提供了非常完善的基础代码库，覆盖了网络、文件、</a:t>
            </a:r>
            <a:r>
              <a:rPr lang="en-US" altLang="zh-CN" dirty="0"/>
              <a:t>GUI</a:t>
            </a:r>
            <a:r>
              <a:rPr lang="zh-CN" altLang="en-US" dirty="0"/>
              <a:t>、数据库、文本等大量内容，被形象地称作“内置电池（</a:t>
            </a:r>
            <a:r>
              <a:rPr lang="en-US" altLang="zh-CN" dirty="0"/>
              <a:t>batteries included</a:t>
            </a:r>
            <a:r>
              <a:rPr lang="zh-CN" altLang="en-US" dirty="0"/>
              <a:t>）”。用</a:t>
            </a:r>
            <a:r>
              <a:rPr lang="en-US" altLang="zh-CN" dirty="0"/>
              <a:t>Python</a:t>
            </a:r>
            <a:r>
              <a:rPr lang="zh-CN" altLang="en-US" dirty="0"/>
              <a:t>开发，许多功能不必从零编写，直接使用现成的即可。</a:t>
            </a:r>
          </a:p>
          <a:p>
            <a:r>
              <a:rPr lang="zh-CN" altLang="en-US" dirty="0"/>
              <a:t>除了内置的库外，</a:t>
            </a:r>
            <a:r>
              <a:rPr lang="en-US" altLang="zh-CN" dirty="0"/>
              <a:t>Python</a:t>
            </a:r>
            <a:r>
              <a:rPr lang="zh-CN" altLang="en-US" dirty="0"/>
              <a:t>还有大量的第三方库，也就是别人开发的，供你直接使用的东西。当然，如果你开发的代码通过很好的封装，也可以作为第三方库给别人使用。</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6" y="2510556"/>
            <a:ext cx="6420765" cy="3558496"/>
          </a:xfrm>
          <a:prstGeom prst="rect">
            <a:avLst/>
          </a:prstGeom>
        </p:spPr>
      </p:pic>
    </p:spTree>
    <p:extLst>
      <p:ext uri="{BB962C8B-B14F-4D97-AF65-F5344CB8AC3E}">
        <p14:creationId xmlns:p14="http://schemas.microsoft.com/office/powerpoint/2010/main" val="298932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Selenium3+python2.7</a:t>
            </a:r>
            <a:endParaRPr lang="zh-CN" altLang="en-US" dirty="0"/>
          </a:p>
        </p:txBody>
      </p:sp>
      <p:sp>
        <p:nvSpPr>
          <p:cNvPr id="5" name="文本框 4"/>
          <p:cNvSpPr txBox="1"/>
          <p:nvPr/>
        </p:nvSpPr>
        <p:spPr>
          <a:xfrm>
            <a:off x="7084890" y="1120676"/>
            <a:ext cx="4824536" cy="4524315"/>
          </a:xfrm>
          <a:prstGeom prst="rect">
            <a:avLst/>
          </a:prstGeom>
          <a:noFill/>
        </p:spPr>
        <p:txBody>
          <a:bodyPr wrap="square" rtlCol="0">
            <a:spAutoFit/>
          </a:bodyPr>
          <a:lstStyle/>
          <a:p>
            <a:r>
              <a:rPr lang="zh-CN" altLang="en-US" b="1" dirty="0" smtClean="0"/>
              <a:t>安装</a:t>
            </a:r>
            <a:r>
              <a:rPr lang="en-US" altLang="zh-CN" b="1" dirty="0" smtClean="0"/>
              <a:t>selenium</a:t>
            </a:r>
            <a:r>
              <a:rPr lang="zh-CN" altLang="en-US" b="1" dirty="0" smtClean="0"/>
              <a:t>后</a:t>
            </a:r>
            <a:r>
              <a:rPr lang="en-US" altLang="zh-CN" b="1" dirty="0" smtClean="0"/>
              <a:t>import </a:t>
            </a:r>
            <a:r>
              <a:rPr lang="en-US" altLang="zh-CN" b="1" dirty="0" err="1" smtClean="0"/>
              <a:t>webdrviver</a:t>
            </a:r>
            <a:r>
              <a:rPr lang="zh-CN" altLang="en-US" b="1" dirty="0" smtClean="0"/>
              <a:t>，可以启动不同的浏览器，其中</a:t>
            </a:r>
            <a:r>
              <a:rPr lang="en-US" altLang="zh-CN" b="1" dirty="0" err="1" smtClean="0"/>
              <a:t>PhantomJS</a:t>
            </a:r>
            <a:r>
              <a:rPr lang="zh-CN" altLang="en-US" b="1" dirty="0" smtClean="0"/>
              <a:t>是无界面浏览器内核。</a:t>
            </a:r>
            <a:endParaRPr lang="en-US" altLang="zh-CN" b="1" dirty="0" smtClean="0"/>
          </a:p>
          <a:p>
            <a:endParaRPr lang="en-US" altLang="zh-CN" b="1" dirty="0" smtClean="0"/>
          </a:p>
          <a:p>
            <a:r>
              <a:rPr lang="zh-CN" altLang="en-US" b="1" dirty="0" smtClean="0"/>
              <a:t>可以使用</a:t>
            </a:r>
            <a:r>
              <a:rPr lang="en-US" altLang="zh-CN" b="1" dirty="0" err="1" smtClean="0"/>
              <a:t>time.sleep</a:t>
            </a:r>
            <a:r>
              <a:rPr lang="en-US" altLang="zh-CN" b="1" dirty="0" smtClean="0"/>
              <a:t>(3)</a:t>
            </a:r>
            <a:r>
              <a:rPr lang="zh-CN" altLang="en-US" b="1" dirty="0" smtClean="0"/>
              <a:t>设置等待时间。</a:t>
            </a:r>
            <a:endParaRPr lang="en-US" altLang="zh-CN" b="1" dirty="0" smtClean="0"/>
          </a:p>
          <a:p>
            <a:endParaRPr lang="en-US" altLang="zh-CN" b="1" dirty="0" smtClean="0"/>
          </a:p>
          <a:p>
            <a:r>
              <a:rPr lang="en-US" altLang="zh-CN" b="1" dirty="0" err="1" smtClean="0"/>
              <a:t>Implicity_wait</a:t>
            </a:r>
            <a:r>
              <a:rPr lang="en-US" altLang="zh-CN" b="1" dirty="0" smtClean="0"/>
              <a:t>()</a:t>
            </a:r>
            <a:r>
              <a:rPr lang="zh-CN" altLang="en-US" b="1" dirty="0" smtClean="0"/>
              <a:t>可以设置智能等待时间，默认</a:t>
            </a:r>
            <a:r>
              <a:rPr lang="en-US" altLang="zh-CN" b="1" dirty="0" smtClean="0"/>
              <a:t>30s,</a:t>
            </a:r>
            <a:r>
              <a:rPr lang="zh-CN" altLang="en-US" b="1" dirty="0" smtClean="0"/>
              <a:t>一般浏览器超过</a:t>
            </a:r>
            <a:r>
              <a:rPr lang="en-US" altLang="zh-CN" b="1" dirty="0" smtClean="0"/>
              <a:t>30s</a:t>
            </a:r>
            <a:r>
              <a:rPr lang="zh-CN" altLang="en-US" b="1" dirty="0" smtClean="0"/>
              <a:t>无响应就可以认为</a:t>
            </a:r>
            <a:r>
              <a:rPr lang="en-US" altLang="zh-CN" b="1" dirty="0" smtClean="0"/>
              <a:t>web</a:t>
            </a:r>
            <a:r>
              <a:rPr lang="zh-CN" altLang="en-US" b="1" dirty="0" smtClean="0"/>
              <a:t>界面有问题或者性能不足。</a:t>
            </a:r>
            <a:endParaRPr lang="en-US" altLang="zh-CN" b="1" dirty="0" smtClean="0"/>
          </a:p>
          <a:p>
            <a:endParaRPr lang="en-US" altLang="zh-CN" b="1" dirty="0" smtClean="0"/>
          </a:p>
          <a:p>
            <a:r>
              <a:rPr lang="en-US" altLang="zh-CN" b="1" dirty="0" smtClean="0"/>
              <a:t>quit()</a:t>
            </a:r>
            <a:r>
              <a:rPr lang="zh-CN" altLang="en-US" b="1" dirty="0" smtClean="0"/>
              <a:t>可以退出浏览器。</a:t>
            </a:r>
            <a:endParaRPr lang="en-US" altLang="zh-CN" b="1" dirty="0" smtClean="0"/>
          </a:p>
          <a:p>
            <a:endParaRPr lang="en-US" altLang="zh-CN" b="1" dirty="0"/>
          </a:p>
          <a:p>
            <a:r>
              <a:rPr lang="zh-CN" altLang="en-US" b="1" dirty="0" smtClean="0"/>
              <a:t>左边的例子可以直接运行并且在命令行中显示打开的浏览器类型。</a:t>
            </a:r>
            <a:endParaRPr lang="en-US" altLang="zh-CN" b="1" dirty="0" smtClean="0"/>
          </a:p>
          <a:p>
            <a:endParaRPr lang="en-US" altLang="zh-CN" dirty="0"/>
          </a:p>
          <a:p>
            <a:r>
              <a:rPr lang="en-US" altLang="zh-CN" dirty="0" smtClean="0">
                <a:solidFill>
                  <a:srgbClr val="FF0000"/>
                </a:solidFill>
              </a:rPr>
              <a:t>		                </a:t>
            </a:r>
            <a:r>
              <a:rPr lang="en-US" altLang="zh-CN" b="1" dirty="0" smtClean="0">
                <a:solidFill>
                  <a:srgbClr val="FF0000"/>
                </a:solidFill>
              </a:rPr>
              <a:t>                                  </a:t>
            </a:r>
            <a:endParaRPr lang="zh-CN" altLang="en-US" b="1" dirty="0">
              <a:solidFill>
                <a:srgbClr val="FF0000"/>
              </a:solidFill>
            </a:endParaRPr>
          </a:p>
        </p:txBody>
      </p:sp>
      <p:pic>
        <p:nvPicPr>
          <p:cNvPr id="4" name="图片 3"/>
          <p:cNvPicPr>
            <a:picLocks noChangeAspect="1"/>
          </p:cNvPicPr>
          <p:nvPr/>
        </p:nvPicPr>
        <p:blipFill>
          <a:blip r:embed="rId2"/>
          <a:stretch>
            <a:fillRect/>
          </a:stretch>
        </p:blipFill>
        <p:spPr>
          <a:xfrm>
            <a:off x="412763" y="980728"/>
            <a:ext cx="6585459" cy="4896544"/>
          </a:xfrm>
          <a:prstGeom prst="rect">
            <a:avLst/>
          </a:prstGeom>
        </p:spPr>
      </p:pic>
    </p:spTree>
    <p:extLst>
      <p:ext uri="{BB962C8B-B14F-4D97-AF65-F5344CB8AC3E}">
        <p14:creationId xmlns:p14="http://schemas.microsoft.com/office/powerpoint/2010/main" val="412255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63352" y="116632"/>
            <a:ext cx="11520000" cy="540000"/>
          </a:xfrm>
          <a:prstGeom prst="rect">
            <a:avLst/>
          </a:prstGeom>
        </p:spPr>
        <p:txBody>
          <a:bodyPr/>
          <a:lstStyle>
            <a:lvl1pPr algn="l" rtl="0" eaLnBrk="0" fontAlgn="base" hangingPunct="0">
              <a:lnSpc>
                <a:spcPct val="90000"/>
              </a:lnSpc>
              <a:spcBef>
                <a:spcPct val="0"/>
              </a:spcBef>
              <a:spcAft>
                <a:spcPct val="0"/>
              </a:spcAft>
              <a:defRPr sz="2800" b="1" baseline="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200" b="1">
                <a:solidFill>
                  <a:schemeClr val="bg1"/>
                </a:solidFill>
                <a:latin typeface="Arial" charset="0"/>
                <a:cs typeface="Arial" charset="0"/>
              </a:defRPr>
            </a:lvl2pPr>
            <a:lvl3pPr algn="l" rtl="0" eaLnBrk="0" fontAlgn="base" hangingPunct="0">
              <a:lnSpc>
                <a:spcPct val="90000"/>
              </a:lnSpc>
              <a:spcBef>
                <a:spcPct val="0"/>
              </a:spcBef>
              <a:spcAft>
                <a:spcPct val="0"/>
              </a:spcAft>
              <a:defRPr sz="2200" b="1">
                <a:solidFill>
                  <a:schemeClr val="bg1"/>
                </a:solidFill>
                <a:latin typeface="Arial" charset="0"/>
                <a:cs typeface="Arial" charset="0"/>
              </a:defRPr>
            </a:lvl3pPr>
            <a:lvl4pPr algn="l" rtl="0" eaLnBrk="0" fontAlgn="base" hangingPunct="0">
              <a:lnSpc>
                <a:spcPct val="90000"/>
              </a:lnSpc>
              <a:spcBef>
                <a:spcPct val="0"/>
              </a:spcBef>
              <a:spcAft>
                <a:spcPct val="0"/>
              </a:spcAft>
              <a:defRPr sz="2200" b="1">
                <a:solidFill>
                  <a:schemeClr val="bg1"/>
                </a:solidFill>
                <a:latin typeface="Arial" charset="0"/>
                <a:cs typeface="Arial" charset="0"/>
              </a:defRPr>
            </a:lvl4pPr>
            <a:lvl5pPr algn="l" rtl="0" eaLnBrk="0" fontAlgn="base" hangingPunct="0">
              <a:lnSpc>
                <a:spcPct val="90000"/>
              </a:lnSpc>
              <a:spcBef>
                <a:spcPct val="0"/>
              </a:spcBef>
              <a:spcAft>
                <a:spcPct val="0"/>
              </a:spcAft>
              <a:defRPr sz="2200" b="1">
                <a:solidFill>
                  <a:schemeClr val="bg1"/>
                </a:solidFill>
                <a:latin typeface="Arial" charset="0"/>
                <a:cs typeface="Arial" charset="0"/>
              </a:defRPr>
            </a:lvl5pPr>
            <a:lvl6pPr marL="457200" algn="l" rtl="0" fontAlgn="base">
              <a:lnSpc>
                <a:spcPct val="90000"/>
              </a:lnSpc>
              <a:spcBef>
                <a:spcPct val="0"/>
              </a:spcBef>
              <a:spcAft>
                <a:spcPct val="0"/>
              </a:spcAft>
              <a:defRPr sz="2200" b="1">
                <a:solidFill>
                  <a:schemeClr val="bg1"/>
                </a:solidFill>
                <a:latin typeface="Arial" charset="0"/>
                <a:cs typeface="Arial" charset="0"/>
              </a:defRPr>
            </a:lvl6pPr>
            <a:lvl7pPr marL="914400" algn="l" rtl="0" fontAlgn="base">
              <a:lnSpc>
                <a:spcPct val="90000"/>
              </a:lnSpc>
              <a:spcBef>
                <a:spcPct val="0"/>
              </a:spcBef>
              <a:spcAft>
                <a:spcPct val="0"/>
              </a:spcAft>
              <a:defRPr sz="2200" b="1">
                <a:solidFill>
                  <a:schemeClr val="bg1"/>
                </a:solidFill>
                <a:latin typeface="Arial" charset="0"/>
                <a:cs typeface="Arial" charset="0"/>
              </a:defRPr>
            </a:lvl7pPr>
            <a:lvl8pPr marL="1371600" algn="l" rtl="0" fontAlgn="base">
              <a:lnSpc>
                <a:spcPct val="90000"/>
              </a:lnSpc>
              <a:spcBef>
                <a:spcPct val="0"/>
              </a:spcBef>
              <a:spcAft>
                <a:spcPct val="0"/>
              </a:spcAft>
              <a:defRPr sz="2200" b="1">
                <a:solidFill>
                  <a:schemeClr val="bg1"/>
                </a:solidFill>
                <a:latin typeface="Arial" charset="0"/>
                <a:cs typeface="Arial" charset="0"/>
              </a:defRPr>
            </a:lvl8pPr>
            <a:lvl9pPr marL="1828800" algn="l" rtl="0" fontAlgn="base">
              <a:lnSpc>
                <a:spcPct val="90000"/>
              </a:lnSpc>
              <a:spcBef>
                <a:spcPct val="0"/>
              </a:spcBef>
              <a:spcAft>
                <a:spcPct val="0"/>
              </a:spcAft>
              <a:defRPr sz="2200" b="1">
                <a:solidFill>
                  <a:schemeClr val="bg1"/>
                </a:solidFill>
                <a:latin typeface="Arial" charset="0"/>
                <a:cs typeface="Arial" charset="0"/>
              </a:defRPr>
            </a:lvl9pPr>
          </a:lstStyle>
          <a:p>
            <a:r>
              <a:rPr lang="en-US" altLang="zh-CN" dirty="0"/>
              <a:t>Selenium3+python2.7</a:t>
            </a:r>
            <a:endParaRPr lang="zh-CN" altLang="en-US" kern="0" dirty="0"/>
          </a:p>
        </p:txBody>
      </p:sp>
      <p:pic>
        <p:nvPicPr>
          <p:cNvPr id="2" name="图片 1"/>
          <p:cNvPicPr>
            <a:picLocks noChangeAspect="1"/>
          </p:cNvPicPr>
          <p:nvPr/>
        </p:nvPicPr>
        <p:blipFill>
          <a:blip r:embed="rId2"/>
          <a:stretch>
            <a:fillRect/>
          </a:stretch>
        </p:blipFill>
        <p:spPr>
          <a:xfrm>
            <a:off x="1360120" y="1052735"/>
            <a:ext cx="9393178" cy="3090023"/>
          </a:xfrm>
          <a:prstGeom prst="rect">
            <a:avLst/>
          </a:prstGeom>
        </p:spPr>
      </p:pic>
      <p:pic>
        <p:nvPicPr>
          <p:cNvPr id="4" name="图片 3"/>
          <p:cNvPicPr>
            <a:picLocks noChangeAspect="1"/>
          </p:cNvPicPr>
          <p:nvPr/>
        </p:nvPicPr>
        <p:blipFill>
          <a:blip r:embed="rId3"/>
          <a:stretch>
            <a:fillRect/>
          </a:stretch>
        </p:blipFill>
        <p:spPr>
          <a:xfrm>
            <a:off x="1360119" y="4653136"/>
            <a:ext cx="4474783" cy="1080120"/>
          </a:xfrm>
          <a:prstGeom prst="rect">
            <a:avLst/>
          </a:prstGeom>
        </p:spPr>
      </p:pic>
      <p:sp>
        <p:nvSpPr>
          <p:cNvPr id="6" name="文本框 5"/>
          <p:cNvSpPr txBox="1"/>
          <p:nvPr/>
        </p:nvSpPr>
        <p:spPr>
          <a:xfrm>
            <a:off x="7032104" y="4538861"/>
            <a:ext cx="2952328" cy="2031325"/>
          </a:xfrm>
          <a:prstGeom prst="rect">
            <a:avLst/>
          </a:prstGeom>
          <a:noFill/>
        </p:spPr>
        <p:txBody>
          <a:bodyPr wrap="square" rtlCol="0">
            <a:spAutoFit/>
          </a:bodyPr>
          <a:lstStyle/>
          <a:p>
            <a:r>
              <a:rPr lang="en-US" altLang="zh-CN" b="1" dirty="0" smtClean="0"/>
              <a:t>Python</a:t>
            </a:r>
            <a:r>
              <a:rPr lang="zh-CN" altLang="en-US" b="1" dirty="0" smtClean="0"/>
              <a:t>中使用的包。</a:t>
            </a:r>
            <a:endParaRPr lang="en-US" altLang="zh-CN" b="1" dirty="0" smtClean="0"/>
          </a:p>
          <a:p>
            <a:endParaRPr lang="en-US" altLang="zh-CN" b="1" dirty="0"/>
          </a:p>
          <a:p>
            <a:r>
              <a:rPr lang="en-US" altLang="zh-CN" b="1" dirty="0" smtClean="0"/>
              <a:t>PIL:</a:t>
            </a:r>
            <a:r>
              <a:rPr lang="zh-CN" altLang="en-US" b="1" dirty="0" smtClean="0"/>
              <a:t>裁剪图片</a:t>
            </a:r>
            <a:endParaRPr lang="en-US" altLang="zh-CN" b="1" dirty="0" smtClean="0"/>
          </a:p>
          <a:p>
            <a:r>
              <a:rPr lang="en-US" altLang="zh-CN" b="1" dirty="0" smtClean="0"/>
              <a:t>re</a:t>
            </a:r>
            <a:r>
              <a:rPr lang="en-US" altLang="zh-CN" b="1" dirty="0"/>
              <a:t>:</a:t>
            </a:r>
            <a:r>
              <a:rPr lang="zh-CN" altLang="en-US" b="1" dirty="0"/>
              <a:t>正则</a:t>
            </a:r>
            <a:endParaRPr lang="en-US" altLang="zh-CN" b="1" dirty="0"/>
          </a:p>
          <a:p>
            <a:r>
              <a:rPr lang="en-US" altLang="zh-CN" b="1" dirty="0" err="1" smtClean="0"/>
              <a:t>unittest</a:t>
            </a:r>
            <a:r>
              <a:rPr lang="en-US" altLang="zh-CN" b="1" dirty="0"/>
              <a:t>:</a:t>
            </a:r>
            <a:r>
              <a:rPr lang="zh-CN" altLang="en-US" b="1" dirty="0"/>
              <a:t>测试模块</a:t>
            </a:r>
            <a:endParaRPr lang="en-US" altLang="zh-CN" b="1" dirty="0"/>
          </a:p>
          <a:p>
            <a:r>
              <a:rPr lang="en-US" altLang="zh-CN" dirty="0" smtClean="0"/>
              <a:t> </a:t>
            </a:r>
            <a:endParaRPr lang="en-US" altLang="zh-CN" dirty="0"/>
          </a:p>
          <a:p>
            <a:r>
              <a:rPr lang="en-US" altLang="zh-CN" dirty="0" smtClean="0">
                <a:solidFill>
                  <a:srgbClr val="FF0000"/>
                </a:solidFill>
              </a:rPr>
              <a:t>		                </a:t>
            </a:r>
            <a:r>
              <a:rPr lang="en-US" altLang="zh-CN" b="1" dirty="0" smtClean="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4067903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简单网页元素定位</a:t>
            </a:r>
            <a:endParaRPr lang="zh-CN" altLang="en-US" dirty="0"/>
          </a:p>
        </p:txBody>
      </p:sp>
      <p:pic>
        <p:nvPicPr>
          <p:cNvPr id="4" name="图片 3"/>
          <p:cNvPicPr>
            <a:picLocks noChangeAspect="1"/>
          </p:cNvPicPr>
          <p:nvPr/>
        </p:nvPicPr>
        <p:blipFill>
          <a:blip r:embed="rId3"/>
          <a:stretch>
            <a:fillRect/>
          </a:stretch>
        </p:blipFill>
        <p:spPr>
          <a:xfrm>
            <a:off x="479376" y="1124744"/>
            <a:ext cx="7277308" cy="4968552"/>
          </a:xfrm>
          <a:prstGeom prst="rect">
            <a:avLst/>
          </a:prstGeom>
        </p:spPr>
      </p:pic>
    </p:spTree>
    <p:extLst>
      <p:ext uri="{BB962C8B-B14F-4D97-AF65-F5344CB8AC3E}">
        <p14:creationId xmlns:p14="http://schemas.microsoft.com/office/powerpoint/2010/main" val="425256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定位一组元素</a:t>
            </a:r>
            <a:endParaRPr lang="zh-CN" altLang="en-US" dirty="0"/>
          </a:p>
        </p:txBody>
      </p:sp>
      <p:pic>
        <p:nvPicPr>
          <p:cNvPr id="4" name="图片 3"/>
          <p:cNvPicPr>
            <a:picLocks noChangeAspect="1"/>
          </p:cNvPicPr>
          <p:nvPr/>
        </p:nvPicPr>
        <p:blipFill>
          <a:blip r:embed="rId3"/>
          <a:stretch>
            <a:fillRect/>
          </a:stretch>
        </p:blipFill>
        <p:spPr>
          <a:xfrm>
            <a:off x="394544" y="1052736"/>
            <a:ext cx="11318080" cy="3535760"/>
          </a:xfrm>
          <a:prstGeom prst="rect">
            <a:avLst/>
          </a:prstGeom>
        </p:spPr>
      </p:pic>
      <p:sp>
        <p:nvSpPr>
          <p:cNvPr id="5" name="文本框 4"/>
          <p:cNvSpPr txBox="1"/>
          <p:nvPr/>
        </p:nvSpPr>
        <p:spPr>
          <a:xfrm>
            <a:off x="394544" y="5017033"/>
            <a:ext cx="9096376" cy="923330"/>
          </a:xfrm>
          <a:prstGeom prst="rect">
            <a:avLst/>
          </a:prstGeom>
          <a:noFill/>
        </p:spPr>
        <p:txBody>
          <a:bodyPr wrap="square" rtlCol="0">
            <a:spAutoFit/>
          </a:bodyPr>
          <a:lstStyle/>
          <a:p>
            <a:r>
              <a:rPr lang="zh-CN" altLang="en-US" b="1" dirty="0" smtClean="0"/>
              <a:t>定位一组元素起始就是在定位单个元素的方法上加</a:t>
            </a:r>
            <a:r>
              <a:rPr lang="en-US" altLang="zh-CN" b="1" dirty="0" smtClean="0"/>
              <a:t>s</a:t>
            </a:r>
            <a:r>
              <a:rPr lang="zh-CN" altLang="en-US" b="1" dirty="0" smtClean="0"/>
              <a:t>（复数），如果定位元素不唯一使用</a:t>
            </a:r>
            <a:r>
              <a:rPr lang="en-US" altLang="zh-CN" b="1" dirty="0" err="1" smtClean="0"/>
              <a:t>find_element_by</a:t>
            </a:r>
            <a:r>
              <a:rPr lang="en-US" altLang="zh-CN" b="1" dirty="0" smtClean="0"/>
              <a:t>_...</a:t>
            </a:r>
            <a:r>
              <a:rPr lang="zh-CN" altLang="en-US" b="1" dirty="0" smtClean="0"/>
              <a:t>会报错。</a:t>
            </a:r>
            <a:endParaRPr lang="en-US" altLang="zh-CN" b="1" dirty="0" smtClean="0"/>
          </a:p>
          <a:p>
            <a:r>
              <a:rPr lang="zh-CN" altLang="en-US" b="1" dirty="0" smtClean="0">
                <a:solidFill>
                  <a:srgbClr val="FF0000"/>
                </a:solidFill>
              </a:rPr>
              <a:t>其返回结果是个列表，可以使用</a:t>
            </a:r>
            <a:r>
              <a:rPr lang="en-US" altLang="zh-CN" b="1" dirty="0" smtClean="0">
                <a:solidFill>
                  <a:srgbClr val="FF0000"/>
                </a:solidFill>
              </a:rPr>
              <a:t>for……in</a:t>
            </a:r>
            <a:r>
              <a:rPr lang="zh-CN" altLang="en-US" b="1" dirty="0" smtClean="0">
                <a:solidFill>
                  <a:srgbClr val="FF0000"/>
                </a:solidFill>
              </a:rPr>
              <a:t>遍历，同时可以使用</a:t>
            </a:r>
            <a:r>
              <a:rPr lang="en-US" altLang="zh-CN" b="1" dirty="0" err="1" smtClean="0">
                <a:solidFill>
                  <a:srgbClr val="FF0000"/>
                </a:solidFill>
              </a:rPr>
              <a:t>len</a:t>
            </a:r>
            <a:r>
              <a:rPr lang="zh-CN" altLang="en-US" b="1" dirty="0" smtClean="0">
                <a:solidFill>
                  <a:srgbClr val="FF0000"/>
                </a:solidFill>
              </a:rPr>
              <a:t>方法返回长度（个数）</a:t>
            </a:r>
            <a:r>
              <a:rPr lang="en-US" altLang="zh-CN" b="1" dirty="0" smtClean="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2074822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层框架窗口定位</a:t>
            </a:r>
            <a:endParaRPr lang="zh-CN" altLang="en-US" dirty="0"/>
          </a:p>
        </p:txBody>
      </p:sp>
      <p:pic>
        <p:nvPicPr>
          <p:cNvPr id="4" name="图片 3"/>
          <p:cNvPicPr>
            <a:picLocks noChangeAspect="1"/>
          </p:cNvPicPr>
          <p:nvPr/>
        </p:nvPicPr>
        <p:blipFill>
          <a:blip r:embed="rId3"/>
          <a:stretch>
            <a:fillRect/>
          </a:stretch>
        </p:blipFill>
        <p:spPr>
          <a:xfrm>
            <a:off x="384000" y="4780825"/>
            <a:ext cx="3407744" cy="1591281"/>
          </a:xfrm>
          <a:prstGeom prst="rect">
            <a:avLst/>
          </a:prstGeom>
        </p:spPr>
      </p:pic>
      <p:pic>
        <p:nvPicPr>
          <p:cNvPr id="5" name="图片 4"/>
          <p:cNvPicPr>
            <a:picLocks noChangeAspect="1"/>
          </p:cNvPicPr>
          <p:nvPr/>
        </p:nvPicPr>
        <p:blipFill>
          <a:blip r:embed="rId4"/>
          <a:stretch>
            <a:fillRect/>
          </a:stretch>
        </p:blipFill>
        <p:spPr>
          <a:xfrm>
            <a:off x="384000" y="1124743"/>
            <a:ext cx="11040592" cy="3417327"/>
          </a:xfrm>
          <a:prstGeom prst="rect">
            <a:avLst/>
          </a:prstGeom>
        </p:spPr>
      </p:pic>
      <p:sp>
        <p:nvSpPr>
          <p:cNvPr id="6" name="文本框 5"/>
          <p:cNvSpPr txBox="1"/>
          <p:nvPr/>
        </p:nvSpPr>
        <p:spPr>
          <a:xfrm>
            <a:off x="4511824" y="4974117"/>
            <a:ext cx="4952655" cy="923330"/>
          </a:xfrm>
          <a:prstGeom prst="rect">
            <a:avLst/>
          </a:prstGeom>
          <a:noFill/>
        </p:spPr>
        <p:txBody>
          <a:bodyPr wrap="square" rtlCol="0">
            <a:spAutoFit/>
          </a:bodyPr>
          <a:lstStyle/>
          <a:p>
            <a:r>
              <a:rPr lang="zh-CN" altLang="en-US" b="1" dirty="0" smtClean="0"/>
              <a:t>参数为框架</a:t>
            </a:r>
            <a:r>
              <a:rPr lang="en-US" altLang="zh-CN" b="1" dirty="0" smtClean="0"/>
              <a:t>iframe</a:t>
            </a:r>
            <a:r>
              <a:rPr lang="zh-CN" altLang="en-US" b="1" dirty="0" smtClean="0"/>
              <a:t>的</a:t>
            </a:r>
            <a:r>
              <a:rPr lang="en-US" altLang="zh-CN" b="1" dirty="0" smtClean="0"/>
              <a:t>id</a:t>
            </a:r>
            <a:r>
              <a:rPr lang="zh-CN" altLang="en-US" b="1" dirty="0" smtClean="0"/>
              <a:t>属性或者</a:t>
            </a:r>
            <a:r>
              <a:rPr lang="en-US" altLang="zh-CN" b="1" dirty="0" smtClean="0"/>
              <a:t>name</a:t>
            </a:r>
            <a:r>
              <a:rPr lang="zh-CN" altLang="en-US" b="1" dirty="0" smtClean="0"/>
              <a:t>属性，但</a:t>
            </a:r>
            <a:r>
              <a:rPr lang="en-US" altLang="zh-CN" b="1" dirty="0" err="1" smtClean="0"/>
              <a:t>Ddos</a:t>
            </a:r>
            <a:r>
              <a:rPr lang="zh-CN" altLang="en-US" b="1" dirty="0" smtClean="0"/>
              <a:t>网管界面的</a:t>
            </a:r>
            <a:r>
              <a:rPr lang="en-US" altLang="zh-CN" b="1" dirty="0" smtClean="0"/>
              <a:t>iframe</a:t>
            </a:r>
            <a:r>
              <a:rPr lang="zh-CN" altLang="en-US" b="1" dirty="0" smtClean="0"/>
              <a:t>没有该属性，可以直接用</a:t>
            </a:r>
            <a:r>
              <a:rPr lang="en-US" altLang="zh-CN" b="1" dirty="0" smtClean="0"/>
              <a:t>0</a:t>
            </a:r>
            <a:r>
              <a:rPr lang="zh-CN" altLang="en-US" b="1" dirty="0" smtClean="0"/>
              <a:t>作为参数。</a:t>
            </a:r>
            <a:endParaRPr lang="en-US" altLang="zh-CN" b="1" dirty="0" smtClean="0"/>
          </a:p>
        </p:txBody>
      </p:sp>
    </p:spTree>
    <p:extLst>
      <p:ext uri="{BB962C8B-B14F-4D97-AF65-F5344CB8AC3E}">
        <p14:creationId xmlns:p14="http://schemas.microsoft.com/office/powerpoint/2010/main" val="105798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51600</TotalTime>
  <Words>886</Words>
  <Application>Microsoft Office PowerPoint</Application>
  <PresentationFormat>宽屏</PresentationFormat>
  <Paragraphs>95</Paragraphs>
  <Slides>19</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5" baseType="lpstr">
      <vt:lpstr>仿宋</vt:lpstr>
      <vt:lpstr>黑体</vt:lpstr>
      <vt:lpstr>华文中宋</vt:lpstr>
      <vt:lpstr>楷体</vt:lpstr>
      <vt:lpstr>楷体_GB2312</vt:lpstr>
      <vt:lpstr>宋体</vt:lpstr>
      <vt:lpstr>微软雅黑</vt:lpstr>
      <vt:lpstr>新宋体</vt:lpstr>
      <vt:lpstr>Arial</vt:lpstr>
      <vt:lpstr>Calibri</vt:lpstr>
      <vt:lpstr>Garamond</vt:lpstr>
      <vt:lpstr>Times</vt:lpstr>
      <vt:lpstr>Times New Roman</vt:lpstr>
      <vt:lpstr>Wingdings</vt:lpstr>
      <vt:lpstr>Standarddesign</vt:lpstr>
      <vt:lpstr>包装程序外壳对象</vt:lpstr>
      <vt:lpstr>PowerPoint 演示文稿</vt:lpstr>
      <vt:lpstr>目录</vt:lpstr>
      <vt:lpstr>Selenium3+python2.7</vt:lpstr>
      <vt:lpstr>Selenium3+python2.7</vt:lpstr>
      <vt:lpstr>Selenium3+python2.7</vt:lpstr>
      <vt:lpstr>PowerPoint 演示文稿</vt:lpstr>
      <vt:lpstr>简单网页元素定位</vt:lpstr>
      <vt:lpstr>定位一组元素</vt:lpstr>
      <vt:lpstr>多层框架窗口定位</vt:lpstr>
      <vt:lpstr>引入js脚本</vt:lpstr>
      <vt:lpstr>键盘鼠标操作</vt:lpstr>
      <vt:lpstr>界面元素裁剪</vt:lpstr>
      <vt:lpstr>测试样例构建</vt:lpstr>
      <vt:lpstr>断言</vt:lpstr>
      <vt:lpstr>数据驱动DDT测试</vt:lpstr>
      <vt:lpstr>测试样例实施</vt:lpstr>
      <vt:lpstr>测试报告生成</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TMA 流量监控分析系统 Traffic Monitor &amp; Administrator</dc:title>
  <dc:creator>微软用户</dc:creator>
  <cp:lastModifiedBy>Wang Holden</cp:lastModifiedBy>
  <cp:revision>2081</cp:revision>
  <dcterms:created xsi:type="dcterms:W3CDTF">2010-01-18T05:55:28Z</dcterms:created>
  <dcterms:modified xsi:type="dcterms:W3CDTF">2017-08-25T03:29:40Z</dcterms:modified>
</cp:coreProperties>
</file>