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64" r:id="rId3"/>
    <p:sldId id="257" r:id="rId4"/>
    <p:sldId id="258" r:id="rId5"/>
    <p:sldId id="260" r:id="rId6"/>
    <p:sldId id="262" r:id="rId7"/>
    <p:sldId id="265" r:id="rId8"/>
    <p:sldId id="270" r:id="rId9"/>
    <p:sldId id="263" r:id="rId10"/>
    <p:sldId id="272" r:id="rId11"/>
    <p:sldId id="273" r:id="rId12"/>
    <p:sldId id="291" r:id="rId13"/>
    <p:sldId id="292" r:id="rId14"/>
    <p:sldId id="275" r:id="rId15"/>
    <p:sldId id="276" r:id="rId16"/>
    <p:sldId id="284" r:id="rId17"/>
    <p:sldId id="277" r:id="rId18"/>
    <p:sldId id="285" r:id="rId19"/>
    <p:sldId id="278" r:id="rId20"/>
    <p:sldId id="286" r:id="rId21"/>
    <p:sldId id="279" r:id="rId22"/>
    <p:sldId id="287" r:id="rId23"/>
    <p:sldId id="280" r:id="rId24"/>
    <p:sldId id="288" r:id="rId25"/>
    <p:sldId id="282" r:id="rId26"/>
    <p:sldId id="261" r:id="rId27"/>
    <p:sldId id="293" r:id="rId28"/>
    <p:sldId id="294" r:id="rId29"/>
    <p:sldId id="295" r:id="rId30"/>
    <p:sldId id="259" r:id="rId31"/>
    <p:sldId id="296"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AAEC9-366D-47A4-9A5F-AE5EE6963C81}" type="datetimeFigureOut">
              <a:rPr lang="de-AT" smtClean="0"/>
              <a:t>31.07.2020</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3C2B81-0994-4952-9E05-F68F01108417}" type="slidenum">
              <a:rPr lang="de-AT" smtClean="0"/>
              <a:t>‹Nr.›</a:t>
            </a:fld>
            <a:endParaRPr lang="de-AT"/>
          </a:p>
        </p:txBody>
      </p:sp>
    </p:spTree>
    <p:extLst>
      <p:ext uri="{BB962C8B-B14F-4D97-AF65-F5344CB8AC3E}">
        <p14:creationId xmlns:p14="http://schemas.microsoft.com/office/powerpoint/2010/main" val="1983456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https://www.kaggle.com/volodymyrgavrysh/bank-marketing-campaigns-dataset/data</a:t>
            </a:r>
            <a:endParaRPr lang="de-AT" dirty="0"/>
          </a:p>
        </p:txBody>
      </p:sp>
      <p:sp>
        <p:nvSpPr>
          <p:cNvPr id="4" name="Foliennummernplatzhalter 3"/>
          <p:cNvSpPr>
            <a:spLocks noGrp="1"/>
          </p:cNvSpPr>
          <p:nvPr>
            <p:ph type="sldNum" sz="quarter" idx="10"/>
          </p:nvPr>
        </p:nvSpPr>
        <p:spPr/>
        <p:txBody>
          <a:bodyPr/>
          <a:lstStyle/>
          <a:p>
            <a:fld id="{5D3C2B81-0994-4952-9E05-F68F01108417}" type="slidenum">
              <a:rPr lang="de-AT" smtClean="0"/>
              <a:t>1</a:t>
            </a:fld>
            <a:endParaRPr lang="de-AT"/>
          </a:p>
        </p:txBody>
      </p:sp>
    </p:spTree>
    <p:extLst>
      <p:ext uri="{BB962C8B-B14F-4D97-AF65-F5344CB8AC3E}">
        <p14:creationId xmlns:p14="http://schemas.microsoft.com/office/powerpoint/2010/main" val="773197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de-DE" smtClean="0"/>
              <a:t>Titelmasterformat durch Klicken bearbeiten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51816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1887585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Formatvorlagen des Textmasters bearbeiten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51642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388565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1292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de-DE" smtClean="0"/>
              <a:t>Titelmasterformat durch Klicken bearbeiten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smtClean="0"/>
              <a:t>Formatvorlagen des Textmasters bearbeiten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2991444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1702675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1397420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2194349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fld id="{35D3F30F-2E8E-4386-9C68-99A102CE3BBD}" type="datetimeFigureOut">
              <a:rPr lang="de-AT" smtClean="0"/>
              <a:t>31.07.2020</a:t>
            </a:fld>
            <a:endParaRPr lang="de-AT"/>
          </a:p>
        </p:txBody>
      </p:sp>
      <p:sp>
        <p:nvSpPr>
          <p:cNvPr id="5" name="Footer Placeholder 4"/>
          <p:cNvSpPr>
            <a:spLocks noGrp="1"/>
          </p:cNvSpPr>
          <p:nvPr>
            <p:ph type="ftr" sz="quarter" idx="11"/>
          </p:nvPr>
        </p:nvSpPr>
        <p:spPr/>
        <p:txBody>
          <a:bodyPr/>
          <a:lstStyle/>
          <a:p>
            <a:endParaRPr lang="de-AT"/>
          </a:p>
        </p:txBody>
      </p:sp>
      <p:sp>
        <p:nvSpPr>
          <p:cNvPr id="6" name="Slide Number Placeholder 5"/>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1503762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35D3F30F-2E8E-4386-9C68-99A102CE3BBD}" type="datetimeFigureOut">
              <a:rPr lang="de-AT" smtClean="0"/>
              <a:t>31.07.2020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282529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35D3F30F-2E8E-4386-9C68-99A102CE3BBD}" type="datetimeFigureOut">
              <a:rPr lang="de-AT" smtClean="0"/>
              <a:t>31.07.2020</a:t>
            </a:fld>
            <a:endParaRPr lang="de-AT"/>
          </a:p>
        </p:txBody>
      </p:sp>
      <p:sp>
        <p:nvSpPr>
          <p:cNvPr id="8" name="Footer Placeholder 7"/>
          <p:cNvSpPr>
            <a:spLocks noGrp="1"/>
          </p:cNvSpPr>
          <p:nvPr>
            <p:ph type="ftr" sz="quarter" idx="11"/>
          </p:nvPr>
        </p:nvSpPr>
        <p:spPr/>
        <p:txBody>
          <a:bodyPr/>
          <a:lstStyle/>
          <a:p>
            <a:endParaRPr lang="de-AT"/>
          </a:p>
        </p:txBody>
      </p:sp>
      <p:sp>
        <p:nvSpPr>
          <p:cNvPr id="9" name="Slide Number Placeholder 8"/>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3294774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35D3F30F-2E8E-4386-9C68-99A102CE3BBD}" type="datetimeFigureOut">
              <a:rPr lang="de-AT" smtClean="0"/>
              <a:t>31.07.2020</a:t>
            </a:fld>
            <a:endParaRPr lang="de-AT"/>
          </a:p>
        </p:txBody>
      </p:sp>
      <p:sp>
        <p:nvSpPr>
          <p:cNvPr id="4" name="Footer Placeholder 3"/>
          <p:cNvSpPr>
            <a:spLocks noGrp="1"/>
          </p:cNvSpPr>
          <p:nvPr>
            <p:ph type="ftr" sz="quarter" idx="11"/>
          </p:nvPr>
        </p:nvSpPr>
        <p:spPr/>
        <p:txBody>
          <a:bodyPr/>
          <a:lstStyle/>
          <a:p>
            <a:endParaRPr lang="de-AT"/>
          </a:p>
        </p:txBody>
      </p:sp>
      <p:sp>
        <p:nvSpPr>
          <p:cNvPr id="5" name="Slide Number Placeholder 4"/>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43016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D3F30F-2E8E-4386-9C68-99A102CE3BBD}" type="datetimeFigureOut">
              <a:rPr lang="de-AT" smtClean="0"/>
              <a:t>31.07.2020</a:t>
            </a:fld>
            <a:endParaRPr lang="de-AT"/>
          </a:p>
        </p:txBody>
      </p:sp>
      <p:sp>
        <p:nvSpPr>
          <p:cNvPr id="3" name="Footer Placeholder 2"/>
          <p:cNvSpPr>
            <a:spLocks noGrp="1"/>
          </p:cNvSpPr>
          <p:nvPr>
            <p:ph type="ftr" sz="quarter" idx="11"/>
          </p:nvPr>
        </p:nvSpPr>
        <p:spPr/>
        <p:txBody>
          <a:bodyPr/>
          <a:lstStyle/>
          <a:p>
            <a:endParaRPr lang="de-AT"/>
          </a:p>
        </p:txBody>
      </p:sp>
      <p:sp>
        <p:nvSpPr>
          <p:cNvPr id="4" name="Slide Number Placeholder 3"/>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855146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de-DE" smtClean="0"/>
              <a:t>Titelmasterformat durch Klicken bearbeiten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35D3F30F-2E8E-4386-9C68-99A102CE3BBD}" type="datetimeFigureOut">
              <a:rPr lang="de-AT" smtClean="0"/>
              <a:t>31.07.2020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3500542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fld id="{35D3F30F-2E8E-4386-9C68-99A102CE3BBD}" type="datetimeFigureOut">
              <a:rPr lang="de-AT" smtClean="0"/>
              <a:t>31.07.2020</a:t>
            </a:fld>
            <a:endParaRPr lang="de-AT"/>
          </a:p>
        </p:txBody>
      </p:sp>
      <p:sp>
        <p:nvSpPr>
          <p:cNvPr id="6" name="Footer Placeholder 5"/>
          <p:cNvSpPr>
            <a:spLocks noGrp="1"/>
          </p:cNvSpPr>
          <p:nvPr>
            <p:ph type="ftr" sz="quarter" idx="11"/>
          </p:nvPr>
        </p:nvSpPr>
        <p:spPr/>
        <p:txBody>
          <a:bodyPr/>
          <a:lstStyle/>
          <a:p>
            <a:endParaRPr lang="de-AT"/>
          </a:p>
        </p:txBody>
      </p:sp>
      <p:sp>
        <p:nvSpPr>
          <p:cNvPr id="7" name="Slide Number Placeholder 6"/>
          <p:cNvSpPr>
            <a:spLocks noGrp="1"/>
          </p:cNvSpPr>
          <p:nvPr>
            <p:ph type="sldNum" sz="quarter" idx="12"/>
          </p:nvPr>
        </p:nvSpPr>
        <p:spPr/>
        <p:txBody>
          <a:bodyPr/>
          <a:lstStyle/>
          <a:p>
            <a:fld id="{531CE192-F7A0-469F-AB91-51CBC50821C8}" type="slidenum">
              <a:rPr lang="de-AT" smtClean="0"/>
              <a:t>‹Nr.›</a:t>
            </a:fld>
            <a:endParaRPr lang="de-AT"/>
          </a:p>
        </p:txBody>
      </p:sp>
    </p:spTree>
    <p:extLst>
      <p:ext uri="{BB962C8B-B14F-4D97-AF65-F5344CB8AC3E}">
        <p14:creationId xmlns:p14="http://schemas.microsoft.com/office/powerpoint/2010/main" val="288045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D3F30F-2E8E-4386-9C68-99A102CE3BBD}" type="datetimeFigureOut">
              <a:rPr lang="de-AT" smtClean="0"/>
              <a:t>31.07.2020</a:t>
            </a:fld>
            <a:endParaRPr lang="de-A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de-A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1CE192-F7A0-469F-AB91-51CBC50821C8}" type="slidenum">
              <a:rPr lang="de-AT" smtClean="0"/>
              <a:t>‹Nr.›</a:t>
            </a:fld>
            <a:endParaRPr lang="de-AT"/>
          </a:p>
        </p:txBody>
      </p:sp>
    </p:spTree>
    <p:extLst>
      <p:ext uri="{BB962C8B-B14F-4D97-AF65-F5344CB8AC3E}">
        <p14:creationId xmlns:p14="http://schemas.microsoft.com/office/powerpoint/2010/main" val="1958526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4000" dirty="0" smtClean="0"/>
              <a:t>Final Project (</a:t>
            </a:r>
            <a:r>
              <a:rPr lang="de-DE" sz="4000" dirty="0" err="1" smtClean="0"/>
              <a:t>Machine</a:t>
            </a:r>
            <a:r>
              <a:rPr lang="de-DE" sz="4000" dirty="0" smtClean="0"/>
              <a:t> Learning Graz): </a:t>
            </a:r>
            <a:r>
              <a:rPr lang="en-US" sz="4000" dirty="0" smtClean="0"/>
              <a:t>Bank </a:t>
            </a:r>
            <a:r>
              <a:rPr lang="en-US" sz="4000" dirty="0"/>
              <a:t>marketing campaigns dataset analysis # Opening a Term </a:t>
            </a:r>
            <a:r>
              <a:rPr lang="en-US" sz="4000" dirty="0" smtClean="0"/>
              <a:t>Deposit</a:t>
            </a:r>
            <a:endParaRPr lang="de-AT" sz="4000" dirty="0"/>
          </a:p>
        </p:txBody>
      </p:sp>
      <p:sp>
        <p:nvSpPr>
          <p:cNvPr id="3" name="Untertitel 2"/>
          <p:cNvSpPr>
            <a:spLocks noGrp="1"/>
          </p:cNvSpPr>
          <p:nvPr>
            <p:ph type="subTitle" idx="1"/>
          </p:nvPr>
        </p:nvSpPr>
        <p:spPr/>
        <p:txBody>
          <a:bodyPr>
            <a:normAutofit lnSpcReduction="10000"/>
          </a:bodyPr>
          <a:lstStyle/>
          <a:p>
            <a:r>
              <a:rPr lang="de-DE" dirty="0" smtClean="0"/>
              <a:t>Lukas Holder</a:t>
            </a:r>
          </a:p>
          <a:p>
            <a:r>
              <a:rPr lang="de-DE" dirty="0" smtClean="0"/>
              <a:t>Rudolf Grünbichler</a:t>
            </a:r>
          </a:p>
          <a:p>
            <a:r>
              <a:rPr lang="de-DE" dirty="0" smtClean="0"/>
              <a:t>Graz, 30.7.2020</a:t>
            </a:r>
            <a:endParaRPr lang="de-AT" dirty="0"/>
          </a:p>
        </p:txBody>
      </p:sp>
    </p:spTree>
    <p:extLst>
      <p:ext uri="{BB962C8B-B14F-4D97-AF65-F5344CB8AC3E}">
        <p14:creationId xmlns:p14="http://schemas.microsoft.com/office/powerpoint/2010/main" val="415984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3</a:t>
            </a:r>
            <a:endParaRPr lang="de-AT" dirty="0"/>
          </a:p>
        </p:txBody>
      </p:sp>
      <p:sp>
        <p:nvSpPr>
          <p:cNvPr id="3" name="Inhaltsplatzhalter 2"/>
          <p:cNvSpPr>
            <a:spLocks noGrp="1"/>
          </p:cNvSpPr>
          <p:nvPr>
            <p:ph idx="1"/>
          </p:nvPr>
        </p:nvSpPr>
        <p:spPr/>
        <p:txBody>
          <a:bodyPr/>
          <a:lstStyle/>
          <a:p>
            <a:pPr lvl="0"/>
            <a:r>
              <a:rPr lang="en-US" dirty="0"/>
              <a:t>Is there a difference in terms of </a:t>
            </a:r>
            <a:r>
              <a:rPr lang="en-US" dirty="0" smtClean="0"/>
              <a:t>marital </a:t>
            </a:r>
            <a:r>
              <a:rPr lang="en-US" dirty="0"/>
              <a:t>and property acquisition? </a:t>
            </a:r>
            <a:endParaRPr lang="de-AT" dirty="0"/>
          </a:p>
          <a:p>
            <a:pPr lvl="0"/>
            <a:r>
              <a:rPr lang="en-US" dirty="0" smtClean="0"/>
              <a:t>Features: </a:t>
            </a:r>
            <a:r>
              <a:rPr lang="de-DE" dirty="0" err="1" smtClean="0"/>
              <a:t>Marital</a:t>
            </a:r>
            <a:r>
              <a:rPr lang="de-DE" dirty="0" smtClean="0"/>
              <a:t> </a:t>
            </a:r>
            <a:r>
              <a:rPr lang="de-DE" dirty="0" err="1" smtClean="0"/>
              <a:t>and</a:t>
            </a:r>
            <a:r>
              <a:rPr lang="de-DE" dirty="0" smtClean="0"/>
              <a:t> </a:t>
            </a:r>
            <a:r>
              <a:rPr lang="de-DE" dirty="0" err="1" smtClean="0"/>
              <a:t>Housing</a:t>
            </a:r>
            <a:endParaRPr lang="de-AT" dirty="0"/>
          </a:p>
          <a:p>
            <a:pPr lvl="0"/>
            <a:r>
              <a:rPr lang="en-US" dirty="0"/>
              <a:t>Assumption: Married people are more likely to buy a property (with a mortgage). </a:t>
            </a:r>
            <a:endParaRPr lang="de-AT" dirty="0"/>
          </a:p>
        </p:txBody>
      </p:sp>
    </p:spTree>
    <p:extLst>
      <p:ext uri="{BB962C8B-B14F-4D97-AF65-F5344CB8AC3E}">
        <p14:creationId xmlns:p14="http://schemas.microsoft.com/office/powerpoint/2010/main" val="1393326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Answer</a:t>
            </a:r>
            <a:r>
              <a:rPr lang="de-DE" dirty="0" smtClean="0"/>
              <a:t> </a:t>
            </a:r>
            <a:r>
              <a:rPr lang="de-DE" dirty="0" err="1" smtClean="0"/>
              <a:t>to</a:t>
            </a:r>
            <a:r>
              <a:rPr lang="de-DE" dirty="0" smtClean="0"/>
              <a:t> </a:t>
            </a:r>
            <a:r>
              <a:rPr lang="de-DE" dirty="0" err="1" smtClean="0"/>
              <a:t>Question</a:t>
            </a:r>
            <a:r>
              <a:rPr lang="de-DE" dirty="0" smtClean="0"/>
              <a:t> 3</a:t>
            </a:r>
            <a:endParaRPr lang="de-AT" dirty="0"/>
          </a:p>
        </p:txBody>
      </p:sp>
      <p:sp>
        <p:nvSpPr>
          <p:cNvPr id="3" name="Inhaltsplatzhalter 2"/>
          <p:cNvSpPr>
            <a:spLocks noGrp="1"/>
          </p:cNvSpPr>
          <p:nvPr>
            <p:ph idx="1"/>
          </p:nvPr>
        </p:nvSpPr>
        <p:spPr>
          <a:xfrm>
            <a:off x="677334" y="2160589"/>
            <a:ext cx="4494434" cy="4014069"/>
          </a:xfrm>
        </p:spPr>
        <p:txBody>
          <a:bodyPr/>
          <a:lstStyle/>
          <a:p>
            <a:pPr algn="just"/>
            <a:r>
              <a:rPr lang="en-US" dirty="0"/>
              <a:t>It turns out that married customers are more likely to buy </a:t>
            </a:r>
            <a:r>
              <a:rPr lang="en-US" dirty="0" smtClean="0"/>
              <a:t>property which are </a:t>
            </a:r>
            <a:r>
              <a:rPr lang="en-US" dirty="0"/>
              <a:t>secured by a mortgage. </a:t>
            </a:r>
            <a:r>
              <a:rPr lang="en-US" dirty="0" smtClean="0"/>
              <a:t>The </a:t>
            </a:r>
            <a:r>
              <a:rPr lang="en-US" dirty="0"/>
              <a:t>assumption </a:t>
            </a:r>
            <a:r>
              <a:rPr lang="en-US" dirty="0" smtClean="0"/>
              <a:t>is that </a:t>
            </a:r>
            <a:r>
              <a:rPr lang="en-US" dirty="0"/>
              <a:t>the properties are not self-financed. </a:t>
            </a:r>
            <a:endParaRPr lang="en-US" dirty="0" smtClean="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68" y="1639836"/>
            <a:ext cx="6931811" cy="4456164"/>
          </a:xfrm>
          <a:prstGeom prst="rect">
            <a:avLst/>
          </a:prstGeom>
        </p:spPr>
      </p:pic>
    </p:spTree>
    <p:extLst>
      <p:ext uri="{BB962C8B-B14F-4D97-AF65-F5344CB8AC3E}">
        <p14:creationId xmlns:p14="http://schemas.microsoft.com/office/powerpoint/2010/main" val="75333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4</a:t>
            </a:r>
            <a:endParaRPr lang="de-AT" dirty="0"/>
          </a:p>
        </p:txBody>
      </p:sp>
      <p:sp>
        <p:nvSpPr>
          <p:cNvPr id="3" name="Inhaltsplatzhalter 2"/>
          <p:cNvSpPr>
            <a:spLocks noGrp="1"/>
          </p:cNvSpPr>
          <p:nvPr>
            <p:ph idx="1"/>
          </p:nvPr>
        </p:nvSpPr>
        <p:spPr/>
        <p:txBody>
          <a:bodyPr/>
          <a:lstStyle/>
          <a:p>
            <a:r>
              <a:rPr lang="en-US" dirty="0"/>
              <a:t>There is a correlation between the </a:t>
            </a:r>
            <a:r>
              <a:rPr lang="en-US" dirty="0" smtClean="0"/>
              <a:t>last contact duration and the outcome of the previous marketing campaign.</a:t>
            </a:r>
          </a:p>
          <a:p>
            <a:r>
              <a:rPr lang="en-US" dirty="0" smtClean="0"/>
              <a:t>Features: </a:t>
            </a:r>
            <a:r>
              <a:rPr lang="de-DE" dirty="0" smtClean="0"/>
              <a:t>Duration </a:t>
            </a:r>
            <a:r>
              <a:rPr lang="de-DE" dirty="0" err="1" smtClean="0"/>
              <a:t>and</a:t>
            </a:r>
            <a:r>
              <a:rPr lang="de-DE" dirty="0" smtClean="0"/>
              <a:t> </a:t>
            </a:r>
            <a:r>
              <a:rPr lang="de-DE" dirty="0" err="1" smtClean="0"/>
              <a:t>Poutcome</a:t>
            </a:r>
            <a:endParaRPr lang="de-AT" dirty="0"/>
          </a:p>
          <a:p>
            <a:pPr lvl="0"/>
            <a:r>
              <a:rPr lang="en-US" dirty="0"/>
              <a:t>Assumption: It is assumed that the longer the last contact was, the more likely it is that the sale will be successful. This could be due to the fact that the conversation is better remembered by the customer and he or she </a:t>
            </a:r>
            <a:r>
              <a:rPr lang="en-US" dirty="0" smtClean="0"/>
              <a:t>places a deposit.</a:t>
            </a:r>
          </a:p>
        </p:txBody>
      </p:sp>
    </p:spTree>
    <p:extLst>
      <p:ext uri="{BB962C8B-B14F-4D97-AF65-F5344CB8AC3E}">
        <p14:creationId xmlns:p14="http://schemas.microsoft.com/office/powerpoint/2010/main" val="385180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4</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a:t>In this case, the graph shows that the duration of the last contact had little influence on the success or failure in the last advertising campaign. </a:t>
            </a:r>
            <a:endParaRPr lang="de-AT"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700" y="1656789"/>
            <a:ext cx="7196036" cy="4626023"/>
          </a:xfrm>
          <a:prstGeom prst="rect">
            <a:avLst/>
          </a:prstGeom>
        </p:spPr>
      </p:pic>
    </p:spTree>
    <p:extLst>
      <p:ext uri="{BB962C8B-B14F-4D97-AF65-F5344CB8AC3E}">
        <p14:creationId xmlns:p14="http://schemas.microsoft.com/office/powerpoint/2010/main" val="388130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5</a:t>
            </a:r>
            <a:endParaRPr lang="de-AT" dirty="0"/>
          </a:p>
        </p:txBody>
      </p:sp>
      <p:sp>
        <p:nvSpPr>
          <p:cNvPr id="3" name="Inhaltsplatzhalter 2"/>
          <p:cNvSpPr>
            <a:spLocks noGrp="1"/>
          </p:cNvSpPr>
          <p:nvPr>
            <p:ph idx="1"/>
          </p:nvPr>
        </p:nvSpPr>
        <p:spPr/>
        <p:txBody>
          <a:bodyPr/>
          <a:lstStyle/>
          <a:p>
            <a:pPr lvl="0"/>
            <a:r>
              <a:rPr lang="en-US" dirty="0"/>
              <a:t>There is a connection between age and the sale of a product or service. </a:t>
            </a:r>
            <a:endParaRPr lang="en-US" dirty="0" smtClean="0"/>
          </a:p>
          <a:p>
            <a:pPr lvl="0"/>
            <a:r>
              <a:rPr lang="en-US" dirty="0" smtClean="0"/>
              <a:t>Features: Age </a:t>
            </a:r>
            <a:r>
              <a:rPr lang="en-US" dirty="0"/>
              <a:t>and </a:t>
            </a:r>
            <a:r>
              <a:rPr lang="de-DE" dirty="0" err="1" smtClean="0"/>
              <a:t>Poutcome</a:t>
            </a:r>
            <a:endParaRPr lang="de-AT" dirty="0"/>
          </a:p>
          <a:p>
            <a:pPr lvl="0"/>
            <a:r>
              <a:rPr lang="en-US" dirty="0"/>
              <a:t>Assumption: The younger the person is, the more likely he or she is to be able to sell something, as in this case making a term deposit.</a:t>
            </a:r>
            <a:endParaRPr lang="de-AT" dirty="0"/>
          </a:p>
        </p:txBody>
      </p:sp>
    </p:spTree>
    <p:extLst>
      <p:ext uri="{BB962C8B-B14F-4D97-AF65-F5344CB8AC3E}">
        <p14:creationId xmlns:p14="http://schemas.microsoft.com/office/powerpoint/2010/main" val="355684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5</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a:t>The </a:t>
            </a:r>
            <a:r>
              <a:rPr lang="en-US" dirty="0" smtClean="0"/>
              <a:t>data </a:t>
            </a:r>
            <a:r>
              <a:rPr lang="en-US" dirty="0"/>
              <a:t>of the past campaign show that younger people are more likely to make an </a:t>
            </a:r>
            <a:r>
              <a:rPr lang="en-US" dirty="0" smtClean="0"/>
              <a:t>deposit </a:t>
            </a:r>
            <a:r>
              <a:rPr lang="en-US" dirty="0"/>
              <a:t>than older people. This could be related to the fact that younger people can sell more and are less </a:t>
            </a:r>
            <a:r>
              <a:rPr lang="en-US" dirty="0" err="1" smtClean="0"/>
              <a:t>sceptical</a:t>
            </a:r>
            <a:r>
              <a:rPr lang="en-US" dirty="0" smtClean="0"/>
              <a:t> </a:t>
            </a:r>
            <a:r>
              <a:rPr lang="en-US" dirty="0"/>
              <a:t>than older people or that they want to invest money for the future.</a:t>
            </a:r>
            <a:endParaRPr lang="de-AT" dirty="0"/>
          </a:p>
        </p:txBody>
      </p:sp>
      <p:pic>
        <p:nvPicPr>
          <p:cNvPr id="5" name="Grafik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335" y="1636086"/>
            <a:ext cx="7423355" cy="4772156"/>
          </a:xfrm>
          <a:prstGeom prst="rect">
            <a:avLst/>
          </a:prstGeom>
        </p:spPr>
      </p:pic>
    </p:spTree>
    <p:extLst>
      <p:ext uri="{BB962C8B-B14F-4D97-AF65-F5344CB8AC3E}">
        <p14:creationId xmlns:p14="http://schemas.microsoft.com/office/powerpoint/2010/main" val="904377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6</a:t>
            </a:r>
            <a:endParaRPr lang="de-AT" dirty="0"/>
          </a:p>
        </p:txBody>
      </p:sp>
      <p:sp>
        <p:nvSpPr>
          <p:cNvPr id="3" name="Inhaltsplatzhalter 2"/>
          <p:cNvSpPr>
            <a:spLocks noGrp="1"/>
          </p:cNvSpPr>
          <p:nvPr>
            <p:ph idx="1"/>
          </p:nvPr>
        </p:nvSpPr>
        <p:spPr/>
        <p:txBody>
          <a:bodyPr/>
          <a:lstStyle/>
          <a:p>
            <a:pPr lvl="0"/>
            <a:r>
              <a:rPr lang="en-US" dirty="0"/>
              <a:t>There is a connection between </a:t>
            </a:r>
            <a:r>
              <a:rPr lang="en-US" dirty="0" smtClean="0"/>
              <a:t>loan and placing a deposit. </a:t>
            </a:r>
          </a:p>
          <a:p>
            <a:pPr lvl="0"/>
            <a:r>
              <a:rPr lang="en-US" dirty="0" smtClean="0"/>
              <a:t>Features: Loan </a:t>
            </a:r>
            <a:r>
              <a:rPr lang="en-US" dirty="0"/>
              <a:t>and </a:t>
            </a:r>
            <a:r>
              <a:rPr lang="de-DE" dirty="0" err="1" smtClean="0"/>
              <a:t>Poutcome</a:t>
            </a:r>
            <a:endParaRPr lang="de-AT" dirty="0"/>
          </a:p>
          <a:p>
            <a:pPr lvl="0"/>
            <a:r>
              <a:rPr lang="en-US" dirty="0"/>
              <a:t>Assumption: </a:t>
            </a:r>
            <a:r>
              <a:rPr lang="en-US" dirty="0" smtClean="0"/>
              <a:t>If </a:t>
            </a:r>
            <a:r>
              <a:rPr lang="en-US" dirty="0"/>
              <a:t>a loan exists, the money is used to repay the loan and not used for a term deposit </a:t>
            </a:r>
            <a:endParaRPr lang="en-US" dirty="0" smtClean="0"/>
          </a:p>
          <a:p>
            <a:r>
              <a:rPr lang="en-US" dirty="0"/>
              <a:t>Effect: If a customer has a credit, the conversation should be shorter. Hotline staff should focus more on customers who do not have credit. </a:t>
            </a:r>
            <a:endParaRPr lang="de-AT" dirty="0"/>
          </a:p>
        </p:txBody>
      </p:sp>
    </p:spTree>
    <p:extLst>
      <p:ext uri="{BB962C8B-B14F-4D97-AF65-F5344CB8AC3E}">
        <p14:creationId xmlns:p14="http://schemas.microsoft.com/office/powerpoint/2010/main" val="1476366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6</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a:t>The data show very strongly that success can be achieved with customers without loans. Hotline employees should therefore focus their advertising calls on those customers who do not have a loan. </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2495" y="1472688"/>
            <a:ext cx="6667500" cy="4286250"/>
          </a:xfrm>
          <a:prstGeom prst="rect">
            <a:avLst/>
          </a:prstGeom>
        </p:spPr>
      </p:pic>
    </p:spTree>
    <p:extLst>
      <p:ext uri="{BB962C8B-B14F-4D97-AF65-F5344CB8AC3E}">
        <p14:creationId xmlns:p14="http://schemas.microsoft.com/office/powerpoint/2010/main" val="298991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7</a:t>
            </a:r>
            <a:endParaRPr lang="de-AT" dirty="0"/>
          </a:p>
        </p:txBody>
      </p:sp>
      <p:sp>
        <p:nvSpPr>
          <p:cNvPr id="3" name="Inhaltsplatzhalter 2"/>
          <p:cNvSpPr>
            <a:spLocks noGrp="1"/>
          </p:cNvSpPr>
          <p:nvPr>
            <p:ph idx="1"/>
          </p:nvPr>
        </p:nvSpPr>
        <p:spPr/>
        <p:txBody>
          <a:bodyPr/>
          <a:lstStyle/>
          <a:p>
            <a:r>
              <a:rPr lang="en-US" dirty="0"/>
              <a:t>There is a difference in the length of time with whom you call. </a:t>
            </a:r>
            <a:endParaRPr lang="en-US" dirty="0" smtClean="0"/>
          </a:p>
          <a:p>
            <a:r>
              <a:rPr lang="en-US" dirty="0" smtClean="0"/>
              <a:t>Features: </a:t>
            </a:r>
            <a:r>
              <a:rPr lang="de-DE" dirty="0" smtClean="0"/>
              <a:t>Job </a:t>
            </a:r>
            <a:r>
              <a:rPr lang="de-DE" dirty="0" err="1" smtClean="0"/>
              <a:t>and</a:t>
            </a:r>
            <a:r>
              <a:rPr lang="de-DE" dirty="0" smtClean="0"/>
              <a:t> Duration</a:t>
            </a:r>
            <a:endParaRPr lang="de-AT" dirty="0"/>
          </a:p>
          <a:p>
            <a:pPr lvl="0"/>
            <a:r>
              <a:rPr lang="en-US" dirty="0"/>
              <a:t>Assumption: People with certain jobs have longer or shorter time to make phone calls</a:t>
            </a:r>
            <a:r>
              <a:rPr lang="en-US" dirty="0" smtClean="0"/>
              <a:t>.</a:t>
            </a:r>
          </a:p>
        </p:txBody>
      </p:sp>
    </p:spTree>
    <p:extLst>
      <p:ext uri="{BB962C8B-B14F-4D97-AF65-F5344CB8AC3E}">
        <p14:creationId xmlns:p14="http://schemas.microsoft.com/office/powerpoint/2010/main" val="262528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7</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smtClean="0"/>
              <a:t>It </a:t>
            </a:r>
            <a:r>
              <a:rPr lang="en-US" dirty="0"/>
              <a:t>turns out that for technicians, the most important messages have to be transmitted quickly, as the telephone time is usually shorter. Students and </a:t>
            </a:r>
            <a:r>
              <a:rPr lang="en-US" dirty="0" smtClean="0"/>
              <a:t>retired persons </a:t>
            </a:r>
            <a:r>
              <a:rPr lang="en-US" dirty="0"/>
              <a:t>phone longer. For these groups, the consultation can also be longer. </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5794" y="1465148"/>
            <a:ext cx="7256206" cy="4664704"/>
          </a:xfrm>
          <a:prstGeom prst="rect">
            <a:avLst/>
          </a:prstGeom>
        </p:spPr>
      </p:pic>
    </p:spTree>
    <p:extLst>
      <p:ext uri="{BB962C8B-B14F-4D97-AF65-F5344CB8AC3E}">
        <p14:creationId xmlns:p14="http://schemas.microsoft.com/office/powerpoint/2010/main" val="322068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Summary Project Guidelines</a:t>
            </a:r>
            <a:endParaRPr lang="de-AT" dirty="0"/>
          </a:p>
        </p:txBody>
      </p:sp>
      <p:sp>
        <p:nvSpPr>
          <p:cNvPr id="3" name="Inhaltsplatzhalter 2"/>
          <p:cNvSpPr>
            <a:spLocks noGrp="1"/>
          </p:cNvSpPr>
          <p:nvPr>
            <p:ph idx="1"/>
          </p:nvPr>
        </p:nvSpPr>
        <p:spPr/>
        <p:txBody>
          <a:bodyPr/>
          <a:lstStyle/>
          <a:p>
            <a:r>
              <a:rPr lang="de-AT" dirty="0" err="1"/>
              <a:t>Use</a:t>
            </a:r>
            <a:r>
              <a:rPr lang="de-AT" dirty="0"/>
              <a:t> Public Datasets </a:t>
            </a:r>
            <a:r>
              <a:rPr lang="de-AT" dirty="0" err="1"/>
              <a:t>only</a:t>
            </a:r>
            <a:r>
              <a:rPr lang="de-AT" dirty="0"/>
              <a:t>!</a:t>
            </a:r>
          </a:p>
          <a:p>
            <a:pPr lvl="0"/>
            <a:r>
              <a:rPr lang="en-GB" dirty="0"/>
              <a:t>Answer at least 5 self-imposed Questions on the </a:t>
            </a:r>
            <a:r>
              <a:rPr lang="en-GB" dirty="0" smtClean="0"/>
              <a:t>dataset. </a:t>
            </a:r>
            <a:r>
              <a:rPr lang="en-GB" dirty="0"/>
              <a:t>If you do it in groups of 2, then at least </a:t>
            </a:r>
            <a:r>
              <a:rPr lang="en-GB" dirty="0" smtClean="0"/>
              <a:t>10</a:t>
            </a:r>
            <a:r>
              <a:rPr lang="de-AT" dirty="0" smtClean="0"/>
              <a:t>.</a:t>
            </a:r>
          </a:p>
          <a:p>
            <a:r>
              <a:rPr lang="de-AT" dirty="0" err="1"/>
              <a:t>Build</a:t>
            </a:r>
            <a:r>
              <a:rPr lang="de-AT" dirty="0"/>
              <a:t> a </a:t>
            </a:r>
            <a:r>
              <a:rPr lang="de-AT" dirty="0" err="1"/>
              <a:t>Machine</a:t>
            </a:r>
            <a:r>
              <a:rPr lang="de-AT" dirty="0"/>
              <a:t> Learning </a:t>
            </a:r>
            <a:r>
              <a:rPr lang="de-AT" dirty="0" smtClean="0"/>
              <a:t>Model</a:t>
            </a:r>
          </a:p>
          <a:p>
            <a:r>
              <a:rPr lang="en-GB" dirty="0"/>
              <a:t>The project should be in </a:t>
            </a:r>
            <a:r>
              <a:rPr lang="en-GB" dirty="0" smtClean="0"/>
              <a:t>Python</a:t>
            </a:r>
            <a:endParaRPr lang="de-AT" dirty="0"/>
          </a:p>
          <a:p>
            <a:r>
              <a:rPr lang="en-GB" dirty="0"/>
              <a:t>Describe your working steps in all the python notebooks.</a:t>
            </a:r>
            <a:endParaRPr lang="de-AT" dirty="0"/>
          </a:p>
          <a:p>
            <a:r>
              <a:rPr lang="en-GB" dirty="0"/>
              <a:t>(Optional, but Recommended) Create a presentation of your findings. </a:t>
            </a:r>
            <a:r>
              <a:rPr lang="de-AT" dirty="0" err="1"/>
              <a:t>Put</a:t>
            </a:r>
            <a:r>
              <a:rPr lang="de-AT" dirty="0"/>
              <a:t> </a:t>
            </a:r>
            <a:r>
              <a:rPr lang="de-AT" dirty="0" err="1"/>
              <a:t>them</a:t>
            </a:r>
            <a:r>
              <a:rPr lang="de-AT" dirty="0"/>
              <a:t> in </a:t>
            </a:r>
            <a:r>
              <a:rPr lang="de-AT" dirty="0" err="1"/>
              <a:t>the</a:t>
            </a:r>
            <a:r>
              <a:rPr lang="de-AT" dirty="0"/>
              <a:t> /</a:t>
            </a:r>
            <a:r>
              <a:rPr lang="de-AT" dirty="0" err="1"/>
              <a:t>report</a:t>
            </a:r>
            <a:r>
              <a:rPr lang="de-AT" dirty="0"/>
              <a:t> </a:t>
            </a:r>
            <a:r>
              <a:rPr lang="de-AT" dirty="0" err="1"/>
              <a:t>folder</a:t>
            </a:r>
            <a:r>
              <a:rPr lang="de-AT" dirty="0" smtClean="0"/>
              <a:t>,</a:t>
            </a:r>
          </a:p>
          <a:p>
            <a:r>
              <a:rPr lang="en-GB" dirty="0"/>
              <a:t>Final Project needs to be submitted on </a:t>
            </a:r>
            <a:r>
              <a:rPr lang="en-GB" dirty="0" err="1"/>
              <a:t>Github</a:t>
            </a:r>
            <a:r>
              <a:rPr lang="en-GB" dirty="0"/>
              <a:t>.</a:t>
            </a:r>
            <a:endParaRPr lang="de-AT" dirty="0"/>
          </a:p>
        </p:txBody>
      </p:sp>
    </p:spTree>
    <p:extLst>
      <p:ext uri="{BB962C8B-B14F-4D97-AF65-F5344CB8AC3E}">
        <p14:creationId xmlns:p14="http://schemas.microsoft.com/office/powerpoint/2010/main" val="103274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a:t>
            </a:r>
            <a:r>
              <a:rPr lang="de-DE" dirty="0"/>
              <a:t>8</a:t>
            </a:r>
            <a:endParaRPr lang="de-AT" dirty="0"/>
          </a:p>
        </p:txBody>
      </p:sp>
      <p:sp>
        <p:nvSpPr>
          <p:cNvPr id="3" name="Inhaltsplatzhalter 2"/>
          <p:cNvSpPr>
            <a:spLocks noGrp="1"/>
          </p:cNvSpPr>
          <p:nvPr>
            <p:ph idx="1"/>
          </p:nvPr>
        </p:nvSpPr>
        <p:spPr/>
        <p:txBody>
          <a:bodyPr/>
          <a:lstStyle/>
          <a:p>
            <a:r>
              <a:rPr lang="en-US" dirty="0"/>
              <a:t>There is a correlation between the </a:t>
            </a:r>
            <a:r>
              <a:rPr lang="en-US" dirty="0" smtClean="0"/>
              <a:t>interest rate </a:t>
            </a:r>
            <a:r>
              <a:rPr lang="en-US" dirty="0"/>
              <a:t>of the 3-month </a:t>
            </a:r>
            <a:r>
              <a:rPr lang="en-US" dirty="0" err="1"/>
              <a:t>Euribor</a:t>
            </a:r>
            <a:r>
              <a:rPr lang="en-US" dirty="0"/>
              <a:t> and the deposit of a term deposit in the last campaign. </a:t>
            </a:r>
            <a:endParaRPr lang="en-US" dirty="0" smtClean="0"/>
          </a:p>
          <a:p>
            <a:r>
              <a:rPr lang="en-US" dirty="0" smtClean="0"/>
              <a:t>Features: </a:t>
            </a:r>
            <a:r>
              <a:rPr lang="de-DE" dirty="0" smtClean="0"/>
              <a:t>Euribor3M </a:t>
            </a:r>
            <a:r>
              <a:rPr lang="de-DE" dirty="0" err="1" smtClean="0"/>
              <a:t>and</a:t>
            </a:r>
            <a:r>
              <a:rPr lang="de-DE" dirty="0" smtClean="0"/>
              <a:t> </a:t>
            </a:r>
            <a:r>
              <a:rPr lang="de-DE" dirty="0" err="1" smtClean="0"/>
              <a:t>Poutcome</a:t>
            </a:r>
            <a:endParaRPr lang="de-AT" dirty="0"/>
          </a:p>
          <a:p>
            <a:pPr lvl="0"/>
            <a:r>
              <a:rPr lang="en-US" dirty="0"/>
              <a:t>Assumption: </a:t>
            </a:r>
            <a:r>
              <a:rPr lang="en-US" dirty="0" smtClean="0"/>
              <a:t>The </a:t>
            </a:r>
            <a:r>
              <a:rPr lang="en-US" dirty="0"/>
              <a:t>higher the interest rate, the more likely it is that success will occur, i.e. people will be more willing to invest money for a certain period of </a:t>
            </a:r>
            <a:r>
              <a:rPr lang="en-US" dirty="0" smtClean="0"/>
              <a:t>time.</a:t>
            </a:r>
          </a:p>
        </p:txBody>
      </p:sp>
    </p:spTree>
    <p:extLst>
      <p:ext uri="{BB962C8B-B14F-4D97-AF65-F5344CB8AC3E}">
        <p14:creationId xmlns:p14="http://schemas.microsoft.com/office/powerpoint/2010/main" val="2432979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8</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a:t>It turns out that higher interest rates do not necessarily lead to the investment of money. At least, the figures from the last advertising campaign do not indicate this. </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708" y="1620172"/>
            <a:ext cx="7130642" cy="4583984"/>
          </a:xfrm>
          <a:prstGeom prst="rect">
            <a:avLst/>
          </a:prstGeom>
        </p:spPr>
      </p:pic>
    </p:spTree>
    <p:extLst>
      <p:ext uri="{BB962C8B-B14F-4D97-AF65-F5344CB8AC3E}">
        <p14:creationId xmlns:p14="http://schemas.microsoft.com/office/powerpoint/2010/main" val="290562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9</a:t>
            </a:r>
            <a:endParaRPr lang="de-AT" dirty="0"/>
          </a:p>
        </p:txBody>
      </p:sp>
      <p:sp>
        <p:nvSpPr>
          <p:cNvPr id="3" name="Inhaltsplatzhalter 2"/>
          <p:cNvSpPr>
            <a:spLocks noGrp="1"/>
          </p:cNvSpPr>
          <p:nvPr>
            <p:ph idx="1"/>
          </p:nvPr>
        </p:nvSpPr>
        <p:spPr/>
        <p:txBody>
          <a:bodyPr/>
          <a:lstStyle/>
          <a:p>
            <a:r>
              <a:rPr lang="en-US" dirty="0"/>
              <a:t>There is a negative correlation with payment difficulties and the conclusion of a cash investment variant. </a:t>
            </a:r>
            <a:endParaRPr lang="en-US" dirty="0" smtClean="0"/>
          </a:p>
          <a:p>
            <a:r>
              <a:rPr lang="en-US" dirty="0" smtClean="0"/>
              <a:t>Features: </a:t>
            </a:r>
            <a:r>
              <a:rPr lang="de-DE" dirty="0" smtClean="0"/>
              <a:t>Default </a:t>
            </a:r>
            <a:r>
              <a:rPr lang="de-DE" dirty="0" err="1" smtClean="0"/>
              <a:t>and</a:t>
            </a:r>
            <a:r>
              <a:rPr lang="de-DE" dirty="0" smtClean="0"/>
              <a:t> </a:t>
            </a:r>
            <a:r>
              <a:rPr lang="de-DE" dirty="0" err="1" smtClean="0"/>
              <a:t>Poutcome</a:t>
            </a:r>
            <a:endParaRPr lang="de-AT" dirty="0"/>
          </a:p>
          <a:p>
            <a:pPr lvl="0"/>
            <a:r>
              <a:rPr lang="en-US" dirty="0"/>
              <a:t>Assumption: Someone who is in default with the loan will probably not make a term deposit (in general). </a:t>
            </a:r>
            <a:endParaRPr lang="en-US" dirty="0" smtClean="0"/>
          </a:p>
        </p:txBody>
      </p:sp>
    </p:spTree>
    <p:extLst>
      <p:ext uri="{BB962C8B-B14F-4D97-AF65-F5344CB8AC3E}">
        <p14:creationId xmlns:p14="http://schemas.microsoft.com/office/powerpoint/2010/main" val="1997934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9</a:t>
            </a:r>
            <a:endParaRPr lang="de-AT" dirty="0"/>
          </a:p>
        </p:txBody>
      </p:sp>
      <p:sp>
        <p:nvSpPr>
          <p:cNvPr id="3" name="Inhaltsplatzhalter 2"/>
          <p:cNvSpPr>
            <a:spLocks noGrp="1"/>
          </p:cNvSpPr>
          <p:nvPr>
            <p:ph idx="1"/>
          </p:nvPr>
        </p:nvSpPr>
        <p:spPr>
          <a:xfrm>
            <a:off x="677334" y="2160589"/>
            <a:ext cx="3746567" cy="3880773"/>
          </a:xfrm>
        </p:spPr>
        <p:txBody>
          <a:bodyPr/>
          <a:lstStyle/>
          <a:p>
            <a:pPr algn="just"/>
            <a:r>
              <a:rPr lang="en-US" dirty="0"/>
              <a:t>The data from the last advertising campaign show that when customers default on loan instalments, the advertising campaign is not effective and there is a tendency not to make term deposits. </a:t>
            </a:r>
            <a:r>
              <a:rPr lang="en-US" dirty="0"/>
              <a:t>This can probably be attributed to the fact that these people have no money to invest. </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901" y="1394030"/>
            <a:ext cx="7650658" cy="4918280"/>
          </a:xfrm>
          <a:prstGeom prst="rect">
            <a:avLst/>
          </a:prstGeom>
        </p:spPr>
      </p:pic>
    </p:spTree>
    <p:extLst>
      <p:ext uri="{BB962C8B-B14F-4D97-AF65-F5344CB8AC3E}">
        <p14:creationId xmlns:p14="http://schemas.microsoft.com/office/powerpoint/2010/main" val="1634352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10</a:t>
            </a:r>
            <a:endParaRPr lang="de-AT" dirty="0"/>
          </a:p>
        </p:txBody>
      </p:sp>
      <p:sp>
        <p:nvSpPr>
          <p:cNvPr id="3" name="Inhaltsplatzhalter 2"/>
          <p:cNvSpPr>
            <a:spLocks noGrp="1"/>
          </p:cNvSpPr>
          <p:nvPr>
            <p:ph idx="1"/>
          </p:nvPr>
        </p:nvSpPr>
        <p:spPr/>
        <p:txBody>
          <a:bodyPr/>
          <a:lstStyle/>
          <a:p>
            <a:r>
              <a:rPr lang="en-US" dirty="0"/>
              <a:t>There is a correlation between the frequency of contact and </a:t>
            </a:r>
            <a:r>
              <a:rPr lang="en-US" dirty="0" smtClean="0"/>
              <a:t>placing</a:t>
            </a:r>
            <a:r>
              <a:rPr lang="en-US" dirty="0" smtClean="0"/>
              <a:t> a deposit</a:t>
            </a:r>
            <a:r>
              <a:rPr lang="en-US" dirty="0"/>
              <a:t>. </a:t>
            </a:r>
            <a:endParaRPr lang="en-US" dirty="0" smtClean="0"/>
          </a:p>
          <a:p>
            <a:r>
              <a:rPr lang="en-US" dirty="0" smtClean="0"/>
              <a:t>Features: </a:t>
            </a:r>
            <a:r>
              <a:rPr lang="de-DE" dirty="0" err="1" smtClean="0"/>
              <a:t>Previous</a:t>
            </a:r>
            <a:r>
              <a:rPr lang="de-DE" dirty="0" smtClean="0"/>
              <a:t> </a:t>
            </a:r>
            <a:r>
              <a:rPr lang="de-DE" dirty="0" err="1" smtClean="0"/>
              <a:t>and</a:t>
            </a:r>
            <a:r>
              <a:rPr lang="de-DE" dirty="0" smtClean="0"/>
              <a:t> </a:t>
            </a:r>
            <a:r>
              <a:rPr lang="de-DE" dirty="0" err="1" smtClean="0"/>
              <a:t>Poutcome</a:t>
            </a:r>
            <a:endParaRPr lang="de-AT" dirty="0"/>
          </a:p>
          <a:p>
            <a:pPr lvl="0"/>
            <a:r>
              <a:rPr lang="en-US" dirty="0"/>
              <a:t>Assumption: It is assumed that the more often contact is made with the customer, the more likely he </a:t>
            </a:r>
            <a:r>
              <a:rPr lang="en-US" dirty="0" smtClean="0"/>
              <a:t>or she places a deposit</a:t>
            </a:r>
            <a:r>
              <a:rPr lang="en-US" dirty="0"/>
              <a:t>. </a:t>
            </a:r>
            <a:endParaRPr lang="en-US" dirty="0" smtClean="0"/>
          </a:p>
        </p:txBody>
      </p:sp>
    </p:spTree>
    <p:extLst>
      <p:ext uri="{BB962C8B-B14F-4D97-AF65-F5344CB8AC3E}">
        <p14:creationId xmlns:p14="http://schemas.microsoft.com/office/powerpoint/2010/main" val="4114725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Answer</a:t>
            </a:r>
            <a:r>
              <a:rPr lang="de-DE" dirty="0"/>
              <a:t> </a:t>
            </a:r>
            <a:r>
              <a:rPr lang="de-DE" dirty="0" err="1"/>
              <a:t>to</a:t>
            </a:r>
            <a:r>
              <a:rPr lang="de-DE" dirty="0"/>
              <a:t> </a:t>
            </a:r>
            <a:r>
              <a:rPr lang="de-DE" dirty="0" err="1" smtClean="0"/>
              <a:t>Question</a:t>
            </a:r>
            <a:r>
              <a:rPr lang="de-DE" dirty="0" smtClean="0"/>
              <a:t> 10</a:t>
            </a:r>
            <a:endParaRPr lang="de-AT" dirty="0"/>
          </a:p>
        </p:txBody>
      </p:sp>
      <p:sp>
        <p:nvSpPr>
          <p:cNvPr id="3" name="Inhaltsplatzhalter 2"/>
          <p:cNvSpPr>
            <a:spLocks noGrp="1"/>
          </p:cNvSpPr>
          <p:nvPr>
            <p:ph idx="1"/>
          </p:nvPr>
        </p:nvSpPr>
        <p:spPr>
          <a:xfrm>
            <a:off x="677334" y="2160589"/>
            <a:ext cx="3875001" cy="3880773"/>
          </a:xfrm>
        </p:spPr>
        <p:txBody>
          <a:bodyPr/>
          <a:lstStyle/>
          <a:p>
            <a:pPr algn="just"/>
            <a:r>
              <a:rPr lang="en-US" dirty="0"/>
              <a:t>The data show that the more frequently contact is made with the customer, the more likely it is that the advertising campaign will be successful. The success is measured here in the </a:t>
            </a:r>
            <a:r>
              <a:rPr lang="en-US" dirty="0" smtClean="0"/>
              <a:t>placing </a:t>
            </a:r>
            <a:r>
              <a:rPr lang="en-US" dirty="0"/>
              <a:t>of </a:t>
            </a:r>
            <a:r>
              <a:rPr lang="en-US" dirty="0" smtClean="0"/>
              <a:t>a deposit</a:t>
            </a:r>
            <a:r>
              <a:rPr lang="en-US" dirty="0"/>
              <a:t>. </a:t>
            </a:r>
            <a:endParaRPr lang="de-AT" dirty="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321" y="1600507"/>
            <a:ext cx="7283587" cy="4682306"/>
          </a:xfrm>
          <a:prstGeom prst="rect">
            <a:avLst/>
          </a:prstGeom>
        </p:spPr>
      </p:pic>
    </p:spTree>
    <p:extLst>
      <p:ext uri="{BB962C8B-B14F-4D97-AF65-F5344CB8AC3E}">
        <p14:creationId xmlns:p14="http://schemas.microsoft.com/office/powerpoint/2010/main" val="3749827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Procedure for data cleaning and data preparation</a:t>
            </a:r>
            <a:endParaRPr lang="de-DE"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3102432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Column</a:t>
            </a:r>
            <a:r>
              <a:rPr lang="de-DE" dirty="0" smtClean="0"/>
              <a:t> </a:t>
            </a:r>
            <a:r>
              <a:rPr lang="de-DE" dirty="0" err="1" smtClean="0"/>
              <a:t>Removal</a:t>
            </a:r>
            <a:r>
              <a:rPr lang="de-DE" dirty="0" smtClean="0"/>
              <a:t> </a:t>
            </a:r>
            <a:endParaRPr lang="de-AT" dirty="0"/>
          </a:p>
        </p:txBody>
      </p:sp>
      <p:sp>
        <p:nvSpPr>
          <p:cNvPr id="3" name="Inhaltsplatzhalter 2"/>
          <p:cNvSpPr>
            <a:spLocks noGrp="1"/>
          </p:cNvSpPr>
          <p:nvPr>
            <p:ph idx="1"/>
          </p:nvPr>
        </p:nvSpPr>
        <p:spPr/>
        <p:txBody>
          <a:bodyPr/>
          <a:lstStyle/>
          <a:p>
            <a:r>
              <a:rPr lang="en-US" dirty="0"/>
              <a:t>Since the introduction of dummy variables massively extends the dataset, the hypotheses were used to determine which columns are not needed. </a:t>
            </a:r>
            <a:endParaRPr lang="en-US" dirty="0" smtClean="0"/>
          </a:p>
          <a:p>
            <a:r>
              <a:rPr lang="en-US" dirty="0"/>
              <a:t>For this purpose the following three columns have been </a:t>
            </a:r>
            <a:r>
              <a:rPr lang="en-US" dirty="0" smtClean="0"/>
              <a:t>deleted:</a:t>
            </a:r>
          </a:p>
          <a:p>
            <a:pPr lvl="1"/>
            <a:r>
              <a:rPr lang="de-DE" dirty="0" err="1" smtClean="0"/>
              <a:t>Month</a:t>
            </a:r>
            <a:r>
              <a:rPr lang="de-DE" dirty="0" smtClean="0"/>
              <a:t>: </a:t>
            </a:r>
            <a:r>
              <a:rPr lang="en-US" dirty="0"/>
              <a:t>The information in which month the last contact with the customer was, is not considered relevant in this case. In Austria, months with special payments could have an impact on a deposit. </a:t>
            </a:r>
            <a:endParaRPr lang="de-DE" dirty="0" smtClean="0"/>
          </a:p>
          <a:p>
            <a:pPr lvl="1"/>
            <a:r>
              <a:rPr lang="de-DE" dirty="0" err="1" smtClean="0"/>
              <a:t>Day_of_week</a:t>
            </a:r>
            <a:r>
              <a:rPr lang="de-DE" dirty="0" smtClean="0"/>
              <a:t>: </a:t>
            </a:r>
            <a:r>
              <a:rPr lang="en-US" dirty="0"/>
              <a:t>The last contact day of the week is also assumed to have no influence on the target variable.</a:t>
            </a:r>
            <a:endParaRPr lang="de-DE" dirty="0" smtClean="0"/>
          </a:p>
          <a:p>
            <a:pPr lvl="1"/>
            <a:r>
              <a:rPr lang="de-DE" dirty="0" err="1" smtClean="0"/>
              <a:t>Emp.var.rate</a:t>
            </a:r>
            <a:r>
              <a:rPr lang="de-DE" dirty="0"/>
              <a:t>: </a:t>
            </a:r>
            <a:r>
              <a:rPr lang="en-US" dirty="0"/>
              <a:t>No influence of the employment variation rate on the target variable is assumed. In this context the data could not be interpreted meaningfully. The upper part of the data contained dates or, when displayed as a number, five-digit ranges, while the lower part of the data contained low-digit numbers. The persons responsible should be consulted in this case. </a:t>
            </a:r>
            <a:endParaRPr lang="de-DE" dirty="0"/>
          </a:p>
          <a:p>
            <a:pPr lvl="1"/>
            <a:endParaRPr lang="de-AT" dirty="0"/>
          </a:p>
        </p:txBody>
      </p:sp>
    </p:spTree>
    <p:extLst>
      <p:ext uri="{BB962C8B-B14F-4D97-AF65-F5344CB8AC3E}">
        <p14:creationId xmlns:p14="http://schemas.microsoft.com/office/powerpoint/2010/main" val="2869723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Line </a:t>
            </a:r>
            <a:r>
              <a:rPr lang="de-DE" dirty="0" err="1" smtClean="0"/>
              <a:t>Removal</a:t>
            </a:r>
            <a:endParaRPr lang="de-AT" dirty="0"/>
          </a:p>
        </p:txBody>
      </p:sp>
      <p:sp>
        <p:nvSpPr>
          <p:cNvPr id="3" name="Inhaltsplatzhalter 2"/>
          <p:cNvSpPr>
            <a:spLocks noGrp="1"/>
          </p:cNvSpPr>
          <p:nvPr>
            <p:ph idx="1"/>
          </p:nvPr>
        </p:nvSpPr>
        <p:spPr/>
        <p:txBody>
          <a:bodyPr>
            <a:normAutofit fontScale="92500" lnSpcReduction="20000"/>
          </a:bodyPr>
          <a:lstStyle/>
          <a:p>
            <a:pPr algn="just"/>
            <a:r>
              <a:rPr lang="en-US" dirty="0"/>
              <a:t>Checking which rows contain empty cells shows that this is the case for those: </a:t>
            </a:r>
            <a:endParaRPr lang="en-US" dirty="0" smtClean="0"/>
          </a:p>
          <a:p>
            <a:pPr lvl="1" algn="just"/>
            <a:r>
              <a:rPr lang="en-US" dirty="0" smtClean="0"/>
              <a:t>Job (330)</a:t>
            </a:r>
          </a:p>
          <a:p>
            <a:pPr lvl="1" algn="just"/>
            <a:r>
              <a:rPr lang="en-US" dirty="0" smtClean="0"/>
              <a:t>Marital (80)</a:t>
            </a:r>
          </a:p>
          <a:p>
            <a:pPr lvl="1" algn="just"/>
            <a:r>
              <a:rPr lang="en-US" dirty="0" smtClean="0"/>
              <a:t>Education (1.731)</a:t>
            </a:r>
          </a:p>
          <a:p>
            <a:pPr lvl="1" algn="just"/>
            <a:r>
              <a:rPr lang="en-US" dirty="0" smtClean="0"/>
              <a:t>Default (8.597)</a:t>
            </a:r>
          </a:p>
          <a:p>
            <a:pPr lvl="1" algn="just"/>
            <a:r>
              <a:rPr lang="en-US" dirty="0" smtClean="0"/>
              <a:t>Housing (990)</a:t>
            </a:r>
          </a:p>
          <a:p>
            <a:pPr lvl="1" algn="just"/>
            <a:r>
              <a:rPr lang="en-US" dirty="0" smtClean="0"/>
              <a:t>Loan (990)</a:t>
            </a:r>
          </a:p>
          <a:p>
            <a:pPr algn="just"/>
            <a:r>
              <a:rPr lang="en-US" dirty="0"/>
              <a:t>Due to the large number of records, all lines with the entry "</a:t>
            </a:r>
            <a:r>
              <a:rPr lang="en-US" dirty="0" err="1"/>
              <a:t>Unkown</a:t>
            </a:r>
            <a:r>
              <a:rPr lang="en-US" dirty="0"/>
              <a:t>" were deleted. This led from about 40,000 entries to almost 30,000 entries. It is assumed that this is sufficient for the model</a:t>
            </a:r>
            <a:r>
              <a:rPr lang="en-US" dirty="0" smtClean="0"/>
              <a:t>.</a:t>
            </a:r>
          </a:p>
          <a:p>
            <a:pPr algn="just"/>
            <a:r>
              <a:rPr lang="en-US" dirty="0"/>
              <a:t>One possibility would be to apply a model with forecast to the feature "Default". However, this has not been done, as an effect on success is suspected (See self-imposed Questions).</a:t>
            </a:r>
          </a:p>
          <a:p>
            <a:pPr algn="just"/>
            <a:endParaRPr lang="de-AT" dirty="0"/>
          </a:p>
        </p:txBody>
      </p:sp>
    </p:spTree>
    <p:extLst>
      <p:ext uri="{BB962C8B-B14F-4D97-AF65-F5344CB8AC3E}">
        <p14:creationId xmlns:p14="http://schemas.microsoft.com/office/powerpoint/2010/main" val="2941323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Data </a:t>
            </a:r>
            <a:r>
              <a:rPr lang="de-DE" dirty="0" err="1" smtClean="0"/>
              <a:t>Preparation</a:t>
            </a:r>
            <a:endParaRPr lang="de-AT" dirty="0"/>
          </a:p>
        </p:txBody>
      </p:sp>
      <p:sp>
        <p:nvSpPr>
          <p:cNvPr id="3" name="Inhaltsplatzhalter 2"/>
          <p:cNvSpPr>
            <a:spLocks noGrp="1"/>
          </p:cNvSpPr>
          <p:nvPr>
            <p:ph idx="1"/>
          </p:nvPr>
        </p:nvSpPr>
        <p:spPr/>
        <p:txBody>
          <a:bodyPr/>
          <a:lstStyle/>
          <a:p>
            <a:pPr marL="0" indent="0">
              <a:buNone/>
            </a:pPr>
            <a:r>
              <a:rPr lang="en-US" dirty="0"/>
              <a:t>Other data preparation steps that were carried out:</a:t>
            </a:r>
          </a:p>
          <a:p>
            <a:pPr>
              <a:buFont typeface="+mj-lt"/>
              <a:buAutoNum type="arabicPeriod"/>
            </a:pPr>
            <a:r>
              <a:rPr lang="en-US" dirty="0"/>
              <a:t>Deleting </a:t>
            </a:r>
            <a:r>
              <a:rPr lang="en-US" dirty="0" smtClean="0"/>
              <a:t>duplicates.</a:t>
            </a:r>
            <a:endParaRPr lang="en-US" dirty="0"/>
          </a:p>
          <a:p>
            <a:pPr>
              <a:buFont typeface="+mj-lt"/>
              <a:buAutoNum type="arabicPeriod"/>
            </a:pPr>
            <a:r>
              <a:rPr lang="en-US" dirty="0" smtClean="0"/>
              <a:t>Binary </a:t>
            </a:r>
            <a:r>
              <a:rPr lang="en-US" dirty="0"/>
              <a:t>inputs were replaced with the values 0 and 1.</a:t>
            </a:r>
          </a:p>
          <a:p>
            <a:pPr>
              <a:buFont typeface="+mj-lt"/>
              <a:buAutoNum type="arabicPeriod"/>
            </a:pPr>
            <a:r>
              <a:rPr lang="en-US" dirty="0" smtClean="0"/>
              <a:t>Date </a:t>
            </a:r>
            <a:r>
              <a:rPr lang="en-US" dirty="0"/>
              <a:t>values were formatted accordingly.</a:t>
            </a:r>
          </a:p>
          <a:p>
            <a:pPr>
              <a:buFont typeface="+mj-lt"/>
              <a:buAutoNum type="arabicPeriod"/>
            </a:pPr>
            <a:r>
              <a:rPr lang="en-US" dirty="0" smtClean="0"/>
              <a:t>Converting </a:t>
            </a:r>
            <a:r>
              <a:rPr lang="en-US" dirty="0"/>
              <a:t>values of the columns into numbers, which were previously strings. </a:t>
            </a:r>
            <a:r>
              <a:rPr lang="en-US" dirty="0" smtClean="0"/>
              <a:t>For example: </a:t>
            </a:r>
            <a:endParaRPr lang="de-AT" dirty="0"/>
          </a:p>
        </p:txBody>
      </p:sp>
      <p:pic>
        <p:nvPicPr>
          <p:cNvPr id="4" name="Grafik 3"/>
          <p:cNvPicPr>
            <a:picLocks noChangeAspect="1"/>
          </p:cNvPicPr>
          <p:nvPr/>
        </p:nvPicPr>
        <p:blipFill>
          <a:blip r:embed="rId2"/>
          <a:stretch>
            <a:fillRect/>
          </a:stretch>
        </p:blipFill>
        <p:spPr>
          <a:xfrm>
            <a:off x="1368458" y="4665715"/>
            <a:ext cx="7037440" cy="879680"/>
          </a:xfrm>
          <a:prstGeom prst="rect">
            <a:avLst/>
          </a:prstGeom>
        </p:spPr>
      </p:pic>
    </p:spTree>
    <p:extLst>
      <p:ext uri="{BB962C8B-B14F-4D97-AF65-F5344CB8AC3E}">
        <p14:creationId xmlns:p14="http://schemas.microsoft.com/office/powerpoint/2010/main" val="98172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Agenda</a:t>
            </a:r>
            <a:endParaRPr lang="de-AT" dirty="0"/>
          </a:p>
        </p:txBody>
      </p:sp>
      <p:sp>
        <p:nvSpPr>
          <p:cNvPr id="3" name="Inhaltsplatzhalter 2"/>
          <p:cNvSpPr>
            <a:spLocks noGrp="1"/>
          </p:cNvSpPr>
          <p:nvPr>
            <p:ph idx="1"/>
          </p:nvPr>
        </p:nvSpPr>
        <p:spPr/>
        <p:txBody>
          <a:bodyPr/>
          <a:lstStyle/>
          <a:p>
            <a:r>
              <a:rPr lang="de-DE" dirty="0" err="1" smtClean="0"/>
              <a:t>Self-imposed</a:t>
            </a:r>
            <a:r>
              <a:rPr lang="de-DE" dirty="0" smtClean="0"/>
              <a:t> </a:t>
            </a:r>
            <a:r>
              <a:rPr lang="de-DE" dirty="0" err="1" smtClean="0"/>
              <a:t>questions</a:t>
            </a:r>
            <a:endParaRPr lang="de-DE" dirty="0" smtClean="0"/>
          </a:p>
          <a:p>
            <a:endParaRPr lang="de-DE" dirty="0" smtClean="0"/>
          </a:p>
          <a:p>
            <a:r>
              <a:rPr lang="en-US" dirty="0"/>
              <a:t>Procedure for data </a:t>
            </a:r>
            <a:r>
              <a:rPr lang="en-US" dirty="0" smtClean="0"/>
              <a:t>cleaning </a:t>
            </a:r>
            <a:r>
              <a:rPr lang="en-US" dirty="0"/>
              <a:t>and data preparation</a:t>
            </a:r>
            <a:endParaRPr lang="de-DE" dirty="0"/>
          </a:p>
          <a:p>
            <a:endParaRPr lang="de-DE" dirty="0" smtClean="0"/>
          </a:p>
          <a:p>
            <a:r>
              <a:rPr lang="de-DE" dirty="0" err="1" smtClean="0"/>
              <a:t>Machine</a:t>
            </a:r>
            <a:r>
              <a:rPr lang="de-DE" dirty="0" smtClean="0"/>
              <a:t> Learning Model</a:t>
            </a:r>
            <a:endParaRPr lang="de-AT" dirty="0"/>
          </a:p>
        </p:txBody>
      </p:sp>
    </p:spTree>
    <p:extLst>
      <p:ext uri="{BB962C8B-B14F-4D97-AF65-F5344CB8AC3E}">
        <p14:creationId xmlns:p14="http://schemas.microsoft.com/office/powerpoint/2010/main" val="2677442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Build</a:t>
            </a:r>
            <a:r>
              <a:rPr lang="de-DE" dirty="0" smtClean="0"/>
              <a:t> a </a:t>
            </a:r>
            <a:r>
              <a:rPr lang="de-DE" dirty="0" err="1" smtClean="0"/>
              <a:t>Machine</a:t>
            </a:r>
            <a:r>
              <a:rPr lang="de-DE" dirty="0" smtClean="0"/>
              <a:t> Learning Model: </a:t>
            </a:r>
            <a:r>
              <a:rPr lang="de-DE" dirty="0" err="1" smtClean="0"/>
              <a:t>Classification</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3498335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a:t>The </a:t>
            </a:r>
            <a:r>
              <a:rPr lang="de-AT" dirty="0" err="1"/>
              <a:t>model</a:t>
            </a:r>
            <a:r>
              <a:rPr lang="de-AT" dirty="0"/>
              <a:t> </a:t>
            </a:r>
            <a:r>
              <a:rPr lang="de-AT" dirty="0" err="1"/>
              <a:t>used</a:t>
            </a:r>
            <a:r>
              <a:rPr lang="de-AT" dirty="0"/>
              <a:t>: </a:t>
            </a:r>
            <a:r>
              <a:rPr lang="de-AT" dirty="0" err="1"/>
              <a:t>DecisionTreeClassifier</a:t>
            </a:r>
            <a:endParaRPr lang="de-AT" dirty="0"/>
          </a:p>
        </p:txBody>
      </p:sp>
      <p:sp>
        <p:nvSpPr>
          <p:cNvPr id="3" name="Inhaltsplatzhalter 2"/>
          <p:cNvSpPr>
            <a:spLocks noGrp="1"/>
          </p:cNvSpPr>
          <p:nvPr>
            <p:ph idx="1"/>
          </p:nvPr>
        </p:nvSpPr>
        <p:spPr/>
        <p:txBody>
          <a:bodyPr/>
          <a:lstStyle/>
          <a:p>
            <a:r>
              <a:rPr lang="en-US" dirty="0"/>
              <a:t>The model was displayed in Python Pandas and is available </a:t>
            </a:r>
            <a:r>
              <a:rPr lang="en-US" dirty="0" smtClean="0"/>
              <a:t>on </a:t>
            </a:r>
            <a:r>
              <a:rPr lang="en-US" dirty="0" err="1" smtClean="0"/>
              <a:t>Github</a:t>
            </a:r>
            <a:r>
              <a:rPr lang="en-US" dirty="0" smtClean="0"/>
              <a:t>.</a:t>
            </a:r>
          </a:p>
          <a:p>
            <a:endParaRPr lang="en-US" dirty="0"/>
          </a:p>
          <a:p>
            <a:r>
              <a:rPr lang="en-US" dirty="0"/>
              <a:t>The evaluation of the model yields the following values</a:t>
            </a:r>
            <a:r>
              <a:rPr lang="en-US" dirty="0" smtClean="0"/>
              <a:t>:</a:t>
            </a:r>
          </a:p>
          <a:p>
            <a:endParaRPr lang="en-US" dirty="0"/>
          </a:p>
          <a:p>
            <a:pPr lvl="1"/>
            <a:r>
              <a:rPr lang="en-US" dirty="0" smtClean="0"/>
              <a:t>Accuracy: 87,5%</a:t>
            </a:r>
          </a:p>
          <a:p>
            <a:pPr lvl="1"/>
            <a:r>
              <a:rPr lang="en-US" dirty="0" smtClean="0"/>
              <a:t>Precision Score: 51,47%</a:t>
            </a:r>
          </a:p>
          <a:p>
            <a:pPr lvl="1"/>
            <a:r>
              <a:rPr lang="en-US" dirty="0" smtClean="0"/>
              <a:t>Recall Score: 55,78%</a:t>
            </a:r>
          </a:p>
          <a:p>
            <a:pPr lvl="1"/>
            <a:r>
              <a:rPr lang="en-US" dirty="0" smtClean="0"/>
              <a:t>F1 Score: 53,54%</a:t>
            </a:r>
          </a:p>
          <a:p>
            <a:pPr lvl="1"/>
            <a:endParaRPr lang="en-US" dirty="0"/>
          </a:p>
          <a:p>
            <a:r>
              <a:rPr lang="en-US" dirty="0"/>
              <a:t> The model thus provides justifiable forecasts. </a:t>
            </a:r>
            <a:endParaRPr lang="en-US" dirty="0" smtClean="0"/>
          </a:p>
          <a:p>
            <a:endParaRPr lang="de-AT" dirty="0"/>
          </a:p>
        </p:txBody>
      </p:sp>
      <p:pic>
        <p:nvPicPr>
          <p:cNvPr id="4" name="Grafik 3"/>
          <p:cNvPicPr>
            <a:picLocks noChangeAspect="1"/>
          </p:cNvPicPr>
          <p:nvPr/>
        </p:nvPicPr>
        <p:blipFill>
          <a:blip r:embed="rId2"/>
          <a:stretch>
            <a:fillRect/>
          </a:stretch>
        </p:blipFill>
        <p:spPr>
          <a:xfrm>
            <a:off x="8075410" y="3386959"/>
            <a:ext cx="4047594" cy="3219757"/>
          </a:xfrm>
          <a:prstGeom prst="rect">
            <a:avLst/>
          </a:prstGeom>
        </p:spPr>
      </p:pic>
    </p:spTree>
    <p:extLst>
      <p:ext uri="{BB962C8B-B14F-4D97-AF65-F5344CB8AC3E}">
        <p14:creationId xmlns:p14="http://schemas.microsoft.com/office/powerpoint/2010/main" val="92807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Self-imposed</a:t>
            </a:r>
            <a:r>
              <a:rPr lang="de-DE" dirty="0" smtClean="0"/>
              <a:t> </a:t>
            </a:r>
            <a:r>
              <a:rPr lang="de-DE" dirty="0" err="1" smtClean="0"/>
              <a:t>questions</a:t>
            </a:r>
            <a:r>
              <a:rPr lang="de-DE" dirty="0" smtClean="0"/>
              <a:t> </a:t>
            </a:r>
            <a:br>
              <a:rPr lang="de-DE" dirty="0" smtClean="0"/>
            </a:br>
            <a:r>
              <a:rPr lang="de-DE" dirty="0" smtClean="0"/>
              <a:t>on </a:t>
            </a:r>
            <a:r>
              <a:rPr lang="de-DE" dirty="0" err="1" smtClean="0"/>
              <a:t>the</a:t>
            </a:r>
            <a:r>
              <a:rPr lang="de-DE" dirty="0" smtClean="0"/>
              <a:t> </a:t>
            </a:r>
            <a:r>
              <a:rPr lang="de-DE" dirty="0" err="1" smtClean="0"/>
              <a:t>dataset</a:t>
            </a:r>
            <a:endParaRPr lang="de-AT" dirty="0"/>
          </a:p>
        </p:txBody>
      </p:sp>
      <p:sp>
        <p:nvSpPr>
          <p:cNvPr id="3" name="Textplatzhalter 2"/>
          <p:cNvSpPr>
            <a:spLocks noGrp="1"/>
          </p:cNvSpPr>
          <p:nvPr>
            <p:ph type="body" idx="1"/>
          </p:nvPr>
        </p:nvSpPr>
        <p:spPr/>
        <p:txBody>
          <a:bodyPr/>
          <a:lstStyle/>
          <a:p>
            <a:endParaRPr lang="de-AT"/>
          </a:p>
        </p:txBody>
      </p:sp>
    </p:spTree>
    <p:extLst>
      <p:ext uri="{BB962C8B-B14F-4D97-AF65-F5344CB8AC3E}">
        <p14:creationId xmlns:p14="http://schemas.microsoft.com/office/powerpoint/2010/main" val="77339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Explanation of the procedure for setting up </a:t>
            </a:r>
            <a:r>
              <a:rPr lang="en-US" dirty="0" smtClean="0"/>
              <a:t>self-imposed questions</a:t>
            </a:r>
            <a:endParaRPr lang="de-AT" dirty="0"/>
          </a:p>
        </p:txBody>
      </p:sp>
      <p:sp>
        <p:nvSpPr>
          <p:cNvPr id="3" name="Inhaltsplatzhalter 2"/>
          <p:cNvSpPr>
            <a:spLocks noGrp="1"/>
          </p:cNvSpPr>
          <p:nvPr>
            <p:ph idx="1"/>
          </p:nvPr>
        </p:nvSpPr>
        <p:spPr/>
        <p:txBody>
          <a:bodyPr/>
          <a:lstStyle/>
          <a:p>
            <a:r>
              <a:rPr lang="en-US" dirty="0"/>
              <a:t>Step 1: Download the </a:t>
            </a:r>
            <a:r>
              <a:rPr lang="en-US" dirty="0" smtClean="0"/>
              <a:t>dataset from the Website </a:t>
            </a:r>
            <a:r>
              <a:rPr lang="de-AT" dirty="0"/>
              <a:t>https://www.kaggle.com/volodymyrgavrysh/bank-marketing-campaigns-dataset/data</a:t>
            </a:r>
          </a:p>
          <a:p>
            <a:r>
              <a:rPr lang="en-US" dirty="0" smtClean="0"/>
              <a:t>Step </a:t>
            </a:r>
            <a:r>
              <a:rPr lang="en-US" dirty="0"/>
              <a:t>2: </a:t>
            </a:r>
            <a:r>
              <a:rPr lang="en-US" dirty="0" smtClean="0"/>
              <a:t>Get an overview and impression of the data in Microsoft Excel</a:t>
            </a:r>
            <a:endParaRPr lang="en-US" dirty="0"/>
          </a:p>
          <a:p>
            <a:r>
              <a:rPr lang="en-US" dirty="0"/>
              <a:t>Step 3: </a:t>
            </a:r>
            <a:r>
              <a:rPr lang="en-US" dirty="0" smtClean="0"/>
              <a:t>Get </a:t>
            </a:r>
            <a:r>
              <a:rPr lang="en-US" dirty="0"/>
              <a:t>information from the website </a:t>
            </a:r>
            <a:r>
              <a:rPr lang="en-US" dirty="0" smtClean="0"/>
              <a:t>about the dataset and </a:t>
            </a:r>
            <a:r>
              <a:rPr lang="en-US" dirty="0"/>
              <a:t>the column </a:t>
            </a:r>
            <a:r>
              <a:rPr lang="en-US" dirty="0" smtClean="0"/>
              <a:t>labels</a:t>
            </a:r>
          </a:p>
          <a:p>
            <a:r>
              <a:rPr lang="en-US" dirty="0" smtClean="0"/>
              <a:t>Step </a:t>
            </a:r>
            <a:r>
              <a:rPr lang="en-US" dirty="0"/>
              <a:t>4: Formulating </a:t>
            </a:r>
            <a:r>
              <a:rPr lang="en-US" dirty="0" smtClean="0"/>
              <a:t>hypotheses; making assumptions about relationships and differences between the </a:t>
            </a:r>
            <a:r>
              <a:rPr lang="en-US" dirty="0" smtClean="0"/>
              <a:t>features</a:t>
            </a:r>
          </a:p>
          <a:p>
            <a:r>
              <a:rPr lang="en-US" dirty="0" smtClean="0"/>
              <a:t>Step 5: Start processing the data set with Pandas (See </a:t>
            </a:r>
            <a:r>
              <a:rPr lang="en-US" dirty="0"/>
              <a:t>Procedure for data cleaning and data </a:t>
            </a:r>
            <a:r>
              <a:rPr lang="en-US" dirty="0" smtClean="0"/>
              <a:t>preparation</a:t>
            </a:r>
            <a:r>
              <a:rPr lang="de-AT" dirty="0"/>
              <a:t>)</a:t>
            </a:r>
            <a:endParaRPr lang="de-DE" dirty="0"/>
          </a:p>
        </p:txBody>
      </p:sp>
    </p:spTree>
    <p:extLst>
      <p:ext uri="{BB962C8B-B14F-4D97-AF65-F5344CB8AC3E}">
        <p14:creationId xmlns:p14="http://schemas.microsoft.com/office/powerpoint/2010/main" val="354830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1</a:t>
            </a:r>
            <a:endParaRPr lang="de-AT" dirty="0"/>
          </a:p>
        </p:txBody>
      </p:sp>
      <p:sp>
        <p:nvSpPr>
          <p:cNvPr id="3" name="Inhaltsplatzhalter 2"/>
          <p:cNvSpPr>
            <a:spLocks noGrp="1"/>
          </p:cNvSpPr>
          <p:nvPr>
            <p:ph idx="1"/>
          </p:nvPr>
        </p:nvSpPr>
        <p:spPr/>
        <p:txBody>
          <a:bodyPr/>
          <a:lstStyle/>
          <a:p>
            <a:r>
              <a:rPr lang="en-US" dirty="0"/>
              <a:t>Is there a difference in the duration of a call, whether the call is made by mobile phone or telephone? </a:t>
            </a:r>
            <a:endParaRPr lang="en-US" dirty="0" smtClean="0"/>
          </a:p>
          <a:p>
            <a:r>
              <a:rPr lang="en-US" dirty="0" smtClean="0"/>
              <a:t>Assumption</a:t>
            </a:r>
            <a:r>
              <a:rPr lang="en-US" dirty="0"/>
              <a:t>: Telephone is used for longer </a:t>
            </a:r>
            <a:endParaRPr lang="en-US" dirty="0" smtClean="0"/>
          </a:p>
          <a:p>
            <a:r>
              <a:rPr lang="en-US" dirty="0" smtClean="0"/>
              <a:t>Features: </a:t>
            </a:r>
            <a:r>
              <a:rPr lang="en-US" dirty="0"/>
              <a:t>Duration and Contact</a:t>
            </a:r>
          </a:p>
          <a:p>
            <a:r>
              <a:rPr lang="en-US" dirty="0" smtClean="0"/>
              <a:t>Effect</a:t>
            </a:r>
            <a:r>
              <a:rPr lang="en-US" dirty="0"/>
              <a:t>: The call duration has an effect on the working time of the hotline staff. If both numbers are available from the customer, the one that takes less time should be called. </a:t>
            </a:r>
            <a:endParaRPr lang="de-AT" dirty="0"/>
          </a:p>
        </p:txBody>
      </p:sp>
    </p:spTree>
    <p:extLst>
      <p:ext uri="{BB962C8B-B14F-4D97-AF65-F5344CB8AC3E}">
        <p14:creationId xmlns:p14="http://schemas.microsoft.com/office/powerpoint/2010/main" val="102973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Answer</a:t>
            </a:r>
            <a:r>
              <a:rPr lang="de-DE" dirty="0" smtClean="0"/>
              <a:t> </a:t>
            </a:r>
            <a:r>
              <a:rPr lang="de-DE" dirty="0" err="1" smtClean="0"/>
              <a:t>to</a:t>
            </a:r>
            <a:r>
              <a:rPr lang="de-DE" dirty="0" smtClean="0"/>
              <a:t> </a:t>
            </a:r>
            <a:r>
              <a:rPr lang="de-DE" dirty="0" err="1" smtClean="0"/>
              <a:t>Question</a:t>
            </a:r>
            <a:r>
              <a:rPr lang="de-DE" dirty="0" smtClean="0"/>
              <a:t> 1</a:t>
            </a:r>
            <a:endParaRPr lang="de-AT" dirty="0"/>
          </a:p>
        </p:txBody>
      </p:sp>
      <p:sp>
        <p:nvSpPr>
          <p:cNvPr id="3" name="Inhaltsplatzhalter 2"/>
          <p:cNvSpPr>
            <a:spLocks noGrp="1"/>
          </p:cNvSpPr>
          <p:nvPr>
            <p:ph idx="1"/>
          </p:nvPr>
        </p:nvSpPr>
        <p:spPr/>
        <p:txBody>
          <a:bodyPr/>
          <a:lstStyle/>
          <a:p>
            <a:r>
              <a:rPr lang="en-US" dirty="0" smtClean="0"/>
              <a:t>It </a:t>
            </a:r>
            <a:r>
              <a:rPr lang="en-US" dirty="0"/>
              <a:t>turns out that the </a:t>
            </a:r>
            <a:r>
              <a:rPr lang="en-US" dirty="0" smtClean="0"/>
              <a:t>mobile phone </a:t>
            </a:r>
            <a:r>
              <a:rPr lang="en-US" dirty="0"/>
              <a:t>is used longer than the </a:t>
            </a:r>
            <a:r>
              <a:rPr lang="en-US" dirty="0" smtClean="0"/>
              <a:t>telephone. </a:t>
            </a:r>
            <a:r>
              <a:rPr lang="en-US" dirty="0"/>
              <a:t>Hotline employees should therefore prefer the telephone to the mobile phone number if both numbers are available</a:t>
            </a:r>
            <a:r>
              <a:rPr lang="en-US" dirty="0" smtClean="0"/>
              <a:t>.</a:t>
            </a:r>
            <a:endParaRPr lang="de-AT" dirty="0"/>
          </a:p>
        </p:txBody>
      </p:sp>
      <p:pic>
        <p:nvPicPr>
          <p:cNvPr id="6" name="Grafik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181" y="2965804"/>
            <a:ext cx="5909187" cy="3798763"/>
          </a:xfrm>
          <a:prstGeom prst="rect">
            <a:avLst/>
          </a:prstGeom>
        </p:spPr>
      </p:pic>
    </p:spTree>
    <p:extLst>
      <p:ext uri="{BB962C8B-B14F-4D97-AF65-F5344CB8AC3E}">
        <p14:creationId xmlns:p14="http://schemas.microsoft.com/office/powerpoint/2010/main" val="225174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Question</a:t>
            </a:r>
            <a:r>
              <a:rPr lang="de-DE" dirty="0" smtClean="0"/>
              <a:t> 2</a:t>
            </a:r>
            <a:endParaRPr lang="de-AT" dirty="0"/>
          </a:p>
        </p:txBody>
      </p:sp>
      <p:sp>
        <p:nvSpPr>
          <p:cNvPr id="3" name="Inhaltsplatzhalter 2"/>
          <p:cNvSpPr>
            <a:spLocks noGrp="1"/>
          </p:cNvSpPr>
          <p:nvPr>
            <p:ph idx="1"/>
          </p:nvPr>
        </p:nvSpPr>
        <p:spPr/>
        <p:txBody>
          <a:bodyPr/>
          <a:lstStyle/>
          <a:p>
            <a:pPr lvl="0"/>
            <a:r>
              <a:rPr lang="en-US" dirty="0"/>
              <a:t>Is there a difference in terms of education and property acquisition? </a:t>
            </a:r>
            <a:endParaRPr lang="de-AT" dirty="0"/>
          </a:p>
          <a:p>
            <a:pPr lvl="0"/>
            <a:r>
              <a:rPr lang="en-US" dirty="0" smtClean="0"/>
              <a:t>Features: </a:t>
            </a:r>
            <a:r>
              <a:rPr lang="en-US" dirty="0"/>
              <a:t>Education and Housing</a:t>
            </a:r>
            <a:endParaRPr lang="de-AT" dirty="0"/>
          </a:p>
          <a:p>
            <a:pPr lvl="0"/>
            <a:r>
              <a:rPr lang="en-US" dirty="0"/>
              <a:t>Assumption: The higher the level of education, the more likely it is that real estate property (possibly with a mortgage) will be acquired.</a:t>
            </a:r>
            <a:endParaRPr lang="de-AT" dirty="0"/>
          </a:p>
        </p:txBody>
      </p:sp>
    </p:spTree>
    <p:extLst>
      <p:ext uri="{BB962C8B-B14F-4D97-AF65-F5344CB8AC3E}">
        <p14:creationId xmlns:p14="http://schemas.microsoft.com/office/powerpoint/2010/main" val="397225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smtClean="0"/>
              <a:t>Answer</a:t>
            </a:r>
            <a:r>
              <a:rPr lang="de-DE" dirty="0" smtClean="0"/>
              <a:t> </a:t>
            </a:r>
            <a:r>
              <a:rPr lang="de-DE" dirty="0" err="1" smtClean="0"/>
              <a:t>to</a:t>
            </a:r>
            <a:r>
              <a:rPr lang="de-DE" dirty="0" smtClean="0"/>
              <a:t> </a:t>
            </a:r>
            <a:r>
              <a:rPr lang="de-DE" dirty="0" err="1" smtClean="0"/>
              <a:t>Question</a:t>
            </a:r>
            <a:r>
              <a:rPr lang="de-DE" dirty="0" smtClean="0"/>
              <a:t> 2</a:t>
            </a:r>
            <a:endParaRPr lang="de-AT" dirty="0"/>
          </a:p>
        </p:txBody>
      </p:sp>
      <p:sp>
        <p:nvSpPr>
          <p:cNvPr id="3" name="Inhaltsplatzhalter 2"/>
          <p:cNvSpPr>
            <a:spLocks noGrp="1"/>
          </p:cNvSpPr>
          <p:nvPr>
            <p:ph idx="1"/>
          </p:nvPr>
        </p:nvSpPr>
        <p:spPr>
          <a:xfrm>
            <a:off x="677334" y="2160589"/>
            <a:ext cx="4494434" cy="4014069"/>
          </a:xfrm>
        </p:spPr>
        <p:txBody>
          <a:bodyPr/>
          <a:lstStyle/>
          <a:p>
            <a:pPr algn="just"/>
            <a:r>
              <a:rPr lang="en-US" dirty="0"/>
              <a:t>The data show that </a:t>
            </a:r>
            <a:r>
              <a:rPr lang="en-US" dirty="0" smtClean="0"/>
              <a:t>customers </a:t>
            </a:r>
            <a:r>
              <a:rPr lang="en-US" dirty="0"/>
              <a:t>with a university </a:t>
            </a:r>
            <a:r>
              <a:rPr lang="en-US" dirty="0" smtClean="0"/>
              <a:t>degree (or in general: with a higher educational level) </a:t>
            </a:r>
            <a:r>
              <a:rPr lang="en-US" dirty="0"/>
              <a:t>are more likely to have property associated with a housing loan than other educational levels. </a:t>
            </a:r>
            <a:endParaRPr lang="en-US" dirty="0" smtClean="0"/>
          </a:p>
        </p:txBody>
      </p:sp>
      <p:pic>
        <p:nvPicPr>
          <p:cNvPr id="4" name="Grafi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0090" y="2068052"/>
            <a:ext cx="6831597" cy="4391742"/>
          </a:xfrm>
          <a:prstGeom prst="rect">
            <a:avLst/>
          </a:prstGeom>
        </p:spPr>
      </p:pic>
    </p:spTree>
    <p:extLst>
      <p:ext uri="{BB962C8B-B14F-4D97-AF65-F5344CB8AC3E}">
        <p14:creationId xmlns:p14="http://schemas.microsoft.com/office/powerpoint/2010/main" val="3497298223"/>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1565</Words>
  <Application>Microsoft Office PowerPoint</Application>
  <PresentationFormat>Breitbild</PresentationFormat>
  <Paragraphs>124</Paragraphs>
  <Slides>31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31</vt:i4>
      </vt:variant>
    </vt:vector>
  </HeadingPairs>
  <TitlesOfParts>
    <vt:vector size="36" baseType="lpstr">
      <vt:lpstr>Arial</vt:lpstr>
      <vt:lpstr>Calibri</vt:lpstr>
      <vt:lpstr>Trebuchet MS</vt:lpstr>
      <vt:lpstr>Wingdings 3</vt:lpstr>
      <vt:lpstr>Facette</vt:lpstr>
      <vt:lpstr>Final Project (Machine Learning Graz): Bank marketing campaigns dataset analysis # Opening a Term Deposit</vt:lpstr>
      <vt:lpstr>Summary Project Guidelines</vt:lpstr>
      <vt:lpstr>Agenda</vt:lpstr>
      <vt:lpstr>Self-imposed questions  on the dataset</vt:lpstr>
      <vt:lpstr>Explanation of the procedure for setting up self-imposed questions</vt:lpstr>
      <vt:lpstr>Question 1</vt:lpstr>
      <vt:lpstr>Answer to Question 1</vt:lpstr>
      <vt:lpstr>Question 2</vt:lpstr>
      <vt:lpstr>Answer to Question 2</vt:lpstr>
      <vt:lpstr>Question 3</vt:lpstr>
      <vt:lpstr>Answer to Question 3</vt:lpstr>
      <vt:lpstr>Question 4</vt:lpstr>
      <vt:lpstr>Answer to Question 4</vt:lpstr>
      <vt:lpstr>Question 5</vt:lpstr>
      <vt:lpstr>Answer to Question 5</vt:lpstr>
      <vt:lpstr>Question 6</vt:lpstr>
      <vt:lpstr>Answer to Question 6</vt:lpstr>
      <vt:lpstr>Question 7</vt:lpstr>
      <vt:lpstr>Answer to Question 7</vt:lpstr>
      <vt:lpstr>Question 8</vt:lpstr>
      <vt:lpstr>Answer to Question 8</vt:lpstr>
      <vt:lpstr>Question 9</vt:lpstr>
      <vt:lpstr>Answer to Question 9</vt:lpstr>
      <vt:lpstr>Question 10</vt:lpstr>
      <vt:lpstr>Answer to Question 10</vt:lpstr>
      <vt:lpstr>Procedure for data cleaning and data preparation</vt:lpstr>
      <vt:lpstr>Column Removal </vt:lpstr>
      <vt:lpstr>Line Removal</vt:lpstr>
      <vt:lpstr>Data Preparation</vt:lpstr>
      <vt:lpstr>Build a Machine Learning Model: Classification</vt:lpstr>
      <vt:lpstr>The model used: DecisionTreeClassifier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Bank marketing campaigns dataset analysis # Opening a Term Deposit</dc:title>
  <dc:creator>Grünbichler, Rudolf</dc:creator>
  <cp:lastModifiedBy>Grünbichler, Rudolf</cp:lastModifiedBy>
  <cp:revision>54</cp:revision>
  <dcterms:created xsi:type="dcterms:W3CDTF">2020-07-30T10:22:34Z</dcterms:created>
  <dcterms:modified xsi:type="dcterms:W3CDTF">2020-07-31T08:30:27Z</dcterms:modified>
</cp:coreProperties>
</file>