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257" r:id="rId4"/>
    <p:sldId id="304" r:id="rId5"/>
    <p:sldId id="305" r:id="rId6"/>
    <p:sldId id="306" r:id="rId7"/>
    <p:sldId id="307" r:id="rId8"/>
    <p:sldId id="293" r:id="rId9"/>
    <p:sldId id="308" r:id="rId10"/>
    <p:sldId id="309" r:id="rId11"/>
    <p:sldId id="310" r:id="rId12"/>
    <p:sldId id="29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02" y="90365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7C2CED-844D-FB3A-376C-CCFBFA08CC06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548272-96C4-AA32-3C20-4FA674B19316}"/>
              </a:ext>
            </a:extLst>
          </p:cNvPr>
          <p:cNvSpPr txBox="1">
            <a:spLocks/>
          </p:cNvSpPr>
          <p:nvPr userDrawn="1"/>
        </p:nvSpPr>
        <p:spPr>
          <a:xfrm>
            <a:off x="11466503" y="6519861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slookup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rlink.com/" TargetMode="External"/><Relationship Id="rId4" Type="http://schemas.openxmlformats.org/officeDocument/2006/relationships/hyperlink" Target="https://www.submarinecablemap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s/js_intro.asp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8" y="2505059"/>
            <a:ext cx="3899572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Grundlagen der Webentwicklung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38909-E6D7-994E-2E57-3D798299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750" y="2505059"/>
            <a:ext cx="3109700" cy="1853023"/>
          </a:xfrm>
        </p:spPr>
        <p:txBody>
          <a:bodyPr anchor="ctr">
            <a:normAutofit/>
          </a:bodyPr>
          <a:lstStyle/>
          <a:p>
            <a:endParaRPr lang="de-AT" sz="1600" dirty="0">
              <a:solidFill>
                <a:srgbClr val="212529"/>
              </a:solidFill>
              <a:latin typeface="system-ui"/>
            </a:endParaRPr>
          </a:p>
        </p:txBody>
      </p:sp>
      <p:pic>
        <p:nvPicPr>
          <p:cNvPr id="8" name="Picture 4" descr="Taktic AG :: Webentwicklung">
            <a:extLst>
              <a:ext uri="{FF2B5EF4-FFF2-40B4-BE49-F238E27FC236}">
                <a16:creationId xmlns:a16="http://schemas.microsoft.com/office/drawing/2014/main" id="{5E50E2A7-2C2F-6A42-C9FD-69AC72FA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881" y="2404693"/>
            <a:ext cx="2279438" cy="20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Der Browser als Werkzeug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4A01C3-858C-EB69-FDBF-D6DAB145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698215"/>
            <a:ext cx="9172575" cy="45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A2DDC-DCD1-B2B3-B238-926CE72F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Exkurs: Webseiten betreiben (Hosting)</a:t>
            </a:r>
          </a:p>
        </p:txBody>
      </p:sp>
      <p:pic>
        <p:nvPicPr>
          <p:cNvPr id="1026" name="Picture 2" descr="Business, cartoon, computer, internet, isometric, rack, server icon -  Download on Iconfinder">
            <a:extLst>
              <a:ext uri="{FF2B5EF4-FFF2-40B4-BE49-F238E27FC236}">
                <a16:creationId xmlns:a16="http://schemas.microsoft.com/office/drawing/2014/main" id="{D68757C6-DF29-D22A-46AB-D98C6969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463" y="2505075"/>
            <a:ext cx="3226641" cy="322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1720F09-9E82-035A-39A3-5EF6FCA2D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10" y="2235553"/>
            <a:ext cx="6487430" cy="34961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EA1F18-7E88-E680-1048-7A8AC342C084}"/>
              </a:ext>
            </a:extLst>
          </p:cNvPr>
          <p:cNvSpPr txBox="1"/>
          <p:nvPr/>
        </p:nvSpPr>
        <p:spPr>
          <a:xfrm>
            <a:off x="1428750" y="1833465"/>
            <a:ext cx="252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Eigene Webserver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D8BFF6-C662-FD16-974A-80CC408FCCA9}"/>
              </a:ext>
            </a:extLst>
          </p:cNvPr>
          <p:cNvSpPr txBox="1"/>
          <p:nvPr/>
        </p:nvSpPr>
        <p:spPr>
          <a:xfrm>
            <a:off x="7186612" y="1833465"/>
            <a:ext cx="252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b="1" dirty="0"/>
              <a:t>Hosting Provider</a:t>
            </a:r>
          </a:p>
        </p:txBody>
      </p:sp>
    </p:spTree>
    <p:extLst>
      <p:ext uri="{BB962C8B-B14F-4D97-AF65-F5344CB8AC3E}">
        <p14:creationId xmlns:p14="http://schemas.microsoft.com/office/powerpoint/2010/main" val="298213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077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429000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2023844"/>
            <a:ext cx="5182378" cy="4137259"/>
          </a:xfrm>
        </p:spPr>
        <p:txBody>
          <a:bodyPr>
            <a:normAutofit/>
          </a:bodyPr>
          <a:lstStyle/>
          <a:p>
            <a:r>
              <a:rPr lang="de-AT" sz="2400" dirty="0"/>
              <a:t>Wie funktioniert das Internet?</a:t>
            </a:r>
          </a:p>
          <a:p>
            <a:endParaRPr lang="de-AT" sz="2400" dirty="0"/>
          </a:p>
          <a:p>
            <a:r>
              <a:rPr lang="de-AT" sz="2400" dirty="0"/>
              <a:t>Wie sind Webseiten aufgebaut?</a:t>
            </a:r>
          </a:p>
          <a:p>
            <a:endParaRPr lang="de-AT" sz="2400" dirty="0"/>
          </a:p>
          <a:p>
            <a:r>
              <a:rPr lang="de-AT" sz="2400" dirty="0"/>
              <a:t>Der Browser als Werkzeug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113B99-DED8-B89B-D62F-BD4D2F7B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42" y="1833465"/>
            <a:ext cx="3396914" cy="31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 descr="Ein Bild, das Screenshot, Diagramm, Kreis, Grafiken enthält.&#10;&#10;Automatisch generierte Beschreibung">
            <a:extLst>
              <a:ext uri="{FF2B5EF4-FFF2-40B4-BE49-F238E27FC236}">
                <a16:creationId xmlns:a16="http://schemas.microsoft.com/office/drawing/2014/main" id="{5BF716B3-F692-721A-B30F-430B41E3A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58" y="1932343"/>
            <a:ext cx="7100513" cy="40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06" y="2016817"/>
            <a:ext cx="5926344" cy="3914199"/>
          </a:xfrm>
        </p:spPr>
        <p:txBody>
          <a:bodyPr>
            <a:normAutofit/>
          </a:bodyPr>
          <a:lstStyle/>
          <a:p>
            <a:r>
              <a:rPr lang="de-AT" sz="1600" b="1" dirty="0"/>
              <a:t>Webserver</a:t>
            </a:r>
            <a:r>
              <a:rPr lang="de-AT" sz="1600" dirty="0"/>
              <a:t>: Kontinuierlich aktive Computer, die Anfragen rund um die Uhr bearbeiten und Inhalte an die Clients liefern.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Internet</a:t>
            </a:r>
            <a:r>
              <a:rPr lang="de-AT" sz="1600" dirty="0"/>
              <a:t>: Glasfaserverbindungen, die die Kommunikation zwischen Servern und Clients ermöglichen. Informationen werden in Form von Lichtimpulsen übertragen.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Clients</a:t>
            </a:r>
            <a:r>
              <a:rPr lang="de-AT" sz="1600" dirty="0"/>
              <a:t>: Vielfältige Endgeräte wie Computer, Tablets, und Smartphones, die mithilfe eines Browsers auf Inhalte zugreifen, die von Servern bereitgestellt wurden.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 descr="Ein Bild, das Screenshot, Diagramm, Kreis, Grafiken enthält.&#10;&#10;Automatisch generierte Beschreibung">
            <a:extLst>
              <a:ext uri="{FF2B5EF4-FFF2-40B4-BE49-F238E27FC236}">
                <a16:creationId xmlns:a16="http://schemas.microsoft.com/office/drawing/2014/main" id="{5BF716B3-F692-721A-B30F-430B41E3AE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68" y="2793533"/>
            <a:ext cx="4512414" cy="257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 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7BF01EEC-BA31-AF0F-F8EB-AD6A2E64C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456" y="1819713"/>
            <a:ext cx="52101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funktioniert das Internet?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BE335-D373-C792-A4ED-E35F6905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406" y="2016817"/>
            <a:ext cx="5926344" cy="4379318"/>
          </a:xfrm>
        </p:spPr>
        <p:txBody>
          <a:bodyPr>
            <a:normAutofit lnSpcReduction="10000"/>
          </a:bodyPr>
          <a:lstStyle/>
          <a:p>
            <a:r>
              <a:rPr lang="de-AT" sz="1600" b="1" dirty="0"/>
              <a:t>Browser</a:t>
            </a:r>
            <a:r>
              <a:rPr lang="de-AT" sz="1600" dirty="0"/>
              <a:t>: Ein Software zum Anzeigen von Webseiten. Er ermöglicht das Surfen im Internet, das Öffnen von Webseiten und das Betrachten von Inhalten wie Text, Bildern und Videos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IP Adresse</a:t>
            </a:r>
            <a:r>
              <a:rPr lang="de-AT" sz="1600" dirty="0"/>
              <a:t>: Eine eindeutige numerische Kennung für Geräte in einem Netzwerk, die es ermöglicht, Daten zwischen ihnen im Internet zu senden und zu empfangen.</a:t>
            </a:r>
            <a:br>
              <a:rPr lang="de-AT" sz="1600" dirty="0"/>
            </a:br>
            <a:r>
              <a:rPr lang="de-AT" sz="1600" dirty="0">
                <a:hlinkClick r:id="rId2"/>
              </a:rPr>
              <a:t>https://www.nslookup.io/</a:t>
            </a:r>
            <a:r>
              <a:rPr lang="de-AT" sz="1600" dirty="0"/>
              <a:t> </a:t>
            </a:r>
            <a:br>
              <a:rPr lang="de-AT" sz="1600" dirty="0"/>
            </a:br>
            <a:endParaRPr lang="de-AT" sz="1600" dirty="0"/>
          </a:p>
          <a:p>
            <a:r>
              <a:rPr lang="de-AT" sz="1600" b="1" dirty="0"/>
              <a:t>DNS Server</a:t>
            </a:r>
            <a:r>
              <a:rPr lang="de-AT" sz="1600" dirty="0"/>
              <a:t>: Ein Netzwerkdienst, der Domainnamen in IP-Adressen umwandelt, um die Kommunikation im Internet zu ermöglichen, indem er die richtigen Ressourcenlokationen identifizier.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Grafik 4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E01E9C4A-554F-9BF4-5C62-23F24BBA0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44" y="2279620"/>
            <a:ext cx="3665605" cy="29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5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9718168" cy="1371600"/>
          </a:xfrm>
        </p:spPr>
        <p:txBody>
          <a:bodyPr>
            <a:normAutofit/>
          </a:bodyPr>
          <a:lstStyle/>
          <a:p>
            <a:r>
              <a:rPr lang="de-AT" sz="2800" dirty="0"/>
              <a:t>Wie wird interkontinentale Kommunikation realisiert?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 descr="Ein Bild, das Tauchgerät, Tauchen, unterwasser, Tauchausrüstung enthält.&#10;&#10;Automatisch generierte Beschreibung">
            <a:extLst>
              <a:ext uri="{FF2B5EF4-FFF2-40B4-BE49-F238E27FC236}">
                <a16:creationId xmlns:a16="http://schemas.microsoft.com/office/drawing/2014/main" id="{FFF46323-6572-6D11-F3A0-18EECCC8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70" y="2179625"/>
            <a:ext cx="3351917" cy="25125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61BFFCB-5C28-1A8D-89C4-3FCFF36789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6" r="6700"/>
          <a:stretch/>
        </p:blipFill>
        <p:spPr>
          <a:xfrm>
            <a:off x="6159615" y="2172750"/>
            <a:ext cx="3874672" cy="25125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3A24B8C-E456-DB90-B57F-09CD9735F713}"/>
              </a:ext>
            </a:extLst>
          </p:cNvPr>
          <p:cNvSpPr txBox="1"/>
          <p:nvPr/>
        </p:nvSpPr>
        <p:spPr>
          <a:xfrm>
            <a:off x="1830425" y="4740066"/>
            <a:ext cx="4417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4"/>
              </a:rPr>
              <a:t>https://www.submarinecablemap.com/</a:t>
            </a:r>
            <a:r>
              <a:rPr lang="de-AT" sz="14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5A4DA0-A49C-514F-5813-6D9EF25EBF2A}"/>
              </a:ext>
            </a:extLst>
          </p:cNvPr>
          <p:cNvSpPr txBox="1"/>
          <p:nvPr/>
        </p:nvSpPr>
        <p:spPr>
          <a:xfrm>
            <a:off x="6962863" y="4730510"/>
            <a:ext cx="31605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5"/>
              </a:rPr>
              <a:t>https://www.starlink.com/</a:t>
            </a:r>
            <a:r>
              <a:rPr lang="de-A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3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sind Webseiten aufgebaut?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4098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EE98965B-768B-C3B4-A37D-FF668C7B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6" r="34845"/>
          <a:stretch/>
        </p:blipFill>
        <p:spPr bwMode="auto">
          <a:xfrm>
            <a:off x="5180299" y="1551558"/>
            <a:ext cx="1484852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304046D3-9E71-7814-DF0A-2EF85DB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3"/>
          <a:stretch/>
        </p:blipFill>
        <p:spPr bwMode="auto">
          <a:xfrm>
            <a:off x="1666683" y="1551558"/>
            <a:ext cx="1820315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7B2C9E63-EFEC-8064-429D-7161DA459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0"/>
          <a:stretch/>
        </p:blipFill>
        <p:spPr bwMode="auto">
          <a:xfrm>
            <a:off x="8358452" y="1551558"/>
            <a:ext cx="1730536" cy="479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4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sind Webseiten aufgebaut?</a:t>
            </a:r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4098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EE98965B-768B-C3B4-A37D-FF668C7BC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96" r="34845" b="91604"/>
          <a:stretch/>
        </p:blipFill>
        <p:spPr bwMode="auto">
          <a:xfrm>
            <a:off x="7543650" y="1551558"/>
            <a:ext cx="1484852" cy="4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Building Blocks of Web Development: HTML, CSS, and JavaScript">
            <a:extLst>
              <a:ext uri="{FF2B5EF4-FFF2-40B4-BE49-F238E27FC236}">
                <a16:creationId xmlns:a16="http://schemas.microsoft.com/office/drawing/2014/main" id="{304046D3-9E71-7814-DF0A-2EF85DB29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63" b="91604"/>
          <a:stretch/>
        </p:blipFill>
        <p:spPr bwMode="auto">
          <a:xfrm>
            <a:off x="1666683" y="1551558"/>
            <a:ext cx="1820315" cy="40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DF1DC50-0A00-1FA3-EE66-B416A4C1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39" y="2375648"/>
            <a:ext cx="4987455" cy="29941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DE37B60-F3A5-8E3B-4530-C81B60358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908" y="2438954"/>
            <a:ext cx="5342546" cy="293079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A25F7877-DA18-D5AB-6E0C-4A74FFDF6420}"/>
              </a:ext>
            </a:extLst>
          </p:cNvPr>
          <p:cNvSpPr txBox="1"/>
          <p:nvPr/>
        </p:nvSpPr>
        <p:spPr>
          <a:xfrm>
            <a:off x="4063227" y="5281156"/>
            <a:ext cx="3723732" cy="80021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de-AT" sz="1600" b="1" dirty="0" err="1">
                <a:solidFill>
                  <a:schemeClr val="bg1"/>
                </a:solidFill>
              </a:rPr>
              <a:t>Javascript</a:t>
            </a:r>
            <a:r>
              <a:rPr lang="de-AT" sz="1600" b="1" dirty="0">
                <a:solidFill>
                  <a:schemeClr val="bg1"/>
                </a:solidFill>
              </a:rPr>
              <a:t> bringt Funktionalität (Beispiel: Klick auf Button ändert Bild)</a:t>
            </a:r>
            <a:br>
              <a:rPr lang="de-AT" sz="1600" b="1" dirty="0">
                <a:solidFill>
                  <a:schemeClr val="bg1"/>
                </a:solidFill>
              </a:rPr>
            </a:br>
            <a:r>
              <a:rPr lang="de-AT" sz="14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https://www.w3schools.com/js/js_intro.asp</a:t>
            </a:r>
            <a:r>
              <a:rPr lang="de-AT" sz="1400" b="1" dirty="0">
                <a:solidFill>
                  <a:schemeClr val="bg1"/>
                </a:solidFill>
              </a:rPr>
              <a:t> </a:t>
            </a:r>
            <a:endParaRPr lang="de-AT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28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system-ui</vt:lpstr>
      <vt:lpstr>EncaseVTI</vt:lpstr>
      <vt:lpstr>Grundlagen der Webentwicklung</vt:lpstr>
      <vt:lpstr>Übersicht</vt:lpstr>
      <vt:lpstr>Wie funktioniert das Internet? </vt:lpstr>
      <vt:lpstr>Wie funktioniert das Internet?</vt:lpstr>
      <vt:lpstr>Wie funktioniert das Internet? </vt:lpstr>
      <vt:lpstr>Wie funktioniert das Internet?</vt:lpstr>
      <vt:lpstr>Wie wird interkontinentale Kommunikation realisiert?</vt:lpstr>
      <vt:lpstr>Wie sind Webseiten aufgebaut?</vt:lpstr>
      <vt:lpstr>Wie sind Webseiten aufgebaut?</vt:lpstr>
      <vt:lpstr>Der Browser als Werkzeug</vt:lpstr>
      <vt:lpstr>Exkurs: Webseiten betreiben (Hosting)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58</cp:revision>
  <dcterms:created xsi:type="dcterms:W3CDTF">2023-08-23T09:07:38Z</dcterms:created>
  <dcterms:modified xsi:type="dcterms:W3CDTF">2024-09-06T13:33:50Z</dcterms:modified>
</cp:coreProperties>
</file>