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5"/>
  </p:notesMasterIdLst>
  <p:sldIdLst>
    <p:sldId id="297" r:id="rId2"/>
    <p:sldId id="294" r:id="rId3"/>
    <p:sldId id="306" r:id="rId4"/>
    <p:sldId id="302" r:id="rId5"/>
    <p:sldId id="305" r:id="rId6"/>
    <p:sldId id="299" r:id="rId7"/>
    <p:sldId id="304" r:id="rId8"/>
    <p:sldId id="308" r:id="rId9"/>
    <p:sldId id="303" r:id="rId10"/>
    <p:sldId id="298" r:id="rId11"/>
    <p:sldId id="307" r:id="rId12"/>
    <p:sldId id="290" r:id="rId13"/>
    <p:sldId id="292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4818" autoAdjust="0"/>
  </p:normalViewPr>
  <p:slideViewPr>
    <p:cSldViewPr snapToGrid="0">
      <p:cViewPr varScale="1">
        <p:scale>
          <a:sx n="83" d="100"/>
          <a:sy n="83" d="100"/>
        </p:scale>
        <p:origin x="1061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B0943-EFD7-447A-ADBF-516CF43B9965}" type="datetimeFigureOut">
              <a:rPr lang="de-AT" smtClean="0"/>
              <a:t>05.11.2024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98897-9DDC-4E75-B1A7-D1A2AB60BB2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7990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98897-9DDC-4E75-B1A7-D1A2AB60BB28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0895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98897-9DDC-4E75-B1A7-D1A2AB60BB28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29755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transition-timing-function property specifies the speed curve of the transition effect.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transition-timing-function property can have the following values: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ease - specifies a transition effect with a slow start, then fast, then end slowly (this is default)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linear - specifies a transition effect with the same speed from start to end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ease-in - specifies a transition effect with a slow start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ease-out - specifies a transition effect with a slow end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ease-in-out - specifies a transition effect with a slow start and end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cubic-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bezier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n,n,n,n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 - lets you define your own values in a cubic-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bezier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function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98897-9DDC-4E75-B1A7-D1A2AB60BB28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55521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98897-9DDC-4E75-B1A7-D1A2AB60BB28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45965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98897-9DDC-4E75-B1A7-D1A2AB60BB28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26356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98897-9DDC-4E75-B1A7-D1A2AB60BB28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76943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4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8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7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463" y="461865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464" y="1833465"/>
            <a:ext cx="8915402" cy="41372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  <p:pic>
        <p:nvPicPr>
          <p:cNvPr id="1026" name="Picture 2" descr="CODERS.BAY | Linz">
            <a:extLst>
              <a:ext uri="{FF2B5EF4-FFF2-40B4-BE49-F238E27FC236}">
                <a16:creationId xmlns:a16="http://schemas.microsoft.com/office/drawing/2014/main" id="{C079F84A-0229-4246-9A37-875D50694A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572" y="95760"/>
            <a:ext cx="675176" cy="67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ascading Style Sheets – Wikipedia">
            <a:extLst>
              <a:ext uri="{FF2B5EF4-FFF2-40B4-BE49-F238E27FC236}">
                <a16:creationId xmlns:a16="http://schemas.microsoft.com/office/drawing/2014/main" id="{CBE4F249-A3BB-7EDE-644E-9DE4EC4682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765" y="0"/>
            <a:ext cx="554049" cy="78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3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4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9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7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0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0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2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4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w3schools.com/quiztest/quiztest.asp?qtest=CS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w3schools.com/css/css3_2dtransforms.as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3_animations.as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Bild, das Screenshot, Wasser, Blau, unterwasser enthält.&#10;&#10;Automatisch generierte Beschreibung">
            <a:extLst>
              <a:ext uri="{FF2B5EF4-FFF2-40B4-BE49-F238E27FC236}">
                <a16:creationId xmlns:a16="http://schemas.microsoft.com/office/drawing/2014/main" id="{8888D5D7-5569-BBD7-CF94-2A7F62111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" r="33284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6823A-F0C0-9F76-4B25-AE0CF378C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9391" y="2502486"/>
            <a:ext cx="3603171" cy="1853023"/>
          </a:xfrm>
        </p:spPr>
        <p:txBody>
          <a:bodyPr anchor="ctr">
            <a:normAutofit/>
          </a:bodyPr>
          <a:lstStyle/>
          <a:p>
            <a:r>
              <a:rPr lang="de-AT" sz="2400" dirty="0"/>
              <a:t>Transformationen &amp; Animationen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038909-E6D7-994E-2E57-3D798299B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71918" y="2502486"/>
            <a:ext cx="3544127" cy="1853023"/>
          </a:xfr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lvl="2" algn="l">
              <a:lnSpc>
                <a:spcPct val="140000"/>
              </a:lnSpc>
              <a:spcBef>
                <a:spcPts val="1000"/>
              </a:spcBef>
            </a:pPr>
            <a:br>
              <a:rPr lang="en-US" dirty="0"/>
            </a:br>
            <a:r>
              <a:rPr lang="de-AT" sz="1700" cap="all" spc="200" dirty="0">
                <a:solidFill>
                  <a:srgbClr val="212529"/>
                </a:solidFill>
                <a:latin typeface="system-ui"/>
              </a:rPr>
              <a:t>Transforms</a:t>
            </a:r>
          </a:p>
          <a:p>
            <a:pPr marL="0" lvl="2" algn="l">
              <a:lnSpc>
                <a:spcPct val="140000"/>
              </a:lnSpc>
              <a:spcBef>
                <a:spcPts val="1000"/>
              </a:spcBef>
            </a:pPr>
            <a:r>
              <a:rPr lang="de-AT" sz="1700" cap="all" spc="200" dirty="0" err="1">
                <a:solidFill>
                  <a:srgbClr val="212529"/>
                </a:solidFill>
                <a:latin typeface="system-ui"/>
              </a:rPr>
              <a:t>Transitions</a:t>
            </a:r>
            <a:endParaRPr lang="de-AT" sz="1700" cap="all" spc="200" dirty="0">
              <a:solidFill>
                <a:srgbClr val="212529"/>
              </a:solidFill>
              <a:latin typeface="system-ui"/>
            </a:endParaRPr>
          </a:p>
          <a:p>
            <a:pPr marL="0" lvl="2" algn="l">
              <a:lnSpc>
                <a:spcPct val="140000"/>
              </a:lnSpc>
              <a:spcBef>
                <a:spcPts val="1000"/>
              </a:spcBef>
            </a:pPr>
            <a:r>
              <a:rPr lang="de-AT" sz="1700" cap="all" spc="200" dirty="0" err="1">
                <a:solidFill>
                  <a:srgbClr val="212529"/>
                </a:solidFill>
                <a:latin typeface="system-ui"/>
              </a:rPr>
              <a:t>Animations</a:t>
            </a:r>
            <a:endParaRPr lang="de-AT" sz="1700" cap="all" spc="200" dirty="0">
              <a:solidFill>
                <a:srgbClr val="212529"/>
              </a:solidFill>
              <a:latin typeface="system-ui"/>
            </a:endParaRPr>
          </a:p>
          <a:p>
            <a:pPr marL="0" lvl="2" algn="l">
              <a:lnSpc>
                <a:spcPct val="140000"/>
              </a:lnSpc>
              <a:spcBef>
                <a:spcPts val="1000"/>
              </a:spcBef>
            </a:pPr>
            <a:r>
              <a:rPr lang="de-AT" sz="1700" cap="all" spc="200" dirty="0">
                <a:solidFill>
                  <a:srgbClr val="212529"/>
                </a:solidFill>
                <a:latin typeface="system-ui"/>
              </a:rPr>
              <a:t>„DAS UNENDLICHE Tennismatch“</a:t>
            </a:r>
          </a:p>
        </p:txBody>
      </p:sp>
      <p:pic>
        <p:nvPicPr>
          <p:cNvPr id="5" name="Picture 2" descr="Cascading Style Sheets – Wikipedia">
            <a:extLst>
              <a:ext uri="{FF2B5EF4-FFF2-40B4-BE49-F238E27FC236}">
                <a16:creationId xmlns:a16="http://schemas.microsoft.com/office/drawing/2014/main" id="{9BF9B688-9FB7-7554-4D1C-21D49A28E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282" y="2541948"/>
            <a:ext cx="1171835" cy="165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797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149DC-9D6B-A568-CC88-0C9834BE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Übung „Die Ampel“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5BE335-D373-C792-A4ED-E35F6905E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463" y="1819713"/>
            <a:ext cx="9451946" cy="5154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1600" dirty="0"/>
              <a:t>Schreibe Code um ein Ampel Licht zu animieren</a:t>
            </a:r>
          </a:p>
          <a:p>
            <a:pPr marL="342900" indent="-342900">
              <a:buAutoNum type="arabicPeriod"/>
            </a:pPr>
            <a:r>
              <a:rPr lang="de-AT" sz="1600" dirty="0"/>
              <a:t>Ampel startet bei rot</a:t>
            </a:r>
          </a:p>
          <a:p>
            <a:pPr marL="342900" indent="-342900">
              <a:buAutoNum type="arabicPeriod"/>
            </a:pPr>
            <a:r>
              <a:rPr lang="de-AT" sz="1600" dirty="0"/>
              <a:t>Nach 2 Sekunden wechselt es auf gelb</a:t>
            </a:r>
          </a:p>
          <a:p>
            <a:pPr marL="342900" indent="-342900">
              <a:buAutoNum type="arabicPeriod"/>
            </a:pPr>
            <a:r>
              <a:rPr lang="de-AT" sz="1600" dirty="0"/>
              <a:t>Nach 2 Sekunden wechselt es auf grün</a:t>
            </a:r>
          </a:p>
          <a:p>
            <a:pPr marL="342900" indent="-342900">
              <a:buAutoNum type="arabicPeriod"/>
            </a:pPr>
            <a:r>
              <a:rPr lang="de-AT" sz="1600" dirty="0"/>
              <a:t>Nach 2 Sekunden blinkt es grün für 2 Sekunden</a:t>
            </a:r>
          </a:p>
          <a:p>
            <a:pPr marL="342900" indent="-342900">
              <a:buAutoNum type="arabicPeriod"/>
            </a:pPr>
            <a:r>
              <a:rPr lang="de-AT" sz="1600" dirty="0"/>
              <a:t>Danach wird es gelb für 2 Sekunden</a:t>
            </a:r>
          </a:p>
          <a:p>
            <a:pPr marL="342900" indent="-342900">
              <a:buAutoNum type="arabicPeriod"/>
            </a:pPr>
            <a:r>
              <a:rPr lang="de-AT" sz="1600" dirty="0"/>
              <a:t>Danach fängt der Zyklus von vorne an</a:t>
            </a:r>
          </a:p>
          <a:p>
            <a:pPr marL="457200" indent="-457200">
              <a:buFont typeface="+mj-lt"/>
              <a:buAutoNum type="arabicPeriod"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endParaRPr lang="en-US" b="0" i="0" dirty="0">
              <a:effectLst/>
              <a:latin typeface="Montserrat" panose="00000500000000000000" pitchFamily="2" charset="0"/>
            </a:endParaRPr>
          </a:p>
          <a:p>
            <a:pPr marL="0" indent="0">
              <a:buNone/>
            </a:pPr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4" name="AutoShape 2" descr="Bootstrap">
            <a:extLst>
              <a:ext uri="{FF2B5EF4-FFF2-40B4-BE49-F238E27FC236}">
                <a16:creationId xmlns:a16="http://schemas.microsoft.com/office/drawing/2014/main" id="{B2D97E5E-59AD-7A5C-6637-DC23FC432F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2087" y="5038287"/>
            <a:ext cx="2395057" cy="239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6" name="AutoShape 4" descr="Bootstrap">
            <a:extLst>
              <a:ext uri="{FF2B5EF4-FFF2-40B4-BE49-F238E27FC236}">
                <a16:creationId xmlns:a16="http://schemas.microsoft.com/office/drawing/2014/main" id="{AE19536E-7D3B-43B7-3C57-1A83E196D5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0E7097C-6B35-8562-A80F-53A3B026A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0060" y="1431055"/>
            <a:ext cx="2343477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63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AA56A122-B715-4533-B3C1-6B20F5165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3859" y="2106051"/>
            <a:ext cx="2582277" cy="264589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71149DC-9D6B-A568-CC88-0C9834BE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Übung „Das unendliche Tennismatch“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5BE335-D373-C792-A4ED-E35F6905E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463" y="1819713"/>
            <a:ext cx="9451946" cy="5154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1600" dirty="0"/>
              <a:t>Ressourcen zum Tennismatch: CSS/</a:t>
            </a:r>
            <a:r>
              <a:rPr lang="de-AT" sz="1600" dirty="0" err="1"/>
              <a:t>Animations</a:t>
            </a:r>
            <a:endParaRPr lang="de-AT" sz="1600" dirty="0"/>
          </a:p>
          <a:p>
            <a:pPr marL="0" indent="0">
              <a:buNone/>
            </a:pPr>
            <a:r>
              <a:rPr lang="de-AT" sz="1600" dirty="0"/>
              <a:t>Ohne CSS sieht das Tennismatch noch ziemlich langweilig aus.</a:t>
            </a:r>
            <a:br>
              <a:rPr lang="de-AT" sz="1600" dirty="0"/>
            </a:br>
            <a:r>
              <a:rPr lang="de-AT" sz="1600" dirty="0"/>
              <a:t>Mach es zu einem packenden Duell bei dem sich Djokovic und Co noch eine Scheibe abschneiden können. Nutze dafür ausschließlich deine CSS-Kenntnisse.</a:t>
            </a:r>
          </a:p>
          <a:p>
            <a:pPr lvl="2"/>
            <a:r>
              <a:rPr lang="de-AT" dirty="0"/>
              <a:t>Hintergrundbilder (background-image, background-</a:t>
            </a:r>
            <a:r>
              <a:rPr lang="de-AT" dirty="0" err="1"/>
              <a:t>repeat</a:t>
            </a:r>
            <a:r>
              <a:rPr lang="de-AT" dirty="0"/>
              <a:t>,…)</a:t>
            </a:r>
          </a:p>
          <a:p>
            <a:pPr lvl="2"/>
            <a:r>
              <a:rPr lang="de-AT" dirty="0"/>
              <a:t>Positionierung (</a:t>
            </a:r>
            <a:r>
              <a:rPr lang="de-AT" dirty="0" err="1"/>
              <a:t>float</a:t>
            </a:r>
            <a:r>
              <a:rPr lang="de-AT" dirty="0"/>
              <a:t>, </a:t>
            </a:r>
            <a:r>
              <a:rPr lang="de-AT" dirty="0" err="1"/>
              <a:t>margin</a:t>
            </a:r>
            <a:r>
              <a:rPr lang="de-AT" dirty="0"/>
              <a:t>, </a:t>
            </a:r>
            <a:r>
              <a:rPr lang="de-AT" dirty="0" err="1"/>
              <a:t>width</a:t>
            </a:r>
            <a:r>
              <a:rPr lang="de-AT" dirty="0"/>
              <a:t>,….)</a:t>
            </a:r>
          </a:p>
          <a:p>
            <a:pPr lvl="2"/>
            <a:r>
              <a:rPr lang="de-AT" dirty="0"/>
              <a:t>Animationen (</a:t>
            </a:r>
            <a:r>
              <a:rPr lang="de-AT" dirty="0" err="1"/>
              <a:t>transform</a:t>
            </a:r>
            <a:r>
              <a:rPr lang="de-AT" dirty="0"/>
              <a:t>, </a:t>
            </a:r>
            <a:r>
              <a:rPr lang="de-AT" dirty="0" err="1"/>
              <a:t>translateX</a:t>
            </a:r>
            <a:r>
              <a:rPr lang="de-AT" dirty="0"/>
              <a:t>, </a:t>
            </a:r>
            <a:r>
              <a:rPr lang="de-AT" dirty="0" err="1"/>
              <a:t>rotateY</a:t>
            </a:r>
            <a:r>
              <a:rPr lang="de-AT" dirty="0"/>
              <a:t>,…)</a:t>
            </a:r>
            <a:br>
              <a:rPr lang="de-AT" dirty="0"/>
            </a:br>
            <a:endParaRPr lang="de-AT" dirty="0"/>
          </a:p>
          <a:p>
            <a:pPr marL="0" indent="0">
              <a:buNone/>
            </a:pPr>
            <a:r>
              <a:rPr lang="de-AT" dirty="0"/>
              <a:t>Vorgehen (Divide et </a:t>
            </a:r>
            <a:r>
              <a:rPr lang="de-AT" dirty="0" err="1"/>
              <a:t>Impera</a:t>
            </a:r>
            <a:r>
              <a:rPr lang="de-AT" dirty="0"/>
              <a:t>): </a:t>
            </a:r>
          </a:p>
          <a:p>
            <a:pPr marL="457200" indent="-457200">
              <a:buFont typeface="+mj-lt"/>
              <a:buAutoNum type="arabicPeriod"/>
            </a:pPr>
            <a:r>
              <a:rPr lang="de-AT" sz="1600" dirty="0"/>
              <a:t>Statischer Teil (Hintergrundbild, Farbe und Größe des Balls, Größe und Position der Schläger)</a:t>
            </a:r>
          </a:p>
          <a:p>
            <a:pPr marL="457200" indent="-457200">
              <a:buFont typeface="+mj-lt"/>
              <a:buAutoNum type="arabicPeriod"/>
            </a:pPr>
            <a:r>
              <a:rPr lang="de-AT" sz="1600" dirty="0"/>
              <a:t>Dynamischer Teil Ball. Lass den Ball von links nach rechts hüpfen</a:t>
            </a:r>
          </a:p>
          <a:p>
            <a:pPr marL="457200" indent="-457200">
              <a:buFont typeface="+mj-lt"/>
              <a:buAutoNum type="arabicPeriod"/>
            </a:pPr>
            <a:r>
              <a:rPr lang="de-AT" sz="1600" dirty="0"/>
              <a:t>Dynamischer Teil Schläger. Die Schläger dürfen ruhig ordentlich zuhauen!</a:t>
            </a:r>
          </a:p>
          <a:p>
            <a:pPr marL="457200" indent="-457200">
              <a:buFont typeface="+mj-lt"/>
              <a:buAutoNum type="arabicPeriod"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endParaRPr lang="en-US" b="0" i="0" dirty="0">
              <a:effectLst/>
              <a:latin typeface="Montserrat" panose="00000500000000000000" pitchFamily="2" charset="0"/>
            </a:endParaRPr>
          </a:p>
          <a:p>
            <a:pPr marL="0" indent="0">
              <a:buNone/>
            </a:pPr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4" name="AutoShape 2" descr="Bootstrap">
            <a:extLst>
              <a:ext uri="{FF2B5EF4-FFF2-40B4-BE49-F238E27FC236}">
                <a16:creationId xmlns:a16="http://schemas.microsoft.com/office/drawing/2014/main" id="{B2D97E5E-59AD-7A5C-6637-DC23FC432F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2087" y="5038287"/>
            <a:ext cx="2395057" cy="239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6" name="AutoShape 4" descr="Bootstrap">
            <a:extLst>
              <a:ext uri="{FF2B5EF4-FFF2-40B4-BE49-F238E27FC236}">
                <a16:creationId xmlns:a16="http://schemas.microsoft.com/office/drawing/2014/main" id="{AE19536E-7D3B-43B7-3C57-1A83E196D5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2496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ABB032-A2AF-BF78-993C-085D78DFB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Fragen &amp; Antworten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35725B-DAAC-F513-664A-299CBE2AB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4127" y="1748770"/>
            <a:ext cx="10093624" cy="4710753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de-AT" dirty="0">
                <a:solidFill>
                  <a:srgbClr val="374151"/>
                </a:solidFill>
                <a:latin typeface="Montserrat" panose="00000500000000000000" pitchFamily="2" charset="0"/>
              </a:rPr>
              <a:t>Zeit, um eure Fragen zu klären!</a:t>
            </a:r>
          </a:p>
          <a:p>
            <a:pPr marL="274320" lvl="1" indent="0">
              <a:lnSpc>
                <a:spcPct val="150000"/>
              </a:lnSpc>
              <a:buNone/>
            </a:pPr>
            <a:endParaRPr lang="de-AT" dirty="0">
              <a:solidFill>
                <a:srgbClr val="374151"/>
              </a:solidFill>
              <a:latin typeface="Montserrat" panose="00000500000000000000" pitchFamily="2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68D0BE2-668D-FF5F-5A5D-1992695D8F67}"/>
              </a:ext>
            </a:extLst>
          </p:cNvPr>
          <p:cNvSpPr txBox="1"/>
          <p:nvPr/>
        </p:nvSpPr>
        <p:spPr>
          <a:xfrm>
            <a:off x="3847750" y="5792306"/>
            <a:ext cx="4496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>
                <a:hlinkClick r:id="rId2"/>
              </a:rPr>
              <a:t>https://www.w3schools.com/quiztest/quiztest.asp?qtest=CSS</a:t>
            </a:r>
            <a:r>
              <a:rPr lang="de-AT" sz="1200" dirty="0"/>
              <a:t>   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F037B21-2A96-B8E3-2A03-9E36ABA6C553}"/>
              </a:ext>
            </a:extLst>
          </p:cNvPr>
          <p:cNvSpPr txBox="1">
            <a:spLocks/>
          </p:cNvSpPr>
          <p:nvPr/>
        </p:nvSpPr>
        <p:spPr>
          <a:xfrm>
            <a:off x="1374127" y="1903085"/>
            <a:ext cx="10093624" cy="4710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de-AT" dirty="0">
              <a:solidFill>
                <a:srgbClr val="374151"/>
              </a:solidFill>
              <a:latin typeface="Montserrat" panose="00000500000000000000" pitchFamily="2" charset="0"/>
            </a:endParaRPr>
          </a:p>
          <a:p>
            <a:pPr lvl="1">
              <a:lnSpc>
                <a:spcPct val="150000"/>
              </a:lnSpc>
            </a:pPr>
            <a:r>
              <a:rPr lang="de-AT" dirty="0">
                <a:solidFill>
                  <a:srgbClr val="374151"/>
                </a:solidFill>
                <a:latin typeface="Montserrat" panose="00000500000000000000" pitchFamily="2" charset="0"/>
              </a:rPr>
              <a:t>Für später, um euer Wissen über CSS auf die Probe zu stellen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DA5F37D-9663-D794-7437-D5BA7125E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788" y="2913693"/>
            <a:ext cx="2777814" cy="280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39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/>
      <p:bldP spid="1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15C6C17-3994-268F-CD9B-1F627A31A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213" y="370652"/>
            <a:ext cx="8127574" cy="2736443"/>
          </a:xfrm>
        </p:spPr>
        <p:txBody>
          <a:bodyPr/>
          <a:lstStyle/>
          <a:p>
            <a:r>
              <a:rPr lang="de-AT" dirty="0"/>
              <a:t>Viel Erfolg beim Entwickeln!</a:t>
            </a:r>
          </a:p>
        </p:txBody>
      </p:sp>
      <p:pic>
        <p:nvPicPr>
          <p:cNvPr id="2050" name="Picture 2" descr="CODERS.BAY | Linz">
            <a:extLst>
              <a:ext uri="{FF2B5EF4-FFF2-40B4-BE49-F238E27FC236}">
                <a16:creationId xmlns:a16="http://schemas.microsoft.com/office/drawing/2014/main" id="{FC92A2D7-CD40-5160-E3FA-7A115A1EC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119" y="3618716"/>
            <a:ext cx="1507761" cy="15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145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149DC-9D6B-A568-CC88-0C9834BE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– 2D Transforms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5BE335-D373-C792-A4ED-E35F6905E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463" y="1819713"/>
            <a:ext cx="9451946" cy="413725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2-Dimensionale Transformation </a:t>
            </a:r>
            <a:r>
              <a:rPr lang="en-US" dirty="0" err="1"/>
              <a:t>eines</a:t>
            </a:r>
            <a:r>
              <a:rPr lang="en-US" dirty="0"/>
              <a:t> Elements mit “transform:”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translate(100px, 200px): </a:t>
            </a:r>
            <a:r>
              <a:rPr lang="en-US" dirty="0" err="1"/>
              <a:t>Verschiebung</a:t>
            </a:r>
            <a:r>
              <a:rPr lang="en-US" dirty="0"/>
              <a:t> horizontal und </a:t>
            </a:r>
            <a:r>
              <a:rPr lang="en-US" dirty="0" err="1"/>
              <a:t>vertikal</a:t>
            </a:r>
            <a:endParaRPr lang="en-US" dirty="0"/>
          </a:p>
          <a:p>
            <a:r>
              <a:rPr lang="en-US" dirty="0"/>
              <a:t>rotate(45deg): </a:t>
            </a:r>
            <a:r>
              <a:rPr lang="en-US" dirty="0" err="1"/>
              <a:t>Drehung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Uhrzeigersinn</a:t>
            </a:r>
            <a:endParaRPr lang="en-US" dirty="0"/>
          </a:p>
          <a:p>
            <a:r>
              <a:rPr lang="en-US" dirty="0"/>
              <a:t>scale(2, 3): </a:t>
            </a:r>
            <a:r>
              <a:rPr lang="en-US" dirty="0" err="1"/>
              <a:t>Skaliere</a:t>
            </a:r>
            <a:r>
              <a:rPr lang="en-US" dirty="0"/>
              <a:t> (</a:t>
            </a:r>
            <a:r>
              <a:rPr lang="en-US" dirty="0" err="1"/>
              <a:t>vergrößere</a:t>
            </a:r>
            <a:r>
              <a:rPr lang="en-US" dirty="0"/>
              <a:t> </a:t>
            </a:r>
            <a:r>
              <a:rPr lang="en-US" dirty="0" err="1"/>
              <a:t>bzw</a:t>
            </a:r>
            <a:r>
              <a:rPr lang="en-US" dirty="0"/>
              <a:t> </a:t>
            </a:r>
            <a:r>
              <a:rPr lang="en-US" dirty="0" err="1"/>
              <a:t>verkleinere</a:t>
            </a:r>
            <a:r>
              <a:rPr lang="en-US" dirty="0"/>
              <a:t>) horizontal und </a:t>
            </a:r>
            <a:r>
              <a:rPr lang="en-US" dirty="0" err="1"/>
              <a:t>vertikal</a:t>
            </a:r>
            <a:endParaRPr lang="en-US" dirty="0"/>
          </a:p>
          <a:p>
            <a:r>
              <a:rPr lang="en-US" dirty="0"/>
              <a:t>skew(20deg, 30deg) // </a:t>
            </a:r>
            <a:r>
              <a:rPr lang="en-US" dirty="0" err="1"/>
              <a:t>Drehe</a:t>
            </a:r>
            <a:r>
              <a:rPr lang="en-US" dirty="0"/>
              <a:t> das Element horizontal und </a:t>
            </a:r>
            <a:r>
              <a:rPr lang="en-US" dirty="0" err="1"/>
              <a:t>vertikal</a:t>
            </a:r>
            <a:endParaRPr lang="en-US" dirty="0"/>
          </a:p>
          <a:p>
            <a:endParaRPr lang="en-US" dirty="0"/>
          </a:p>
        </p:txBody>
      </p:sp>
      <p:sp>
        <p:nvSpPr>
          <p:cNvPr id="4" name="AutoShape 2" descr="Bootstrap">
            <a:extLst>
              <a:ext uri="{FF2B5EF4-FFF2-40B4-BE49-F238E27FC236}">
                <a16:creationId xmlns:a16="http://schemas.microsoft.com/office/drawing/2014/main" id="{B2D97E5E-59AD-7A5C-6637-DC23FC432F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2087" y="5038287"/>
            <a:ext cx="2395057" cy="239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6" name="AutoShape 4" descr="Bootstrap">
            <a:extLst>
              <a:ext uri="{FF2B5EF4-FFF2-40B4-BE49-F238E27FC236}">
                <a16:creationId xmlns:a16="http://schemas.microsoft.com/office/drawing/2014/main" id="{AE19536E-7D3B-43B7-3C57-1A83E196D5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96A1C9D4-F534-5438-63CF-E2BF2DB4A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8941" y="1748921"/>
            <a:ext cx="1495634" cy="113363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F9AA3682-497F-7F35-546F-A21A3343F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9725" y="3297782"/>
            <a:ext cx="1552792" cy="124794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5B5021C0-7A39-FA01-4792-B0FAD04686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4537" y="5081502"/>
            <a:ext cx="1419423" cy="1314633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FD7DD95F-2CC2-F1DA-919A-41A22EBC6C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7203" y="5081502"/>
            <a:ext cx="2062817" cy="1418540"/>
          </a:xfrm>
          <a:prstGeom prst="rect">
            <a:avLst/>
          </a:prstGeom>
        </p:spPr>
      </p:pic>
      <p:pic>
        <p:nvPicPr>
          <p:cNvPr id="10" name="Picture 4" descr="Cartesian coordinate system - Free education icons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07" y="5103453"/>
            <a:ext cx="1396589" cy="139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9B73638-64BD-A5F0-FB44-D46F2662E0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2848" y="2331120"/>
            <a:ext cx="3983316" cy="6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66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149DC-9D6B-A568-CC88-0C9834BE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– 2D Transforms Übung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D7373EF4-F119-5D6B-AE97-9233250A2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464" y="1833465"/>
            <a:ext cx="6028392" cy="4137259"/>
          </a:xfrm>
        </p:spPr>
        <p:txBody>
          <a:bodyPr/>
          <a:lstStyle/>
          <a:p>
            <a:r>
              <a:rPr lang="de-DE" dirty="0"/>
              <a:t>Schreibe Code um 4 Boxen zu erzeugen die beim </a:t>
            </a:r>
            <a:r>
              <a:rPr lang="de-DE" dirty="0" err="1"/>
              <a:t>hovern</a:t>
            </a:r>
            <a:r>
              <a:rPr lang="de-DE" dirty="0"/>
              <a:t> transformiert werden </a:t>
            </a:r>
            <a:endParaRPr lang="de-AT" dirty="0"/>
          </a:p>
        </p:txBody>
      </p:sp>
      <p:sp>
        <p:nvSpPr>
          <p:cNvPr id="4" name="AutoShape 2" descr="Bootstrap">
            <a:extLst>
              <a:ext uri="{FF2B5EF4-FFF2-40B4-BE49-F238E27FC236}">
                <a16:creationId xmlns:a16="http://schemas.microsoft.com/office/drawing/2014/main" id="{B2D97E5E-59AD-7A5C-6637-DC23FC432F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2087" y="5038287"/>
            <a:ext cx="2395057" cy="239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6" name="AutoShape 4" descr="Bootstrap">
            <a:extLst>
              <a:ext uri="{FF2B5EF4-FFF2-40B4-BE49-F238E27FC236}">
                <a16:creationId xmlns:a16="http://schemas.microsoft.com/office/drawing/2014/main" id="{AE19536E-7D3B-43B7-3C57-1A83E196D5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B5531B4-1FC5-D115-45DD-401E9B130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8703" y="740780"/>
            <a:ext cx="2279412" cy="601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874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149DC-9D6B-A568-CC88-0C9834BE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– 3D Transforms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5BE335-D373-C792-A4ED-E35F6905E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463" y="1819713"/>
            <a:ext cx="9451946" cy="413725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3-Dimensionale Rotation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Uhrzeigersinn</a:t>
            </a:r>
            <a:r>
              <a:rPr lang="en-US" dirty="0"/>
              <a:t> (positive Wert)</a:t>
            </a:r>
          </a:p>
          <a:p>
            <a:endParaRPr lang="en-US" dirty="0"/>
          </a:p>
          <a:p>
            <a:r>
              <a:rPr lang="en-US" dirty="0" err="1"/>
              <a:t>rotateX</a:t>
            </a:r>
            <a:r>
              <a:rPr lang="en-US" dirty="0"/>
              <a:t>(45deg) </a:t>
            </a:r>
          </a:p>
          <a:p>
            <a:r>
              <a:rPr lang="en-US" dirty="0" err="1"/>
              <a:t>rotateY</a:t>
            </a:r>
            <a:r>
              <a:rPr lang="en-US" dirty="0"/>
              <a:t>(45deg) </a:t>
            </a:r>
          </a:p>
          <a:p>
            <a:r>
              <a:rPr lang="en-US" dirty="0" err="1"/>
              <a:t>rotateZ</a:t>
            </a:r>
            <a:r>
              <a:rPr lang="en-US" dirty="0"/>
              <a:t>(-45deg)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AutoShape 2" descr="Bootstrap">
            <a:extLst>
              <a:ext uri="{FF2B5EF4-FFF2-40B4-BE49-F238E27FC236}">
                <a16:creationId xmlns:a16="http://schemas.microsoft.com/office/drawing/2014/main" id="{B2D97E5E-59AD-7A5C-6637-DC23FC432F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2087" y="5038287"/>
            <a:ext cx="2395057" cy="239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6" name="AutoShape 4" descr="Bootstrap">
            <a:extLst>
              <a:ext uri="{FF2B5EF4-FFF2-40B4-BE49-F238E27FC236}">
                <a16:creationId xmlns:a16="http://schemas.microsoft.com/office/drawing/2014/main" id="{AE19536E-7D3B-43B7-3C57-1A83E196D5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F01484A-6B46-7D75-727F-08F302C54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1462" y="4731947"/>
            <a:ext cx="1965986" cy="187037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1ADE236-E712-DFED-50C2-D1CEB9E93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6663" y="3393546"/>
            <a:ext cx="1362265" cy="107647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77E0FD6C-581F-AB8B-ACBD-3EFFFCB520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6663" y="1906900"/>
            <a:ext cx="1352739" cy="1019317"/>
          </a:xfrm>
          <a:prstGeom prst="rect">
            <a:avLst/>
          </a:prstGeom>
        </p:spPr>
      </p:pic>
      <p:pic>
        <p:nvPicPr>
          <p:cNvPr id="12" name="Picture 4" descr="Cartesian coordinate system - Free education icons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07" y="5103453"/>
            <a:ext cx="1396589" cy="139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EFDDE72-C205-CED8-2D1F-1697AE526C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8126" y="2301677"/>
            <a:ext cx="3509757" cy="32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38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149DC-9D6B-A568-CC88-0C9834BE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– 3D Transforms Übung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D7373EF4-F119-5D6B-AE97-9233250A2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464" y="1833465"/>
            <a:ext cx="6028392" cy="4137259"/>
          </a:xfrm>
        </p:spPr>
        <p:txBody>
          <a:bodyPr/>
          <a:lstStyle/>
          <a:p>
            <a:r>
              <a:rPr lang="de-DE" dirty="0"/>
              <a:t>Schreibe Code um 3 Boxen zu erzeugen die beim </a:t>
            </a:r>
            <a:r>
              <a:rPr lang="de-DE" dirty="0" err="1"/>
              <a:t>hovern</a:t>
            </a:r>
            <a:r>
              <a:rPr lang="de-DE" dirty="0"/>
              <a:t> transformiert werden </a:t>
            </a:r>
            <a:endParaRPr lang="de-AT" dirty="0"/>
          </a:p>
        </p:txBody>
      </p:sp>
      <p:sp>
        <p:nvSpPr>
          <p:cNvPr id="4" name="AutoShape 2" descr="Bootstrap">
            <a:extLst>
              <a:ext uri="{FF2B5EF4-FFF2-40B4-BE49-F238E27FC236}">
                <a16:creationId xmlns:a16="http://schemas.microsoft.com/office/drawing/2014/main" id="{B2D97E5E-59AD-7A5C-6637-DC23FC432F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2087" y="5038287"/>
            <a:ext cx="2395057" cy="239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6" name="AutoShape 4" descr="Bootstrap">
            <a:extLst>
              <a:ext uri="{FF2B5EF4-FFF2-40B4-BE49-F238E27FC236}">
                <a16:creationId xmlns:a16="http://schemas.microsoft.com/office/drawing/2014/main" id="{AE19536E-7D3B-43B7-3C57-1A83E196D5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EF86085C-2A9A-4D1F-5B5C-915BE24D7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958" y="3314332"/>
            <a:ext cx="8468907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194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149DC-9D6B-A568-CC88-0C9834BE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– Transition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5BE335-D373-C792-A4ED-E35F6905E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463" y="1819713"/>
            <a:ext cx="6209843" cy="413725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Änderungen</a:t>
            </a:r>
            <a:r>
              <a:rPr lang="en-US" dirty="0"/>
              <a:t> von CSS Properties </a:t>
            </a:r>
            <a:r>
              <a:rPr lang="en-US" dirty="0" err="1"/>
              <a:t>animieren</a:t>
            </a:r>
            <a:endParaRPr lang="en-US" dirty="0"/>
          </a:p>
          <a:p>
            <a:r>
              <a:rPr lang="en-US" dirty="0" err="1"/>
              <a:t>Änderungen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Pseudoklassen</a:t>
            </a:r>
            <a:r>
              <a:rPr lang="en-US" dirty="0"/>
              <a:t> </a:t>
            </a:r>
            <a:r>
              <a:rPr lang="en-US" dirty="0" err="1"/>
              <a:t>möglich</a:t>
            </a:r>
            <a:endParaRPr lang="en-US" dirty="0"/>
          </a:p>
          <a:p>
            <a:r>
              <a:rPr lang="en-US" dirty="0"/>
              <a:t>Animation </a:t>
            </a:r>
            <a:r>
              <a:rPr lang="en-US" dirty="0" err="1"/>
              <a:t>verzögert</a:t>
            </a:r>
            <a:r>
              <a:rPr lang="en-US" dirty="0"/>
              <a:t> </a:t>
            </a:r>
            <a:r>
              <a:rPr lang="en-US" dirty="0" err="1"/>
              <a:t>einsetzen</a:t>
            </a:r>
            <a:br>
              <a:rPr lang="en-US" dirty="0"/>
            </a:br>
            <a:r>
              <a:rPr lang="en-US" dirty="0" err="1"/>
              <a:t>Bsp</a:t>
            </a:r>
            <a:r>
              <a:rPr lang="en-US" dirty="0"/>
              <a:t>: transition-delay: 1s</a:t>
            </a:r>
          </a:p>
          <a:p>
            <a:r>
              <a:rPr lang="en-US" dirty="0">
                <a:hlinkClick r:id="rId2"/>
              </a:rPr>
              <a:t>https://www.w3schools.com/css/css3_2dtransforms.asp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AutoShape 2" descr="Bootstrap">
            <a:extLst>
              <a:ext uri="{FF2B5EF4-FFF2-40B4-BE49-F238E27FC236}">
                <a16:creationId xmlns:a16="http://schemas.microsoft.com/office/drawing/2014/main" id="{B2D97E5E-59AD-7A5C-6637-DC23FC432F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2087" y="5038287"/>
            <a:ext cx="2395057" cy="239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6" name="AutoShape 4" descr="Bootstrap">
            <a:extLst>
              <a:ext uri="{FF2B5EF4-FFF2-40B4-BE49-F238E27FC236}">
                <a16:creationId xmlns:a16="http://schemas.microsoft.com/office/drawing/2014/main" id="{AE19536E-7D3B-43B7-3C57-1A83E196D5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62A83448-13C0-F631-A98F-05BD8A4A3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6257" y="1959295"/>
            <a:ext cx="3515216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65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149DC-9D6B-A568-CC88-0C9834BEA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463" y="461865"/>
            <a:ext cx="8915402" cy="1371600"/>
          </a:xfrm>
        </p:spPr>
        <p:txBody>
          <a:bodyPr/>
          <a:lstStyle/>
          <a:p>
            <a:r>
              <a:rPr lang="de-AT" dirty="0"/>
              <a:t>CSS – Transition Timing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5BE335-D373-C792-A4ED-E35F6905E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953" y="1819713"/>
            <a:ext cx="6944810" cy="517139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The transition-timing-function property specifies the speed curve of the transition effect.</a:t>
            </a:r>
          </a:p>
          <a:p>
            <a:r>
              <a:rPr lang="en-US" dirty="0"/>
              <a:t>The transition-timing-function property can have the following values:</a:t>
            </a:r>
          </a:p>
          <a:p>
            <a:pPr lvl="1"/>
            <a:r>
              <a:rPr lang="en-US" dirty="0"/>
              <a:t>ease - specifies a transition effect with a slow start, then fast, then end slowly (this is default)</a:t>
            </a:r>
          </a:p>
          <a:p>
            <a:pPr lvl="1"/>
            <a:r>
              <a:rPr lang="en-US" dirty="0"/>
              <a:t>linear - specifies a transition effect with the same speed from start to end</a:t>
            </a:r>
          </a:p>
          <a:p>
            <a:pPr lvl="1"/>
            <a:r>
              <a:rPr lang="en-US" dirty="0"/>
              <a:t>ease-in - specifies a transition effect with a slow start</a:t>
            </a:r>
          </a:p>
          <a:p>
            <a:pPr lvl="1"/>
            <a:r>
              <a:rPr lang="en-US" dirty="0"/>
              <a:t>ease-out - specifies a transition effect with a slow end</a:t>
            </a:r>
          </a:p>
          <a:p>
            <a:pPr lvl="1"/>
            <a:r>
              <a:rPr lang="en-US" dirty="0"/>
              <a:t>ease-in-out - specifies a transition effect with a slow start and end</a:t>
            </a:r>
          </a:p>
          <a:p>
            <a:pPr lvl="1"/>
            <a:r>
              <a:rPr lang="en-US" dirty="0"/>
              <a:t>cubic-</a:t>
            </a:r>
            <a:r>
              <a:rPr lang="en-US" dirty="0" err="1"/>
              <a:t>bezier</a:t>
            </a:r>
            <a:r>
              <a:rPr lang="en-US" dirty="0"/>
              <a:t>(</a:t>
            </a:r>
            <a:r>
              <a:rPr lang="en-US" dirty="0" err="1"/>
              <a:t>n,n,n,n</a:t>
            </a:r>
            <a:r>
              <a:rPr lang="en-US" dirty="0"/>
              <a:t>) - lets you define your own values in a cubic-</a:t>
            </a:r>
            <a:r>
              <a:rPr lang="en-US" dirty="0" err="1"/>
              <a:t>bezier</a:t>
            </a:r>
            <a:r>
              <a:rPr lang="en-US" dirty="0"/>
              <a:t> function</a:t>
            </a:r>
          </a:p>
          <a:p>
            <a:endParaRPr lang="en-US" dirty="0"/>
          </a:p>
        </p:txBody>
      </p:sp>
      <p:sp>
        <p:nvSpPr>
          <p:cNvPr id="4" name="AutoShape 2" descr="Bootstrap">
            <a:extLst>
              <a:ext uri="{FF2B5EF4-FFF2-40B4-BE49-F238E27FC236}">
                <a16:creationId xmlns:a16="http://schemas.microsoft.com/office/drawing/2014/main" id="{B2D97E5E-59AD-7A5C-6637-DC23FC432F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2087" y="5038287"/>
            <a:ext cx="2395057" cy="239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6" name="AutoShape 4" descr="Bootstrap">
            <a:extLst>
              <a:ext uri="{FF2B5EF4-FFF2-40B4-BE49-F238E27FC236}">
                <a16:creationId xmlns:a16="http://schemas.microsoft.com/office/drawing/2014/main" id="{AE19536E-7D3B-43B7-3C57-1A83E196D5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05407AA-7994-8CC0-176C-322F8B0CD90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138"/>
          <a:stretch/>
        </p:blipFill>
        <p:spPr>
          <a:xfrm>
            <a:off x="8195791" y="2349661"/>
            <a:ext cx="3313301" cy="153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16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149DC-9D6B-A568-CC88-0C9834BE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– 3D Transition Übung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D7373EF4-F119-5D6B-AE97-9233250A2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464" y="1833465"/>
            <a:ext cx="9118832" cy="4137259"/>
          </a:xfrm>
        </p:spPr>
        <p:txBody>
          <a:bodyPr/>
          <a:lstStyle/>
          <a:p>
            <a:r>
              <a:rPr lang="de-DE" dirty="0"/>
              <a:t>Schreibe Code um 1 Box zu erzeugen die beim </a:t>
            </a:r>
            <a:r>
              <a:rPr lang="de-DE" dirty="0" err="1"/>
              <a:t>hovern</a:t>
            </a:r>
            <a:r>
              <a:rPr lang="de-DE" dirty="0"/>
              <a:t> die Farbe wechselt (grün auf rot) und gleichzeitig doppelt so groß wird</a:t>
            </a:r>
            <a:endParaRPr lang="de-AT" dirty="0"/>
          </a:p>
        </p:txBody>
      </p:sp>
      <p:sp>
        <p:nvSpPr>
          <p:cNvPr id="4" name="AutoShape 2" descr="Bootstrap">
            <a:extLst>
              <a:ext uri="{FF2B5EF4-FFF2-40B4-BE49-F238E27FC236}">
                <a16:creationId xmlns:a16="http://schemas.microsoft.com/office/drawing/2014/main" id="{B2D97E5E-59AD-7A5C-6637-DC23FC432F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2087" y="5038287"/>
            <a:ext cx="2395057" cy="239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6" name="AutoShape 4" descr="Bootstrap">
            <a:extLst>
              <a:ext uri="{FF2B5EF4-FFF2-40B4-BE49-F238E27FC236}">
                <a16:creationId xmlns:a16="http://schemas.microsoft.com/office/drawing/2014/main" id="{AE19536E-7D3B-43B7-3C57-1A83E196D5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7AD71A1-A494-9A46-1A47-205EDC011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251" y="3635672"/>
            <a:ext cx="2675474" cy="269654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B4085B0-CB2D-2420-18F3-3656B07848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7824" y="4421967"/>
            <a:ext cx="11430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852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149DC-9D6B-A568-CC88-0C9834BE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– </a:t>
            </a:r>
            <a:r>
              <a:rPr lang="de-AT" dirty="0" err="1"/>
              <a:t>Animations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5BE335-D373-C792-A4ED-E35F6905E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463" y="1819713"/>
            <a:ext cx="5322337" cy="4814169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dirty="0" err="1"/>
              <a:t>Animierte</a:t>
            </a:r>
            <a:r>
              <a:rPr lang="en-US" dirty="0"/>
              <a:t> </a:t>
            </a:r>
            <a:r>
              <a:rPr lang="en-US" dirty="0" err="1"/>
              <a:t>Änderungen</a:t>
            </a:r>
            <a:r>
              <a:rPr lang="en-US" dirty="0"/>
              <a:t> von </a:t>
            </a:r>
            <a:r>
              <a:rPr lang="en-US" dirty="0" err="1"/>
              <a:t>mehreren</a:t>
            </a:r>
            <a:r>
              <a:rPr lang="en-US" dirty="0"/>
              <a:t> CSS </a:t>
            </a:r>
            <a:r>
              <a:rPr lang="en-US" dirty="0" err="1"/>
              <a:t>Eigenschaften</a:t>
            </a:r>
            <a:endParaRPr lang="en-US" dirty="0"/>
          </a:p>
          <a:p>
            <a:r>
              <a:rPr lang="en-US" dirty="0"/>
              <a:t>@keyframes name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Rahmen</a:t>
            </a:r>
            <a:r>
              <a:rPr lang="en-US" dirty="0"/>
              <a:t> für die </a:t>
            </a:r>
            <a:r>
              <a:rPr lang="en-US" dirty="0" err="1"/>
              <a:t>verwendete</a:t>
            </a:r>
            <a:r>
              <a:rPr lang="en-US" dirty="0"/>
              <a:t> Animation</a:t>
            </a:r>
          </a:p>
          <a:p>
            <a:r>
              <a:rPr lang="en-US" dirty="0"/>
              <a:t>From{….} to {….}</a:t>
            </a:r>
          </a:p>
          <a:p>
            <a:r>
              <a:rPr lang="en-US" dirty="0"/>
              <a:t>0% {…} 25% {…} … 100%{…}</a:t>
            </a:r>
          </a:p>
          <a:p>
            <a:r>
              <a:rPr lang="en-US" dirty="0" err="1"/>
              <a:t>Zuweisen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Animation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einem</a:t>
            </a:r>
            <a:r>
              <a:rPr lang="en-US" dirty="0"/>
              <a:t> Element </a:t>
            </a:r>
            <a:r>
              <a:rPr lang="en-US" dirty="0" err="1"/>
              <a:t>über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“animation: Name Dauer </a:t>
            </a:r>
            <a:r>
              <a:rPr lang="en-US" dirty="0" err="1"/>
              <a:t>Anzahl</a:t>
            </a:r>
            <a:r>
              <a:rPr lang="en-US" dirty="0"/>
              <a:t> </a:t>
            </a:r>
            <a:r>
              <a:rPr lang="en-US" dirty="0" err="1"/>
              <a:t>Zyklen</a:t>
            </a:r>
            <a:r>
              <a:rPr lang="en-US" dirty="0"/>
              <a:t>”</a:t>
            </a:r>
          </a:p>
          <a:p>
            <a:r>
              <a:rPr lang="en-US" dirty="0"/>
              <a:t>“infinite” </a:t>
            </a:r>
            <a:r>
              <a:rPr lang="en-US" dirty="0" err="1"/>
              <a:t>definiert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unendliche</a:t>
            </a:r>
            <a:r>
              <a:rPr lang="en-US" dirty="0"/>
              <a:t> </a:t>
            </a:r>
            <a:r>
              <a:rPr lang="en-US" dirty="0" err="1"/>
              <a:t>Anzahl</a:t>
            </a:r>
            <a:r>
              <a:rPr lang="en-US" dirty="0"/>
              <a:t> von </a:t>
            </a:r>
            <a:r>
              <a:rPr lang="en-US" dirty="0" err="1"/>
              <a:t>Zyklen</a:t>
            </a:r>
            <a:r>
              <a:rPr lang="en-US" dirty="0"/>
              <a:t> – </a:t>
            </a:r>
            <a:r>
              <a:rPr lang="en-US" dirty="0" err="1"/>
              <a:t>fortlaufende</a:t>
            </a:r>
            <a:r>
              <a:rPr lang="en-US" dirty="0"/>
              <a:t> Animation</a:t>
            </a:r>
            <a:br>
              <a:rPr lang="en-US" dirty="0"/>
            </a:br>
            <a:endParaRPr lang="en-US" dirty="0"/>
          </a:p>
          <a:p>
            <a:r>
              <a:rPr lang="en-US" dirty="0">
                <a:hlinkClick r:id="rId3"/>
              </a:rPr>
              <a:t>https://www.w3schools.com/css/css3_animations.asp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AutoShape 2" descr="Bootstrap">
            <a:extLst>
              <a:ext uri="{FF2B5EF4-FFF2-40B4-BE49-F238E27FC236}">
                <a16:creationId xmlns:a16="http://schemas.microsoft.com/office/drawing/2014/main" id="{B2D97E5E-59AD-7A5C-6637-DC23FC432F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2087" y="5038287"/>
            <a:ext cx="2395057" cy="239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6" name="AutoShape 4" descr="Bootstrap">
            <a:extLst>
              <a:ext uri="{FF2B5EF4-FFF2-40B4-BE49-F238E27FC236}">
                <a16:creationId xmlns:a16="http://schemas.microsoft.com/office/drawing/2014/main" id="{AE19536E-7D3B-43B7-3C57-1A83E196D5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47FB65E-0162-DE19-B45F-DF61988A4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5308" y="1833465"/>
            <a:ext cx="5496692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0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Encase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E729BF"/>
      </a:accent1>
      <a:accent2>
        <a:srgbClr val="AD17D5"/>
      </a:accent2>
      <a:accent3>
        <a:srgbClr val="7029E7"/>
      </a:accent3>
      <a:accent4>
        <a:srgbClr val="2E35D9"/>
      </a:accent4>
      <a:accent5>
        <a:srgbClr val="2980E7"/>
      </a:accent5>
      <a:accent6>
        <a:srgbClr val="17BDD5"/>
      </a:accent6>
      <a:hlink>
        <a:srgbClr val="3F64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716</Words>
  <Application>Microsoft Office PowerPoint</Application>
  <PresentationFormat>Breitbild</PresentationFormat>
  <Paragraphs>88</Paragraphs>
  <Slides>13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1" baseType="lpstr">
      <vt:lpstr>Aptos</vt:lpstr>
      <vt:lpstr>Arial</vt:lpstr>
      <vt:lpstr>Avenir Next LT Pro</vt:lpstr>
      <vt:lpstr>Avenir Next LT Pro Light</vt:lpstr>
      <vt:lpstr>Montserrat</vt:lpstr>
      <vt:lpstr>system-ui</vt:lpstr>
      <vt:lpstr>Verdana</vt:lpstr>
      <vt:lpstr>EncaseVTI</vt:lpstr>
      <vt:lpstr>Transformationen &amp; Animationen</vt:lpstr>
      <vt:lpstr>CSS – 2D Transforms</vt:lpstr>
      <vt:lpstr>CSS – 2D Transforms Übung</vt:lpstr>
      <vt:lpstr>CSS – 3D Transforms</vt:lpstr>
      <vt:lpstr>CSS – 3D Transforms Übung</vt:lpstr>
      <vt:lpstr>CSS – Transition</vt:lpstr>
      <vt:lpstr>CSS – Transition Timing</vt:lpstr>
      <vt:lpstr>CSS – 3D Transition Übung</vt:lpstr>
      <vt:lpstr>CSS – Animations</vt:lpstr>
      <vt:lpstr>Übung „Die Ampel“</vt:lpstr>
      <vt:lpstr>Übung „Das unendliche Tennismatch“</vt:lpstr>
      <vt:lpstr>Fragen &amp; Antworten</vt:lpstr>
      <vt:lpstr>Viel Erfolg beim Entwickeln!</vt:lpstr>
    </vt:vector>
  </TitlesOfParts>
  <Company>GRZ IT Center Linz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Dominic Holzweber</dc:creator>
  <cp:lastModifiedBy>Dominic Koch</cp:lastModifiedBy>
  <cp:revision>59</cp:revision>
  <dcterms:created xsi:type="dcterms:W3CDTF">2023-08-23T09:07:38Z</dcterms:created>
  <dcterms:modified xsi:type="dcterms:W3CDTF">2024-11-06T07:05:36Z</dcterms:modified>
</cp:coreProperties>
</file>