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403" r:id="rId4"/>
    <p:sldId id="376" r:id="rId5"/>
    <p:sldId id="374" r:id="rId6"/>
    <p:sldId id="375" r:id="rId7"/>
    <p:sldId id="402" r:id="rId8"/>
    <p:sldId id="398" r:id="rId9"/>
    <p:sldId id="367" r:id="rId10"/>
    <p:sldId id="409" r:id="rId11"/>
    <p:sldId id="410" r:id="rId12"/>
    <p:sldId id="411" r:id="rId13"/>
    <p:sldId id="408" r:id="rId14"/>
    <p:sldId id="293" r:id="rId15"/>
    <p:sldId id="377" r:id="rId16"/>
    <p:sldId id="378" r:id="rId17"/>
    <p:sldId id="379" r:id="rId18"/>
    <p:sldId id="412" r:id="rId19"/>
    <p:sldId id="404" r:id="rId20"/>
    <p:sldId id="406" r:id="rId21"/>
    <p:sldId id="407" r:id="rId22"/>
    <p:sldId id="29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JavaScript </a:t>
            </a:r>
            <a:br>
              <a:rPr lang="de-AT" sz="2800" dirty="0"/>
            </a:br>
            <a:r>
              <a:rPr lang="de-AT" sz="2800" dirty="0"/>
              <a:t>Arrays &amp; Objekte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037" y="685800"/>
            <a:ext cx="8915402" cy="1371600"/>
          </a:xfrm>
        </p:spPr>
        <p:txBody>
          <a:bodyPr/>
          <a:lstStyle/>
          <a:p>
            <a:r>
              <a:rPr lang="de-AT" dirty="0"/>
              <a:t>Array 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5742" y="1742133"/>
            <a:ext cx="8498533" cy="4643872"/>
          </a:xfrm>
        </p:spPr>
        <p:txBody>
          <a:bodyPr>
            <a:normAutofit fontScale="85000" lnSpcReduction="10000"/>
          </a:bodyPr>
          <a:lstStyle/>
          <a:p>
            <a:r>
              <a:rPr lang="de-AT" dirty="0" err="1"/>
              <a:t>Javascript</a:t>
            </a:r>
            <a:r>
              <a:rPr lang="de-AT" dirty="0"/>
              <a:t> bietet eine Vielzahl an Methoden um Arrays zu bearbeiten</a:t>
            </a:r>
          </a:p>
          <a:p>
            <a:r>
              <a:rPr lang="de-AT" dirty="0"/>
              <a:t>Beispiele dafür:</a:t>
            </a:r>
          </a:p>
          <a:p>
            <a:pPr lvl="1"/>
            <a:r>
              <a:rPr lang="de-AT" sz="1300" b="1" dirty="0" err="1"/>
              <a:t>length</a:t>
            </a:r>
            <a:r>
              <a:rPr lang="de-AT" sz="1300" b="1" dirty="0"/>
              <a:t>:</a:t>
            </a:r>
            <a:r>
              <a:rPr lang="de-AT" sz="1300" dirty="0"/>
              <a:t> Gibt die Anzahl der Elemente in einem Array zurück.</a:t>
            </a:r>
          </a:p>
          <a:p>
            <a:pPr lvl="1"/>
            <a:r>
              <a:rPr lang="de-AT" sz="1300" b="1" dirty="0" err="1"/>
              <a:t>toString</a:t>
            </a:r>
            <a:r>
              <a:rPr lang="de-AT" sz="1300" b="1" dirty="0"/>
              <a:t>():</a:t>
            </a:r>
            <a:r>
              <a:rPr lang="de-AT" sz="1300" dirty="0"/>
              <a:t> Konvertiert alle Elemente eines Arrays zu einer Zeichenkettenrepräsentation und gibt diese als neuen String zurück.</a:t>
            </a:r>
          </a:p>
          <a:p>
            <a:pPr lvl="1"/>
            <a:r>
              <a:rPr lang="de-AT" sz="1300" b="1" dirty="0" err="1"/>
              <a:t>pop</a:t>
            </a:r>
            <a:r>
              <a:rPr lang="de-AT" sz="1300" b="1" dirty="0"/>
              <a:t>():</a:t>
            </a:r>
            <a:r>
              <a:rPr lang="de-AT" sz="1300" dirty="0"/>
              <a:t> Entfernt das letzte Element aus einem Array und gibt dieses Element zurück.</a:t>
            </a:r>
          </a:p>
          <a:p>
            <a:pPr lvl="1"/>
            <a:r>
              <a:rPr lang="de-AT" sz="1300" b="1" dirty="0"/>
              <a:t>push():</a:t>
            </a:r>
            <a:r>
              <a:rPr lang="de-AT" sz="1300" dirty="0"/>
              <a:t> Fügt ein oder mehrere Elemente am Ende eines Arrays hinzu und gibt die neue Länge des Arrays zurück.</a:t>
            </a:r>
          </a:p>
          <a:p>
            <a:pPr lvl="1"/>
            <a:r>
              <a:rPr lang="de-AT" sz="1300" b="1" dirty="0"/>
              <a:t>shift():</a:t>
            </a:r>
            <a:r>
              <a:rPr lang="de-AT" sz="1300" dirty="0"/>
              <a:t> Entfernt das erste Element aus einem Array und gibt dieses Element zurück.</a:t>
            </a:r>
          </a:p>
          <a:p>
            <a:pPr lvl="1"/>
            <a:r>
              <a:rPr lang="de-AT" sz="1300" b="1" dirty="0" err="1"/>
              <a:t>unshift</a:t>
            </a:r>
            <a:r>
              <a:rPr lang="de-AT" sz="1300" b="1" dirty="0"/>
              <a:t>():</a:t>
            </a:r>
            <a:r>
              <a:rPr lang="de-AT" sz="1300" dirty="0"/>
              <a:t> Fügt ein oder mehrere Elemente am Anfang eines Arrays hinzu und gibt die neue Länge des Arrays zurück.</a:t>
            </a:r>
          </a:p>
          <a:p>
            <a:pPr lvl="1"/>
            <a:r>
              <a:rPr lang="de-AT" sz="1300" b="1" dirty="0" err="1"/>
              <a:t>join</a:t>
            </a:r>
            <a:r>
              <a:rPr lang="de-AT" sz="1300" b="1" dirty="0"/>
              <a:t>():</a:t>
            </a:r>
            <a:r>
              <a:rPr lang="de-AT" sz="1300" dirty="0"/>
              <a:t> Erstellt eine Zeichenkette, indem alle Elemente eines Arrays mit einem angegebenen Trennzeichen verbunden werden.</a:t>
            </a:r>
          </a:p>
          <a:p>
            <a:pPr lvl="1"/>
            <a:r>
              <a:rPr lang="de-AT" sz="1300" b="1" dirty="0" err="1"/>
              <a:t>delete</a:t>
            </a:r>
            <a:r>
              <a:rPr lang="de-AT" sz="1300" b="1" dirty="0"/>
              <a:t>():</a:t>
            </a:r>
            <a:r>
              <a:rPr lang="de-AT" sz="1300" dirty="0"/>
              <a:t> Löscht ein Element an einem bestimmten Index in einem Array, hinterlässt jedoch eine Lücke an dieser Stelle.</a:t>
            </a:r>
          </a:p>
          <a:p>
            <a:pPr lvl="1"/>
            <a:r>
              <a:rPr lang="de-AT" sz="1300" b="1" dirty="0" err="1"/>
              <a:t>concat</a:t>
            </a:r>
            <a:r>
              <a:rPr lang="de-AT" sz="1300" b="1" dirty="0"/>
              <a:t>():</a:t>
            </a:r>
            <a:r>
              <a:rPr lang="de-AT" sz="1300" dirty="0"/>
              <a:t> Kombiniert zwei oder mehr Arrays, indem es ein neues Array erstellt, das die Elemente der kombinierten Arrays enthält.</a:t>
            </a:r>
          </a:p>
          <a:p>
            <a:pPr lvl="1"/>
            <a:r>
              <a:rPr lang="de-AT" sz="1300" b="1" dirty="0"/>
              <a:t>flat():</a:t>
            </a:r>
            <a:r>
              <a:rPr lang="de-AT" sz="1300" dirty="0"/>
              <a:t> Erstellt ein neues Array mit allen Subarrays, die rekursiv in eine angegebene Tiefe abgeflacht sind.</a:t>
            </a:r>
          </a:p>
          <a:p>
            <a:pPr lvl="1"/>
            <a:r>
              <a:rPr lang="de-AT" sz="1300" b="1" dirty="0" err="1"/>
              <a:t>splice</a:t>
            </a:r>
            <a:r>
              <a:rPr lang="de-AT" sz="1300" b="1" dirty="0"/>
              <a:t>():</a:t>
            </a:r>
            <a:r>
              <a:rPr lang="de-AT" sz="1300" dirty="0"/>
              <a:t> Ändert den Inhalt eines Arrays durch Hinzufügen oder Entfernen von Elementen an einer bestimmten Position.</a:t>
            </a:r>
          </a:p>
          <a:p>
            <a:pPr lvl="1"/>
            <a:r>
              <a:rPr lang="de-AT" sz="1300" b="1" dirty="0"/>
              <a:t>slice():</a:t>
            </a:r>
            <a:r>
              <a:rPr lang="de-AT" sz="1300" dirty="0"/>
              <a:t> Gibt eine flache Kopie eines Teils eines Arrays zurück, ohne das Original-Array zu ändern.</a:t>
            </a:r>
          </a:p>
          <a:p>
            <a:r>
              <a:rPr lang="de-AT" sz="1500" dirty="0"/>
              <a:t>Ressourcen: 7. </a:t>
            </a:r>
            <a:r>
              <a:rPr lang="de-AT" sz="1500" dirty="0" err="1"/>
              <a:t>Javascript</a:t>
            </a:r>
            <a:r>
              <a:rPr lang="de-AT" sz="1500" dirty="0"/>
              <a:t>/Codebeispiele/Arrays/arrayMethods.js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CDB1B-69B9-9782-00BE-B5061CB9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648" y="1963024"/>
            <a:ext cx="3201582" cy="73882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E47F44-9982-C61E-223C-B4682C1D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92" y="2967491"/>
            <a:ext cx="3396196" cy="6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E426-FD19-FFE4-960B-09892F2F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 Iterationen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B3689-40AF-3AE8-B82C-E20AF389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5" y="2057400"/>
            <a:ext cx="8713715" cy="4393734"/>
          </a:xfrm>
        </p:spPr>
        <p:txBody>
          <a:bodyPr>
            <a:noAutofit/>
          </a:bodyPr>
          <a:lstStyle/>
          <a:p>
            <a:r>
              <a:rPr lang="de-AT" sz="1400" dirty="0"/>
              <a:t>Um über jedes Element eines Arrays zu iterieren können folgende </a:t>
            </a:r>
            <a:r>
              <a:rPr lang="de-AT" sz="1400" dirty="0" err="1"/>
              <a:t>built</a:t>
            </a:r>
            <a:r>
              <a:rPr lang="de-AT" sz="1400" dirty="0"/>
              <a:t>-in Methoden verwendet werden:</a:t>
            </a:r>
          </a:p>
          <a:p>
            <a:pPr lvl="1"/>
            <a:r>
              <a:rPr lang="de-AT" sz="1050" b="1" dirty="0" err="1"/>
              <a:t>forEach</a:t>
            </a:r>
            <a:r>
              <a:rPr lang="de-AT" sz="1050" b="1" dirty="0"/>
              <a:t>(): </a:t>
            </a:r>
            <a:r>
              <a:rPr lang="de-AT" sz="1050" dirty="0"/>
              <a:t>Iteriert über jedes Element im Array und führt eine bereitgestellte Funktion aus.</a:t>
            </a:r>
          </a:p>
          <a:p>
            <a:pPr lvl="1"/>
            <a:r>
              <a:rPr lang="de-AT" sz="1050" b="1" dirty="0" err="1"/>
              <a:t>Map</a:t>
            </a:r>
            <a:r>
              <a:rPr lang="de-AT" sz="1050" b="1" dirty="0"/>
              <a:t>(): </a:t>
            </a:r>
            <a:r>
              <a:rPr lang="de-AT" sz="1050" dirty="0"/>
              <a:t>Erstellt ein neues Array, indem eine bereitgestellte Funktion auf jedes Element im Array angewendet wird.</a:t>
            </a:r>
          </a:p>
          <a:p>
            <a:pPr lvl="1"/>
            <a:r>
              <a:rPr lang="de-AT" sz="1050" b="1" dirty="0" err="1"/>
              <a:t>Some</a:t>
            </a:r>
            <a:r>
              <a:rPr lang="de-AT" sz="1050" b="1" dirty="0"/>
              <a:t>(): </a:t>
            </a:r>
            <a:r>
              <a:rPr lang="de-AT" sz="1050" dirty="0"/>
              <a:t>Überprüft, ob mindestens ein Element im Array eine bestimmte Bedingung erfüllt.</a:t>
            </a:r>
          </a:p>
          <a:p>
            <a:pPr lvl="1"/>
            <a:r>
              <a:rPr lang="de-AT" sz="1050" b="1" dirty="0"/>
              <a:t>Every(): </a:t>
            </a:r>
            <a:r>
              <a:rPr lang="de-AT" sz="1050" dirty="0"/>
              <a:t>Überprüft, ob alle Elemente im Array eine bestimmte Bedingung erfüllen.</a:t>
            </a:r>
          </a:p>
          <a:p>
            <a:pPr lvl="1"/>
            <a:r>
              <a:rPr lang="de-AT" sz="1050" b="1" dirty="0"/>
              <a:t>Filter(): </a:t>
            </a:r>
            <a:r>
              <a:rPr lang="de-AT" sz="1050" dirty="0"/>
              <a:t>Filtert Elemente basierend auf einer bestimmten Bedingung und erstellt ein neues Array.</a:t>
            </a:r>
          </a:p>
          <a:p>
            <a:pPr lvl="1"/>
            <a:r>
              <a:rPr lang="de-AT" sz="1050" b="1" dirty="0" err="1"/>
              <a:t>Reduce</a:t>
            </a:r>
            <a:r>
              <a:rPr lang="de-AT" sz="1050" b="1" dirty="0"/>
              <a:t>(): </a:t>
            </a:r>
            <a:r>
              <a:rPr lang="de-AT" sz="1050" dirty="0"/>
              <a:t>Reduziert das Array auf einen einzelnen Wert durch Anwendung einer akkumulierten Funktion auf jedes Element.</a:t>
            </a:r>
          </a:p>
          <a:p>
            <a:pPr lvl="1"/>
            <a:r>
              <a:rPr lang="de-AT" sz="1050" b="1" dirty="0" err="1"/>
              <a:t>IndexOf</a:t>
            </a:r>
            <a:r>
              <a:rPr lang="de-AT" sz="1050" b="1" dirty="0"/>
              <a:t>(): </a:t>
            </a:r>
            <a:r>
              <a:rPr lang="de-AT" sz="1050" dirty="0"/>
              <a:t>Gibt den Index des ersten Vorkommens eines Elements im Array zurück</a:t>
            </a:r>
          </a:p>
          <a:p>
            <a:pPr lvl="1"/>
            <a:r>
              <a:rPr lang="de-AT" sz="1050" b="1" dirty="0"/>
              <a:t>Find(): </a:t>
            </a:r>
            <a:r>
              <a:rPr lang="de-AT" sz="1050" dirty="0"/>
              <a:t>Gibt das erste Element im Array zurück, das eine bestimmte Bedingung erfüllt.</a:t>
            </a:r>
          </a:p>
          <a:p>
            <a:pPr lvl="1"/>
            <a:r>
              <a:rPr lang="de-AT" sz="1050" b="1" dirty="0"/>
              <a:t>Values(): </a:t>
            </a:r>
            <a:r>
              <a:rPr lang="de-AT" sz="1050" dirty="0"/>
              <a:t>Durchläuft das Array und gibt ein neues Array mit den Werten zurück.</a:t>
            </a:r>
          </a:p>
          <a:p>
            <a:pPr lvl="1"/>
            <a:r>
              <a:rPr lang="de-AT" sz="1050" b="1" dirty="0" err="1"/>
              <a:t>Entries</a:t>
            </a:r>
            <a:r>
              <a:rPr lang="de-AT" sz="1050" b="1" dirty="0"/>
              <a:t>(): </a:t>
            </a:r>
            <a:r>
              <a:rPr lang="de-AT" sz="1050" dirty="0"/>
              <a:t>Gibt ein neues Array mit den Schlüssel-Wert-Paaren des Arrays zurück.</a:t>
            </a:r>
          </a:p>
          <a:p>
            <a:pPr lvl="1"/>
            <a:r>
              <a:rPr lang="de-AT" sz="1050" b="1" dirty="0"/>
              <a:t>Keys(): </a:t>
            </a:r>
            <a:r>
              <a:rPr lang="de-AT" sz="1050" dirty="0"/>
              <a:t>Durchläuft das Array und gibt ein neues Array mit den Schlüsseln (Indizes) zurück.</a:t>
            </a:r>
          </a:p>
          <a:p>
            <a:endParaRPr lang="de-AT" sz="1200" dirty="0"/>
          </a:p>
          <a:p>
            <a:r>
              <a:rPr lang="de-AT" sz="1400" dirty="0"/>
              <a:t>Ressourcen: 7. </a:t>
            </a:r>
            <a:r>
              <a:rPr lang="de-AT" sz="1400" dirty="0" err="1"/>
              <a:t>Javascript</a:t>
            </a:r>
            <a:r>
              <a:rPr lang="de-AT" sz="1400" dirty="0"/>
              <a:t>/Codebeispiele/Arrays/arrayIterations.js</a:t>
            </a:r>
          </a:p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19999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E426-FD19-FFE4-960B-09892F2F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 Sortierung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B3689-40AF-3AE8-B82C-E20AF389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5" y="2057400"/>
            <a:ext cx="8713715" cy="4393734"/>
          </a:xfrm>
        </p:spPr>
        <p:txBody>
          <a:bodyPr>
            <a:noAutofit/>
          </a:bodyPr>
          <a:lstStyle/>
          <a:p>
            <a:r>
              <a:rPr lang="de-AT" sz="1400" dirty="0"/>
              <a:t>Um ein Array alphabetisch zu sortieren kann die Funktion </a:t>
            </a:r>
            <a:r>
              <a:rPr lang="de-AT" sz="1400" b="1" dirty="0" err="1"/>
              <a:t>sort</a:t>
            </a:r>
            <a:r>
              <a:rPr lang="de-AT" sz="1400" b="1" dirty="0"/>
              <a:t>() </a:t>
            </a:r>
            <a:r>
              <a:rPr lang="de-AT" sz="1400" dirty="0"/>
              <a:t>verwendet werden</a:t>
            </a:r>
          </a:p>
          <a:p>
            <a:r>
              <a:rPr lang="de-AT" sz="1400" dirty="0"/>
              <a:t>Um Arrays numerisch zu sortieren, verwendet man ein eine </a:t>
            </a:r>
            <a:r>
              <a:rPr lang="de-AT" sz="1400" b="1" dirty="0"/>
              <a:t>Vergleichsfunktion </a:t>
            </a:r>
          </a:p>
          <a:p>
            <a:pPr lvl="1"/>
            <a:r>
              <a:rPr lang="de-AT" sz="1200" dirty="0"/>
              <a:t>Wenn das Ergebnis negativ ist, wird a vor b sortiert.</a:t>
            </a:r>
          </a:p>
          <a:p>
            <a:pPr lvl="1"/>
            <a:r>
              <a:rPr lang="de-AT" sz="1200" dirty="0"/>
              <a:t>Wenn das Ergebnis positiv ist, wird b vor a sortiert.</a:t>
            </a:r>
          </a:p>
          <a:p>
            <a:pPr lvl="1"/>
            <a:r>
              <a:rPr lang="de-AT" sz="1200" dirty="0"/>
              <a:t>Wenn das Ergebnis 0 ist, gibt es keine Änderungen in der Sortierreihenfolge der beiden Werte.</a:t>
            </a:r>
          </a:p>
          <a:p>
            <a:r>
              <a:rPr lang="de-AT" sz="1400" dirty="0"/>
              <a:t>Die Funktion reverse() kehrt das Array um (Elemente werden von hinten nach vorne ausgelesen)</a:t>
            </a:r>
          </a:p>
          <a:p>
            <a:r>
              <a:rPr lang="de-AT" sz="1400" dirty="0"/>
              <a:t>Ressourcen: 7. </a:t>
            </a:r>
            <a:r>
              <a:rPr lang="de-AT" sz="1400" dirty="0" err="1"/>
              <a:t>Javascript</a:t>
            </a:r>
            <a:r>
              <a:rPr lang="de-AT" sz="1400" dirty="0"/>
              <a:t>/Codebeispiele/Arrays/arrayIterations.js</a:t>
            </a:r>
          </a:p>
          <a:p>
            <a:endParaRPr lang="de-AT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53587F-5A37-3CAD-DE73-2A2CF011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94" y="2166808"/>
            <a:ext cx="3776609" cy="7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4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Objekte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0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Grundlagen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3" y="1916757"/>
            <a:ext cx="5813704" cy="4245798"/>
          </a:xfrm>
        </p:spPr>
        <p:txBody>
          <a:bodyPr>
            <a:normAutofit fontScale="92500"/>
          </a:bodyPr>
          <a:lstStyle/>
          <a:p>
            <a:r>
              <a:rPr lang="de-DE" dirty="0"/>
              <a:t>Mit Geschwungenen Klammern { } kann man Objekte definieren, die Wertepaare speichern können. </a:t>
            </a:r>
          </a:p>
          <a:p>
            <a:r>
              <a:rPr lang="de-DE" dirty="0"/>
              <a:t>Darin gibt man mit Doppelpunkt </a:t>
            </a:r>
            <a:r>
              <a:rPr lang="de-DE" b="1" dirty="0"/>
              <a:t>: </a:t>
            </a:r>
            <a:r>
              <a:rPr lang="de-DE" dirty="0"/>
              <a:t>getrennt den Schlüssel (Key) und den Wert (Value) an </a:t>
            </a:r>
          </a:p>
          <a:p>
            <a:r>
              <a:rPr lang="de-DE" dirty="0"/>
              <a:t>Mehrere Wertepaare werden durch Komma </a:t>
            </a:r>
            <a:r>
              <a:rPr lang="de-DE" b="1" dirty="0"/>
              <a:t>, </a:t>
            </a:r>
            <a:r>
              <a:rPr lang="de-DE" dirty="0"/>
              <a:t>getrennt</a:t>
            </a:r>
          </a:p>
          <a:p>
            <a:r>
              <a:rPr lang="de-DE" dirty="0"/>
              <a:t>Die Werte können von beliebigem Typ sein!</a:t>
            </a:r>
          </a:p>
          <a:p>
            <a:r>
              <a:rPr lang="de-DE" dirty="0"/>
              <a:t>Zugriff auf einen Wert erfolgt mit Punkt </a:t>
            </a:r>
            <a:r>
              <a:rPr lang="de-DE" b="1" dirty="0"/>
              <a:t>. </a:t>
            </a:r>
            <a:r>
              <a:rPr lang="de-DE" dirty="0"/>
              <a:t>und dem jeweiligen Schlüssel (Key).</a:t>
            </a:r>
          </a:p>
          <a:p>
            <a:r>
              <a:rPr lang="de-DE" dirty="0"/>
              <a:t>Hat man den Schlüssel nur als String, kann man auch mit [ ] darauf zugreifen!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75" y="2778403"/>
            <a:ext cx="4993296" cy="16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592" y="1927682"/>
            <a:ext cx="5545016" cy="4137259"/>
          </a:xfrm>
        </p:spPr>
        <p:txBody>
          <a:bodyPr/>
          <a:lstStyle/>
          <a:p>
            <a:r>
              <a:rPr lang="de-DE" dirty="0"/>
              <a:t>Greift man auf einen Wert mit </a:t>
            </a:r>
            <a:r>
              <a:rPr lang="de-DE" b="1" dirty="0"/>
              <a:t>. </a:t>
            </a:r>
            <a:r>
              <a:rPr lang="de-DE" dirty="0"/>
              <a:t>und dem Schlüssel (Key) auf das Objekt zu, so </a:t>
            </a:r>
            <a:r>
              <a:rPr lang="de-DE" dirty="0" err="1"/>
              <a:t>kann´man</a:t>
            </a:r>
            <a:r>
              <a:rPr lang="de-DE" dirty="0"/>
              <a:t> durch eine Zuweisung den gespeicherten Wert verändern.</a:t>
            </a:r>
          </a:p>
          <a:p>
            <a:r>
              <a:rPr lang="de-DE" dirty="0"/>
              <a:t>Benutzt man einen Schlüssel, der noch nicht im Objekt definiert war, so erweitert man </a:t>
            </a:r>
            <a:r>
              <a:rPr lang="en-US" dirty="0"/>
              <a:t>das </a:t>
            </a:r>
            <a:r>
              <a:rPr lang="en-US" dirty="0" err="1"/>
              <a:t>Objekt</a:t>
            </a:r>
            <a:r>
              <a:rPr lang="en-US" dirty="0"/>
              <a:t> um </a:t>
            </a:r>
            <a:r>
              <a:rPr lang="en-US" dirty="0" err="1"/>
              <a:t>diesen</a:t>
            </a:r>
            <a:r>
              <a:rPr lang="en-US" dirty="0"/>
              <a:t>.</a:t>
            </a:r>
          </a:p>
          <a:p>
            <a:r>
              <a:rPr lang="de-DE" dirty="0"/>
              <a:t>Auch hier schützt das </a:t>
            </a:r>
            <a:r>
              <a:rPr lang="de-DE" dirty="0" err="1"/>
              <a:t>const</a:t>
            </a:r>
            <a:r>
              <a:rPr lang="de-DE" dirty="0"/>
              <a:t> nicht das Objekt vor Veränderung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315" y="2057400"/>
            <a:ext cx="4572819" cy="21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&amp; Arrays </a:t>
            </a:r>
            <a:r>
              <a:rPr lang="en-US" dirty="0" err="1"/>
              <a:t>kombinieren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6626469" cy="4137259"/>
          </a:xfrm>
        </p:spPr>
        <p:txBody>
          <a:bodyPr>
            <a:normAutofit/>
          </a:bodyPr>
          <a:lstStyle/>
          <a:p>
            <a:r>
              <a:rPr lang="de-DE" dirty="0"/>
              <a:t>Objekte und Arrays lassen sich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miteinander</a:t>
            </a:r>
            <a:r>
              <a:rPr lang="en-US" dirty="0"/>
              <a:t> </a:t>
            </a:r>
            <a:r>
              <a:rPr lang="en-US" dirty="0" err="1"/>
              <a:t>kombinieren</a:t>
            </a:r>
            <a:endParaRPr lang="en-US" dirty="0"/>
          </a:p>
          <a:p>
            <a:r>
              <a:rPr lang="de-DE" dirty="0"/>
              <a:t>ein Array kann als Wert in einem Objekt liegen, und ein Objekt kann in einem Array liegen. </a:t>
            </a:r>
          </a:p>
          <a:p>
            <a:r>
              <a:rPr lang="de-DE" dirty="0"/>
              <a:t>Auch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/>
              <a:t>Objekten</a:t>
            </a:r>
            <a:r>
              <a:rPr lang="en-US" dirty="0"/>
              <a:t> </a:t>
            </a:r>
            <a:r>
              <a:rPr lang="de-DE" dirty="0"/>
              <a:t>liegen und Arrays in Arrays. </a:t>
            </a:r>
          </a:p>
          <a:p>
            <a:r>
              <a:rPr lang="de-DE" dirty="0"/>
              <a:t>So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theoretisch</a:t>
            </a:r>
            <a:r>
              <a:rPr lang="en-US" dirty="0"/>
              <a:t>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tief</a:t>
            </a:r>
            <a:r>
              <a:rPr lang="en-US" dirty="0"/>
              <a:t> </a:t>
            </a:r>
            <a:r>
              <a:rPr lang="en-US" dirty="0" err="1"/>
              <a:t>verschachtelte</a:t>
            </a:r>
            <a:r>
              <a:rPr lang="en-US" dirty="0"/>
              <a:t> </a:t>
            </a:r>
            <a:r>
              <a:rPr lang="en-US" dirty="0" err="1"/>
              <a:t>Strukturen</a:t>
            </a:r>
            <a:r>
              <a:rPr lang="en-US" dirty="0"/>
              <a:t> </a:t>
            </a:r>
            <a:r>
              <a:rPr lang="en-US" dirty="0" err="1"/>
              <a:t>entstehen</a:t>
            </a:r>
            <a:r>
              <a:rPr lang="en-US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2" y="1828800"/>
            <a:ext cx="3428554" cy="44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innerhalb von Objekten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Man kann sogar Funktionen in </a:t>
            </a:r>
            <a:r>
              <a:rPr lang="en-US" dirty="0" err="1"/>
              <a:t>Objekten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  <a:p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Anonyme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Arrow-Functions </a:t>
            </a:r>
            <a:r>
              <a:rPr lang="en-US" dirty="0" err="1"/>
              <a:t>nutzen</a:t>
            </a:r>
            <a:r>
              <a:rPr lang="en-US" dirty="0"/>
              <a:t>.</a:t>
            </a:r>
          </a:p>
          <a:p>
            <a:r>
              <a:rPr lang="en-US" dirty="0"/>
              <a:t>So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beispielsweise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, die </a:t>
            </a:r>
            <a:r>
              <a:rPr lang="en-US" dirty="0" err="1"/>
              <a:t>thematisch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, </a:t>
            </a:r>
            <a:r>
              <a:rPr lang="en-US" dirty="0" err="1"/>
              <a:t>gruppieren</a:t>
            </a:r>
            <a:r>
              <a:rPr lang="en-US" dirty="0"/>
              <a:t>.</a:t>
            </a:r>
          </a:p>
          <a:p>
            <a:r>
              <a:rPr lang="de-AT" dirty="0"/>
              <a:t>Funktionen die innerhalb eines Objektes definiert sind, werden „Methoden“ genannt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15" y="2142279"/>
            <a:ext cx="3606459" cy="2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EBB4E-B0D7-D063-22CC-B86BE915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26" y="690773"/>
            <a:ext cx="8915402" cy="1371600"/>
          </a:xfrm>
        </p:spPr>
        <p:txBody>
          <a:bodyPr/>
          <a:lstStyle/>
          <a:p>
            <a:r>
              <a:rPr lang="de-AT" dirty="0"/>
              <a:t>Übung zu Array Methoden „Rangliste“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E00EF-F784-0D95-4D63-29339C89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1" y="2057400"/>
            <a:ext cx="74913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Verwende die </a:t>
            </a:r>
            <a:r>
              <a:rPr lang="de-AT" dirty="0" err="1"/>
              <a:t>forEach</a:t>
            </a:r>
            <a:r>
              <a:rPr lang="de-AT" dirty="0"/>
              <a:t>-Methode, um jeden Teilnehmer und seine Punktzahl auszugeben.</a:t>
            </a:r>
          </a:p>
          <a:p>
            <a:r>
              <a:rPr lang="de-AT" dirty="0"/>
              <a:t>Verwende die </a:t>
            </a:r>
            <a:r>
              <a:rPr lang="de-AT" dirty="0" err="1"/>
              <a:t>map</a:t>
            </a:r>
            <a:r>
              <a:rPr lang="de-AT" dirty="0"/>
              <a:t>-Methode, um ein neues Array zu erstellen, das nur die Namen der Teilnehmer enthält.</a:t>
            </a:r>
          </a:p>
          <a:p>
            <a:r>
              <a:rPr lang="de-AT" dirty="0"/>
              <a:t>Verwende die filter-Methode, um ein neues Array zu erstellen, das nur die Teilnehmer enthält, die mehr als 100 Punkte haben.</a:t>
            </a:r>
          </a:p>
          <a:p>
            <a:r>
              <a:rPr lang="de-AT" dirty="0"/>
              <a:t>Verwende die </a:t>
            </a:r>
            <a:r>
              <a:rPr lang="de-AT" dirty="0" err="1"/>
              <a:t>sort</a:t>
            </a:r>
            <a:r>
              <a:rPr lang="de-AT" dirty="0"/>
              <a:t>-Methode, um die Liste der Teilnehmer nach ihren Punktzahlen zu sortieren (aufsteigend).</a:t>
            </a:r>
          </a:p>
          <a:p>
            <a:r>
              <a:rPr lang="de-AT" dirty="0"/>
              <a:t>Verwende die reverse-Methode, um die Liste in absteigender Reihenfolge zu sortieren.</a:t>
            </a:r>
          </a:p>
          <a:p>
            <a:r>
              <a:rPr lang="de-AT" dirty="0"/>
              <a:t>Gib die sortierte Rangliste aus, die sowohl den Namen als auch die Punktzahl jedes Teilnehmers enthält.</a:t>
            </a:r>
          </a:p>
        </p:txBody>
      </p:sp>
      <p:pic>
        <p:nvPicPr>
          <p:cNvPr id="3083" name="Picture 11" descr="Leaderboard Images – Browse 58,207 Stock Photos, Vectors, and Video | Adobe  Stock">
            <a:extLst>
              <a:ext uri="{FF2B5EF4-FFF2-40B4-BE49-F238E27FC236}">
                <a16:creationId xmlns:a16="http://schemas.microsoft.com/office/drawing/2014/main" id="{86100648-A41D-3752-3551-4ACE118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6" y="34290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4B9EE0-7F22-F187-AAF9-B54E5FF1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116" y="2057400"/>
            <a:ext cx="286742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8915402" cy="1371600"/>
          </a:xfrm>
        </p:spPr>
        <p:txBody>
          <a:bodyPr/>
          <a:lstStyle/>
          <a:p>
            <a:r>
              <a:rPr lang="de-AT" dirty="0"/>
              <a:t>Übungen zu Arrays &amp; Objekte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327388" cy="413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1. Definiere die Wochentage in einem </a:t>
            </a:r>
            <a:r>
              <a:rPr lang="de-DE" b="1" dirty="0"/>
              <a:t>Array</a:t>
            </a:r>
            <a:r>
              <a:rPr lang="de-DE" dirty="0"/>
              <a:t>, lese vom Nutzer eine Zahl von 1-7 ein und gib den entsprechenden Wochentag aus dem Array aus.</a:t>
            </a:r>
          </a:p>
          <a:p>
            <a:pPr marL="0" indent="0">
              <a:buNone/>
            </a:pPr>
            <a:r>
              <a:rPr lang="de-DE" dirty="0"/>
              <a:t>2. Definiere ein </a:t>
            </a:r>
            <a:r>
              <a:rPr lang="de-DE" b="1" dirty="0"/>
              <a:t>Objekt </a:t>
            </a:r>
            <a:r>
              <a:rPr lang="de-DE" dirty="0"/>
              <a:t>mit diversen Daten eures </a:t>
            </a:r>
            <a:r>
              <a:rPr lang="de-DE" dirty="0" err="1"/>
              <a:t>lieblings</a:t>
            </a:r>
            <a:r>
              <a:rPr lang="de-DE" dirty="0"/>
              <a:t> Fahrzeugs (Auto, Motorrad, Fahrrad, ...), dabei sollten verschiedene Datentypen verwendet werden. Gebt die Daten mit einem Template </a:t>
            </a:r>
            <a:r>
              <a:rPr lang="de-DE" dirty="0" err="1"/>
              <a:t>Literal</a:t>
            </a:r>
            <a:r>
              <a:rPr lang="de-DE" dirty="0"/>
              <a:t> schön formatiert aus.</a:t>
            </a:r>
          </a:p>
          <a:p>
            <a:pPr marL="0" indent="0">
              <a:buNone/>
            </a:pPr>
            <a:r>
              <a:rPr lang="de-DE" dirty="0"/>
              <a:t>3. Definiere die abgebildete Tabelle als </a:t>
            </a:r>
            <a:r>
              <a:rPr lang="de-DE" b="1" dirty="0"/>
              <a:t>zweidimensionales Array </a:t>
            </a:r>
            <a:r>
              <a:rPr lang="de-DE" dirty="0"/>
              <a:t>und lass den Benutzer eine Zeilen und Spaltennummer angeben, gib den gewünschten Wert </a:t>
            </a:r>
            <a:r>
              <a:rPr lang="en-US" dirty="0" err="1"/>
              <a:t>aus.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4. Lege dieselbe Tabelle als </a:t>
            </a:r>
            <a:r>
              <a:rPr lang="de-DE" b="1" dirty="0"/>
              <a:t>Array von Objekten </a:t>
            </a:r>
            <a:r>
              <a:rPr lang="de-DE" dirty="0"/>
              <a:t>an, wobei die Spaltennamen die Schlüssel in den Objekten darstellen. Lass den Nutzer eine Zeilennummer und den Namen einer Spalte angeben, gib den gewünschten Wert aus.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88" y="2057400"/>
            <a:ext cx="3692770" cy="12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28" y="1503646"/>
            <a:ext cx="4913503" cy="5006131"/>
          </a:xfrm>
        </p:spPr>
        <p:txBody>
          <a:bodyPr>
            <a:normAutofit/>
          </a:bodyPr>
          <a:lstStyle/>
          <a:p>
            <a:r>
              <a:rPr lang="de-AT" sz="1600" dirty="0"/>
              <a:t>Arrays</a:t>
            </a:r>
          </a:p>
          <a:p>
            <a:pPr lvl="1"/>
            <a:r>
              <a:rPr lang="de-AT" sz="1400" dirty="0"/>
              <a:t>Grundlagen</a:t>
            </a:r>
          </a:p>
          <a:p>
            <a:pPr lvl="1"/>
            <a:r>
              <a:rPr lang="de-AT" sz="1400" dirty="0"/>
              <a:t>Zugriff</a:t>
            </a:r>
          </a:p>
          <a:p>
            <a:pPr lvl="1"/>
            <a:r>
              <a:rPr lang="de-AT" sz="1400" dirty="0"/>
              <a:t>Befüllen und verändern</a:t>
            </a:r>
          </a:p>
          <a:p>
            <a:pPr lvl="1"/>
            <a:r>
              <a:rPr lang="de-AT" sz="1400" dirty="0"/>
              <a:t>Mehrdimensionale Arrays</a:t>
            </a:r>
          </a:p>
          <a:p>
            <a:r>
              <a:rPr lang="de-AT" sz="1600" dirty="0"/>
              <a:t>Array Methoden</a:t>
            </a:r>
          </a:p>
          <a:p>
            <a:pPr lvl="1"/>
            <a:r>
              <a:rPr lang="de-AT" sz="1400" dirty="0"/>
              <a:t>Allgemeine Methoden</a:t>
            </a:r>
          </a:p>
          <a:p>
            <a:pPr lvl="1"/>
            <a:r>
              <a:rPr lang="de-AT" sz="1400" dirty="0"/>
              <a:t>Iterationen</a:t>
            </a:r>
          </a:p>
          <a:p>
            <a:r>
              <a:rPr lang="de-AT" sz="1600" dirty="0"/>
              <a:t>Objekte</a:t>
            </a:r>
          </a:p>
          <a:p>
            <a:pPr lvl="1"/>
            <a:r>
              <a:rPr lang="de-AT" sz="1400" dirty="0"/>
              <a:t>Grundlagen</a:t>
            </a:r>
          </a:p>
          <a:p>
            <a:pPr lvl="1"/>
            <a:r>
              <a:rPr lang="de-AT" sz="1400" dirty="0"/>
              <a:t>Verändern &amp; Erweitern</a:t>
            </a:r>
          </a:p>
          <a:p>
            <a:pPr lvl="1"/>
            <a:r>
              <a:rPr lang="de-AT" sz="1400" dirty="0"/>
              <a:t>Objekte und Arrays kombinieren</a:t>
            </a:r>
          </a:p>
          <a:p>
            <a:pPr marL="274320" lvl="1" indent="0">
              <a:buNone/>
            </a:pPr>
            <a:endParaRPr lang="de-AT" sz="1400" dirty="0"/>
          </a:p>
          <a:p>
            <a:pPr lvl="1"/>
            <a:endParaRPr lang="de-AT" sz="1400" dirty="0"/>
          </a:p>
          <a:p>
            <a:pPr lvl="1"/>
            <a:endParaRPr lang="de-AT" sz="1400" dirty="0"/>
          </a:p>
          <a:p>
            <a:endParaRPr lang="de-AT" sz="1600" dirty="0"/>
          </a:p>
          <a:p>
            <a:pPr marL="0" indent="0">
              <a:buNone/>
            </a:pPr>
            <a:endParaRPr lang="de-AT" sz="1600" dirty="0"/>
          </a:p>
          <a:p>
            <a:pPr lvl="2"/>
            <a:endParaRPr lang="de-AT" sz="1200" dirty="0"/>
          </a:p>
          <a:p>
            <a:endParaRPr lang="de-AT" sz="1600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41" y="2040622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Konstruktorfunktion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7861" y="1989193"/>
            <a:ext cx="6037385" cy="4137259"/>
          </a:xfrm>
        </p:spPr>
        <p:txBody>
          <a:bodyPr>
            <a:normAutofit/>
          </a:bodyPr>
          <a:lstStyle/>
          <a:p>
            <a:r>
              <a:rPr lang="de-DE" dirty="0" err="1"/>
              <a:t>Konstruktorfunktionen</a:t>
            </a:r>
            <a:r>
              <a:rPr lang="de-DE" dirty="0"/>
              <a:t> werden verwendet, um Objekte mit gleicher Struktur und Verhalten zu erstellen.</a:t>
            </a:r>
          </a:p>
          <a:p>
            <a:r>
              <a:rPr lang="de-DE" dirty="0"/>
              <a:t>Sie verwenden das '</a:t>
            </a:r>
            <a:r>
              <a:rPr lang="de-DE" dirty="0" err="1"/>
              <a:t>new</a:t>
            </a:r>
            <a:r>
              <a:rPr lang="de-DE" dirty="0"/>
              <a:t>'-Schlüsselwort und '</a:t>
            </a:r>
            <a:r>
              <a:rPr lang="de-DE" dirty="0" err="1"/>
              <a:t>this</a:t>
            </a:r>
            <a:r>
              <a:rPr lang="de-DE" dirty="0"/>
              <a:t>', um Eigenschaften und Methoden dem erstellten Objekt zuzuweisen.</a:t>
            </a:r>
          </a:p>
          <a:p>
            <a:r>
              <a:rPr lang="de-DE" dirty="0"/>
              <a:t>Konventionell sind </a:t>
            </a:r>
            <a:r>
              <a:rPr lang="de-DE" dirty="0" err="1"/>
              <a:t>Konstruktorfunktionen</a:t>
            </a:r>
            <a:r>
              <a:rPr lang="de-DE" dirty="0"/>
              <a:t> mit einem Anfangsbuchstaben in Großbuchstaben benannt.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9" y="2057400"/>
            <a:ext cx="5070824" cy="35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Factory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7347" y="1951892"/>
            <a:ext cx="5723792" cy="4242767"/>
          </a:xfrm>
        </p:spPr>
        <p:txBody>
          <a:bodyPr/>
          <a:lstStyle/>
          <a:p>
            <a:r>
              <a:rPr lang="de-DE" dirty="0"/>
              <a:t>Das Fabrikmuster ermöglicht die Erstellung von Objekten ohne Verwendung des '</a:t>
            </a:r>
            <a:r>
              <a:rPr lang="de-DE" dirty="0" err="1"/>
              <a:t>new</a:t>
            </a:r>
            <a:r>
              <a:rPr lang="de-DE" dirty="0"/>
              <a:t>'-Schlüsselworts</a:t>
            </a:r>
          </a:p>
          <a:p>
            <a:r>
              <a:rPr lang="de-DE" dirty="0"/>
              <a:t>Es verwendet eine Funktion, die ein Objekt mit Eigenschaften und möglicherweise Methoden zurückgibt</a:t>
            </a:r>
          </a:p>
          <a:p>
            <a:r>
              <a:rPr lang="de-DE" dirty="0"/>
              <a:t> Dieses Muster ist flexibler und erlaubt mehr Kontrolle über den Erstellungsprozess. </a:t>
            </a:r>
          </a:p>
          <a:p>
            <a:r>
              <a:rPr lang="de-DE" dirty="0"/>
              <a:t>Es erleichtert die Erstellung von Objekten mit unterschiedlichen Eigenschaftswerten basierend auf den übergebenen Parametern.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8" y="2174788"/>
            <a:ext cx="5664921" cy="24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9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Arrays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6344" y="1839831"/>
            <a:ext cx="8915402" cy="4137259"/>
          </a:xfrm>
        </p:spPr>
        <p:txBody>
          <a:bodyPr/>
          <a:lstStyle/>
          <a:p>
            <a:r>
              <a:rPr lang="de-DE" dirty="0"/>
              <a:t>Ein Array speichert eine Liste von mehreren beliebigen Werten.</a:t>
            </a:r>
          </a:p>
          <a:p>
            <a:r>
              <a:rPr lang="de-DE" dirty="0"/>
              <a:t>Die Werte eines Arrays können sich auch im Typ unterscheiden, das sollte man aber v</a:t>
            </a:r>
            <a:r>
              <a:rPr lang="en-US" dirty="0" err="1"/>
              <a:t>ermeiden</a:t>
            </a:r>
            <a:r>
              <a:rPr lang="en-US" dirty="0"/>
              <a:t>.</a:t>
            </a:r>
          </a:p>
          <a:p>
            <a:r>
              <a:rPr lang="de-DE" dirty="0"/>
              <a:t>Ein Array wird mit Eckigen Klammern [ ] geschrieben, die einzelnen Werte mit </a:t>
            </a:r>
            <a:r>
              <a:rPr lang="en-US" dirty="0" err="1"/>
              <a:t>Kommas</a:t>
            </a:r>
            <a:r>
              <a:rPr lang="en-US" dirty="0"/>
              <a:t> , </a:t>
            </a:r>
            <a:r>
              <a:rPr lang="en-US" dirty="0" err="1"/>
              <a:t>getrennt</a:t>
            </a:r>
            <a:r>
              <a:rPr lang="en-US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4084307"/>
            <a:ext cx="586790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7091" y="307730"/>
            <a:ext cx="8915402" cy="1371600"/>
          </a:xfrm>
        </p:spPr>
        <p:txBody>
          <a:bodyPr/>
          <a:lstStyle/>
          <a:p>
            <a:r>
              <a:rPr lang="de-AT" dirty="0"/>
              <a:t>Array Zugriff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1582" y="1512278"/>
            <a:ext cx="10099431" cy="4739054"/>
          </a:xfrm>
        </p:spPr>
        <p:txBody>
          <a:bodyPr>
            <a:normAutofit/>
          </a:bodyPr>
          <a:lstStyle/>
          <a:p>
            <a:r>
              <a:rPr lang="de-DE" dirty="0"/>
              <a:t>Mit .</a:t>
            </a:r>
            <a:r>
              <a:rPr lang="de-DE" dirty="0" err="1"/>
              <a:t>length</a:t>
            </a:r>
            <a:r>
              <a:rPr lang="de-DE" dirty="0"/>
              <a:t> lässt sich die Länge eines Arrays bestimmen.</a:t>
            </a:r>
          </a:p>
          <a:p>
            <a:r>
              <a:rPr lang="de-DE" dirty="0"/>
              <a:t>Mit [i] kann man auf eine bestimmten Stelle (Index) im Array zugreifen, wobei die Erste Stelle den Index </a:t>
            </a:r>
            <a:r>
              <a:rPr lang="de-DE" b="1" dirty="0"/>
              <a:t>0 </a:t>
            </a:r>
            <a:r>
              <a:rPr lang="de-DE" dirty="0"/>
              <a:t>hat. </a:t>
            </a:r>
          </a:p>
          <a:p>
            <a:r>
              <a:rPr lang="de-DE" dirty="0"/>
              <a:t>Der Wert von .</a:t>
            </a:r>
            <a:r>
              <a:rPr lang="de-DE" dirty="0" err="1"/>
              <a:t>length</a:t>
            </a:r>
            <a:r>
              <a:rPr lang="de-DE" dirty="0"/>
              <a:t> ist also immer um 1 höher als die letzte Stelle, auf die man zugreifen kann.</a:t>
            </a:r>
          </a:p>
          <a:p>
            <a:r>
              <a:rPr lang="de-DE" dirty="0"/>
              <a:t>Greift man auf eine Stelle zu, die außerhalb des Wertebereichs liegt, so erhält man den Wert </a:t>
            </a:r>
            <a:r>
              <a:rPr lang="de-DE" dirty="0" err="1"/>
              <a:t>undefined</a:t>
            </a:r>
            <a:r>
              <a:rPr lang="de-DE" dirty="0"/>
              <a:t>. Dies ist in JS kein Laufzeitfehler!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77" y="4334204"/>
            <a:ext cx="5813229" cy="19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 befüllen / 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Mit [i] und einer Zuweisung kann man den Wert der gewünschten Stelle überschreiben oder befüllen. </a:t>
            </a:r>
          </a:p>
          <a:p>
            <a:r>
              <a:rPr lang="de-DE" dirty="0"/>
              <a:t>Mit der Funktion .</a:t>
            </a:r>
            <a:r>
              <a:rPr lang="de-DE" b="1" dirty="0"/>
              <a:t>push(wert), </a:t>
            </a:r>
            <a:r>
              <a:rPr lang="de-DE" dirty="0"/>
              <a:t>die man auf die Variable anwendet, lässt sich ein Wert am Ende des Arrays anhängen, mit .</a:t>
            </a:r>
            <a:r>
              <a:rPr lang="de-DE" b="1" dirty="0" err="1"/>
              <a:t>unshift</a:t>
            </a:r>
            <a:r>
              <a:rPr lang="de-DE" b="1" dirty="0"/>
              <a:t>(wert) </a:t>
            </a:r>
            <a:r>
              <a:rPr lang="de-DE" dirty="0"/>
              <a:t>am </a:t>
            </a:r>
            <a:r>
              <a:rPr lang="en-US" dirty="0" err="1"/>
              <a:t>Anfang</a:t>
            </a:r>
            <a:r>
              <a:rPr lang="en-US" dirty="0"/>
              <a:t>.</a:t>
            </a:r>
          </a:p>
          <a:p>
            <a:r>
              <a:rPr lang="de-DE" b="1" dirty="0"/>
              <a:t>Vorsicht</a:t>
            </a:r>
            <a:r>
              <a:rPr lang="de-DE" dirty="0"/>
              <a:t>: Das geht auch dann, wenn das Array selbst als </a:t>
            </a:r>
            <a:r>
              <a:rPr lang="de-DE" dirty="0" err="1"/>
              <a:t>const</a:t>
            </a:r>
            <a:r>
              <a:rPr lang="de-DE" dirty="0"/>
              <a:t> deklariert wurde!</a:t>
            </a:r>
          </a:p>
          <a:p>
            <a:r>
              <a:rPr lang="de-DE" dirty="0" err="1"/>
              <a:t>const</a:t>
            </a:r>
            <a:r>
              <a:rPr lang="de-DE" dirty="0"/>
              <a:t> schützt die Variable nur davor, mit einem gänzlich neuen Array überschrieben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09" y="4592030"/>
            <a:ext cx="6949781" cy="18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037" y="685800"/>
            <a:ext cx="8915402" cy="1371600"/>
          </a:xfrm>
        </p:spPr>
        <p:txBody>
          <a:bodyPr/>
          <a:lstStyle/>
          <a:p>
            <a:r>
              <a:rPr lang="de-AT" dirty="0"/>
              <a:t>Mehrdimensionale 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Arrays können auch Arrays beinhalten, man spricht dann von Mehrdimensionalen Arrays. </a:t>
            </a:r>
          </a:p>
          <a:p>
            <a:r>
              <a:rPr lang="de-DE" dirty="0"/>
              <a:t>Ein Wert in einem Zweidimensionalen Array könnte beispielsweise die Zelle einer Tabelle oder einen Feld auf einem Schachbrett repräsentieren.</a:t>
            </a:r>
          </a:p>
          <a:p>
            <a:r>
              <a:rPr lang="de-DE" dirty="0"/>
              <a:t>Mit der ersten eckigen Klammer beim Zugriff erhält man ein inneres Array, mit der zweiten einen Wert im inneren Array. Bei mehr als zwei Dimensionen folgen weitere eckige Klammern...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2" y="4164826"/>
            <a:ext cx="6485182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9325708" cy="1371600"/>
          </a:xfrm>
        </p:spPr>
        <p:txBody>
          <a:bodyPr/>
          <a:lstStyle/>
          <a:p>
            <a:r>
              <a:rPr lang="de-AT" dirty="0"/>
              <a:t>Übung zu Arrays „Wer bezahlt die Rechnung“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82560" cy="4137259"/>
          </a:xfrm>
        </p:spPr>
        <p:txBody>
          <a:bodyPr>
            <a:normAutofit/>
          </a:bodyPr>
          <a:lstStyle/>
          <a:p>
            <a:r>
              <a:rPr lang="de-DE" dirty="0"/>
              <a:t>Schreibe eine Funktion „</a:t>
            </a:r>
            <a:r>
              <a:rPr lang="de-DE" dirty="0" err="1"/>
              <a:t>whosPaying</a:t>
            </a:r>
            <a:r>
              <a:rPr lang="de-DE" dirty="0"/>
              <a:t>(</a:t>
            </a:r>
            <a:r>
              <a:rPr lang="de-DE" dirty="0" err="1"/>
              <a:t>names</a:t>
            </a:r>
            <a:r>
              <a:rPr lang="de-DE" dirty="0"/>
              <a:t>)“, die einen zufälligen Namen aus einer Liste von Namen auswählt. Die ausgewählte Person muss die Rechnung für das Essen aller bezahlen.</a:t>
            </a:r>
          </a:p>
          <a:p>
            <a:r>
              <a:rPr lang="de-DE" dirty="0"/>
              <a:t>Wichtig: Das Ergebnis sollte aus der Funktion zurückgegeben werden und über console.log geloggt werden. </a:t>
            </a:r>
          </a:p>
          <a:p>
            <a:r>
              <a:rPr lang="de-DE" dirty="0"/>
              <a:t>Das Ergebnis sollte genau mit dem Beispielergebnis übereinstimmen, einschließlich Groß- und Kleinschreibung sowie Interpunktion.</a:t>
            </a:r>
          </a:p>
          <a:p>
            <a:r>
              <a:rPr lang="de-DE" dirty="0"/>
              <a:t>Beispiel-Eingabe: ["Angela", "Ben", "Jenny", "Michael", "</a:t>
            </a:r>
            <a:r>
              <a:rPr lang="de-DE" dirty="0" err="1"/>
              <a:t>Chloe</a:t>
            </a:r>
            <a:r>
              <a:rPr lang="de-DE" dirty="0"/>
              <a:t>"] </a:t>
            </a:r>
          </a:p>
          <a:p>
            <a:r>
              <a:rPr lang="de-DE" dirty="0"/>
              <a:t>Beispiel-Ausgabe: Michael bezahlt heute das Mittagessen!„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60" y="2120984"/>
            <a:ext cx="3008257" cy="3760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51" y="2760655"/>
            <a:ext cx="2697714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Array Methoden 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25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Microsoft Office PowerPoint</Application>
  <PresentationFormat>Breitbild</PresentationFormat>
  <Paragraphs>128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Avenir Next LT Pro Light</vt:lpstr>
      <vt:lpstr>EncaseVTI</vt:lpstr>
      <vt:lpstr>JavaScript  Arrays &amp; Objekte</vt:lpstr>
      <vt:lpstr>Übersicht</vt:lpstr>
      <vt:lpstr>Arrays</vt:lpstr>
      <vt:lpstr>Arrays</vt:lpstr>
      <vt:lpstr>Array Zugriff</vt:lpstr>
      <vt:lpstr>Arrays befüllen / verändern</vt:lpstr>
      <vt:lpstr>Mehrdimensionale Arrays</vt:lpstr>
      <vt:lpstr>Übung zu Arrays „Wer bezahlt die Rechnung“</vt:lpstr>
      <vt:lpstr>Array Methoden </vt:lpstr>
      <vt:lpstr>Array Methoden</vt:lpstr>
      <vt:lpstr>Array Iterationen</vt:lpstr>
      <vt:lpstr>Array Sortierung</vt:lpstr>
      <vt:lpstr>Objekte</vt:lpstr>
      <vt:lpstr>Objekte Grundlagen</vt:lpstr>
      <vt:lpstr>Objekte verändern</vt:lpstr>
      <vt:lpstr>Objekte &amp; Arrays kombinieren</vt:lpstr>
      <vt:lpstr>Funktionen innerhalb von Objekten</vt:lpstr>
      <vt:lpstr>Übung zu Array Methoden „Rangliste“</vt:lpstr>
      <vt:lpstr>Übungen zu Arrays &amp; Objekte</vt:lpstr>
      <vt:lpstr>Konstruktorfunktion</vt:lpstr>
      <vt:lpstr>Factory Pattern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Koch</cp:lastModifiedBy>
  <cp:revision>187</cp:revision>
  <dcterms:created xsi:type="dcterms:W3CDTF">2023-08-23T09:07:38Z</dcterms:created>
  <dcterms:modified xsi:type="dcterms:W3CDTF">2024-12-17T14:21:49Z</dcterms:modified>
</cp:coreProperties>
</file>