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3" r:id="rId3"/>
    <p:sldId id="330" r:id="rId4"/>
    <p:sldId id="364" r:id="rId5"/>
    <p:sldId id="348" r:id="rId6"/>
    <p:sldId id="349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6" r:id="rId16"/>
    <p:sldId id="376" r:id="rId17"/>
    <p:sldId id="375" r:id="rId18"/>
    <p:sldId id="357" r:id="rId19"/>
    <p:sldId id="358" r:id="rId20"/>
    <p:sldId id="359" r:id="rId21"/>
    <p:sldId id="360" r:id="rId22"/>
    <p:sldId id="361" r:id="rId23"/>
    <p:sldId id="362" r:id="rId24"/>
    <p:sldId id="374" r:id="rId25"/>
    <p:sldId id="365" r:id="rId26"/>
    <p:sldId id="331" r:id="rId27"/>
    <p:sldId id="367" r:id="rId28"/>
    <p:sldId id="368" r:id="rId29"/>
    <p:sldId id="369" r:id="rId30"/>
    <p:sldId id="371" r:id="rId31"/>
    <p:sldId id="372" r:id="rId32"/>
    <p:sldId id="373" r:id="rId33"/>
    <p:sldId id="29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flex-layou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d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62933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– </a:t>
            </a:r>
            <a:r>
              <a:rPr lang="de-AT" sz="3200" dirty="0" err="1"/>
              <a:t>Flexbox</a:t>
            </a:r>
            <a:r>
              <a:rPr lang="de-AT" sz="3200" dirty="0"/>
              <a:t> &amp; </a:t>
            </a:r>
            <a:r>
              <a:rPr lang="de-AT" sz="3200" dirty="0" err="1"/>
              <a:t>Grid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Shorthand für die Eigenschaften „flex-</a:t>
            </a:r>
            <a:r>
              <a:rPr lang="de-AT" dirty="0" err="1"/>
              <a:t>direction</a:t>
            </a:r>
            <a:r>
              <a:rPr lang="de-AT" dirty="0"/>
              <a:t>“ und „flex-</a:t>
            </a:r>
            <a:r>
              <a:rPr lang="de-AT" dirty="0" err="1"/>
              <a:t>wrap</a:t>
            </a:r>
            <a:r>
              <a:rPr lang="de-AT" dirty="0"/>
              <a:t>“, die zusammen die Haupt- und Querachsen des </a:t>
            </a:r>
            <a:r>
              <a:rPr lang="de-AT" dirty="0" err="1"/>
              <a:t>Flexcontainers</a:t>
            </a:r>
            <a:r>
              <a:rPr lang="de-AT" dirty="0"/>
              <a:t> definieren. </a:t>
            </a:r>
          </a:p>
          <a:p>
            <a:r>
              <a:rPr lang="de-AT" dirty="0"/>
              <a:t>Der Standardwert ist „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nowrap</a:t>
            </a:r>
            <a:r>
              <a:rPr lang="de-AT" dirty="0"/>
              <a:t>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859C0-CBDA-BB6F-2ECB-9AC1106A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1ACC77-110E-AF94-71A3-B79DE28A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2709667"/>
            <a:ext cx="3515216" cy="158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AEF8-FF5B-30B0-6BD7-FEF31D9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18" y="4551402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6071347" cy="4771292"/>
          </a:xfrm>
        </p:spPr>
        <p:txBody>
          <a:bodyPr>
            <a:noAutofit/>
          </a:bodyPr>
          <a:lstStyle/>
          <a:p>
            <a:r>
              <a:rPr lang="de-AT" sz="1600" dirty="0"/>
              <a:t>Definiert die horizontale Ausrichtung der </a:t>
            </a:r>
            <a:r>
              <a:rPr lang="de-AT" sz="1600" dirty="0" err="1"/>
              <a:t>Flexelemente</a:t>
            </a:r>
            <a:r>
              <a:rPr lang="de-AT" sz="1600" dirty="0"/>
              <a:t> auf der Hauptachse des </a:t>
            </a:r>
            <a:r>
              <a:rPr lang="de-AT" sz="1600" dirty="0" err="1"/>
              <a:t>Flexcontainers</a:t>
            </a:r>
            <a:r>
              <a:rPr lang="de-AT" sz="1600" dirty="0"/>
              <a:t>.</a:t>
            </a:r>
          </a:p>
          <a:p>
            <a:pPr lvl="1"/>
            <a:r>
              <a:rPr lang="de-AT" sz="1400" dirty="0"/>
              <a:t>flex-start (Standard): Elemente werden zum Anfang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/>
              <a:t>flex-end: Elemente werden zum Ende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 err="1"/>
              <a:t>center</a:t>
            </a:r>
            <a:r>
              <a:rPr lang="de-AT" sz="1400" dirty="0"/>
              <a:t>: Elemente werden in der Mitte der Linie zentriert.</a:t>
            </a:r>
          </a:p>
          <a:p>
            <a:pPr lvl="1"/>
            <a:r>
              <a:rPr lang="de-AT" sz="1400" dirty="0" err="1"/>
              <a:t>space-between</a:t>
            </a:r>
            <a:r>
              <a:rPr lang="de-AT" sz="1400" dirty="0"/>
              <a:t>: Elemente werden gleichmäßig in der Linie verteilt; das erste Element befindet sich auf der Startlinie, das letzte Element auf der </a:t>
            </a:r>
            <a:r>
              <a:rPr lang="de-AT" sz="1400" dirty="0" err="1"/>
              <a:t>Endlinie</a:t>
            </a:r>
            <a:r>
              <a:rPr lang="de-AT" sz="1400" dirty="0"/>
              <a:t>.</a:t>
            </a:r>
          </a:p>
          <a:p>
            <a:pPr lvl="1"/>
            <a:r>
              <a:rPr lang="de-AT" sz="1400" dirty="0" err="1"/>
              <a:t>space-around</a:t>
            </a:r>
            <a:r>
              <a:rPr lang="de-AT" sz="1400" dirty="0"/>
              <a:t>: Elemente werden so verteilt, dass der Abstand zwischen jedem beliebigen Paar von Elementen (und der Abstand zu den Rändern) gleich ist.</a:t>
            </a:r>
          </a:p>
          <a:p>
            <a:pPr lvl="1"/>
            <a:r>
              <a:rPr lang="de-AT" sz="1400" dirty="0" err="1"/>
              <a:t>start</a:t>
            </a:r>
            <a:r>
              <a:rPr lang="de-AT" sz="1400" dirty="0"/>
              <a:t>, end, </a:t>
            </a:r>
            <a:r>
              <a:rPr lang="de-AT" sz="1400" dirty="0" err="1"/>
              <a:t>left</a:t>
            </a:r>
            <a:r>
              <a:rPr lang="de-AT" sz="1400" dirty="0"/>
              <a:t> und </a:t>
            </a:r>
            <a:r>
              <a:rPr lang="de-AT" sz="1400" dirty="0" err="1"/>
              <a:t>right</a:t>
            </a:r>
            <a:r>
              <a:rPr lang="de-AT" sz="1400" dirty="0"/>
              <a:t> können zusätzlich verwendet werden ist aber nicht empfehlenswert weil von einigen Browsern (Chrome) nicht unterstützt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7A16DA-73F8-6787-EACF-750B50F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FC09A-2E20-6B2D-C7DF-36376C1D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2" y="2543174"/>
            <a:ext cx="2490394" cy="39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Definiert das Standardverhalten dafür, wie </a:t>
            </a:r>
            <a:r>
              <a:rPr lang="de-AT" dirty="0" err="1"/>
              <a:t>Flexelemente</a:t>
            </a:r>
            <a:r>
              <a:rPr lang="de-AT" dirty="0"/>
              <a:t> auf der Querachse (senkrecht zur Hauptachse) in der aktuellen Zeile angeordnet werden. </a:t>
            </a:r>
          </a:p>
          <a:p>
            <a:pPr lvl="1"/>
            <a:r>
              <a:rPr lang="de-AT" dirty="0"/>
              <a:t>stretch (Standard): Dehnen, um den Container auszufüllen (beachtet immer noch min-</a:t>
            </a:r>
            <a:r>
              <a:rPr lang="de-AT" dirty="0" err="1"/>
              <a:t>width</a:t>
            </a:r>
            <a:r>
              <a:rPr lang="de-AT" dirty="0"/>
              <a:t>/</a:t>
            </a:r>
            <a:r>
              <a:rPr lang="de-AT" dirty="0" err="1"/>
              <a:t>max-width</a:t>
            </a:r>
            <a:r>
              <a:rPr lang="de-AT" dirty="0"/>
              <a:t>).</a:t>
            </a:r>
          </a:p>
          <a:p>
            <a:pPr lvl="1"/>
            <a:r>
              <a:rPr lang="de-AT" dirty="0"/>
              <a:t>flex-start: Elemente werden am Anfang der Querachse platziert. </a:t>
            </a:r>
          </a:p>
          <a:p>
            <a:pPr lvl="1"/>
            <a:r>
              <a:rPr lang="de-AT" dirty="0"/>
              <a:t>flex-end: Elemente werden am Ende der Querachse platziert. 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Querachse zentriert.</a:t>
            </a:r>
          </a:p>
          <a:p>
            <a:pPr lvl="1"/>
            <a:r>
              <a:rPr lang="de-AT" dirty="0" err="1"/>
              <a:t>baseline</a:t>
            </a:r>
            <a:r>
              <a:rPr lang="de-AT" dirty="0"/>
              <a:t>: Elemente werden so ausgerichtet, dass ihre Grundlinien ausgerichtet sind.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5B6C95-C756-3DAE-28CE-4F895A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DC0BCB-4D13-57AF-0981-0D964FD8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9" y="2571750"/>
            <a:ext cx="3143594" cy="4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934308"/>
            <a:ext cx="6750424" cy="4733192"/>
          </a:xfrm>
        </p:spPr>
        <p:txBody>
          <a:bodyPr>
            <a:normAutofit fontScale="85000" lnSpcReduction="20000"/>
          </a:bodyPr>
          <a:lstStyle/>
          <a:p>
            <a:r>
              <a:rPr lang="de-AT" sz="1900" dirty="0"/>
              <a:t>Richtet die Zeilen eines </a:t>
            </a:r>
            <a:r>
              <a:rPr lang="de-AT" sz="1900" dirty="0" err="1"/>
              <a:t>Flexcontainers</a:t>
            </a:r>
            <a:r>
              <a:rPr lang="de-AT" sz="1900" dirty="0"/>
              <a:t> aus, wenn es zusätzlichen Platz auf der Querachse gibt.</a:t>
            </a:r>
          </a:p>
          <a:p>
            <a:r>
              <a:rPr lang="de-AT" sz="1900" dirty="0"/>
              <a:t>Diese Eigenschaft hat nur Auswirkungen auf mehrzeilige flexible Container, bei denen flex-</a:t>
            </a:r>
            <a:r>
              <a:rPr lang="de-AT" sz="1900" dirty="0" err="1"/>
              <a:t>wrap</a:t>
            </a:r>
            <a:r>
              <a:rPr lang="de-AT" sz="1900" dirty="0"/>
              <a:t> auf "</a:t>
            </a:r>
            <a:r>
              <a:rPr lang="de-AT" sz="1900" dirty="0" err="1"/>
              <a:t>wrap</a:t>
            </a:r>
            <a:r>
              <a:rPr lang="de-AT" sz="1900" dirty="0"/>
              <a:t>" oder "</a:t>
            </a:r>
            <a:r>
              <a:rPr lang="de-AT" sz="1900" dirty="0" err="1"/>
              <a:t>wrap</a:t>
            </a:r>
            <a:r>
              <a:rPr lang="de-AT" sz="1900" dirty="0"/>
              <a:t>-reverse" gesetzt ist. In einzeiligen Containern hat sie keine Wirkung</a:t>
            </a:r>
            <a:r>
              <a:rPr lang="de-AT" sz="1600" dirty="0"/>
              <a:t/>
            </a:r>
            <a:br>
              <a:rPr lang="de-AT" sz="1600" dirty="0"/>
            </a:br>
            <a:endParaRPr lang="de-AT" sz="1600" dirty="0"/>
          </a:p>
          <a:p>
            <a:pPr lvl="1"/>
            <a:r>
              <a:rPr lang="de-AT" dirty="0"/>
              <a:t>normal (Standard): Elemente werden in ihrer Standardposition angeordnet, als ob kein Wert festgelegt wäre.</a:t>
            </a:r>
          </a:p>
          <a:p>
            <a:pPr lvl="1"/>
            <a:r>
              <a:rPr lang="de-AT" dirty="0"/>
              <a:t>flex-start / -end: Elemente werden am Anfang / Ende der flex-</a:t>
            </a:r>
            <a:r>
              <a:rPr lang="de-AT" dirty="0" err="1"/>
              <a:t>direction</a:t>
            </a:r>
            <a:r>
              <a:rPr lang="de-AT" dirty="0"/>
              <a:t> des Containers platziert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Mitte des Containers zentriert.</a:t>
            </a:r>
          </a:p>
          <a:p>
            <a:pPr lvl="1"/>
            <a:r>
              <a:rPr lang="de-AT" dirty="0" err="1"/>
              <a:t>space-between</a:t>
            </a:r>
            <a:r>
              <a:rPr lang="de-AT" dirty="0"/>
              <a:t>: Elemente werden gleichmäßig verteilt; die erste Zeile ist am Anfang des Containers und die letzte Zeile am Ende.</a:t>
            </a:r>
          </a:p>
          <a:p>
            <a:pPr lvl="1"/>
            <a:r>
              <a:rPr lang="de-AT" dirty="0" err="1"/>
              <a:t>space-around</a:t>
            </a:r>
            <a:r>
              <a:rPr lang="de-AT" dirty="0"/>
              <a:t>: Elemente werden gleichmäßig verteilt, wobei gleicher Raum um jede Zeile vorhanden ist.</a:t>
            </a:r>
          </a:p>
          <a:p>
            <a:pPr lvl="1"/>
            <a:r>
              <a:rPr lang="de-AT" dirty="0" err="1"/>
              <a:t>space-evenly</a:t>
            </a:r>
            <a:r>
              <a:rPr lang="de-AT" dirty="0"/>
              <a:t>: Elemente werden gleichmäßig verteilt, wobei gleicher Raum um sie herum vorhanden ist.</a:t>
            </a:r>
          </a:p>
          <a:p>
            <a:pPr lvl="1"/>
            <a:r>
              <a:rPr lang="de-AT" dirty="0"/>
              <a:t>stretch: Zeilen dehnen sich aus, um den verbleibenden Platz einzunehmen.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766A53-4E24-F9FD-8093-1CC8BED6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93" y="2632786"/>
            <a:ext cx="3045392" cy="4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gap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Die Eigenschaft `</a:t>
            </a:r>
            <a:r>
              <a:rPr lang="de-AT" dirty="0" err="1"/>
              <a:t>gap</a:t>
            </a:r>
            <a:r>
              <a:rPr lang="de-AT" dirty="0"/>
              <a:t>` steuert explizit den Abstand zwischen </a:t>
            </a:r>
            <a:r>
              <a:rPr lang="de-AT" dirty="0" err="1"/>
              <a:t>Flexelementen</a:t>
            </a:r>
            <a:r>
              <a:rPr lang="de-AT" dirty="0"/>
              <a:t>. </a:t>
            </a:r>
          </a:p>
          <a:p>
            <a:r>
              <a:rPr lang="de-AT" dirty="0"/>
              <a:t>Gilt nur zwischen den Elementen und nicht an den äußeren Rändern. </a:t>
            </a:r>
          </a:p>
          <a:p>
            <a:r>
              <a:rPr lang="de-AT" dirty="0"/>
              <a:t>Legt den Abstand zwischen den </a:t>
            </a:r>
            <a:r>
              <a:rPr lang="de-AT" dirty="0" err="1"/>
              <a:t>Flexelementen</a:t>
            </a:r>
            <a:r>
              <a:rPr lang="de-AT" dirty="0"/>
              <a:t> fest, ohne den Abstand zwischen den Elementen und dem Containerrand zu beeinflussen. </a:t>
            </a:r>
          </a:p>
          <a:p>
            <a:r>
              <a:rPr lang="de-AT" dirty="0"/>
              <a:t>Definiert einen Mindestabstand . Wenn der Abstand zwischen den Elementen aufgrund von Eigenschaften wie </a:t>
            </a:r>
            <a:r>
              <a:rPr lang="de-AT" dirty="0" err="1"/>
              <a:t>justify</a:t>
            </a:r>
            <a:r>
              <a:rPr lang="de-AT" dirty="0"/>
              <a:t>-content: </a:t>
            </a:r>
            <a:r>
              <a:rPr lang="de-AT" dirty="0" err="1"/>
              <a:t>space-between</a:t>
            </a:r>
            <a:r>
              <a:rPr lang="de-AT" dirty="0"/>
              <a:t>; größer ist, wird die </a:t>
            </a:r>
            <a:r>
              <a:rPr lang="de-AT" dirty="0" err="1"/>
              <a:t>gap</a:t>
            </a:r>
            <a:r>
              <a:rPr lang="de-AT" dirty="0"/>
              <a:t>-Eigenschaft nur dann wirksam, wenn der Abstand zwischen den Elementen kleiner wäre.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3D5B4B-640F-455D-9819-796071A1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31" y="2585479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Layout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A1CFA-BB23-0657-4C8D-927E8E3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33" y="1854815"/>
            <a:ext cx="8962934" cy="3927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9FCCA4-A25B-97BB-B410-6C224B5B9269}"/>
              </a:ext>
            </a:extLst>
          </p:cNvPr>
          <p:cNvSpPr txBox="1"/>
          <p:nvPr/>
        </p:nvSpPr>
        <p:spPr>
          <a:xfrm>
            <a:off x="3890682" y="5802868"/>
            <a:ext cx="4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https://appbrewery.github.io/flex-layout/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smtClean="0"/>
              <a:t>Übung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760572"/>
            <a:ext cx="6929628" cy="4137259"/>
          </a:xfrm>
        </p:spPr>
        <p:txBody>
          <a:bodyPr>
            <a:normAutofit/>
          </a:bodyPr>
          <a:lstStyle/>
          <a:p>
            <a:r>
              <a:rPr lang="de-AT" dirty="0"/>
              <a:t>Schreibe CSS Code um </a:t>
            </a:r>
            <a:r>
              <a:rPr lang="de-AT" dirty="0" smtClean="0"/>
              <a:t>das Bild nebenan zu </a:t>
            </a:r>
            <a:r>
              <a:rPr lang="de-AT" dirty="0"/>
              <a:t>erzeugen. Nutze dafür dein Wissen über </a:t>
            </a:r>
            <a:r>
              <a:rPr lang="de-AT" dirty="0" err="1"/>
              <a:t>flexbox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Ressourcen: /</a:t>
            </a:r>
            <a:r>
              <a:rPr lang="de-AT" dirty="0" err="1" smtClean="0"/>
              <a:t>Flexbox&amp;Grid</a:t>
            </a:r>
            <a:r>
              <a:rPr lang="de-AT" dirty="0" smtClean="0"/>
              <a:t>/flexbox.html</a:t>
            </a:r>
            <a:endParaRPr lang="de-AT" dirty="0"/>
          </a:p>
          <a:p>
            <a:r>
              <a:rPr lang="de-AT" dirty="0"/>
              <a:t>Die Elemente </a:t>
            </a:r>
            <a:r>
              <a:rPr lang="de-AT" dirty="0" smtClean="0"/>
              <a:t>sollen </a:t>
            </a:r>
            <a:r>
              <a:rPr lang="de-AT" dirty="0"/>
              <a:t>bei Bildschirmbreite größer als </a:t>
            </a:r>
            <a:r>
              <a:rPr lang="de-AT" dirty="0" smtClean="0"/>
              <a:t>600px nebeneinander mit gleichem Abstand bei </a:t>
            </a:r>
            <a:r>
              <a:rPr lang="de-AT" dirty="0"/>
              <a:t>weniger untereinander zentriert angeordnet werden</a:t>
            </a:r>
          </a:p>
          <a:p>
            <a:r>
              <a:rPr lang="de-AT" dirty="0"/>
              <a:t>Die Buttons sollen beim drüber </a:t>
            </a:r>
            <a:r>
              <a:rPr lang="de-AT" dirty="0" err="1"/>
              <a:t>hovern</a:t>
            </a:r>
            <a:r>
              <a:rPr lang="de-AT" dirty="0"/>
              <a:t> eine andere Farbe annehmen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973" y="2057400"/>
            <a:ext cx="1914792" cy="27721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4" y="5017110"/>
            <a:ext cx="10582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smtClean="0"/>
              <a:t>Übung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760572"/>
            <a:ext cx="6929628" cy="4137259"/>
          </a:xfrm>
        </p:spPr>
        <p:txBody>
          <a:bodyPr>
            <a:normAutofit/>
          </a:bodyPr>
          <a:lstStyle/>
          <a:p>
            <a:r>
              <a:rPr lang="de-AT" dirty="0"/>
              <a:t>Schreibe CSS Code um eine </a:t>
            </a:r>
            <a:r>
              <a:rPr lang="de-AT" dirty="0" err="1"/>
              <a:t>Navigationbar</a:t>
            </a:r>
            <a:r>
              <a:rPr lang="de-AT" dirty="0"/>
              <a:t> zu erzeugen. Nutze dafür dein Wissen über </a:t>
            </a:r>
            <a:r>
              <a:rPr lang="de-AT" dirty="0" err="1"/>
              <a:t>flexbox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Ressourcen: /</a:t>
            </a:r>
            <a:r>
              <a:rPr lang="de-AT" dirty="0" err="1"/>
              <a:t>Flexbox&amp;Grid</a:t>
            </a:r>
            <a:r>
              <a:rPr lang="de-AT" dirty="0"/>
              <a:t>/flexbar.html</a:t>
            </a:r>
          </a:p>
          <a:p>
            <a:r>
              <a:rPr lang="de-AT" dirty="0"/>
              <a:t>Die Elemente der Navigation sollen bei Bildschirmbreite größer als 600 </a:t>
            </a:r>
            <a:r>
              <a:rPr lang="de-AT" dirty="0" err="1"/>
              <a:t>px</a:t>
            </a:r>
            <a:r>
              <a:rPr lang="de-AT" dirty="0"/>
              <a:t> nebeneinander bei weniger untereinander zentriert angeordnet werden</a:t>
            </a:r>
          </a:p>
          <a:p>
            <a:r>
              <a:rPr lang="de-AT" dirty="0"/>
              <a:t>Die Buttons sollen beim drüber </a:t>
            </a:r>
            <a:r>
              <a:rPr lang="de-AT" dirty="0" err="1"/>
              <a:t>hovern</a:t>
            </a:r>
            <a:r>
              <a:rPr lang="de-AT" dirty="0"/>
              <a:t> eine andere Farbe annehmen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FB4FC4-4025-3A40-8FEF-0C334737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9" y="4923828"/>
            <a:ext cx="5708606" cy="17238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C3B751-5DBB-ADAB-52D8-98C94E98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85" y="1541091"/>
            <a:ext cx="3557367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6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order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DE" dirty="0"/>
              <a:t>Das Modul für das flexible Box-Layout erleichtert die Gestaltung flexibler, reaktionsfähiger Layoutstrukturen.</a:t>
            </a:r>
          </a:p>
          <a:p>
            <a:r>
              <a:rPr lang="de-AT" dirty="0"/>
              <a:t>Wird verwendet, um die Reihenfolge der </a:t>
            </a:r>
            <a:r>
              <a:rPr lang="de-AT" dirty="0" err="1"/>
              <a:t>Flexelemente</a:t>
            </a:r>
            <a:r>
              <a:rPr lang="de-AT" dirty="0"/>
              <a:t> unabhängig von ihrer ursprünglichen Reihenfolge im HTML-Code zu ändern. Elemente mit niedrigerer order-Wertung erscheinen zuerst, gefolgt von Elementen mit höherer Wertung.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DEBE4A-4F4C-B76D-A806-6189FBA3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18" y="2797018"/>
            <a:ext cx="345805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flexbox-grow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Definiert die Fähigkeit eines </a:t>
            </a:r>
            <a:r>
              <a:rPr lang="de-AT" dirty="0" err="1"/>
              <a:t>Flexelements</a:t>
            </a:r>
            <a:r>
              <a:rPr lang="de-AT" dirty="0"/>
              <a:t>, sich bei Bedarf zu vergrößern. </a:t>
            </a:r>
          </a:p>
          <a:p>
            <a:r>
              <a:rPr lang="de-AT" dirty="0"/>
              <a:t>Es legt fest, welchen Anteil des verfügbaren Platzes im </a:t>
            </a:r>
            <a:r>
              <a:rPr lang="de-AT" dirty="0" err="1"/>
              <a:t>Flexcontainer</a:t>
            </a:r>
            <a:r>
              <a:rPr lang="de-AT" dirty="0"/>
              <a:t> das Element einnehmen sollte.</a:t>
            </a:r>
          </a:p>
          <a:p>
            <a:r>
              <a:rPr lang="de-AT" dirty="0"/>
              <a:t>Wenn alle Elemente `flex-</a:t>
            </a:r>
            <a:r>
              <a:rPr lang="de-AT" dirty="0" err="1"/>
              <a:t>grow</a:t>
            </a:r>
            <a:r>
              <a:rPr lang="de-AT" dirty="0"/>
              <a:t>` auf 1 gesetzt haben, wird der verbleibende Platz im Container gleichmäßig auf alle Kinder verteilt. </a:t>
            </a:r>
          </a:p>
          <a:p>
            <a:r>
              <a:rPr lang="de-AT" dirty="0"/>
              <a:t>Wenn eines der Kinder den Wert 2 hat, würde dieses Kind doppelt so viel Platz wie eines der anderen einnehmen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3345C4-5D20-8299-035E-82AF0584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Layouts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/>
          </a:bodyPr>
          <a:lstStyle/>
          <a:p>
            <a:r>
              <a:rPr lang="de-DE" dirty="0"/>
              <a:t>Ressource: 3.CSS/Codebeispiele/Layout/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EDBB7D-5B47-58A4-77DE-954353D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1" y="2667370"/>
            <a:ext cx="98883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flexbox-shrink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`flex-</a:t>
            </a:r>
            <a:r>
              <a:rPr lang="de-AT" dirty="0" err="1"/>
              <a:t>shrink</a:t>
            </a:r>
            <a:r>
              <a:rPr lang="de-AT" dirty="0"/>
              <a:t>` ist eine CSS-Eigenschaft, die steuert, wie stark ein </a:t>
            </a:r>
            <a:r>
              <a:rPr lang="de-AT" dirty="0" err="1"/>
              <a:t>Flexelement</a:t>
            </a:r>
            <a:r>
              <a:rPr lang="de-AT" dirty="0"/>
              <a:t> schrumpfen kann, wenn der verfügbare Platz nicht ausreicht. </a:t>
            </a:r>
          </a:p>
          <a:p>
            <a:r>
              <a:rPr lang="de-AT" dirty="0"/>
              <a:t>Ein Wert von 0 bedeutet, dass das Element nicht schrumpfen kann und seine ursprüngliche Größe beibehält.</a:t>
            </a:r>
          </a:p>
          <a:p>
            <a:r>
              <a:rPr lang="de-AT" dirty="0"/>
              <a:t>Ein Wert größer als 0 legt fest, wie stark das Element schrumpfen kann, relativ zu anderen Elementen im Container. </a:t>
            </a:r>
          </a:p>
          <a:p>
            <a:r>
              <a:rPr lang="de-AT" dirty="0"/>
              <a:t>Ein höherer Wert bedeutet, dass das Element stärker schrumpfen wird als Elemente mit niedrigerem Wert.</a:t>
            </a:r>
          </a:p>
          <a:p>
            <a:r>
              <a:rPr lang="de-AT" dirty="0"/>
              <a:t>Negative Werte sollten vermieden werden, da sie zu unvorhersehbaren Ergebnissen führen können.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66E4A6-57A4-3557-B2AA-86C5CCD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</a:t>
            </a:r>
            <a:r>
              <a:rPr lang="de-AT" dirty="0"/>
              <a:t>-basis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Dies definiert die Standardgröße eines Elements, bevor der verbleibende Platz verteilt wird. </a:t>
            </a:r>
          </a:p>
          <a:p>
            <a:r>
              <a:rPr lang="de-AT" dirty="0"/>
              <a:t>Kann über folgende Arten definiert sein:</a:t>
            </a:r>
          </a:p>
          <a:p>
            <a:pPr lvl="1"/>
            <a:r>
              <a:rPr lang="de-AT" dirty="0"/>
              <a:t>Längeneinheit (z. B. 20%, 5rem usw.) oder ein</a:t>
            </a:r>
          </a:p>
          <a:p>
            <a:pPr lvl="1"/>
            <a:r>
              <a:rPr lang="de-AT" dirty="0"/>
              <a:t>Auto (Default): Die Länge entspricht der Länge des flexiblen Elements. Wenn für das Element keine Länge angegeben ist, wird die Länge entsprechend seinem Inhalt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1F2FF2-D98A-B811-D7B3-52A87EB7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53" y="3122096"/>
            <a:ext cx="487748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Die Eigenschaft `flex` ist eine verkürzte Schreibweise, um die Eigenschaften `flex-</a:t>
            </a:r>
            <a:r>
              <a:rPr lang="de-AT" dirty="0" err="1"/>
              <a:t>grow</a:t>
            </a:r>
            <a:r>
              <a:rPr lang="de-AT" dirty="0"/>
              <a:t>`, `flex-</a:t>
            </a:r>
            <a:r>
              <a:rPr lang="de-AT" dirty="0" err="1"/>
              <a:t>shrink</a:t>
            </a:r>
            <a:r>
              <a:rPr lang="de-AT" dirty="0"/>
              <a:t>` und `flex-basis` in einer Zeile zu setzen. Sie erlaubt es, die </a:t>
            </a:r>
            <a:r>
              <a:rPr lang="de-AT" dirty="0" err="1"/>
              <a:t>Flexeigenschaften</a:t>
            </a:r>
            <a:r>
              <a:rPr lang="de-AT" dirty="0"/>
              <a:t> für </a:t>
            </a:r>
            <a:r>
              <a:rPr lang="de-AT" dirty="0" err="1"/>
              <a:t>Flexelemente</a:t>
            </a:r>
            <a:r>
              <a:rPr lang="de-AT" dirty="0"/>
              <a:t> auf eine kompakte Weise zu definieren.</a:t>
            </a:r>
          </a:p>
          <a:p>
            <a:r>
              <a:rPr lang="de-AT" dirty="0"/>
              <a:t>Die Syntax der `flex`-Eigenschaft ist:</a:t>
            </a:r>
          </a:p>
          <a:p>
            <a:r>
              <a:rPr lang="de-AT" dirty="0"/>
              <a:t>flex: [flex-</a:t>
            </a:r>
            <a:r>
              <a:rPr lang="de-AT" dirty="0" err="1"/>
              <a:t>grow</a:t>
            </a:r>
            <a:r>
              <a:rPr lang="de-AT" dirty="0"/>
              <a:t>] [flex-</a:t>
            </a:r>
            <a:r>
              <a:rPr lang="de-AT" dirty="0" err="1"/>
              <a:t>shrink</a:t>
            </a:r>
            <a:r>
              <a:rPr lang="de-AT" dirty="0"/>
              <a:t>] [flex-basis]</a:t>
            </a:r>
          </a:p>
          <a:p>
            <a:r>
              <a:rPr lang="de-AT" dirty="0"/>
              <a:t>Es wird empfohlen, die flex-Shorthand-Eigenschaft zu verwenden, anstatt die einzelnen Eigenschaften (flex-</a:t>
            </a:r>
            <a:r>
              <a:rPr lang="de-AT" dirty="0" err="1"/>
              <a:t>grow</a:t>
            </a:r>
            <a:r>
              <a:rPr lang="de-AT" dirty="0"/>
              <a:t>, flex-</a:t>
            </a:r>
            <a:r>
              <a:rPr lang="de-AT" dirty="0" err="1"/>
              <a:t>shrink</a:t>
            </a:r>
            <a:r>
              <a:rPr lang="de-AT" dirty="0"/>
              <a:t> und flex-basis) separat festzulegen. </a:t>
            </a:r>
          </a:p>
          <a:p>
            <a:r>
              <a:rPr lang="de-AT" dirty="0"/>
              <a:t>Die flex-Shorthand-Eigenschaft sorgt dafür, dass die anderen Werte intelligent gesetzt werden, was zu kürzerem und besser lesbarem CSS-Code führt.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DF33BD-A0CE-DDE2-3983-DA2E6B0C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06" y="3295651"/>
            <a:ext cx="4662240" cy="16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F2EF6-1B4D-D380-3B06-3D6A63E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Flexboxfroggy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0B1A30-1CFA-D724-6050-7346DABF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3" y="2214283"/>
            <a:ext cx="8497471" cy="33148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5BC1B09-165A-2281-AF1A-10D3AF167AC7}"/>
              </a:ext>
            </a:extLst>
          </p:cNvPr>
          <p:cNvSpPr txBox="1"/>
          <p:nvPr/>
        </p:nvSpPr>
        <p:spPr>
          <a:xfrm>
            <a:off x="4361329" y="5686021"/>
            <a:ext cx="346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https://flexboxfroggy.com/#de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50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</a:p>
          <a:p>
            <a:r>
              <a:rPr lang="de-DE" dirty="0"/>
              <a:t>Anwendung eher bei Layout-Strukturen in </a:t>
            </a:r>
            <a:r>
              <a:rPr lang="de-DE" b="1" dirty="0"/>
              <a:t>2 Dimensionen</a:t>
            </a:r>
            <a:r>
              <a:rPr lang="de-DE" dirty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Zeile.</a:t>
            </a:r>
          </a:p>
          <a:p>
            <a:r>
              <a:rPr lang="de-DE" dirty="0"/>
              <a:t>Mit der Eigenschaft „</a:t>
            </a:r>
            <a:r>
              <a:rPr lang="de-DE" b="1" dirty="0" err="1"/>
              <a:t>gap</a:t>
            </a:r>
            <a:r>
              <a:rPr lang="de-DE" dirty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</a:t>
            </a:r>
            <a:r>
              <a:rPr lang="de-AT" dirty="0"/>
              <a:t>-template-</a:t>
            </a:r>
            <a:r>
              <a:rPr lang="de-AT" dirty="0" err="1"/>
              <a:t>columns</a:t>
            </a:r>
            <a:r>
              <a:rPr lang="de-AT" dirty="0"/>
              <a:t>/-</a:t>
            </a:r>
            <a:r>
              <a:rPr lang="de-AT" dirty="0" err="1"/>
              <a:t>rows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63" y="1883499"/>
            <a:ext cx="6869207" cy="4822101"/>
          </a:xfrm>
        </p:spPr>
        <p:txBody>
          <a:bodyPr>
            <a:normAutofit lnSpcReduction="10000"/>
          </a:bodyPr>
          <a:lstStyle/>
          <a:p>
            <a:r>
              <a:rPr lang="de-AT" sz="1600" b="1" dirty="0" err="1"/>
              <a:t>Grid</a:t>
            </a:r>
            <a:r>
              <a:rPr lang="de-AT" sz="1600" b="1" dirty="0"/>
              <a:t>-template-</a:t>
            </a:r>
            <a:r>
              <a:rPr lang="de-AT" sz="1600" b="1" dirty="0" err="1"/>
              <a:t>columns</a:t>
            </a:r>
            <a:r>
              <a:rPr lang="de-AT" sz="1600" b="1" dirty="0"/>
              <a:t>/-</a:t>
            </a:r>
            <a:r>
              <a:rPr lang="de-AT" sz="1600" b="1" dirty="0" err="1"/>
              <a:t>rows</a:t>
            </a:r>
            <a:r>
              <a:rPr lang="de-AT" sz="1600" b="1" dirty="0"/>
              <a:t> </a:t>
            </a:r>
            <a:r>
              <a:rPr lang="de-AT" sz="1600" dirty="0"/>
              <a:t>definiert die Anzahl der Spalten in Ihrem Rasterlayout und kann die Breite jeder Spalte festlegen.</a:t>
            </a:r>
          </a:p>
          <a:p>
            <a:r>
              <a:rPr lang="de-AT" sz="1600" dirty="0"/>
              <a:t>Mögliche Werte für Spalten und Reihenbreite:</a:t>
            </a:r>
          </a:p>
          <a:p>
            <a:pPr lvl="1"/>
            <a:r>
              <a:rPr lang="de-AT" sz="1400" dirty="0"/>
              <a:t>Feste Breiten: Sie können feste Breiten für Spalten in Pixeln (</a:t>
            </a:r>
            <a:r>
              <a:rPr lang="de-AT" sz="1400" dirty="0" err="1"/>
              <a:t>px</a:t>
            </a:r>
            <a:r>
              <a:rPr lang="de-AT" sz="1400" dirty="0"/>
              <a:t>), Zentimetern (cm), Millimetern (mm) oder anderen Einheiten angeben</a:t>
            </a:r>
          </a:p>
          <a:p>
            <a:pPr lvl="1"/>
            <a:r>
              <a:rPr lang="de-AT" sz="1400" dirty="0"/>
              <a:t>Prozentuale Breiten: relativ zur Gesamtbreite des Containers. Beispiel: "25% 50% 25%" würde drei Spalten mit Breiten von 25%, 50% und 25% der Containerbreite erstellen.</a:t>
            </a:r>
          </a:p>
          <a:p>
            <a:pPr lvl="1"/>
            <a:r>
              <a:rPr lang="de-AT" sz="1400" dirty="0"/>
              <a:t>Fr-Einheiten: Mit der Einheit "</a:t>
            </a:r>
            <a:r>
              <a:rPr lang="de-AT" sz="1400" dirty="0" err="1"/>
              <a:t>fr</a:t>
            </a:r>
            <a:r>
              <a:rPr lang="de-AT" sz="1400" dirty="0"/>
              <a:t>" (</a:t>
            </a:r>
            <a:r>
              <a:rPr lang="de-AT" sz="1400" dirty="0" err="1"/>
              <a:t>Fractional</a:t>
            </a:r>
            <a:r>
              <a:rPr lang="de-AT" sz="1400" dirty="0"/>
              <a:t> Unit) Spaltenbreiten in relativen Anteilen angegeben. </a:t>
            </a:r>
          </a:p>
          <a:p>
            <a:pPr lvl="1"/>
            <a:r>
              <a:rPr lang="de-AT" sz="1400" dirty="0" err="1"/>
              <a:t>Minmax</a:t>
            </a:r>
            <a:r>
              <a:rPr lang="de-AT" sz="1400" dirty="0"/>
              <a:t>-Funktion: Die "</a:t>
            </a:r>
            <a:r>
              <a:rPr lang="de-AT" sz="1400" dirty="0" err="1"/>
              <a:t>minmax</a:t>
            </a:r>
            <a:r>
              <a:rPr lang="de-AT" sz="1400" dirty="0"/>
              <a:t>()" Funktion ermöglicht, einen minimalen und maximalen Wert für die Spaltenbreite festzulegen. Beispiel: "</a:t>
            </a:r>
            <a:r>
              <a:rPr lang="de-AT" sz="1400" dirty="0" err="1"/>
              <a:t>minmax</a:t>
            </a:r>
            <a:r>
              <a:rPr lang="de-AT" sz="1400" dirty="0"/>
              <a:t>(100px, 1fr)" Spalte mit minimaler Breite von 100 Pixeln und maximaler Breite von 1 </a:t>
            </a:r>
            <a:r>
              <a:rPr lang="de-AT" sz="1400" dirty="0" err="1"/>
              <a:t>fr</a:t>
            </a:r>
            <a:r>
              <a:rPr lang="de-AT" sz="1400" dirty="0"/>
              <a:t> erstellen.</a:t>
            </a:r>
          </a:p>
          <a:p>
            <a:pPr lvl="1"/>
            <a:r>
              <a:rPr lang="de-AT" sz="1400" dirty="0"/>
              <a:t>Repeat-Funktion: Die "</a:t>
            </a:r>
            <a:r>
              <a:rPr lang="de-AT" sz="1400" dirty="0" err="1"/>
              <a:t>repeat</a:t>
            </a:r>
            <a:r>
              <a:rPr lang="de-AT" sz="1400" dirty="0"/>
              <a:t>()" Funktion erstellt wiederholte Spalten mit denselben Breiten. Beispiel: "</a:t>
            </a:r>
            <a:r>
              <a:rPr lang="de-AT" sz="1400" dirty="0" err="1"/>
              <a:t>repeat</a:t>
            </a:r>
            <a:r>
              <a:rPr lang="de-AT" sz="1400" dirty="0"/>
              <a:t>(3, 1fr)" würde drei Spalten erstellen, die jeweils 1 </a:t>
            </a:r>
            <a:r>
              <a:rPr lang="de-AT" sz="1400" dirty="0" err="1"/>
              <a:t>fr</a:t>
            </a:r>
            <a:r>
              <a:rPr lang="de-AT" sz="1400" dirty="0"/>
              <a:t> breit sind.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131698-1E02-B848-2991-2C4F542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29000"/>
            <a:ext cx="3443328" cy="11358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6D630A-753C-CE3C-2AB7-BBC07A5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81" y="4969798"/>
            <a:ext cx="4061365" cy="1050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0AAC3-E78D-8996-50F4-A6150121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8658785" cy="4672293"/>
          </a:xfrm>
        </p:spPr>
        <p:txBody>
          <a:bodyPr>
            <a:normAutofit fontScale="92500"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justify</a:t>
            </a:r>
            <a:r>
              <a:rPr lang="de-AT" sz="1900" dirty="0"/>
              <a:t>-content" wird verwendet, um das gesamte Raster innerhalb des Containers auszurichten.</a:t>
            </a:r>
            <a:endParaRPr lang="de-AT" sz="2100" dirty="0"/>
          </a:p>
          <a:p>
            <a:pPr lvl="1"/>
            <a:r>
              <a:rPr lang="de-AT" dirty="0"/>
              <a:t>"</a:t>
            </a:r>
            <a:r>
              <a:rPr lang="de-AT" dirty="0" err="1"/>
              <a:t>start</a:t>
            </a:r>
            <a:r>
              <a:rPr lang="de-AT" dirty="0"/>
              <a:t>" – richtet das Raster so aus, dass es bündig mit der Startkante des Rastercontainers ist.</a:t>
            </a:r>
          </a:p>
          <a:p>
            <a:pPr lvl="1"/>
            <a:r>
              <a:rPr lang="de-AT" dirty="0"/>
              <a:t>"end" – richtet das Raster so aus, dass es bündig mit der </a:t>
            </a:r>
            <a:r>
              <a:rPr lang="de-AT" dirty="0" err="1"/>
              <a:t>Endkante</a:t>
            </a:r>
            <a:r>
              <a:rPr lang="de-AT" dirty="0"/>
              <a:t> des Rastercontainers ist.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center</a:t>
            </a:r>
            <a:r>
              <a:rPr lang="de-AT" dirty="0"/>
              <a:t>" – richtet das Raster in der Mitte des Rastercontainers aus.</a:t>
            </a:r>
          </a:p>
          <a:p>
            <a:pPr lvl="1"/>
            <a:r>
              <a:rPr lang="de-AT" dirty="0"/>
              <a:t>"stretch" – ändert die Größe der Rasterelemente, um das Raster zu strecken und den gesamten Breite des Rastercontainers auszufüllen.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space-around</a:t>
            </a:r>
            <a:r>
              <a:rPr lang="de-AT" dirty="0"/>
              <a:t>" – platziert einen gleichmäßigen Abstand zwischen jedem Rasterelement, wobei die Ränder halb so groß sind wie die Zwischenräume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space-between</a:t>
            </a:r>
            <a:r>
              <a:rPr lang="de-AT" dirty="0"/>
              <a:t>" – platziert einen gleichmäßigen Abstand zwischen jedem Rasterelement, ohne Abstand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space-evenly</a:t>
            </a:r>
            <a:r>
              <a:rPr lang="de-AT" dirty="0"/>
              <a:t>" – platziert einen gleichmäßigen Abstand zwischen jedem Rasterelement, einschließlich der äußeren Enden.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09C87-EAA8-38D6-B2D1-0CA831C6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364190-6ED0-60DB-D52C-DEE3FB78639D}"/>
              </a:ext>
            </a:extLst>
          </p:cNvPr>
          <p:cNvGrpSpPr/>
          <p:nvPr/>
        </p:nvGrpSpPr>
        <p:grpSpPr>
          <a:xfrm>
            <a:off x="1461293" y="2141323"/>
            <a:ext cx="9269413" cy="4030877"/>
            <a:chOff x="891182" y="1769474"/>
            <a:chExt cx="10556561" cy="46998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CBF4CC3-1D30-9FCE-A7E7-98EF69D2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57" y="1769475"/>
              <a:ext cx="3264370" cy="229009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FFCAB15-2950-608A-0262-DE4A9AF4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903" y="1769474"/>
              <a:ext cx="3298428" cy="22901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B5BED4-FDF5-6951-C7EE-A6E3A07F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452" y="1769474"/>
              <a:ext cx="3307291" cy="22901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C8CDDCE-E77B-B1E5-8CFC-B0B2F6AF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82" y="4179176"/>
              <a:ext cx="3309821" cy="229009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2C0543C-E663-4182-6B8E-0BD86D32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203" y="4179177"/>
              <a:ext cx="3298428" cy="22901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85366A8-BF69-C854-77B4-E28351B6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452" y="4171237"/>
              <a:ext cx="3298428" cy="2298038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8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CABB38C-A17C-DD72-36E7-F8FAFC160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Modul für das flexible Box-Layout erleichtert die Gestaltung flexibler, reaktionsfähiger </a:t>
            </a:r>
            <a:r>
              <a:rPr lang="de-DE" dirty="0" err="1"/>
              <a:t>Layoutstrukturen</a:t>
            </a:r>
            <a:r>
              <a:rPr lang="de-DE" dirty="0"/>
              <a:t>.</a:t>
            </a:r>
          </a:p>
          <a:p>
            <a:r>
              <a:rPr lang="de-DE" dirty="0"/>
              <a:t>Anwendungsbereich eher bei </a:t>
            </a:r>
            <a:r>
              <a:rPr lang="de-DE" b="1" dirty="0"/>
              <a:t>1-dimensionale </a:t>
            </a:r>
            <a:r>
              <a:rPr lang="de-DE" dirty="0"/>
              <a:t>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ist.</a:t>
            </a:r>
          </a:p>
          <a:p>
            <a:r>
              <a:rPr lang="de-DE" dirty="0"/>
              <a:t>Die direkten Child-Elemente des flexiblen Containers werden automatisch zu flexiblen Elementen.</a:t>
            </a:r>
          </a:p>
          <a:p>
            <a:r>
              <a:rPr lang="de-DE" dirty="0"/>
              <a:t>Über weitere Flex-Eigenschaften kann das Layout genau definiert werden</a:t>
            </a:r>
          </a:p>
          <a:p>
            <a:pPr lvl="1"/>
            <a:r>
              <a:rPr lang="de-DE" dirty="0"/>
              <a:t>Flex-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Align</a:t>
            </a:r>
            <a:r>
              <a:rPr lang="de-DE" dirty="0"/>
              <a:t>-items</a:t>
            </a:r>
          </a:p>
          <a:p>
            <a:pPr lvl="1"/>
            <a:r>
              <a:rPr lang="de-DE" dirty="0" err="1"/>
              <a:t>Justify</a:t>
            </a:r>
            <a:r>
              <a:rPr lang="de-DE" dirty="0"/>
              <a:t>-content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-content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2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3A04B19-AC30-B194-DF00-D792BA478B79}"/>
              </a:ext>
            </a:extLst>
          </p:cNvPr>
          <p:cNvGrpSpPr/>
          <p:nvPr/>
        </p:nvGrpSpPr>
        <p:grpSpPr>
          <a:xfrm>
            <a:off x="1638299" y="1786711"/>
            <a:ext cx="8847145" cy="4701957"/>
            <a:chOff x="1904111" y="1744663"/>
            <a:chExt cx="7399215" cy="461576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48499D6-D996-B31C-9567-62A871E9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111" y="1750125"/>
              <a:ext cx="2290265" cy="223450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67A8D59-9B4C-4676-89E1-B132CA44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188" y="1750125"/>
              <a:ext cx="2273704" cy="223450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E30A37-FBDC-0F5E-18B0-2E47D27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704" y="1744663"/>
              <a:ext cx="2303622" cy="223996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4A8F03-AA2A-B2E4-B329-DB886D24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11" y="4119430"/>
              <a:ext cx="2273704" cy="2234434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2E7D138-CFE7-C525-9B58-A45A2D83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5229" y="4133930"/>
              <a:ext cx="2288663" cy="221836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E7C983-DD3C-5EDD-42F2-1017FA1A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9704" y="4133929"/>
              <a:ext cx="2303622" cy="2226499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01FD8F8E-BEF5-C28F-7DF6-C8A4464DF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grid-column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7106059" cy="4672293"/>
          </a:xfrm>
        </p:spPr>
        <p:txBody>
          <a:bodyPr>
            <a:normAutofit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grid-column</a:t>
            </a:r>
            <a:r>
              <a:rPr lang="de-AT" sz="1900" dirty="0"/>
              <a:t>" legt fest, auf welcher Spalte oder welchen Spalten ein Element platziert wird.</a:t>
            </a:r>
          </a:p>
          <a:p>
            <a:r>
              <a:rPr lang="de-AT" sz="1900" dirty="0"/>
              <a:t>Sie definieren, wo das Element beginnen soll und wo es enden soll.</a:t>
            </a:r>
          </a:p>
          <a:p>
            <a:r>
              <a:rPr lang="de-AT" dirty="0"/>
              <a:t>Die Eigenschaft "</a:t>
            </a:r>
            <a:r>
              <a:rPr lang="de-AT" dirty="0" err="1"/>
              <a:t>grid-column</a:t>
            </a:r>
            <a:r>
              <a:rPr lang="de-AT" dirty="0"/>
              <a:t>" ist eine Kurzform (Shorthand-Eigenschaft) für die Eigenschaften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-start" und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-end"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8DE691-AB0E-CB8E-2628-8A9D842D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152473"/>
            <a:ext cx="2202347" cy="1279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3C3C2-921B-80E7-8258-2D3AD9F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15" y="4996792"/>
            <a:ext cx="3178969" cy="847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553C12-0AFF-09F9-32BE-FBB4C56B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25" y="5070243"/>
            <a:ext cx="2277044" cy="8599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9D5BED7-0B43-4D16-D528-F681C518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659" y="3886200"/>
            <a:ext cx="3341868" cy="23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 Übung Schachbrett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Ressourcen: </a:t>
            </a:r>
            <a:r>
              <a:rPr lang="de-AT" dirty="0" err="1"/>
              <a:t>Flexbox&amp;Grid</a:t>
            </a:r>
            <a:r>
              <a:rPr lang="de-AT" dirty="0"/>
              <a:t>: schach.html</a:t>
            </a:r>
          </a:p>
          <a:p>
            <a:r>
              <a:rPr lang="de-AT" dirty="0"/>
              <a:t>Schreibe CSS Code um ein Schachbrett erscheinen zu lassen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85" y="3199680"/>
            <a:ext cx="310922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0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CF933-E247-CC7E-1BA4-AF5C794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/>
              <a:t> Miniübung</a:t>
            </a:r>
            <a:r>
              <a:rPr lang="de-AT" dirty="0"/>
              <a:t>: </a:t>
            </a:r>
            <a:r>
              <a:rPr lang="de-AT" dirty="0" err="1"/>
              <a:t>Navigationbar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25AE4-5FC0-3245-2D47-55ED21A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Ressource: 3.CSS/Codebeispiele/</a:t>
            </a:r>
            <a:r>
              <a:rPr lang="de-AT" dirty="0" err="1"/>
              <a:t>Flexbox</a:t>
            </a:r>
            <a:endParaRPr lang="de-AT" dirty="0"/>
          </a:p>
          <a:p>
            <a:r>
              <a:rPr lang="de-AT" dirty="0"/>
              <a:t>Code anpassen um eine </a:t>
            </a:r>
            <a:r>
              <a:rPr lang="de-AT" dirty="0" err="1"/>
              <a:t>Navigationbar</a:t>
            </a:r>
            <a:r>
              <a:rPr lang="de-AT" dirty="0"/>
              <a:t> zu erzielen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07C52-13A7-5A4D-7D31-C82A176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563976"/>
            <a:ext cx="804974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8" y="2201831"/>
            <a:ext cx="7852891" cy="35886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989A52F-4351-1790-8127-CBEC0F34CC96}"/>
              </a:ext>
            </a:extLst>
          </p:cNvPr>
          <p:cNvSpPr txBox="1"/>
          <p:nvPr/>
        </p:nvSpPr>
        <p:spPr>
          <a:xfrm>
            <a:off x="3047999" y="5934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https://css-tricks.com/snippets/css/a-guide-to-flexbox/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1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0279" y="1659100"/>
            <a:ext cx="7199422" cy="4661801"/>
          </a:xfrm>
        </p:spPr>
        <p:txBody>
          <a:bodyPr>
            <a:noAutofit/>
          </a:bodyPr>
          <a:lstStyle/>
          <a:p>
            <a:r>
              <a:rPr lang="de-AT" sz="1400" b="1" dirty="0"/>
              <a:t>main-</a:t>
            </a:r>
            <a:r>
              <a:rPr lang="de-AT" sz="1400" b="1" dirty="0" err="1"/>
              <a:t>axis</a:t>
            </a:r>
            <a:r>
              <a:rPr lang="de-AT" sz="1400" dirty="0"/>
              <a:t>: Die Hauptachse eines </a:t>
            </a:r>
            <a:r>
              <a:rPr lang="de-AT" sz="1400" dirty="0" err="1"/>
              <a:t>Flexcontainers</a:t>
            </a:r>
            <a:r>
              <a:rPr lang="de-AT" sz="1400" dirty="0"/>
              <a:t> ist die primäre Achse, entlang derer </a:t>
            </a:r>
            <a:r>
              <a:rPr lang="de-AT" sz="1400" dirty="0" err="1"/>
              <a:t>Flexelemente</a:t>
            </a:r>
            <a:r>
              <a:rPr lang="de-AT" sz="1400" dirty="0"/>
              <a:t> angeordnet werden (abhängig von flex-</a:t>
            </a:r>
            <a:r>
              <a:rPr lang="de-AT" sz="1400" dirty="0" err="1"/>
              <a:t>direction</a:t>
            </a:r>
            <a:r>
              <a:rPr lang="de-AT" sz="1400" dirty="0"/>
              <a:t>: </a:t>
            </a:r>
            <a:r>
              <a:rPr lang="de-AT" sz="1400" dirty="0" err="1"/>
              <a:t>row</a:t>
            </a:r>
            <a:r>
              <a:rPr lang="de-AT" sz="1400" dirty="0"/>
              <a:t> | </a:t>
            </a:r>
            <a:r>
              <a:rPr lang="de-AT" sz="1400" dirty="0" err="1"/>
              <a:t>column</a:t>
            </a:r>
            <a:r>
              <a:rPr lang="de-AT" sz="1400" dirty="0"/>
              <a:t>)</a:t>
            </a:r>
          </a:p>
          <a:p>
            <a:r>
              <a:rPr lang="de-AT" sz="1400" b="1" dirty="0"/>
              <a:t>main-start | main-end:</a:t>
            </a:r>
            <a:r>
              <a:rPr lang="de-AT" sz="1400" dirty="0"/>
              <a:t> Die </a:t>
            </a:r>
            <a:r>
              <a:rPr lang="de-AT" sz="1400" dirty="0" err="1"/>
              <a:t>Flexelemente</a:t>
            </a:r>
            <a:r>
              <a:rPr lang="de-AT" sz="1400" dirty="0"/>
              <a:t> werden im Container von main-start aus angeordnet und gehen bis zu main-end.</a:t>
            </a:r>
          </a:p>
          <a:p>
            <a:r>
              <a:rPr lang="de-AT" sz="1400" b="1" dirty="0"/>
              <a:t>main-size: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Hauptdimension liegt, ist die Hauptgröße des Elements. Die Hauptgröße eines </a:t>
            </a:r>
            <a:r>
              <a:rPr lang="de-AT" sz="1400" dirty="0" err="1"/>
              <a:t>Flexelements</a:t>
            </a:r>
            <a:r>
              <a:rPr lang="de-AT" sz="1400" dirty="0"/>
              <a:t> ist entweder die Eigenschaft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Hauptdimension liegt.</a:t>
            </a:r>
          </a:p>
          <a:p>
            <a:r>
              <a:rPr lang="de-AT" sz="1400" b="1" dirty="0" err="1"/>
              <a:t>cross-axis</a:t>
            </a:r>
            <a:r>
              <a:rPr lang="de-AT" sz="1400" b="1" dirty="0"/>
              <a:t>: </a:t>
            </a:r>
            <a:r>
              <a:rPr lang="de-AT" sz="1400" dirty="0"/>
              <a:t>Die Achse, die senkrecht zur Hauptachse verläuft, wird Querachse genannt. Ihre Richtung hängt von der Richtung der Hauptachse ab.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-start | </a:t>
            </a:r>
            <a:r>
              <a:rPr lang="de-AT" sz="1400" b="1" dirty="0" err="1"/>
              <a:t>cross</a:t>
            </a:r>
            <a:r>
              <a:rPr lang="de-AT" sz="1400" b="1" dirty="0"/>
              <a:t>-end:</a:t>
            </a:r>
            <a:r>
              <a:rPr lang="de-AT" sz="1400" dirty="0"/>
              <a:t> </a:t>
            </a:r>
            <a:r>
              <a:rPr lang="de-AT" sz="1400" dirty="0" err="1"/>
              <a:t>Flexlinien</a:t>
            </a:r>
            <a:r>
              <a:rPr lang="de-AT" sz="1400" dirty="0"/>
              <a:t> werden mit Elementen gefüllt und im Container auf der </a:t>
            </a:r>
            <a:r>
              <a:rPr lang="de-AT" sz="1400" dirty="0" err="1"/>
              <a:t>cross</a:t>
            </a:r>
            <a:r>
              <a:rPr lang="de-AT" sz="1400" dirty="0"/>
              <a:t>-start-Seite beginnend und in Richtung der </a:t>
            </a:r>
            <a:r>
              <a:rPr lang="de-AT" sz="1400" dirty="0" err="1"/>
              <a:t>cross</a:t>
            </a:r>
            <a:r>
              <a:rPr lang="de-AT" sz="1400" dirty="0"/>
              <a:t>-end-Seite platziert.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Querdimension liegt, ist die Quergröße des Elements. Die Quergröße ist entweder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Querdimension liegt.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69" y="2904661"/>
            <a:ext cx="4148831" cy="1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&amp; Items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8299" y="3428999"/>
            <a:ext cx="4553101" cy="3318029"/>
          </a:xfrm>
        </p:spPr>
        <p:txBody>
          <a:bodyPr>
            <a:normAutofit/>
          </a:bodyPr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 (shorthand direction &amp; wrap)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gap, row-gap, column-gap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ACAB5-A722-ECE5-5BD7-D4871CA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05" y="3428999"/>
            <a:ext cx="4619847" cy="2753438"/>
          </a:xfrm>
        </p:spPr>
        <p:txBody>
          <a:bodyPr>
            <a:normAutofit/>
          </a:bodyPr>
          <a:lstStyle/>
          <a:p>
            <a:r>
              <a:rPr lang="de-AT" dirty="0" err="1"/>
              <a:t>order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grow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shrink</a:t>
            </a:r>
            <a:endParaRPr lang="de-AT" dirty="0"/>
          </a:p>
          <a:p>
            <a:r>
              <a:rPr lang="de-AT" dirty="0"/>
              <a:t>flex-basis</a:t>
            </a:r>
          </a:p>
          <a:p>
            <a:r>
              <a:rPr lang="de-AT" dirty="0"/>
              <a:t>flex (</a:t>
            </a:r>
            <a:r>
              <a:rPr lang="de-AT" dirty="0" err="1"/>
              <a:t>shorthand</a:t>
            </a:r>
            <a:r>
              <a:rPr lang="de-AT" dirty="0"/>
              <a:t> </a:t>
            </a:r>
            <a:r>
              <a:rPr lang="de-AT" dirty="0" err="1"/>
              <a:t>grow&amp;shrink&amp;basis</a:t>
            </a:r>
            <a:r>
              <a:rPr lang="de-AT" dirty="0"/>
              <a:t>)</a:t>
            </a:r>
          </a:p>
          <a:p>
            <a:r>
              <a:rPr lang="de-AT" dirty="0" err="1"/>
              <a:t>align-self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9F56F-44A6-9D75-AD7A-8A2A19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2" y="1907275"/>
            <a:ext cx="3578241" cy="13895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9C7E76-3581-85E7-A80E-9FA9429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29" y="1828663"/>
            <a:ext cx="3775872" cy="1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direction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Hauptachse fest und definiert somit die Richtung, in der </a:t>
            </a:r>
            <a:r>
              <a:rPr lang="de-AT" dirty="0" err="1"/>
              <a:t>Flexelemente</a:t>
            </a:r>
            <a:r>
              <a:rPr lang="de-AT" dirty="0"/>
              <a:t> im </a:t>
            </a:r>
            <a:r>
              <a:rPr lang="de-AT" dirty="0" err="1"/>
              <a:t>Flexcontainer</a:t>
            </a:r>
            <a:r>
              <a:rPr lang="de-AT" dirty="0"/>
              <a:t> platziert werden. </a:t>
            </a:r>
          </a:p>
          <a:p>
            <a:r>
              <a:rPr lang="de-AT" dirty="0" err="1"/>
              <a:t>row</a:t>
            </a:r>
            <a:r>
              <a:rPr lang="de-AT" dirty="0"/>
              <a:t> (Standard): Von links nach rechts in LTR (von rechts nach links in RTL).</a:t>
            </a:r>
          </a:p>
          <a:p>
            <a:r>
              <a:rPr lang="de-AT" dirty="0" err="1"/>
              <a:t>row</a:t>
            </a:r>
            <a:r>
              <a:rPr lang="de-AT" dirty="0"/>
              <a:t>-reverse: Von rechts nach links in LTR (von links nach rechts in RTL).</a:t>
            </a:r>
          </a:p>
          <a:p>
            <a:r>
              <a:rPr lang="de-AT" dirty="0" err="1"/>
              <a:t>column</a:t>
            </a:r>
            <a:r>
              <a:rPr lang="de-AT" dirty="0"/>
              <a:t>: Wie "</a:t>
            </a:r>
            <a:r>
              <a:rPr lang="de-AT" dirty="0" err="1"/>
              <a:t>row</a:t>
            </a:r>
            <a:r>
              <a:rPr lang="de-AT" dirty="0"/>
              <a:t>", aber von oben nach unten.</a:t>
            </a:r>
          </a:p>
          <a:p>
            <a:r>
              <a:rPr lang="de-AT" dirty="0" err="1"/>
              <a:t>column</a:t>
            </a:r>
            <a:r>
              <a:rPr lang="de-AT" dirty="0"/>
              <a:t>-reverse: Wie "</a:t>
            </a:r>
            <a:r>
              <a:rPr lang="de-AT" dirty="0" err="1"/>
              <a:t>row</a:t>
            </a:r>
            <a:r>
              <a:rPr lang="de-AT" dirty="0"/>
              <a:t>-reverse", aber von unten nach oben.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1E7129-62A8-9BE1-3169-B02642B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6B22F9-2694-1C06-7A5A-3B1CB668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3176392"/>
            <a:ext cx="3515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wrap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Standardmäßig versuchen </a:t>
            </a:r>
            <a:r>
              <a:rPr lang="de-AT" dirty="0" err="1"/>
              <a:t>Flexelemente</a:t>
            </a:r>
            <a:r>
              <a:rPr lang="de-AT" dirty="0"/>
              <a:t> alle auf eine Zeile zu passen. Durch Angabe von flex-</a:t>
            </a:r>
            <a:r>
              <a:rPr lang="de-AT" dirty="0" err="1"/>
              <a:t>wrap</a:t>
            </a:r>
            <a:r>
              <a:rPr lang="de-AT" dirty="0"/>
              <a:t> werden Elemente bei Bedarf auf die nächste Reihe verschoben</a:t>
            </a:r>
          </a:p>
          <a:p>
            <a:r>
              <a:rPr lang="de-AT" dirty="0" err="1"/>
              <a:t>nowrap</a:t>
            </a:r>
            <a:r>
              <a:rPr lang="de-AT" dirty="0"/>
              <a:t> (Standard): Alle </a:t>
            </a:r>
            <a:r>
              <a:rPr lang="de-AT" dirty="0" err="1"/>
              <a:t>Flexelemente</a:t>
            </a:r>
            <a:r>
              <a:rPr lang="de-AT" dirty="0"/>
              <a:t> werden auf einer Zeile angeordnet.</a:t>
            </a:r>
          </a:p>
          <a:p>
            <a:r>
              <a:rPr lang="de-AT" dirty="0" err="1"/>
              <a:t>wrap</a:t>
            </a:r>
            <a:r>
              <a:rPr lang="de-AT" dirty="0"/>
              <a:t>: </a:t>
            </a:r>
            <a:r>
              <a:rPr lang="de-AT" dirty="0" err="1"/>
              <a:t>Flexelemente</a:t>
            </a:r>
            <a:r>
              <a:rPr lang="de-AT" dirty="0"/>
              <a:t> werden auf mehreren Zeilen angeordnet, von oben nach unten.</a:t>
            </a:r>
          </a:p>
          <a:p>
            <a:r>
              <a:rPr lang="de-AT" dirty="0" err="1"/>
              <a:t>wrap</a:t>
            </a:r>
            <a:r>
              <a:rPr lang="de-AT" dirty="0"/>
              <a:t>-reverse: </a:t>
            </a:r>
            <a:r>
              <a:rPr lang="de-AT" dirty="0" err="1"/>
              <a:t>Flexelemente</a:t>
            </a:r>
            <a:r>
              <a:rPr lang="de-AT" dirty="0"/>
              <a:t> werden auf mehreren Zeilen von unten nach oben angeordnet.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37423D-4C1D-E3EC-3562-2D19E36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B93A0A-CA73-010F-2461-91C77704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61" y="3003060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Microsoft Office PowerPoint</Application>
  <PresentationFormat>Breitbild</PresentationFormat>
  <Paragraphs>166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Avenir Next LT Pro</vt:lpstr>
      <vt:lpstr>Avenir Next LT Pro Light</vt:lpstr>
      <vt:lpstr>EncaseVTI</vt:lpstr>
      <vt:lpstr>CSS – Flexbox &amp; Grid</vt:lpstr>
      <vt:lpstr>CSS Flexbox vs other Layouts</vt:lpstr>
      <vt:lpstr>CSS Flexbox</vt:lpstr>
      <vt:lpstr>CSS Flexbox Miniübung: Navigationbar</vt:lpstr>
      <vt:lpstr>CSS Flexbox: Layout</vt:lpstr>
      <vt:lpstr>CSS Flexbox: Layout</vt:lpstr>
      <vt:lpstr>CSS Flexbox: Container &amp; Items Properties</vt:lpstr>
      <vt:lpstr>CSS Flexbox: flex-direction</vt:lpstr>
      <vt:lpstr>CSS Flexbox: flex-wrap</vt:lpstr>
      <vt:lpstr>CSS Flexbox: flex-flow</vt:lpstr>
      <vt:lpstr>CSS Flexbox: justify-content</vt:lpstr>
      <vt:lpstr>CSS Flexbox: align-items</vt:lpstr>
      <vt:lpstr>CSS Flexbox: align-content</vt:lpstr>
      <vt:lpstr>CSS Flexbox: gap</vt:lpstr>
      <vt:lpstr>CSS Flexbox: Container Layout</vt:lpstr>
      <vt:lpstr>CSS Flexbox: Übung 1</vt:lpstr>
      <vt:lpstr>CSS Flexbox: Übung 2</vt:lpstr>
      <vt:lpstr>CSS Flexbox: order</vt:lpstr>
      <vt:lpstr>CSS Flexbox: flexbox-grow</vt:lpstr>
      <vt:lpstr>CSS Flexbox: flexbox-shrink</vt:lpstr>
      <vt:lpstr>CSS Flexbox: flexbox-basis</vt:lpstr>
      <vt:lpstr>CSS Flexbox: flex</vt:lpstr>
      <vt:lpstr>CSS Flexbox: align-self</vt:lpstr>
      <vt:lpstr>CSS Flexbox: align-self</vt:lpstr>
      <vt:lpstr>CSS Flexbox: Flexboxfroggy</vt:lpstr>
      <vt:lpstr>CSS Grid</vt:lpstr>
      <vt:lpstr>CSS Grid: grid-template-columns/-rows</vt:lpstr>
      <vt:lpstr>CSS Grid: justify-content</vt:lpstr>
      <vt:lpstr>CSS Grid: justify-content</vt:lpstr>
      <vt:lpstr>CSS Grid: align-content</vt:lpstr>
      <vt:lpstr>CSS Grid: grid-column</vt:lpstr>
      <vt:lpstr>CSS Grid Übung Schachbrett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104</cp:revision>
  <dcterms:created xsi:type="dcterms:W3CDTF">2023-08-23T09:07:38Z</dcterms:created>
  <dcterms:modified xsi:type="dcterms:W3CDTF">2024-10-22T16:58:08Z</dcterms:modified>
</cp:coreProperties>
</file>