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013" r:id="rId4"/>
  </p:sldMasterIdLst>
  <p:notesMasterIdLst>
    <p:notesMasterId r:id="rId17"/>
  </p:notesMasterIdLst>
  <p:handoutMasterIdLst>
    <p:handoutMasterId r:id="rId18"/>
  </p:handoutMasterIdLst>
  <p:sldIdLst>
    <p:sldId id="339" r:id="rId5"/>
    <p:sldId id="370" r:id="rId6"/>
    <p:sldId id="368" r:id="rId7"/>
    <p:sldId id="369" r:id="rId8"/>
    <p:sldId id="371" r:id="rId9"/>
    <p:sldId id="372" r:id="rId10"/>
    <p:sldId id="373" r:id="rId11"/>
    <p:sldId id="374" r:id="rId12"/>
    <p:sldId id="375" r:id="rId13"/>
    <p:sldId id="378" r:id="rId14"/>
    <p:sldId id="379" r:id="rId15"/>
    <p:sldId id="377" r:id="rId16"/>
  </p:sldIdLst>
  <p:sldSz cx="12192000" cy="6858000"/>
  <p:notesSz cx="6858000" cy="9144000"/>
  <p:embeddedFontLst>
    <p:embeddedFont>
      <p:font typeface="Grundfos TheSans Extd Black" panose="020B0805050302020203" pitchFamily="34" charset="0"/>
      <p:bold r:id="rId19"/>
    </p:embeddedFont>
    <p:embeddedFont>
      <p:font typeface="Grundfos TheSans ExtraBold" panose="020B0802050302020203" pitchFamily="34" charset="0"/>
      <p:bold r:id="rId20"/>
      <p:italic r:id="rId21"/>
      <p:boldItalic r:id="rId22"/>
    </p:embeddedFont>
    <p:embeddedFont>
      <p:font typeface="Grundfos TheSans SemiLight" panose="020B0402050302020203" pitchFamily="34" charset="0"/>
      <p:regular r:id="rId23"/>
      <p:italic r:id="rId24"/>
    </p:embeddedFont>
  </p:embeddedFontLst>
  <p:defaultTextStyle>
    <a:defPPr>
      <a:defRPr lang="da-DK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69696"/>
    <a:srgbClr val="E8E8E8"/>
    <a:srgbClr val="4D4D4D"/>
    <a:srgbClr val="47A6FF"/>
    <a:srgbClr val="00C600"/>
    <a:srgbClr val="DDDDDD"/>
    <a:srgbClr val="5F5F5F"/>
    <a:srgbClr val="77777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31" autoAdjust="0"/>
    <p:restoredTop sz="94644"/>
  </p:normalViewPr>
  <p:slideViewPr>
    <p:cSldViewPr snapToGrid="0" snapToObjects="1">
      <p:cViewPr varScale="1">
        <p:scale>
          <a:sx n="95" d="100"/>
          <a:sy n="95" d="100"/>
        </p:scale>
        <p:origin x="200" y="30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70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Grundfos TheSans SemiLight" panose="020B0402050302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8CCC-6F56-43DD-8E6C-EA1D04BE9FE9}" type="datetimeFigureOut">
              <a:rPr lang="en-GB" smtClean="0">
                <a:latin typeface="Grundfos TheSans SemiLight" panose="020B0402050302020203" pitchFamily="34" charset="0"/>
              </a:rPr>
              <a:t>17/06/2023</a:t>
            </a:fld>
            <a:endParaRPr lang="en-GB">
              <a:latin typeface="Grundfos TheSans SemiLight" panose="020B0402050302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Grundfos TheSans SemiLight" panose="020B0402050302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EAB28-5B9C-4697-8701-0D3AA7BAFD03}" type="slidenum">
              <a:rPr lang="en-GB" smtClean="0">
                <a:latin typeface="Grundfos TheSans SemiLight" panose="020B0402050302020203" pitchFamily="34" charset="0"/>
              </a:rPr>
              <a:t>‹#›</a:t>
            </a:fld>
            <a:endParaRPr lang="en-GB">
              <a:latin typeface="Grundfos TheSans SemiLight" panose="020B04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90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undfos TheSans SemiLight" panose="020B0402050302020203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undfos TheSans SemiLight" panose="020B0402050302020203" pitchFamily="34" charset="0"/>
              </a:defRPr>
            </a:lvl1pPr>
          </a:lstStyle>
          <a:p>
            <a:fld id="{2B48A068-4DD0-45F4-94E7-C55B9B1640CE}" type="datetimeFigureOut">
              <a:rPr lang="en-GB" smtClean="0"/>
              <a:pPr/>
              <a:t>17/06/2023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undfos TheSans SemiLight" panose="020B0402050302020203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undfos TheSans SemiLight" panose="020B0402050302020203" pitchFamily="34" charset="0"/>
              </a:defRPr>
            </a:lvl1pPr>
          </a:lstStyle>
          <a:p>
            <a:fld id="{B0B3AEDA-FA2C-4C5B-8D07-E10DAED930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Grundfos TheSans SemiLight" panose="020B0402050302020203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Grundfos TheSans SemiLight" panose="020B0402050302020203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Grundfos TheSans SemiLight" panose="020B0402050302020203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Grundfos TheSans SemiLight" panose="020B0402050302020203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Grundfos TheSans SemiLight" panose="020B0402050302020203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dirty="0"/>
              <a:t>Goal: Increase profits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dirty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K" dirty="0"/>
              <a:t>Two ways: Capacity vs Pricing.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EDA-FA2C-4C5B-8D07-E10DAED930C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8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Notes: They are all cheap as the algorithm is simple.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EDA-FA2C-4C5B-8D07-E10DAED930C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61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CCCC2525-3CE9-49D4-98A5-EB1809CB25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DF524-76FF-4A6E-BDCF-3FC6DDF0B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200" y="1328400"/>
            <a:ext cx="8499600" cy="1749600"/>
          </a:xfrm>
        </p:spPr>
        <p:txBody>
          <a:bodyPr anchor="b"/>
          <a:lstStyle>
            <a:lvl1pPr algn="l">
              <a:defRPr sz="5400"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title slide headline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CC1-F0E7-4F53-BA42-3CD94A7B7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9200" y="3312000"/>
            <a:ext cx="4957200" cy="5832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 support text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9C24-B636-4B48-9BF9-4D691D3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D626-B802-4443-96A4-EDF17102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BBFFC0-D474-43FF-9F0E-5829FF1EF4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8800" y="5626800"/>
            <a:ext cx="2631600" cy="7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56">
            <a:extLst>
              <a:ext uri="{FF2B5EF4-FFF2-40B4-BE49-F238E27FC236}">
                <a16:creationId xmlns:a16="http://schemas.microsoft.com/office/drawing/2014/main" id="{6176D16D-56F7-4B54-9659-AB0CB94BF7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84788" y="-1050"/>
            <a:ext cx="6908112" cy="6859050"/>
          </a:xfrm>
          <a:prstGeom prst="rect">
            <a:avLst/>
          </a:prstGeom>
          <a:solidFill>
            <a:srgbClr val="4D4D4D"/>
          </a:solidFill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dark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4BD9F-E087-4F56-8095-9FD4DC3A8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226" y="1863726"/>
            <a:ext cx="4249738" cy="1016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your slide headline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B4D44-7700-401D-BCED-E5712BC0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C05-F804-4CE1-95F9-72E71067375C}" type="datetime1">
              <a:rPr lang="da-DK" smtClean="0"/>
              <a:t>17.06.2023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79E8C-E5A8-4B28-8194-BA0F7A79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2219" y="5995946"/>
            <a:ext cx="3537746" cy="365125"/>
          </a:xfrm>
        </p:spPr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C7E53E-A5F9-4206-A46F-20BB400CA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0225" y="3004159"/>
            <a:ext cx="4249739" cy="2191729"/>
          </a:xfr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B82B5-3BD1-4076-BAA4-C12FBF5AF7D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724A63-0121-4699-9DC0-FCB3B42064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6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D284C4C0-9EBD-4A79-82F2-48A6278AC7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050"/>
            <a:ext cx="6908112" cy="6859050"/>
          </a:xfrm>
          <a:solidFill>
            <a:srgbClr val="969696"/>
          </a:solidFill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4BD9F-E087-4F56-8095-9FD4DC3A8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0449" y="1863726"/>
            <a:ext cx="4249738" cy="1016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your slide headline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C7E53E-A5F9-4206-A46F-20BB400CA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0448" y="3004159"/>
            <a:ext cx="4249739" cy="2191729"/>
          </a:xfr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ladsholder til slidenummer 5">
            <a:extLst>
              <a:ext uri="{FF2B5EF4-FFF2-40B4-BE49-F238E27FC236}">
                <a16:creationId xmlns:a16="http://schemas.microsoft.com/office/drawing/2014/main" id="{03B32857-18BB-426A-ADB9-43C22846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362" y="6199794"/>
            <a:ext cx="504825" cy="192089"/>
          </a:xfrm>
        </p:spPr>
        <p:txBody>
          <a:bodyPr/>
          <a:lstStyle/>
          <a:p>
            <a:fld id="{85D19AB6-A39C-F648-8673-AE723FC1C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4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62FA8511-013C-46F9-9C0C-1C8D0D7626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050"/>
            <a:ext cx="12192900" cy="6859050"/>
          </a:xfrm>
          <a:solidFill>
            <a:srgbClr val="E8E8E8"/>
          </a:solidFill>
        </p:spPr>
        <p:txBody>
          <a:bodyPr tIns="54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E33353"/>
                </a:solidFill>
              </a:defRPr>
            </a:lvl1pPr>
          </a:lstStyle>
          <a:p>
            <a:r>
              <a:rPr lang="en-GB"/>
              <a:t>Click to place a light background picture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84DDA33E-9024-4D22-B17F-206C0F006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991" y="2590800"/>
            <a:ext cx="9088434" cy="740679"/>
          </a:xfrm>
        </p:spPr>
        <p:txBody>
          <a:bodyPr anchor="ctr" anchorCtr="0"/>
          <a:lstStyle>
            <a:lvl1pPr algn="ctr">
              <a:defRPr sz="3600"/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1DF0A6A-5CE3-4524-82F6-C1F2CA3EB33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FB1CE0B-4261-4467-A909-53D5174EBA1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722F6B9-73CE-497F-990B-ED70A73A0CE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BB0F9-4405-4F31-9707-FC985A6645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73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62FA8511-013C-46F9-9C0C-1C8D0D7626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050"/>
            <a:ext cx="12192900" cy="6859050"/>
          </a:xfrm>
          <a:solidFill>
            <a:srgbClr val="E8E8E8"/>
          </a:solidFill>
        </p:spPr>
        <p:txBody>
          <a:bodyPr tIns="54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E33353"/>
                </a:solidFill>
              </a:defRPr>
            </a:lvl1pPr>
          </a:lstStyle>
          <a:p>
            <a:r>
              <a:rPr lang="en-GB"/>
              <a:t>Click to place a dark background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E181A-2B93-4FB2-949A-3DBCB4BB3A3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F191A-6570-4A8E-8E54-0DF492F69FB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D9B2F-B3CA-42D2-9A5F-3B9F4718DF8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D44EE2-5BC8-4F47-97FC-724158E68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227" y="1640793"/>
            <a:ext cx="11129958" cy="135323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add your </a:t>
            </a:r>
            <a:br>
              <a:rPr lang="en-US"/>
            </a:br>
            <a:r>
              <a:rPr lang="en-US"/>
              <a:t>section headline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66C68C-B201-4150-9523-9A9EBCA6A6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174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62FA8511-013C-46F9-9C0C-1C8D0D7626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050"/>
            <a:ext cx="12192900" cy="6859050"/>
          </a:xfrm>
          <a:solidFill>
            <a:srgbClr val="E8E8E8"/>
          </a:solidFill>
        </p:spPr>
        <p:txBody>
          <a:bodyPr tIns="54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E33353"/>
                </a:solidFill>
              </a:defRPr>
            </a:lvl1pPr>
          </a:lstStyle>
          <a:p>
            <a:r>
              <a:rPr lang="en-GB"/>
              <a:t>Click to place a light background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32BCC-CE5B-4E02-A6BF-9101242C9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50A524-5849-4ABB-8D91-0EB4E91282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0224" y="1196975"/>
            <a:ext cx="4992752" cy="5129211"/>
          </a:xfrm>
        </p:spPr>
        <p:txBody>
          <a:bodyPr/>
          <a:lstStyle/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A556-275E-4E6B-A141-0D7BF411E6B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95FD-FD99-48CA-B591-577B3F47465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14EE5-2879-43BB-B738-E343947D79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C3EF5-FF29-49A6-80FF-CBBD41191E5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47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237B-1374-468B-8472-D409173F04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solidFill>
            <a:srgbClr val="E8E8E8"/>
          </a:solidFill>
        </p:spPr>
        <p:txBody>
          <a:bodyPr tIns="900000" bIns="0" anchor="ctr" anchorCtr="0"/>
          <a:lstStyle>
            <a:lvl1pPr marL="0" indent="0" algn="ctr">
              <a:buNone/>
              <a:defRPr sz="1200">
                <a:solidFill>
                  <a:srgbClr val="E33353"/>
                </a:solidFill>
              </a:defRPr>
            </a:lvl1pPr>
          </a:lstStyle>
          <a:p>
            <a:r>
              <a:rPr lang="da-DK"/>
              <a:t> </a:t>
            </a:r>
            <a:r>
              <a:rPr lang="en-GB"/>
              <a:t>Click to place a light background picture</a:t>
            </a:r>
          </a:p>
          <a:p>
            <a:r>
              <a:rPr lang="en-GB"/>
              <a:t>Please make sure that the logo is clearly visable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F524-76FF-4A6E-BDCF-3FC6DDF0B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200" y="1328400"/>
            <a:ext cx="8499600" cy="1749600"/>
          </a:xfrm>
        </p:spPr>
        <p:txBody>
          <a:bodyPr anchor="b"/>
          <a:lstStyle>
            <a:lvl1pPr algn="l">
              <a:defRPr sz="5400">
                <a:solidFill>
                  <a:srgbClr val="126AF3"/>
                </a:solidFill>
              </a:defRPr>
            </a:lvl1pPr>
          </a:lstStyle>
          <a:p>
            <a:r>
              <a:rPr lang="en-US"/>
              <a:t>Click to add your title slide headline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CC1-F0E7-4F53-BA42-3CD94A7B7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9200" y="3312000"/>
            <a:ext cx="4957200" cy="583200"/>
          </a:xfrm>
        </p:spPr>
        <p:txBody>
          <a:bodyPr/>
          <a:lstStyle>
            <a:lvl1pPr marL="0" indent="0" algn="l">
              <a:buNone/>
              <a:defRPr sz="2200">
                <a:solidFill>
                  <a:srgbClr val="11497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 support text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9C24-B636-4B48-9BF9-4D691D3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1497B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D626-B802-4443-96A4-EDF17102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1497B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C2709E-74A0-4685-A663-84C21200BB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33775" y="5627561"/>
            <a:ext cx="2628000" cy="72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8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22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237B-1374-468B-8472-D409173F04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solidFill>
            <a:srgbClr val="969696"/>
          </a:solidFill>
        </p:spPr>
        <p:txBody>
          <a:bodyPr tIns="0" bIns="720000" anchor="ctr" anchorCtr="0"/>
          <a:lstStyle>
            <a:lvl1pPr marL="0" indent="0" algn="ctr">
              <a:buNone/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background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F524-76FF-4A6E-BDCF-3FC6DDF0B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2800" y="3862800"/>
            <a:ext cx="11660400" cy="2995200"/>
          </a:xfrm>
          <a:solidFill>
            <a:srgbClr val="E9F1F7"/>
          </a:solidFill>
        </p:spPr>
        <p:txBody>
          <a:bodyPr lIns="475200" tIns="424800" rIns="3600000" anchor="t" anchorCtr="0"/>
          <a:lstStyle>
            <a:lvl1pPr algn="l">
              <a:defRPr sz="3600">
                <a:solidFill>
                  <a:srgbClr val="126AF3"/>
                </a:solidFill>
              </a:defRPr>
            </a:lvl1pPr>
          </a:lstStyle>
          <a:p>
            <a:r>
              <a:rPr lang="en-US"/>
              <a:t>Click to add your title </a:t>
            </a:r>
            <a:br>
              <a:rPr lang="en-US"/>
            </a:br>
            <a:r>
              <a:rPr lang="en-US"/>
              <a:t>slide headline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CC1-F0E7-4F53-BA42-3CD94A7B7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6800" y="5418000"/>
            <a:ext cx="7081200" cy="4428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11497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 support text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9C24-B636-4B48-9BF9-4D691D3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800" y="6199200"/>
            <a:ext cx="605631" cy="192088"/>
          </a:xfrm>
        </p:spPr>
        <p:txBody>
          <a:bodyPr/>
          <a:lstStyle>
            <a:lvl1pPr>
              <a:defRPr>
                <a:solidFill>
                  <a:srgbClr val="11497B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D626-B802-4443-96A4-EDF17102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000" y="5997600"/>
            <a:ext cx="6372000" cy="365125"/>
          </a:xfrm>
        </p:spPr>
        <p:txBody>
          <a:bodyPr/>
          <a:lstStyle>
            <a:lvl1pPr>
              <a:defRPr>
                <a:solidFill>
                  <a:srgbClr val="11497B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C2709E-74A0-4685-A663-84C21200BB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33775" y="5627561"/>
            <a:ext cx="2628000" cy="72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8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3626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237B-1374-468B-8472-D409173F04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solidFill>
            <a:srgbClr val="969696"/>
          </a:solidFill>
        </p:spPr>
        <p:txBody>
          <a:bodyPr lIns="3600000" tIns="0" bIns="0" anchor="ctr" anchorCtr="0"/>
          <a:lstStyle>
            <a:lvl1pPr marL="0" indent="0" algn="l">
              <a:buNone/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background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F524-76FF-4A6E-BDCF-3FC6DDF0B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9200" y="529200"/>
            <a:ext cx="5994000" cy="6328800"/>
          </a:xfrm>
          <a:solidFill>
            <a:srgbClr val="E9F1F7"/>
          </a:solidFill>
        </p:spPr>
        <p:txBody>
          <a:bodyPr lIns="468000" tIns="612000" rIns="468000" bIns="2329200" anchor="t" anchorCtr="0"/>
          <a:lstStyle>
            <a:lvl1pPr algn="l">
              <a:defRPr sz="4000">
                <a:solidFill>
                  <a:srgbClr val="126AF3"/>
                </a:solidFill>
              </a:defRPr>
            </a:lvl1pPr>
          </a:lstStyle>
          <a:p>
            <a:r>
              <a:rPr lang="en-US"/>
              <a:t>Click to add your title slide headline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CC1-F0E7-4F53-BA42-3CD94A7B7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03200" y="2948400"/>
            <a:ext cx="4957200" cy="3888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11497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 support text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9C24-B636-4B48-9BF9-4D691D3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200" y="6199200"/>
            <a:ext cx="605631" cy="1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D626-B802-4443-96A4-EDF17102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2000" y="5997600"/>
            <a:ext cx="424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C2709E-74A0-4685-A663-84C21200BB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33775" y="5627561"/>
            <a:ext cx="2628000" cy="72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8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03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mall image">
    <p:bg>
      <p:bgPr>
        <a:solidFill>
          <a:srgbClr val="E9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237B-1374-468B-8472-D409173F04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5600" y="-1"/>
            <a:ext cx="7617600" cy="4993200"/>
          </a:xfrm>
          <a:solidFill>
            <a:srgbClr val="969696"/>
          </a:solidFill>
        </p:spPr>
        <p:txBody>
          <a:bodyPr tIns="540000" bIns="0" anchor="ctr" anchorCtr="0"/>
          <a:lstStyle>
            <a:lvl1pPr marL="0" indent="0" algn="ctr">
              <a:buNone/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F524-76FF-4A6E-BDCF-3FC6DDF0B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2800" y="1155600"/>
            <a:ext cx="3538800" cy="1540800"/>
          </a:xfrm>
        </p:spPr>
        <p:txBody>
          <a:bodyPr anchor="t" anchorCtr="0"/>
          <a:lstStyle>
            <a:lvl1pPr algn="l">
              <a:defRPr sz="3600">
                <a:solidFill>
                  <a:srgbClr val="126AF3"/>
                </a:solidFill>
              </a:defRPr>
            </a:lvl1pPr>
          </a:lstStyle>
          <a:p>
            <a:r>
              <a:rPr lang="en-US"/>
              <a:t>Click to add your title slide header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CC1-F0E7-4F53-BA42-3CD94A7B7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9200" y="2782800"/>
            <a:ext cx="3538800" cy="44280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11497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 support text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9C24-B636-4B48-9BF9-4D691D3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1497B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D626-B802-4443-96A4-EDF17102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1497B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C2709E-74A0-4685-A663-84C21200BB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33775" y="5627561"/>
            <a:ext cx="2628000" cy="72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8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14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493B07-CBEF-403A-ADEE-849CDE0F55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225" y="504202"/>
            <a:ext cx="9713913" cy="6927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663A79D1-8968-4582-835B-B03FB8C3557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30225" y="1196975"/>
            <a:ext cx="11129963" cy="5129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743AC10-A6AA-4DDC-98E0-801C620648F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1826F49-BDA7-4AB9-B356-92919662F98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3ECB0B6-D44E-4BB9-9874-3B815276308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B7D4C8B-B2A6-4DBC-AB8C-2701C40EBB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1600" y="529200"/>
            <a:ext cx="29842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E43F-0FA8-4601-A802-4F3323201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your slide headline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C548-D133-42CA-9DBD-ABF4169141F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0572-9948-42F2-B15A-10072A06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7C32-F155-4F9A-BBAC-5A04D047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C399-DCD9-4778-BCF4-B07B75C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66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FC90-BDD5-453F-AEB9-8EDC767F32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B1B28-B80B-4368-8BBB-4B97B885DD3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0FED0-BEDE-4E7A-9F7E-74F6C25F7DA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A4FD-F4B8-4C9F-A12A-CFE4C5237F1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CB05E4-33BC-48E3-B49E-02326FACAC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1600" y="529200"/>
            <a:ext cx="29842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1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95D55-0C07-441A-BD33-9A9CB979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28B82-D0A5-49B0-B7C4-34AF9F47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9296F-F366-4FC6-9B6F-825F0970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727C58C-434D-4DC5-8037-83E3B64F3D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1600" y="529200"/>
            <a:ext cx="29842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16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and image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56">
            <a:extLst>
              <a:ext uri="{FF2B5EF4-FFF2-40B4-BE49-F238E27FC236}">
                <a16:creationId xmlns:a16="http://schemas.microsoft.com/office/drawing/2014/main" id="{92E460C4-BBDF-41A7-BC52-24EE73E04F6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196974"/>
            <a:ext cx="5462588" cy="5129213"/>
          </a:xfrm>
          <a:prstGeom prst="rect">
            <a:avLst/>
          </a:prstGeom>
          <a:solidFill>
            <a:srgbClr val="969696"/>
          </a:solidFill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91671-270B-4CE3-8492-5B34CE508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972A-EDCD-4A9D-974F-3F8843C9A4B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D5C9-DCC9-4A79-B4A7-766183BC30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F757-C11E-4D8D-8C81-9552B9C75A8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370326-CE0A-4D1B-B352-2DC9404FE4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225" y="1196975"/>
            <a:ext cx="5464175" cy="51292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D6F67C9-864B-4DA7-9E15-3E55E0F281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1600" y="529200"/>
            <a:ext cx="29842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text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097DCCC-B5F5-4E66-87BE-4B9952C6CA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0059" y="1198800"/>
            <a:ext cx="5464175" cy="5130000"/>
          </a:xfrm>
          <a:prstGeom prst="rect">
            <a:avLst/>
          </a:prstGeo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B015F-C11E-4337-BF80-CADDA2604CA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2BE74-767E-4B82-8198-79F2747F28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E71A8-6068-4940-BE98-C42D2E0C0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5A22D95-EA68-474E-B483-B524D2AD7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224" y="504202"/>
            <a:ext cx="9712800" cy="691200"/>
          </a:xfrm>
        </p:spPr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209821A-8A1C-4F36-9540-1CD9CD1C54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5845" y="1198800"/>
            <a:ext cx="5464176" cy="513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F940305-E6EC-49D3-B207-E029E2FFD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1600" y="529200"/>
            <a:ext cx="29842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96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billede 56">
            <a:extLst>
              <a:ext uri="{FF2B5EF4-FFF2-40B4-BE49-F238E27FC236}">
                <a16:creationId xmlns:a16="http://schemas.microsoft.com/office/drawing/2014/main" id="{657EADFF-0E1A-4965-BAD7-8432BFBC92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0225" y="1196975"/>
            <a:ext cx="11129961" cy="5130800"/>
          </a:xfrm>
          <a:prstGeom prst="rect">
            <a:avLst/>
          </a:prstGeom>
          <a:solidFill>
            <a:srgbClr val="969696"/>
          </a:solidFill>
          <a:ln w="19050">
            <a:solidFill>
              <a:schemeClr val="accent1"/>
            </a:solidFill>
          </a:ln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D3EE7-0E00-4FC9-BC7A-AFEC9F5E7C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2CE1F2-522C-4E88-B33C-9BA4325873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1600" y="529200"/>
            <a:ext cx="29842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7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56">
            <a:extLst>
              <a:ext uri="{FF2B5EF4-FFF2-40B4-BE49-F238E27FC236}">
                <a16:creationId xmlns:a16="http://schemas.microsoft.com/office/drawing/2014/main" id="{92E460C4-BBDF-41A7-BC52-24EE73E04F6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0226" y="1196974"/>
            <a:ext cx="5565773" cy="5129213"/>
          </a:xfrm>
          <a:prstGeom prst="rect">
            <a:avLst/>
          </a:prstGeom>
          <a:solidFill>
            <a:srgbClr val="969696"/>
          </a:solidFill>
          <a:ln w="19050">
            <a:solidFill>
              <a:schemeClr val="accent1"/>
            </a:solidFill>
          </a:ln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10" name="Pladsholder til billede 56">
            <a:extLst>
              <a:ext uri="{FF2B5EF4-FFF2-40B4-BE49-F238E27FC236}">
                <a16:creationId xmlns:a16="http://schemas.microsoft.com/office/drawing/2014/main" id="{94B87B30-6C30-448E-A0BA-0AB69662867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1196974"/>
            <a:ext cx="5564186" cy="5129213"/>
          </a:xfrm>
          <a:prstGeom prst="rect">
            <a:avLst/>
          </a:prstGeom>
          <a:solidFill>
            <a:srgbClr val="969696"/>
          </a:solidFill>
          <a:ln w="19050">
            <a:solidFill>
              <a:schemeClr val="accent1"/>
            </a:solidFill>
          </a:ln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7EE8E-2E05-4B3D-B136-ACF7016620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9C8918A-C7DF-44F9-A6AB-E00138C71F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1600" y="529200"/>
            <a:ext cx="29842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5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image right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dsholder til billede 56">
            <a:extLst>
              <a:ext uri="{FF2B5EF4-FFF2-40B4-BE49-F238E27FC236}">
                <a16:creationId xmlns:a16="http://schemas.microsoft.com/office/drawing/2014/main" id="{271DDD88-AF33-40DB-BE0B-D87604935E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84788" y="-1050"/>
            <a:ext cx="6908112" cy="6859050"/>
          </a:xfrm>
          <a:solidFill>
            <a:srgbClr val="E8E8E8"/>
          </a:solidFill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E33353"/>
                </a:solidFill>
              </a:defRPr>
            </a:lvl1pPr>
          </a:lstStyle>
          <a:p>
            <a:r>
              <a:rPr lang="en-GB"/>
              <a:t>Click to place a light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4C19EE-2305-453A-9F14-BBF2034B2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225" y="1863726"/>
            <a:ext cx="4249739" cy="1016208"/>
          </a:xfrm>
        </p:spPr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D8E5CD6-6ED0-4532-9FDB-994D77AC480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532A282-7E3C-46C8-A87D-BDB597A5DE6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242219" y="5995946"/>
            <a:ext cx="353774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713AEEE-229B-4CF5-AECF-86757156BB9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rgbClr val="11497B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724D18A-1AEA-48FE-A55D-6A8F7C1D2E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0225" y="3004159"/>
            <a:ext cx="4249739" cy="2191729"/>
          </a:xfr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89437-118C-4B1B-A286-2F63FDAFE65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76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image right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D284C4C0-9EBD-4A79-82F2-48A6278AC7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84788" y="-1050"/>
            <a:ext cx="6908112" cy="6859050"/>
          </a:xfrm>
          <a:prstGeom prst="rect">
            <a:avLst/>
          </a:prstGeom>
          <a:solidFill>
            <a:srgbClr val="4D4D4D"/>
          </a:solidFill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dark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4C19EE-2305-453A-9F14-BBF2034B2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225" y="1863726"/>
            <a:ext cx="4249739" cy="1016208"/>
          </a:xfrm>
        </p:spPr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D8E5CD6-6ED0-4532-9FDB-994D77AC480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532A282-7E3C-46C8-A87D-BDB597A5DE6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242219" y="5995946"/>
            <a:ext cx="353774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713AEEE-229B-4CF5-AECF-86757156BB9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D5824E-C4C1-4D61-AFF3-F72D6382A8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0225" y="3004159"/>
            <a:ext cx="4249739" cy="2191729"/>
          </a:xfr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C9325-CCC2-448F-A790-652E0C86F3B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6381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Blue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D284C4C0-9EBD-4A79-82F2-48A6278AC7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050"/>
            <a:ext cx="6908112" cy="6859050"/>
          </a:xfrm>
          <a:prstGeom prst="rect">
            <a:avLst/>
          </a:prstGeom>
          <a:solidFill>
            <a:srgbClr val="969696"/>
          </a:solidFill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10" name="Pladsholder til slidenummer 5">
            <a:extLst>
              <a:ext uri="{FF2B5EF4-FFF2-40B4-BE49-F238E27FC236}">
                <a16:creationId xmlns:a16="http://schemas.microsoft.com/office/drawing/2014/main" id="{08DB4514-4A1D-4CDC-A359-D5BFA04F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362" y="6199794"/>
            <a:ext cx="504825" cy="1920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50BA7-D7E3-4ECE-B324-18256B6A0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0449" y="1863726"/>
            <a:ext cx="4249738" cy="1016208"/>
          </a:xfrm>
        </p:spPr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1BB8ACE-A20A-4185-A991-56DE0AD4A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0449" y="3004159"/>
            <a:ext cx="4249738" cy="2191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3B01BA6-EFF0-4FE6-BEAA-40802D4833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1600" y="529200"/>
            <a:ext cx="29842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8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1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62FA8511-013C-46F9-9C0C-1C8D0D7626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050"/>
            <a:ext cx="12192900" cy="6859050"/>
          </a:xfrm>
          <a:prstGeom prst="rect">
            <a:avLst/>
          </a:prstGeom>
          <a:solidFill>
            <a:srgbClr val="4D4D4D"/>
          </a:solidFill>
        </p:spPr>
        <p:txBody>
          <a:bodyPr tIns="54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dark background picture</a:t>
            </a: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105AED23-106A-4546-ADEA-F9AD911EE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1784" y="2590800"/>
            <a:ext cx="9088433" cy="745743"/>
          </a:xfrm>
        </p:spPr>
        <p:txBody>
          <a:bodyPr anchor="ctr" anchorCtr="0"/>
          <a:lstStyle>
            <a:lvl1pPr algn="ctr">
              <a:defRPr sz="3600"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F0EE36E-D239-482D-AF8F-2B9CED9AE21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1D96EE-4995-4DCD-A162-883DC12A19B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D268ED2-6FED-438C-A270-8285E38CEBE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1D147-2FBB-4056-993A-E46B09F382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3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A97-49F0-40BE-B7FD-48230B7F5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4B75F-7EA2-4C0C-AE94-81CFDCDA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8BB3A-1455-4293-BE70-2820BF8F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97AB2-C3B4-4071-B457-82ED66EB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66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2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62FA8511-013C-46F9-9C0C-1C8D0D7626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050"/>
            <a:ext cx="12192900" cy="6859050"/>
          </a:xfrm>
          <a:prstGeom prst="rect">
            <a:avLst/>
          </a:prstGeom>
          <a:solidFill>
            <a:srgbClr val="4D4D4D"/>
          </a:solidFill>
        </p:spPr>
        <p:txBody>
          <a:bodyPr tIns="54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dark background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1141B2-32EF-4CCE-840F-935ECF3F6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227" y="1640793"/>
            <a:ext cx="11129958" cy="1353232"/>
          </a:xfrm>
        </p:spPr>
        <p:txBody>
          <a:bodyPr/>
          <a:lstStyle>
            <a:lvl1pPr>
              <a:defRPr sz="3600"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</a:t>
            </a:r>
            <a:br>
              <a:rPr lang="en-US"/>
            </a:br>
            <a:r>
              <a:rPr lang="en-US"/>
              <a:t>section headline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D7331-A290-4E7C-96AB-830E485CC3E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04E87D7-1173-416D-A1D1-66C572E240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0BF342-4EB1-4B9F-AA8F-8C410D71AA0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FFF76-F4CA-4D0D-8433-60341C7214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386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3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62FA8511-013C-46F9-9C0C-1C8D0D7626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1050"/>
            <a:ext cx="12192900" cy="6859050"/>
          </a:xfrm>
          <a:prstGeom prst="rect">
            <a:avLst/>
          </a:prstGeom>
          <a:solidFill>
            <a:srgbClr val="4D4D4D"/>
          </a:solidFill>
        </p:spPr>
        <p:txBody>
          <a:bodyPr tIns="54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dark background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4B03E-F99A-45F8-8AB5-97D7EE918D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BFDDD3A-AEA2-4EF0-AA2B-86A532B90F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0225" y="1196975"/>
            <a:ext cx="4992750" cy="51292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478F-1779-4392-A704-2EB17F4E739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0BAC7-3A13-42F7-83BA-A443A891D3E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E12F-F1CB-4192-BF62-257E6332749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55E935-FCCE-43AD-9267-5D8ED6120C6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5493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237B-1374-468B-8472-D409173F04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solidFill>
            <a:srgbClr val="4D4D4D"/>
          </a:solidFill>
        </p:spPr>
        <p:txBody>
          <a:bodyPr tIns="900000" bIns="0" anchor="ctr" anchorCtr="0"/>
          <a:lstStyle>
            <a:lvl1pPr marL="0" indent="0" algn="ctr">
              <a:buNone/>
              <a:defRPr sz="1200">
                <a:solidFill>
                  <a:srgbClr val="FFFF00"/>
                </a:solidFill>
              </a:defRPr>
            </a:lvl1pPr>
          </a:lstStyle>
          <a:p>
            <a:r>
              <a:rPr lang="da-DK"/>
              <a:t> </a:t>
            </a:r>
            <a:r>
              <a:rPr lang="en-GB"/>
              <a:t>Click to place a dark background picture</a:t>
            </a:r>
          </a:p>
          <a:p>
            <a:r>
              <a:rPr lang="en-GB"/>
              <a:t>Please make sure that the logo is clearly visable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F524-76FF-4A6E-BDCF-3FC6DDF0B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200" y="1328400"/>
            <a:ext cx="8499600" cy="1749600"/>
          </a:xfrm>
        </p:spPr>
        <p:txBody>
          <a:bodyPr anchor="b"/>
          <a:lstStyle>
            <a:lvl1pPr algn="l">
              <a:defRPr sz="5400"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title slide headline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CC1-F0E7-4F53-BA42-3CD94A7B7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9200" y="3312000"/>
            <a:ext cx="4957200" cy="5832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 support text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9C24-B636-4B48-9BF9-4D691D3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D626-B802-4443-96A4-EDF17102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F4E758-D0A0-4C22-A6A4-794986A06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8800" y="5626800"/>
            <a:ext cx="2631600" cy="734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3240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x 1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237B-1374-468B-8472-D409173F04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solidFill>
            <a:srgbClr val="969696"/>
          </a:solidFill>
        </p:spPr>
        <p:txBody>
          <a:bodyPr tIns="0" bIns="720000" anchor="ctr" anchorCtr="0"/>
          <a:lstStyle>
            <a:lvl1pPr marL="0" indent="0" algn="ctr">
              <a:buNone/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background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F524-76FF-4A6E-BDCF-3FC6DDF0B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2800" y="3862800"/>
            <a:ext cx="11660400" cy="2995200"/>
          </a:xfrm>
          <a:solidFill>
            <a:srgbClr val="11497B"/>
          </a:solidFill>
        </p:spPr>
        <p:txBody>
          <a:bodyPr lIns="475200" tIns="424800" rIns="3600000" anchor="t" anchorCtr="0"/>
          <a:lstStyle>
            <a:lvl1pPr algn="l">
              <a:defRPr sz="3600"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title </a:t>
            </a:r>
            <a:br>
              <a:rPr lang="en-US"/>
            </a:br>
            <a:r>
              <a:rPr lang="en-US"/>
              <a:t>slide headline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CC1-F0E7-4F53-BA42-3CD94A7B7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6800" y="5418000"/>
            <a:ext cx="7081200" cy="44280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 support text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9C24-B636-4B48-9BF9-4D691D3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800" y="6199200"/>
            <a:ext cx="605631" cy="1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D626-B802-4443-96A4-EDF17102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000" y="5997600"/>
            <a:ext cx="6372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C2709E-74A0-4685-A663-84C21200BB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33775" y="5627561"/>
            <a:ext cx="2628000" cy="72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8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38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x 2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237B-1374-468B-8472-D409173F04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solidFill>
            <a:srgbClr val="969696"/>
          </a:solidFill>
        </p:spPr>
        <p:txBody>
          <a:bodyPr lIns="3600000" tIns="0" bIns="0" anchor="ctr" anchorCtr="0"/>
          <a:lstStyle>
            <a:lvl1pPr marL="0" indent="0" algn="l">
              <a:buNone/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background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F524-76FF-4A6E-BDCF-3FC6DDF0B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99200" y="529200"/>
            <a:ext cx="5994000" cy="6328800"/>
          </a:xfrm>
          <a:solidFill>
            <a:srgbClr val="11497B"/>
          </a:solidFill>
        </p:spPr>
        <p:txBody>
          <a:bodyPr lIns="468000" tIns="612000" rIns="468000" bIns="2329200" anchor="t" anchorCtr="0"/>
          <a:lstStyle>
            <a:lvl1pPr algn="l">
              <a:defRPr sz="4000"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title slide headline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CC1-F0E7-4F53-BA42-3CD94A7B7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03200" y="2948400"/>
            <a:ext cx="4957200" cy="3888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 support text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9C24-B636-4B48-9BF9-4D691D3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200" y="6199200"/>
            <a:ext cx="605631" cy="1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D626-B802-4443-96A4-EDF17102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2000" y="5997600"/>
            <a:ext cx="424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C2709E-74A0-4685-A663-84C21200BB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33775" y="5627561"/>
            <a:ext cx="2628000" cy="72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8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1729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mall image - Dark">
    <p:bg>
      <p:bgPr>
        <a:solidFill>
          <a:srgbClr val="11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C237B-1374-468B-8472-D409173F04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5600" y="-1"/>
            <a:ext cx="7617600" cy="4993200"/>
          </a:xfrm>
          <a:solidFill>
            <a:srgbClr val="969696"/>
          </a:solidFill>
        </p:spPr>
        <p:txBody>
          <a:bodyPr tIns="540000" bIns="0" anchor="ctr" anchorCtr="0"/>
          <a:lstStyle>
            <a:lvl1pPr marL="0" indent="0" algn="ctr">
              <a:buNone/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F524-76FF-4A6E-BDCF-3FC6DDF0B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2800" y="1155600"/>
            <a:ext cx="3538800" cy="1540800"/>
          </a:xfrm>
        </p:spPr>
        <p:txBody>
          <a:bodyPr anchor="t" anchorCtr="0"/>
          <a:lstStyle>
            <a:lvl1pPr algn="l">
              <a:defRPr sz="3600">
                <a:solidFill>
                  <a:srgbClr val="E9F1F7"/>
                </a:solidFill>
              </a:defRPr>
            </a:lvl1pPr>
          </a:lstStyle>
          <a:p>
            <a:r>
              <a:rPr lang="en-US"/>
              <a:t>Click to add your title slide header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CC1-F0E7-4F53-BA42-3CD94A7B7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9200" y="2782800"/>
            <a:ext cx="3538800" cy="44280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 support text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9C24-B636-4B48-9BF9-4D691D37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92B78-1DD2-45FA-A79C-EB831B78FEC1}" type="datetime1">
              <a:rPr lang="da-DK" smtClean="0"/>
              <a:pPr/>
              <a:t>17.06.2023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D626-B802-4443-96A4-EDF17102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4C2709E-74A0-4685-A663-84C21200BB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33775" y="5627561"/>
            <a:ext cx="2628000" cy="72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8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018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y Safety Well-being">
    <p:bg>
      <p:bgPr>
        <a:solidFill>
          <a:srgbClr val="F7E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6E8C0-E4F6-4F8E-BB12-976DD132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D7E24-0A03-42A6-8D3E-EBB143C6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2FA03-5B52-4485-BAAD-AFA713BFE470}"/>
              </a:ext>
            </a:extLst>
          </p:cNvPr>
          <p:cNvSpPr txBox="1"/>
          <p:nvPr userDrawn="1"/>
        </p:nvSpPr>
        <p:spPr>
          <a:xfrm>
            <a:off x="529200" y="504000"/>
            <a:ext cx="9712800" cy="691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11497B"/>
                </a:solidFill>
                <a:effectLst/>
                <a:uLnTx/>
                <a:uFillTx/>
                <a:latin typeface="Grundfos TheSans Extd Black"/>
                <a:ea typeface="+mj-ea"/>
                <a:cs typeface="+mj-cs"/>
              </a:rPr>
              <a:t>Take a minute 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11497B"/>
                </a:solidFill>
                <a:effectLst/>
                <a:uLnTx/>
                <a:uFillTx/>
                <a:latin typeface="Grundfos TheSans Extd Black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11497B"/>
                </a:solidFill>
                <a:effectLst/>
                <a:uLnTx/>
                <a:uFillTx/>
                <a:latin typeface="Grundfos TheSans Extd Black"/>
                <a:ea typeface="+mj-ea"/>
                <a:cs typeface="+mj-cs"/>
              </a:rPr>
              <a:t>- to bring awareness to Health, Safety and Well-being</a:t>
            </a:r>
            <a:endParaRPr lang="en-GB" sz="2200">
              <a:solidFill>
                <a:srgbClr val="11497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8E67E-181D-4DA4-A535-BC8FF4AD72F2}"/>
              </a:ext>
            </a:extLst>
          </p:cNvPr>
          <p:cNvSpPr/>
          <p:nvPr userDrawn="1"/>
        </p:nvSpPr>
        <p:spPr>
          <a:xfrm>
            <a:off x="6199575" y="1746801"/>
            <a:ext cx="4042800" cy="4579387"/>
          </a:xfrm>
          <a:prstGeom prst="rect">
            <a:avLst/>
          </a:prstGeom>
          <a:solidFill>
            <a:srgbClr val="FCF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7E9AE-7CDC-449E-B666-3C16C90CA2D1}"/>
              </a:ext>
            </a:extLst>
          </p:cNvPr>
          <p:cNvSpPr/>
          <p:nvPr userDrawn="1"/>
        </p:nvSpPr>
        <p:spPr>
          <a:xfrm>
            <a:off x="1763486" y="1746801"/>
            <a:ext cx="4042800" cy="4579387"/>
          </a:xfrm>
          <a:prstGeom prst="rect">
            <a:avLst/>
          </a:prstGeom>
          <a:solidFill>
            <a:srgbClr val="FCF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CC7981-5A57-4857-A567-001BBAC6493C}"/>
              </a:ext>
            </a:extLst>
          </p:cNvPr>
          <p:cNvSpPr/>
          <p:nvPr userDrawn="1"/>
        </p:nvSpPr>
        <p:spPr>
          <a:xfrm>
            <a:off x="2052406" y="2068245"/>
            <a:ext cx="3159503" cy="3847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1900" b="0" dirty="0">
                <a:solidFill>
                  <a:srgbClr val="11497B"/>
                </a:solidFill>
                <a:latin typeface="Grundfos TheSans ExtraBold" panose="020B0802050302020203" pitchFamily="34" charset="0"/>
                <a:ea typeface="Yu Gothic"/>
                <a:cs typeface="Calibri"/>
              </a:rPr>
              <a:t>Health and Safety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ADBD153-54C5-4293-991C-04C4540208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2448" y="2687642"/>
            <a:ext cx="304800" cy="304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D6EA7F-78F0-478F-BF43-D33D5CC209E8}"/>
              </a:ext>
            </a:extLst>
          </p:cNvPr>
          <p:cNvSpPr/>
          <p:nvPr userDrawn="1"/>
        </p:nvSpPr>
        <p:spPr>
          <a:xfrm>
            <a:off x="6499455" y="2068245"/>
            <a:ext cx="3159503" cy="3847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0" algn="l" defTabSz="1219170" rtl="0" eaLnBrk="1" latinLnBrk="0" hangingPunct="1"/>
            <a:r>
              <a:rPr lang="en-US" sz="1900" b="0" kern="1200" dirty="0">
                <a:solidFill>
                  <a:srgbClr val="11497B"/>
                </a:solidFill>
                <a:latin typeface="Grundfos TheSans ExtraBold" panose="020B0802050302020203" pitchFamily="34" charset="0"/>
                <a:ea typeface="Yu Gothic"/>
                <a:cs typeface="Calibri"/>
              </a:rPr>
              <a:t>Psychological Safety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CDA32F5-FCC6-4052-8710-5BF0CABF0E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2448" y="3814354"/>
            <a:ext cx="304800" cy="3048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1B9A475-E92F-47C3-9773-A04E7285BC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0990" y="3251209"/>
            <a:ext cx="304800" cy="304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7E5D31-87C9-4ACA-800E-03D3F515FD62}"/>
              </a:ext>
            </a:extLst>
          </p:cNvPr>
          <p:cNvSpPr/>
          <p:nvPr userDrawn="1"/>
        </p:nvSpPr>
        <p:spPr>
          <a:xfrm>
            <a:off x="2052406" y="4689761"/>
            <a:ext cx="3159503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lvl="0" algn="l" defTabSz="1219170" rtl="0" eaLnBrk="1" latinLnBrk="0" hangingPunct="1"/>
            <a:r>
              <a:rPr lang="en-US" sz="1400" b="0" kern="1200" dirty="0">
                <a:solidFill>
                  <a:srgbClr val="11497B"/>
                </a:solidFill>
                <a:latin typeface="Grundfos TheSans ExtraBold" panose="020B0802050302020203" pitchFamily="34" charset="0"/>
                <a:ea typeface="Yu Gothic"/>
                <a:cs typeface="Calibri"/>
              </a:rPr>
              <a:t>Online meetings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C85AAD6-A12B-4406-923F-E57E3353AE1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600990" y="2687642"/>
            <a:ext cx="304800" cy="3048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6822AE5-D1C3-4C7C-B700-F57EF848FC4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600990" y="3814354"/>
            <a:ext cx="304800" cy="304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BB462F-4AF0-451A-8A5D-52F0510535CB}"/>
              </a:ext>
            </a:extLst>
          </p:cNvPr>
          <p:cNvSpPr/>
          <p:nvPr userDrawn="1"/>
        </p:nvSpPr>
        <p:spPr>
          <a:xfrm>
            <a:off x="6499455" y="4689761"/>
            <a:ext cx="3159503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1400" b="0" kern="1200">
                <a:solidFill>
                  <a:srgbClr val="11497B"/>
                </a:solidFill>
                <a:latin typeface="Grundfos TheSans ExtraBold" panose="020B0802050302020203" pitchFamily="34" charset="0"/>
                <a:ea typeface="Yu Gothic"/>
                <a:cs typeface="Calibri"/>
              </a:rPr>
              <a:t>Online meetings</a:t>
            </a:r>
            <a:endParaRPr lang="en-US" sz="1400" b="0" kern="1200" dirty="0">
              <a:solidFill>
                <a:srgbClr val="11497B"/>
              </a:solidFill>
              <a:latin typeface="Grundfos TheSans ExtraBold" panose="020B0802050302020203" pitchFamily="34" charset="0"/>
              <a:ea typeface="Yu Gothic"/>
              <a:cs typeface="Calibri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7083651-1FA5-44A4-A381-8BCF4325F1D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32448" y="5256272"/>
            <a:ext cx="304800" cy="3048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0E8A43A-6F56-4E82-B3E9-545D4877F40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00990" y="5256272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DFEA4E7-4060-44C7-8520-D0ED971F15C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32448" y="3251209"/>
            <a:ext cx="304800" cy="30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B9E28B-1DFB-497E-B8DA-0B595CA4C0F4}"/>
              </a:ext>
            </a:extLst>
          </p:cNvPr>
          <p:cNvSpPr txBox="1"/>
          <p:nvPr userDrawn="1"/>
        </p:nvSpPr>
        <p:spPr>
          <a:xfrm>
            <a:off x="2527200" y="2642400"/>
            <a:ext cx="275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rgbClr val="11497B"/>
                </a:solidFill>
              </a:rPr>
              <a:t>Identify your nearest emergency exit and meeting point</a:t>
            </a:r>
          </a:p>
          <a:p>
            <a:pPr algn="l"/>
            <a:endParaRPr lang="en-US" sz="1200">
              <a:solidFill>
                <a:srgbClr val="11497B"/>
              </a:solidFill>
            </a:endParaRPr>
          </a:p>
          <a:p>
            <a:pPr algn="l"/>
            <a:r>
              <a:rPr lang="en-US" sz="1200">
                <a:solidFill>
                  <a:srgbClr val="11497B"/>
                </a:solidFill>
              </a:rPr>
              <a:t>Spot any slip or trip hazards - i.e., bags, coats, cables etc.</a:t>
            </a:r>
          </a:p>
          <a:p>
            <a:pPr algn="l"/>
            <a:endParaRPr lang="en-US" sz="1200">
              <a:solidFill>
                <a:srgbClr val="11497B"/>
              </a:solidFill>
            </a:endParaRPr>
          </a:p>
          <a:p>
            <a:pPr algn="l"/>
            <a:r>
              <a:rPr lang="en-US" sz="1200">
                <a:solidFill>
                  <a:srgbClr val="11497B"/>
                </a:solidFill>
              </a:rPr>
              <a:t>Change positions, stand and move as much as possible</a:t>
            </a:r>
            <a:endParaRPr lang="en-GB" sz="1200">
              <a:solidFill>
                <a:srgbClr val="11497B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182F3E-1475-4583-969D-5991CDC1595F}"/>
              </a:ext>
            </a:extLst>
          </p:cNvPr>
          <p:cNvSpPr txBox="1"/>
          <p:nvPr userDrawn="1"/>
        </p:nvSpPr>
        <p:spPr>
          <a:xfrm>
            <a:off x="2527200" y="5198661"/>
            <a:ext cx="275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rgbClr val="11497B"/>
                </a:solidFill>
              </a:rPr>
              <a:t>Driving during meetings? Pull over or reschedule. If you can’t, always use the hands-free mode and never display slides on your screen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A3E8A-C85F-44A6-8772-69A48D1D0AFD}"/>
              </a:ext>
            </a:extLst>
          </p:cNvPr>
          <p:cNvSpPr txBox="1"/>
          <p:nvPr userDrawn="1"/>
        </p:nvSpPr>
        <p:spPr>
          <a:xfrm>
            <a:off x="6973200" y="2642400"/>
            <a:ext cx="2843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rgbClr val="11497B"/>
                </a:solidFill>
              </a:rPr>
              <a:t>Conduct 50-minutes meetings with </a:t>
            </a:r>
            <a:br>
              <a:rPr lang="en-US" sz="1200">
                <a:solidFill>
                  <a:srgbClr val="11497B"/>
                </a:solidFill>
              </a:rPr>
            </a:br>
            <a:r>
              <a:rPr lang="en-US" sz="1200">
                <a:solidFill>
                  <a:srgbClr val="11497B"/>
                </a:solidFill>
              </a:rPr>
              <a:t>10 minutes breaks between</a:t>
            </a:r>
          </a:p>
          <a:p>
            <a:pPr algn="l"/>
            <a:endParaRPr lang="en-US" sz="1200">
              <a:solidFill>
                <a:srgbClr val="11497B"/>
              </a:solidFill>
            </a:endParaRPr>
          </a:p>
          <a:p>
            <a:pPr algn="l"/>
            <a:r>
              <a:rPr lang="en-US" sz="1200">
                <a:solidFill>
                  <a:srgbClr val="11497B"/>
                </a:solidFill>
              </a:rPr>
              <a:t>Share your opinion and speak your mind in a constructive and respectful manner  </a:t>
            </a:r>
          </a:p>
          <a:p>
            <a:pPr algn="l"/>
            <a:endParaRPr lang="en-US" sz="1200">
              <a:solidFill>
                <a:srgbClr val="11497B"/>
              </a:solidFill>
            </a:endParaRPr>
          </a:p>
          <a:p>
            <a:pPr algn="l"/>
            <a:r>
              <a:rPr lang="en-US" sz="1200">
                <a:solidFill>
                  <a:srgbClr val="11497B"/>
                </a:solidFill>
              </a:rPr>
              <a:t>Be curious to opinions and ideas that differ from your own</a:t>
            </a:r>
            <a:endParaRPr lang="en-GB" sz="1200">
              <a:solidFill>
                <a:srgbClr val="11497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81DAD-F3F5-458E-9F55-EDAE8C60620E}"/>
              </a:ext>
            </a:extLst>
          </p:cNvPr>
          <p:cNvSpPr txBox="1"/>
          <p:nvPr userDrawn="1"/>
        </p:nvSpPr>
        <p:spPr>
          <a:xfrm>
            <a:off x="6973200" y="5198661"/>
            <a:ext cx="284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rgbClr val="11497B"/>
                </a:solidFill>
              </a:rPr>
              <a:t>Technical issues? Log off/on. Inform the organizer e.g., via smartphone, if you cannot connect.</a:t>
            </a:r>
          </a:p>
        </p:txBody>
      </p:sp>
    </p:spTree>
    <p:extLst>
      <p:ext uri="{BB962C8B-B14F-4D97-AF65-F5344CB8AC3E}">
        <p14:creationId xmlns:p14="http://schemas.microsoft.com/office/powerpoint/2010/main" val="204076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77188-65DB-47DA-8DD4-1D20DA7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5BBBC-933F-4DF0-8FA4-8FE4450A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A5EC9-3C45-4A95-A6B9-BB43B174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2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80B4696-1525-4F2D-BF0A-078EED009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0225" y="1196975"/>
            <a:ext cx="5464175" cy="5129212"/>
          </a:xfr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ladsholder til billede 56">
            <a:extLst>
              <a:ext uri="{FF2B5EF4-FFF2-40B4-BE49-F238E27FC236}">
                <a16:creationId xmlns:a16="http://schemas.microsoft.com/office/drawing/2014/main" id="{92E460C4-BBDF-41A7-BC52-24EE73E04F6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196974"/>
            <a:ext cx="5462588" cy="5129213"/>
          </a:xfrm>
          <a:solidFill>
            <a:srgbClr val="969696"/>
          </a:solidFill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BD11B-4B42-4924-88B8-41A7B11D9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your slide headline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7283A-90F6-4EE5-B4E1-2257A410F51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322AE4-FA22-4D7B-B890-30694D877C9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3409EC-1921-47B0-8107-850DB60EC1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78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80B4696-1525-4F2D-BF0A-078EED009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637" y="1198800"/>
            <a:ext cx="5464175" cy="5130000"/>
          </a:xfrm>
        </p:spPr>
        <p:txBody>
          <a:bodyPr>
            <a:normAutofit/>
          </a:bodyPr>
          <a:lstStyle>
            <a:lvl1pPr marL="182563" indent="-1825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097DCCC-B5F5-4E66-87BE-4B9952C6CA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97600" y="1198800"/>
            <a:ext cx="5464175" cy="513000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rgbClr val="11497B"/>
                </a:solidFill>
              </a:defRPr>
            </a:lvl1pPr>
            <a:lvl2pPr>
              <a:defRPr>
                <a:solidFill>
                  <a:srgbClr val="11497B"/>
                </a:solidFill>
              </a:defRPr>
            </a:lvl2pPr>
            <a:lvl3pPr>
              <a:defRPr>
                <a:solidFill>
                  <a:srgbClr val="11497B"/>
                </a:solidFill>
              </a:defRPr>
            </a:lvl3pPr>
            <a:lvl4pPr>
              <a:defRPr>
                <a:solidFill>
                  <a:srgbClr val="11497B"/>
                </a:solidFill>
              </a:defRPr>
            </a:lvl4pPr>
            <a:lvl5pPr>
              <a:defRPr>
                <a:solidFill>
                  <a:srgbClr val="11497B"/>
                </a:solidFill>
              </a:defRPr>
            </a:lvl5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E6D05-B367-4226-81A0-007D960B92F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C3047-8086-409D-B248-FEBBDA3928C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AA62-0084-4E91-B591-68375C212F5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12CF0E-45F1-40F8-8795-EC613CD460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your slide headline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5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F3F48E-EF1B-4A32-AC1B-78F682ECF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your slide headline</a:t>
            </a:r>
          </a:p>
        </p:txBody>
      </p:sp>
      <p:sp>
        <p:nvSpPr>
          <p:cNvPr id="12" name="Pladsholder til billede 56">
            <a:extLst>
              <a:ext uri="{FF2B5EF4-FFF2-40B4-BE49-F238E27FC236}">
                <a16:creationId xmlns:a16="http://schemas.microsoft.com/office/drawing/2014/main" id="{657EADFF-0E1A-4965-BAD7-8432BFBC92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0225" y="1196975"/>
            <a:ext cx="11129961" cy="5130800"/>
          </a:xfrm>
          <a:solidFill>
            <a:srgbClr val="969696"/>
          </a:solidFill>
          <a:ln w="19050">
            <a:solidFill>
              <a:srgbClr val="FFFFFF"/>
            </a:solidFill>
          </a:ln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</p:spTree>
    <p:extLst>
      <p:ext uri="{BB962C8B-B14F-4D97-AF65-F5344CB8AC3E}">
        <p14:creationId xmlns:p14="http://schemas.microsoft.com/office/powerpoint/2010/main" val="276434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56">
            <a:extLst>
              <a:ext uri="{FF2B5EF4-FFF2-40B4-BE49-F238E27FC236}">
                <a16:creationId xmlns:a16="http://schemas.microsoft.com/office/drawing/2014/main" id="{92E460C4-BBDF-41A7-BC52-24EE73E04F6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0226" y="1196974"/>
            <a:ext cx="5565773" cy="5129213"/>
          </a:xfrm>
          <a:solidFill>
            <a:srgbClr val="969696"/>
          </a:solidFill>
          <a:ln w="19050">
            <a:solidFill>
              <a:srgbClr val="FFFFFF"/>
            </a:solidFill>
          </a:ln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10" name="Pladsholder til billede 56">
            <a:extLst>
              <a:ext uri="{FF2B5EF4-FFF2-40B4-BE49-F238E27FC236}">
                <a16:creationId xmlns:a16="http://schemas.microsoft.com/office/drawing/2014/main" id="{94B87B30-6C30-448E-A0BA-0AB69662867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1196974"/>
            <a:ext cx="5564186" cy="5129213"/>
          </a:xfrm>
          <a:solidFill>
            <a:srgbClr val="969696"/>
          </a:solidFill>
          <a:ln w="19050">
            <a:solidFill>
              <a:srgbClr val="FFFFFF"/>
            </a:solidFill>
          </a:ln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FFFF00"/>
                </a:solidFill>
              </a:defRPr>
            </a:lvl1pPr>
          </a:lstStyle>
          <a:p>
            <a:r>
              <a:rPr lang="en-GB"/>
              <a:t>Click to place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8A501-899E-4518-BB15-3E721F94AB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your slide headline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BD9F-E087-4F56-8095-9FD4DC3A8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226" y="1863726"/>
            <a:ext cx="4249738" cy="1016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your slide headline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B4D44-7700-401D-BCED-E5712BC0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C05-F804-4CE1-95F9-72E71067375C}" type="datetime1">
              <a:rPr lang="da-DK" smtClean="0"/>
              <a:t>17.06.2023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79E8C-E5A8-4B28-8194-BA0F7A79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2219" y="5995946"/>
            <a:ext cx="3537746" cy="365125"/>
          </a:xfrm>
        </p:spPr>
        <p:txBody>
          <a:bodyPr/>
          <a:lstStyle/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C7E53E-A5F9-4206-A46F-20BB400CA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0225" y="3004159"/>
            <a:ext cx="4249739" cy="2191729"/>
          </a:xfr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ladsholder til billede 56">
            <a:extLst>
              <a:ext uri="{FF2B5EF4-FFF2-40B4-BE49-F238E27FC236}">
                <a16:creationId xmlns:a16="http://schemas.microsoft.com/office/drawing/2014/main" id="{D284C4C0-9EBD-4A79-82F2-48A6278AC7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84788" y="-1050"/>
            <a:ext cx="6908112" cy="6859050"/>
          </a:xfrm>
          <a:solidFill>
            <a:srgbClr val="E8E8E8"/>
          </a:solidFill>
        </p:spPr>
        <p:txBody>
          <a:bodyPr tIns="900000" bIns="0" anchor="ctr" anchorCtr="0">
            <a:normAutofit/>
          </a:bodyPr>
          <a:lstStyle>
            <a:lvl1pPr marL="0" indent="0" algn="ctr">
              <a:buFontTx/>
              <a:buNone/>
              <a:defRPr sz="1200" b="0">
                <a:solidFill>
                  <a:srgbClr val="E33353"/>
                </a:solidFill>
              </a:defRPr>
            </a:lvl1pPr>
          </a:lstStyle>
          <a:p>
            <a:r>
              <a:rPr lang="en-GB"/>
              <a:t>Click to place a light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B82B5-3BD1-4076-BAA4-C12FBF5AF7D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E9CA1B-D638-4FEA-BBD7-1DB5365278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361600" y="529200"/>
            <a:ext cx="298800" cy="270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tIns="0" bIns="0"/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15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sv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831E49-5B3B-8701-A374-E2C045FF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6" y="1196975"/>
            <a:ext cx="11129962" cy="51292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add your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2F629A-4225-0E92-7D3E-24A1AC70A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0225" y="6199794"/>
            <a:ext cx="605631" cy="1920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11497B"/>
                </a:solidFill>
                <a:latin typeface="+mn-lt"/>
              </a:defRPr>
            </a:lvl1pPr>
          </a:lstStyle>
          <a:p>
            <a:fld id="{D0A92B78-1DD2-45FA-A79C-EB831B78FEC1}" type="datetime1">
              <a:rPr lang="da-DK" smtClean="0"/>
              <a:t>17.06.2023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B52D0-02F2-5BF8-DBAC-BDB7946B0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2218" y="5995946"/>
            <a:ext cx="6876257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rgbClr val="11497B"/>
                </a:solidFill>
                <a:latin typeface="+mn-lt"/>
              </a:defRPr>
            </a:lvl1pPr>
          </a:lstStyle>
          <a:p>
            <a:r>
              <a:rPr lang="en-US"/>
              <a:t>© 2022 Grundfos Holding A/S</a:t>
            </a:r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5296A6-C1D8-A876-B4F8-8B4D017B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362" y="6199794"/>
            <a:ext cx="504825" cy="19208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11497B"/>
                </a:solidFill>
                <a:latin typeface="+mn-lt"/>
              </a:defRPr>
            </a:lvl1pPr>
          </a:lstStyle>
          <a:p>
            <a:fld id="{85D19AB6-A39C-F648-8673-AE723FC1C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64D49B68-3942-4D95-BB86-3F47BA13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504202"/>
            <a:ext cx="9713913" cy="692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your slide headline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4380E5-1FC9-478C-894C-6BBAFA840048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361600" y="529200"/>
            <a:ext cx="29842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29" r:id="rId3"/>
    <p:sldLayoutId id="2147484031" r:id="rId4"/>
    <p:sldLayoutId id="2147484033" r:id="rId5"/>
    <p:sldLayoutId id="2147484035" r:id="rId6"/>
    <p:sldLayoutId id="2147484037" r:id="rId7"/>
    <p:sldLayoutId id="2147484039" r:id="rId8"/>
    <p:sldLayoutId id="2147484041" r:id="rId9"/>
    <p:sldLayoutId id="2147484048" r:id="rId10"/>
    <p:sldLayoutId id="2147484043" r:id="rId11"/>
    <p:sldLayoutId id="2147484024" r:id="rId12"/>
    <p:sldLayoutId id="2147484045" r:id="rId13"/>
    <p:sldLayoutId id="2147484026" r:id="rId14"/>
    <p:sldLayoutId id="2147484053" r:id="rId15"/>
    <p:sldLayoutId id="2147484054" r:id="rId16"/>
    <p:sldLayoutId id="2147484055" r:id="rId17"/>
    <p:sldLayoutId id="2147484056" r:id="rId18"/>
    <p:sldLayoutId id="2147484028" r:id="rId19"/>
    <p:sldLayoutId id="2147484030" r:id="rId20"/>
    <p:sldLayoutId id="2147484032" r:id="rId21"/>
    <p:sldLayoutId id="2147484034" r:id="rId22"/>
    <p:sldLayoutId id="2147484036" r:id="rId23"/>
    <p:sldLayoutId id="2147484038" r:id="rId24"/>
    <p:sldLayoutId id="2147484040" r:id="rId25"/>
    <p:sldLayoutId id="2147484042" r:id="rId26"/>
    <p:sldLayoutId id="2147484049" r:id="rId27"/>
    <p:sldLayoutId id="2147484044" r:id="rId28"/>
    <p:sldLayoutId id="2147484023" r:id="rId29"/>
    <p:sldLayoutId id="2147484022" r:id="rId30"/>
    <p:sldLayoutId id="2147484025" r:id="rId31"/>
    <p:sldLayoutId id="2147484057" r:id="rId32"/>
    <p:sldLayoutId id="2147484058" r:id="rId33"/>
    <p:sldLayoutId id="2147484059" r:id="rId34"/>
    <p:sldLayoutId id="2147484060" r:id="rId35"/>
    <p:sldLayoutId id="2147484061" r:id="rId3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rgbClr val="126AF3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rgbClr val="11497B"/>
          </a:solidFill>
          <a:latin typeface="+mn-lt"/>
          <a:ea typeface="+mn-ea"/>
          <a:cs typeface="+mn-cs"/>
        </a:defRPr>
      </a:lvl1pPr>
      <a:lvl2pPr marL="630238" indent="-173038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rgbClr val="11497B"/>
          </a:solidFill>
          <a:latin typeface="+mn-lt"/>
          <a:ea typeface="+mn-ea"/>
          <a:cs typeface="+mn-cs"/>
        </a:defRPr>
      </a:lvl2pPr>
      <a:lvl3pPr marL="1079500" indent="-1651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rgbClr val="11497B"/>
          </a:solidFill>
          <a:latin typeface="+mn-lt"/>
          <a:ea typeface="+mn-ea"/>
          <a:cs typeface="+mn-cs"/>
        </a:defRPr>
      </a:lvl3pPr>
      <a:lvl4pPr marL="1527175" indent="-155575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rgbClr val="11497B"/>
          </a:solidFill>
          <a:latin typeface="+mn-lt"/>
          <a:ea typeface="+mn-ea"/>
          <a:cs typeface="+mn-cs"/>
        </a:defRPr>
      </a:lvl4pPr>
      <a:lvl5pPr marL="1974850" indent="-14605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rgbClr val="1149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41" userDrawn="1">
          <p15:clr>
            <a:srgbClr val="F26B43"/>
          </p15:clr>
        </p15:guide>
        <p15:guide id="542" pos="7680" userDrawn="1">
          <p15:clr>
            <a:srgbClr val="F26B43"/>
          </p15:clr>
        </p15:guide>
        <p15:guide id="543" pos="334" userDrawn="1">
          <p15:clr>
            <a:srgbClr val="F26B43"/>
          </p15:clr>
        </p15:guide>
        <p15:guide id="544" pos="652" userDrawn="1">
          <p15:clr>
            <a:srgbClr val="F26B43"/>
          </p15:clr>
        </p15:guide>
        <p15:guide id="545" pos="780" userDrawn="1">
          <p15:clr>
            <a:srgbClr val="F26B43"/>
          </p15:clr>
        </p15:guide>
        <p15:guide id="546" pos="1098" userDrawn="1">
          <p15:clr>
            <a:srgbClr val="F26B43"/>
          </p15:clr>
        </p15:guide>
        <p15:guide id="547" pos="1226" userDrawn="1">
          <p15:clr>
            <a:srgbClr val="F26B43"/>
          </p15:clr>
        </p15:guide>
        <p15:guide id="548" pos="1544" userDrawn="1">
          <p15:clr>
            <a:srgbClr val="F26B43"/>
          </p15:clr>
        </p15:guide>
        <p15:guide id="549" pos="1672" userDrawn="1">
          <p15:clr>
            <a:srgbClr val="F26B43"/>
          </p15:clr>
        </p15:guide>
        <p15:guide id="550" pos="2003" userDrawn="1">
          <p15:clr>
            <a:srgbClr val="F26B43"/>
          </p15:clr>
        </p15:guide>
        <p15:guide id="551" pos="2119" userDrawn="1">
          <p15:clr>
            <a:srgbClr val="F26B43"/>
          </p15:clr>
        </p15:guide>
        <p15:guide id="552" pos="2437" userDrawn="1">
          <p15:clr>
            <a:srgbClr val="F26B43"/>
          </p15:clr>
        </p15:guide>
        <p15:guide id="553" pos="2565" userDrawn="1">
          <p15:clr>
            <a:srgbClr val="F26B43"/>
          </p15:clr>
        </p15:guide>
        <p15:guide id="554" pos="2883" userDrawn="1">
          <p15:clr>
            <a:srgbClr val="F26B43"/>
          </p15:clr>
        </p15:guide>
        <p15:guide id="555" pos="3011" userDrawn="1">
          <p15:clr>
            <a:srgbClr val="F26B43"/>
          </p15:clr>
        </p15:guide>
        <p15:guide id="556" pos="3329" userDrawn="1">
          <p15:clr>
            <a:srgbClr val="F26B43"/>
          </p15:clr>
        </p15:guide>
        <p15:guide id="557" pos="3457" userDrawn="1">
          <p15:clr>
            <a:srgbClr val="F26B43"/>
          </p15:clr>
        </p15:guide>
        <p15:guide id="558" pos="3776" userDrawn="1">
          <p15:clr>
            <a:srgbClr val="F26B43"/>
          </p15:clr>
        </p15:guide>
        <p15:guide id="559" pos="3904" userDrawn="1">
          <p15:clr>
            <a:srgbClr val="F26B43"/>
          </p15:clr>
        </p15:guide>
        <p15:guide id="560" pos="4222" userDrawn="1">
          <p15:clr>
            <a:srgbClr val="F26B43"/>
          </p15:clr>
        </p15:guide>
        <p15:guide id="561" pos="4350" userDrawn="1">
          <p15:clr>
            <a:srgbClr val="F26B43"/>
          </p15:clr>
        </p15:guide>
        <p15:guide id="562" pos="4668" userDrawn="1">
          <p15:clr>
            <a:srgbClr val="F26B43"/>
          </p15:clr>
        </p15:guide>
        <p15:guide id="563" pos="4796" userDrawn="1">
          <p15:clr>
            <a:srgbClr val="F26B43"/>
          </p15:clr>
        </p15:guide>
        <p15:guide id="564" pos="5114" userDrawn="1">
          <p15:clr>
            <a:srgbClr val="F26B43"/>
          </p15:clr>
        </p15:guide>
        <p15:guide id="565" pos="5242" userDrawn="1">
          <p15:clr>
            <a:srgbClr val="F26B43"/>
          </p15:clr>
        </p15:guide>
        <p15:guide id="566" pos="5560" userDrawn="1">
          <p15:clr>
            <a:srgbClr val="F26B43"/>
          </p15:clr>
        </p15:guide>
        <p15:guide id="567" pos="5688" userDrawn="1">
          <p15:clr>
            <a:srgbClr val="F26B43"/>
          </p15:clr>
        </p15:guide>
        <p15:guide id="568" pos="6007" userDrawn="1">
          <p15:clr>
            <a:srgbClr val="F26B43"/>
          </p15:clr>
        </p15:guide>
        <p15:guide id="569" pos="6135" userDrawn="1">
          <p15:clr>
            <a:srgbClr val="F26B43"/>
          </p15:clr>
        </p15:guide>
        <p15:guide id="570" pos="6453" userDrawn="1">
          <p15:clr>
            <a:srgbClr val="F26B43"/>
          </p15:clr>
        </p15:guide>
        <p15:guide id="571" pos="6581" userDrawn="1">
          <p15:clr>
            <a:srgbClr val="F26B43"/>
          </p15:clr>
        </p15:guide>
        <p15:guide id="572" pos="6899" userDrawn="1">
          <p15:clr>
            <a:srgbClr val="F26B43"/>
          </p15:clr>
        </p15:guide>
        <p15:guide id="573" pos="7027" userDrawn="1">
          <p15:clr>
            <a:srgbClr val="F26B43"/>
          </p15:clr>
        </p15:guide>
        <p15:guide id="574" pos="7345" userDrawn="1">
          <p15:clr>
            <a:srgbClr val="F26B43"/>
          </p15:clr>
        </p15:guide>
        <p15:guide id="575" orient="horz" userDrawn="1">
          <p15:clr>
            <a:srgbClr val="F26B43"/>
          </p15:clr>
        </p15:guide>
        <p15:guide id="576" orient="horz" pos="4320" userDrawn="1">
          <p15:clr>
            <a:srgbClr val="F26B43"/>
          </p15:clr>
        </p15:guide>
        <p15:guide id="577" orient="horz" pos="334" userDrawn="1">
          <p15:clr>
            <a:srgbClr val="F26B43"/>
          </p15:clr>
        </p15:guide>
        <p15:guide id="578" orient="horz" pos="626" userDrawn="1">
          <p15:clr>
            <a:srgbClr val="F26B43"/>
          </p15:clr>
        </p15:guide>
        <p15:guide id="579" orient="horz" pos="754" userDrawn="1">
          <p15:clr>
            <a:srgbClr val="F26B43"/>
          </p15:clr>
        </p15:guide>
        <p15:guide id="580" orient="horz" pos="1046" userDrawn="1">
          <p15:clr>
            <a:srgbClr val="F26B43"/>
          </p15:clr>
        </p15:guide>
        <p15:guide id="581" orient="horz" pos="1174" userDrawn="1">
          <p15:clr>
            <a:srgbClr val="F26B43"/>
          </p15:clr>
        </p15:guide>
        <p15:guide id="582" orient="horz" pos="1466" userDrawn="1">
          <p15:clr>
            <a:srgbClr val="F26B43"/>
          </p15:clr>
        </p15:guide>
        <p15:guide id="583" orient="horz" pos="1594" userDrawn="1">
          <p15:clr>
            <a:srgbClr val="F26B43"/>
          </p15:clr>
        </p15:guide>
        <p15:guide id="584" orient="horz" pos="1886" userDrawn="1">
          <p15:clr>
            <a:srgbClr val="F26B43"/>
          </p15:clr>
        </p15:guide>
        <p15:guide id="585" orient="horz" pos="2014" userDrawn="1">
          <p15:clr>
            <a:srgbClr val="F26B43"/>
          </p15:clr>
        </p15:guide>
        <p15:guide id="586" orient="horz" pos="2305" userDrawn="1">
          <p15:clr>
            <a:srgbClr val="F26B43"/>
          </p15:clr>
        </p15:guide>
        <p15:guide id="587" orient="horz" pos="2433" userDrawn="1">
          <p15:clr>
            <a:srgbClr val="F26B43"/>
          </p15:clr>
        </p15:guide>
        <p15:guide id="588" orient="horz" pos="2725" userDrawn="1">
          <p15:clr>
            <a:srgbClr val="F26B43"/>
          </p15:clr>
        </p15:guide>
        <p15:guide id="589" orient="horz" pos="2853" userDrawn="1">
          <p15:clr>
            <a:srgbClr val="F26B43"/>
          </p15:clr>
        </p15:guide>
        <p15:guide id="590" orient="horz" pos="3145" userDrawn="1">
          <p15:clr>
            <a:srgbClr val="F26B43"/>
          </p15:clr>
        </p15:guide>
        <p15:guide id="591" orient="horz" pos="3273" userDrawn="1">
          <p15:clr>
            <a:srgbClr val="F26B43"/>
          </p15:clr>
        </p15:guide>
        <p15:guide id="592" orient="horz" pos="3565" userDrawn="1">
          <p15:clr>
            <a:srgbClr val="F26B43"/>
          </p15:clr>
        </p15:guide>
        <p15:guide id="593" orient="horz" pos="3693" userDrawn="1">
          <p15:clr>
            <a:srgbClr val="F26B43"/>
          </p15:clr>
        </p15:guide>
        <p15:guide id="594" orient="horz" pos="39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411D496-4A76-4039-9317-6C4B3D93C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Hotel Booking Demand Case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3F97488-718D-4095-96F1-CF3DB0BDD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1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A805-9EB2-FD98-F54D-7DF78BF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How to deliver the insights?</a:t>
            </a:r>
            <a:br>
              <a:rPr lang="en-DK" dirty="0"/>
            </a:br>
            <a:endParaRPr lang="en-D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383CDB-DC01-EC7F-16AB-D7E0A8BD3E5A}"/>
              </a:ext>
            </a:extLst>
          </p:cNvPr>
          <p:cNvGrpSpPr/>
          <p:nvPr/>
        </p:nvGrpSpPr>
        <p:grpSpPr>
          <a:xfrm>
            <a:off x="4740088" y="2017711"/>
            <a:ext cx="2711824" cy="2711824"/>
            <a:chOff x="5638800" y="1174376"/>
            <a:chExt cx="2711824" cy="2711824"/>
          </a:xfrm>
        </p:grpSpPr>
        <p:pic>
          <p:nvPicPr>
            <p:cNvPr id="6" name="Graphic 5" descr="Cloud outline">
              <a:extLst>
                <a:ext uri="{FF2B5EF4-FFF2-40B4-BE49-F238E27FC236}">
                  <a16:creationId xmlns:a16="http://schemas.microsoft.com/office/drawing/2014/main" id="{5E1FBB92-6B77-6EDB-2E30-085D0379E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800" y="1174376"/>
              <a:ext cx="2711824" cy="27118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379715-6DFA-ED55-422E-0DC73D5D1835}"/>
                </a:ext>
              </a:extLst>
            </p:cNvPr>
            <p:cNvSpPr txBox="1"/>
            <p:nvPr/>
          </p:nvSpPr>
          <p:spPr>
            <a:xfrm>
              <a:off x="6537695" y="2299448"/>
              <a:ext cx="840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DK" sz="3600" dirty="0"/>
                <a:t>API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E0BADE-614E-7B44-3696-E209FC0153F6}"/>
              </a:ext>
            </a:extLst>
          </p:cNvPr>
          <p:cNvGrpSpPr/>
          <p:nvPr/>
        </p:nvGrpSpPr>
        <p:grpSpPr>
          <a:xfrm>
            <a:off x="1143001" y="2235177"/>
            <a:ext cx="2572871" cy="2572871"/>
            <a:chOff x="2242021" y="2475145"/>
            <a:chExt cx="2572871" cy="2572871"/>
          </a:xfrm>
        </p:grpSpPr>
        <p:pic>
          <p:nvPicPr>
            <p:cNvPr id="9" name="Graphic 8" descr="Monitor outline">
              <a:extLst>
                <a:ext uri="{FF2B5EF4-FFF2-40B4-BE49-F238E27FC236}">
                  <a16:creationId xmlns:a16="http://schemas.microsoft.com/office/drawing/2014/main" id="{C1A26FC7-EBFD-8107-B853-DCD275EF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42021" y="2475145"/>
              <a:ext cx="2572871" cy="25728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B143EC-AF41-D7E2-35E9-379E2FD08A07}"/>
                </a:ext>
              </a:extLst>
            </p:cNvPr>
            <p:cNvSpPr txBox="1"/>
            <p:nvPr/>
          </p:nvSpPr>
          <p:spPr>
            <a:xfrm>
              <a:off x="2618784" y="3292140"/>
              <a:ext cx="18193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DK" sz="3600" dirty="0"/>
                <a:t>Website</a:t>
              </a:r>
              <a:endParaRPr lang="en-DK" sz="3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6B68F3-D3E8-8359-5B9A-FDDF117DB8AB}"/>
              </a:ext>
            </a:extLst>
          </p:cNvPr>
          <p:cNvGrpSpPr/>
          <p:nvPr/>
        </p:nvGrpSpPr>
        <p:grpSpPr>
          <a:xfrm>
            <a:off x="8476128" y="2427667"/>
            <a:ext cx="1517660" cy="2242785"/>
            <a:chOff x="10121684" y="2726627"/>
            <a:chExt cx="1517660" cy="2242785"/>
          </a:xfrm>
        </p:grpSpPr>
        <p:grpSp>
          <p:nvGrpSpPr>
            <p:cNvPr id="16" name="Content Placeholder 13" descr="Document outline">
              <a:extLst>
                <a:ext uri="{FF2B5EF4-FFF2-40B4-BE49-F238E27FC236}">
                  <a16:creationId xmlns:a16="http://schemas.microsoft.com/office/drawing/2014/main" id="{B8A50670-B545-0694-7FC2-4A821F18C4D8}"/>
                </a:ext>
              </a:extLst>
            </p:cNvPr>
            <p:cNvGrpSpPr/>
            <p:nvPr/>
          </p:nvGrpSpPr>
          <p:grpSpPr>
            <a:xfrm>
              <a:off x="10274244" y="2726627"/>
              <a:ext cx="1212540" cy="1616720"/>
              <a:chOff x="10274244" y="2726627"/>
              <a:chExt cx="1212540" cy="161672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122B1DA-59C4-E263-21A7-A42057C6AFA3}"/>
                  </a:ext>
                </a:extLst>
              </p:cNvPr>
              <p:cNvSpPr/>
              <p:nvPr/>
            </p:nvSpPr>
            <p:spPr>
              <a:xfrm>
                <a:off x="10476334" y="3413733"/>
                <a:ext cx="808360" cy="40418"/>
              </a:xfrm>
              <a:custGeom>
                <a:avLst/>
                <a:gdLst>
                  <a:gd name="connsiteX0" fmla="*/ 0 w 808360"/>
                  <a:gd name="connsiteY0" fmla="*/ 0 h 40418"/>
                  <a:gd name="connsiteX1" fmla="*/ 808360 w 808360"/>
                  <a:gd name="connsiteY1" fmla="*/ 0 h 40418"/>
                  <a:gd name="connsiteX2" fmla="*/ 808360 w 808360"/>
                  <a:gd name="connsiteY2" fmla="*/ 40418 h 40418"/>
                  <a:gd name="connsiteX3" fmla="*/ 0 w 808360"/>
                  <a:gd name="connsiteY3" fmla="*/ 40418 h 4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360" h="40418">
                    <a:moveTo>
                      <a:pt x="0" y="0"/>
                    </a:moveTo>
                    <a:lnTo>
                      <a:pt x="808360" y="0"/>
                    </a:lnTo>
                    <a:lnTo>
                      <a:pt x="808360" y="40418"/>
                    </a:lnTo>
                    <a:lnTo>
                      <a:pt x="0" y="40418"/>
                    </a:lnTo>
                    <a:close/>
                  </a:path>
                </a:pathLst>
              </a:custGeom>
              <a:solidFill>
                <a:srgbClr val="000000"/>
              </a:solidFill>
              <a:ln w="20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K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CBCF67-7605-BE9F-E19A-FBA55B0D6376}"/>
                  </a:ext>
                </a:extLst>
              </p:cNvPr>
              <p:cNvSpPr/>
              <p:nvPr/>
            </p:nvSpPr>
            <p:spPr>
              <a:xfrm>
                <a:off x="10476334" y="3252061"/>
                <a:ext cx="383971" cy="40418"/>
              </a:xfrm>
              <a:custGeom>
                <a:avLst/>
                <a:gdLst>
                  <a:gd name="connsiteX0" fmla="*/ 0 w 383971"/>
                  <a:gd name="connsiteY0" fmla="*/ 0 h 40418"/>
                  <a:gd name="connsiteX1" fmla="*/ 383971 w 383971"/>
                  <a:gd name="connsiteY1" fmla="*/ 0 h 40418"/>
                  <a:gd name="connsiteX2" fmla="*/ 383971 w 383971"/>
                  <a:gd name="connsiteY2" fmla="*/ 40418 h 40418"/>
                  <a:gd name="connsiteX3" fmla="*/ 0 w 383971"/>
                  <a:gd name="connsiteY3" fmla="*/ 40418 h 4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3971" h="40418">
                    <a:moveTo>
                      <a:pt x="0" y="0"/>
                    </a:moveTo>
                    <a:lnTo>
                      <a:pt x="383971" y="0"/>
                    </a:lnTo>
                    <a:lnTo>
                      <a:pt x="383971" y="40418"/>
                    </a:lnTo>
                    <a:lnTo>
                      <a:pt x="0" y="40418"/>
                    </a:lnTo>
                    <a:close/>
                  </a:path>
                </a:pathLst>
              </a:custGeom>
              <a:solidFill>
                <a:srgbClr val="000000"/>
              </a:solidFill>
              <a:ln w="20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K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CEE316-F05E-2A7F-EEF0-27D69A6FD125}"/>
                  </a:ext>
                </a:extLst>
              </p:cNvPr>
              <p:cNvSpPr/>
              <p:nvPr/>
            </p:nvSpPr>
            <p:spPr>
              <a:xfrm>
                <a:off x="10476334" y="3575405"/>
                <a:ext cx="808360" cy="40418"/>
              </a:xfrm>
              <a:custGeom>
                <a:avLst/>
                <a:gdLst>
                  <a:gd name="connsiteX0" fmla="*/ 0 w 808360"/>
                  <a:gd name="connsiteY0" fmla="*/ 0 h 40418"/>
                  <a:gd name="connsiteX1" fmla="*/ 808360 w 808360"/>
                  <a:gd name="connsiteY1" fmla="*/ 0 h 40418"/>
                  <a:gd name="connsiteX2" fmla="*/ 808360 w 808360"/>
                  <a:gd name="connsiteY2" fmla="*/ 40418 h 40418"/>
                  <a:gd name="connsiteX3" fmla="*/ 0 w 808360"/>
                  <a:gd name="connsiteY3" fmla="*/ 40418 h 4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360" h="40418">
                    <a:moveTo>
                      <a:pt x="0" y="0"/>
                    </a:moveTo>
                    <a:lnTo>
                      <a:pt x="808360" y="0"/>
                    </a:lnTo>
                    <a:lnTo>
                      <a:pt x="808360" y="40418"/>
                    </a:lnTo>
                    <a:lnTo>
                      <a:pt x="0" y="40418"/>
                    </a:lnTo>
                    <a:close/>
                  </a:path>
                </a:pathLst>
              </a:custGeom>
              <a:solidFill>
                <a:srgbClr val="000000"/>
              </a:solidFill>
              <a:ln w="20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K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67850E8-3625-0108-0BDE-BF030CD1F65A}"/>
                  </a:ext>
                </a:extLst>
              </p:cNvPr>
              <p:cNvSpPr/>
              <p:nvPr/>
            </p:nvSpPr>
            <p:spPr>
              <a:xfrm>
                <a:off x="10476334" y="3737077"/>
                <a:ext cx="808360" cy="40418"/>
              </a:xfrm>
              <a:custGeom>
                <a:avLst/>
                <a:gdLst>
                  <a:gd name="connsiteX0" fmla="*/ 0 w 808360"/>
                  <a:gd name="connsiteY0" fmla="*/ 0 h 40418"/>
                  <a:gd name="connsiteX1" fmla="*/ 808360 w 808360"/>
                  <a:gd name="connsiteY1" fmla="*/ 0 h 40418"/>
                  <a:gd name="connsiteX2" fmla="*/ 808360 w 808360"/>
                  <a:gd name="connsiteY2" fmla="*/ 40418 h 40418"/>
                  <a:gd name="connsiteX3" fmla="*/ 0 w 808360"/>
                  <a:gd name="connsiteY3" fmla="*/ 40418 h 4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360" h="40418">
                    <a:moveTo>
                      <a:pt x="0" y="0"/>
                    </a:moveTo>
                    <a:lnTo>
                      <a:pt x="808360" y="0"/>
                    </a:lnTo>
                    <a:lnTo>
                      <a:pt x="808360" y="40418"/>
                    </a:lnTo>
                    <a:lnTo>
                      <a:pt x="0" y="40418"/>
                    </a:lnTo>
                    <a:close/>
                  </a:path>
                </a:pathLst>
              </a:custGeom>
              <a:solidFill>
                <a:srgbClr val="000000"/>
              </a:solidFill>
              <a:ln w="20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K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975C671C-6865-1E30-C6EE-4FBC8471C594}"/>
                  </a:ext>
                </a:extLst>
              </p:cNvPr>
              <p:cNvSpPr/>
              <p:nvPr/>
            </p:nvSpPr>
            <p:spPr>
              <a:xfrm>
                <a:off x="10476334" y="3898749"/>
                <a:ext cx="808360" cy="40418"/>
              </a:xfrm>
              <a:custGeom>
                <a:avLst/>
                <a:gdLst>
                  <a:gd name="connsiteX0" fmla="*/ 0 w 808360"/>
                  <a:gd name="connsiteY0" fmla="*/ 0 h 40418"/>
                  <a:gd name="connsiteX1" fmla="*/ 808360 w 808360"/>
                  <a:gd name="connsiteY1" fmla="*/ 0 h 40418"/>
                  <a:gd name="connsiteX2" fmla="*/ 808360 w 808360"/>
                  <a:gd name="connsiteY2" fmla="*/ 40418 h 40418"/>
                  <a:gd name="connsiteX3" fmla="*/ 0 w 808360"/>
                  <a:gd name="connsiteY3" fmla="*/ 40418 h 4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360" h="40418">
                    <a:moveTo>
                      <a:pt x="0" y="0"/>
                    </a:moveTo>
                    <a:lnTo>
                      <a:pt x="808360" y="0"/>
                    </a:lnTo>
                    <a:lnTo>
                      <a:pt x="808360" y="40418"/>
                    </a:lnTo>
                    <a:lnTo>
                      <a:pt x="0" y="40418"/>
                    </a:lnTo>
                    <a:close/>
                  </a:path>
                </a:pathLst>
              </a:custGeom>
              <a:solidFill>
                <a:srgbClr val="000000"/>
              </a:solidFill>
              <a:ln w="20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BA1058-94D5-7046-7962-1EFA72D1E2D7}"/>
                  </a:ext>
                </a:extLst>
              </p:cNvPr>
              <p:cNvSpPr/>
              <p:nvPr/>
            </p:nvSpPr>
            <p:spPr>
              <a:xfrm>
                <a:off x="10476334" y="4060421"/>
                <a:ext cx="808360" cy="40418"/>
              </a:xfrm>
              <a:custGeom>
                <a:avLst/>
                <a:gdLst>
                  <a:gd name="connsiteX0" fmla="*/ 0 w 808360"/>
                  <a:gd name="connsiteY0" fmla="*/ 0 h 40418"/>
                  <a:gd name="connsiteX1" fmla="*/ 808360 w 808360"/>
                  <a:gd name="connsiteY1" fmla="*/ 0 h 40418"/>
                  <a:gd name="connsiteX2" fmla="*/ 808360 w 808360"/>
                  <a:gd name="connsiteY2" fmla="*/ 40418 h 40418"/>
                  <a:gd name="connsiteX3" fmla="*/ 0 w 808360"/>
                  <a:gd name="connsiteY3" fmla="*/ 40418 h 4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8360" h="40418">
                    <a:moveTo>
                      <a:pt x="0" y="0"/>
                    </a:moveTo>
                    <a:lnTo>
                      <a:pt x="808360" y="0"/>
                    </a:lnTo>
                    <a:lnTo>
                      <a:pt x="808360" y="40418"/>
                    </a:lnTo>
                    <a:lnTo>
                      <a:pt x="0" y="40418"/>
                    </a:lnTo>
                    <a:close/>
                  </a:path>
                </a:pathLst>
              </a:custGeom>
              <a:solidFill>
                <a:srgbClr val="000000"/>
              </a:solidFill>
              <a:ln w="20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K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0F987A5-C848-170F-AC8E-887E5E77AE4E}"/>
                  </a:ext>
                </a:extLst>
              </p:cNvPr>
              <p:cNvSpPr/>
              <p:nvPr/>
            </p:nvSpPr>
            <p:spPr>
              <a:xfrm>
                <a:off x="10274244" y="2726627"/>
                <a:ext cx="1212540" cy="1616720"/>
              </a:xfrm>
              <a:custGeom>
                <a:avLst/>
                <a:gdLst>
                  <a:gd name="connsiteX0" fmla="*/ 0 w 1212540"/>
                  <a:gd name="connsiteY0" fmla="*/ 0 h 1616720"/>
                  <a:gd name="connsiteX1" fmla="*/ 0 w 1212540"/>
                  <a:gd name="connsiteY1" fmla="*/ 1616721 h 1616720"/>
                  <a:gd name="connsiteX2" fmla="*/ 1212541 w 1212540"/>
                  <a:gd name="connsiteY2" fmla="*/ 1616721 h 1616720"/>
                  <a:gd name="connsiteX3" fmla="*/ 1212541 w 1212540"/>
                  <a:gd name="connsiteY3" fmla="*/ 436232 h 1616720"/>
                  <a:gd name="connsiteX4" fmla="*/ 776309 w 1212540"/>
                  <a:gd name="connsiteY4" fmla="*/ 0 h 1616720"/>
                  <a:gd name="connsiteX5" fmla="*/ 788495 w 1212540"/>
                  <a:gd name="connsiteY5" fmla="*/ 69337 h 1616720"/>
                  <a:gd name="connsiteX6" fmla="*/ 1143204 w 1212540"/>
                  <a:gd name="connsiteY6" fmla="*/ 424046 h 1616720"/>
                  <a:gd name="connsiteX7" fmla="*/ 1143202 w 1212540"/>
                  <a:gd name="connsiteY7" fmla="*/ 424331 h 1616720"/>
                  <a:gd name="connsiteX8" fmla="*/ 1143062 w 1212540"/>
                  <a:gd name="connsiteY8" fmla="*/ 424389 h 1616720"/>
                  <a:gd name="connsiteX9" fmla="*/ 788151 w 1212540"/>
                  <a:gd name="connsiteY9" fmla="*/ 424389 h 1616720"/>
                  <a:gd name="connsiteX10" fmla="*/ 788151 w 1212540"/>
                  <a:gd name="connsiteY10" fmla="*/ 69479 h 1616720"/>
                  <a:gd name="connsiteX11" fmla="*/ 788356 w 1212540"/>
                  <a:gd name="connsiteY11" fmla="*/ 69279 h 1616720"/>
                  <a:gd name="connsiteX12" fmla="*/ 788495 w 1212540"/>
                  <a:gd name="connsiteY12" fmla="*/ 69337 h 1616720"/>
                  <a:gd name="connsiteX13" fmla="*/ 40418 w 1212540"/>
                  <a:gd name="connsiteY13" fmla="*/ 1576303 h 1616720"/>
                  <a:gd name="connsiteX14" fmla="*/ 40418 w 1212540"/>
                  <a:gd name="connsiteY14" fmla="*/ 40418 h 1616720"/>
                  <a:gd name="connsiteX15" fmla="*/ 747733 w 1212540"/>
                  <a:gd name="connsiteY15" fmla="*/ 40418 h 1616720"/>
                  <a:gd name="connsiteX16" fmla="*/ 747733 w 1212540"/>
                  <a:gd name="connsiteY16" fmla="*/ 464807 h 1616720"/>
                  <a:gd name="connsiteX17" fmla="*/ 1172123 w 1212540"/>
                  <a:gd name="connsiteY17" fmla="*/ 464807 h 1616720"/>
                  <a:gd name="connsiteX18" fmla="*/ 1172123 w 1212540"/>
                  <a:gd name="connsiteY18" fmla="*/ 1576303 h 161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12540" h="1616720">
                    <a:moveTo>
                      <a:pt x="0" y="0"/>
                    </a:moveTo>
                    <a:lnTo>
                      <a:pt x="0" y="1616721"/>
                    </a:lnTo>
                    <a:lnTo>
                      <a:pt x="1212541" y="1616721"/>
                    </a:lnTo>
                    <a:lnTo>
                      <a:pt x="1212541" y="436232"/>
                    </a:lnTo>
                    <a:lnTo>
                      <a:pt x="776309" y="0"/>
                    </a:lnTo>
                    <a:close/>
                    <a:moveTo>
                      <a:pt x="788495" y="69337"/>
                    </a:moveTo>
                    <a:lnTo>
                      <a:pt x="1143204" y="424046"/>
                    </a:lnTo>
                    <a:cubicBezTo>
                      <a:pt x="1143282" y="424125"/>
                      <a:pt x="1143280" y="424254"/>
                      <a:pt x="1143202" y="424331"/>
                    </a:cubicBezTo>
                    <a:cubicBezTo>
                      <a:pt x="1143163" y="424367"/>
                      <a:pt x="1143115" y="424389"/>
                      <a:pt x="1143062" y="424389"/>
                    </a:cubicBezTo>
                    <a:lnTo>
                      <a:pt x="788151" y="424389"/>
                    </a:lnTo>
                    <a:lnTo>
                      <a:pt x="788151" y="69479"/>
                    </a:lnTo>
                    <a:cubicBezTo>
                      <a:pt x="788153" y="69367"/>
                      <a:pt x="788244" y="69279"/>
                      <a:pt x="788356" y="69279"/>
                    </a:cubicBezTo>
                    <a:cubicBezTo>
                      <a:pt x="788408" y="69281"/>
                      <a:pt x="788459" y="69301"/>
                      <a:pt x="788495" y="69337"/>
                    </a:cubicBezTo>
                    <a:close/>
                    <a:moveTo>
                      <a:pt x="40418" y="1576303"/>
                    </a:moveTo>
                    <a:lnTo>
                      <a:pt x="40418" y="40418"/>
                    </a:lnTo>
                    <a:lnTo>
                      <a:pt x="747733" y="40418"/>
                    </a:lnTo>
                    <a:lnTo>
                      <a:pt x="747733" y="464807"/>
                    </a:lnTo>
                    <a:lnTo>
                      <a:pt x="1172123" y="464807"/>
                    </a:lnTo>
                    <a:lnTo>
                      <a:pt x="1172123" y="1576303"/>
                    </a:lnTo>
                    <a:close/>
                  </a:path>
                </a:pathLst>
              </a:custGeom>
              <a:solidFill>
                <a:srgbClr val="000000"/>
              </a:solidFill>
              <a:ln w="20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K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19270B-D69A-52BE-060D-63A89C67B897}"/>
                </a:ext>
              </a:extLst>
            </p:cNvPr>
            <p:cNvSpPr txBox="1"/>
            <p:nvPr/>
          </p:nvSpPr>
          <p:spPr>
            <a:xfrm>
              <a:off x="10121684" y="4323081"/>
              <a:ext cx="1517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DK" sz="3600" dirty="0"/>
                <a:t>Report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27D6618-9ABA-CD18-0A4D-0CBB225447FC}"/>
              </a:ext>
            </a:extLst>
          </p:cNvPr>
          <p:cNvSpPr txBox="1"/>
          <p:nvPr/>
        </p:nvSpPr>
        <p:spPr>
          <a:xfrm>
            <a:off x="1355969" y="4784920"/>
            <a:ext cx="2146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DK" sz="1600" dirty="0"/>
              <a:t>Pros: Easy to access</a:t>
            </a:r>
          </a:p>
          <a:p>
            <a:pPr algn="l"/>
            <a:r>
              <a:rPr lang="en-DK" sz="1600" dirty="0"/>
              <a:t>Cons: User credentials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65DDA-62A9-AEEB-F91D-3598E582A396}"/>
              </a:ext>
            </a:extLst>
          </p:cNvPr>
          <p:cNvSpPr txBox="1"/>
          <p:nvPr/>
        </p:nvSpPr>
        <p:spPr>
          <a:xfrm>
            <a:off x="4133878" y="4804922"/>
            <a:ext cx="3924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DK" sz="1600" dirty="0"/>
              <a:t>Pros: Can integrate directly to your system</a:t>
            </a:r>
          </a:p>
          <a:p>
            <a:pPr algn="l"/>
            <a:r>
              <a:rPr lang="en-DK" sz="1600" dirty="0"/>
              <a:t>Cons: More difficult to set up</a:t>
            </a:r>
          </a:p>
          <a:p>
            <a:pPr algn="l"/>
            <a:endParaRPr lang="en-DK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67259-098A-389F-8AB7-5FC0D1342701}"/>
              </a:ext>
            </a:extLst>
          </p:cNvPr>
          <p:cNvSpPr txBox="1"/>
          <p:nvPr/>
        </p:nvSpPr>
        <p:spPr>
          <a:xfrm>
            <a:off x="8161491" y="4785607"/>
            <a:ext cx="3059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DK" sz="1600" dirty="0"/>
              <a:t>Pros: Cheapest solution</a:t>
            </a:r>
          </a:p>
          <a:p>
            <a:pPr algn="l"/>
            <a:r>
              <a:rPr lang="en-DK" sz="1600" dirty="0"/>
              <a:t>Cons: Only updates once per day</a:t>
            </a:r>
          </a:p>
          <a:p>
            <a:pPr algn="l"/>
            <a:endParaRPr lang="en-DK" sz="1600" dirty="0"/>
          </a:p>
        </p:txBody>
      </p:sp>
    </p:spTree>
    <p:extLst>
      <p:ext uri="{BB962C8B-B14F-4D97-AF65-F5344CB8AC3E}">
        <p14:creationId xmlns:p14="http://schemas.microsoft.com/office/powerpoint/2010/main" val="19414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203D-48C0-6085-4C51-FFA02B61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sz="2400" dirty="0"/>
              <a:t>How to ensure the insight are (and stay) correct?</a:t>
            </a:r>
            <a:br>
              <a:rPr lang="en-DK" sz="2400" dirty="0"/>
            </a:br>
            <a:endParaRPr lang="en-DK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CFD1-DEF6-5C6F-DFC4-27AB114F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Free labels! </a:t>
            </a:r>
          </a:p>
          <a:p>
            <a:pPr lvl="1"/>
            <a:r>
              <a:rPr lang="en-DK" dirty="0"/>
              <a:t>More training data. </a:t>
            </a:r>
          </a:p>
          <a:p>
            <a:pPr lvl="2"/>
            <a:r>
              <a:rPr lang="en-DK" dirty="0"/>
              <a:t>Adapt to new behavior with new versions of the model.</a:t>
            </a:r>
          </a:p>
          <a:p>
            <a:pPr lvl="1"/>
            <a:r>
              <a:rPr lang="en-DK" dirty="0"/>
              <a:t>The advanced metric easy to test when implemented in the real world.</a:t>
            </a:r>
          </a:p>
          <a:p>
            <a:r>
              <a:rPr lang="en-DK" dirty="0"/>
              <a:t>Drift detection (input &amp; output)</a:t>
            </a:r>
          </a:p>
        </p:txBody>
      </p:sp>
    </p:spTree>
    <p:extLst>
      <p:ext uri="{BB962C8B-B14F-4D97-AF65-F5344CB8AC3E}">
        <p14:creationId xmlns:p14="http://schemas.microsoft.com/office/powerpoint/2010/main" val="93893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4245-449E-125C-D6C4-9B3C7005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Future improvements / technical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2590-D164-B322-F32E-2EA46F6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Improve the algorithm</a:t>
            </a:r>
          </a:p>
          <a:p>
            <a:r>
              <a:rPr lang="en-DK" dirty="0"/>
              <a:t>Implement the back-testing</a:t>
            </a:r>
          </a:p>
          <a:p>
            <a:pPr lvl="1"/>
            <a:r>
              <a:rPr lang="en-DK" dirty="0"/>
              <a:t>1) Test expected capacity on unseen data (2017 and onwards)</a:t>
            </a:r>
          </a:p>
          <a:p>
            <a:pPr lvl="1"/>
            <a:r>
              <a:rPr lang="en-DK" dirty="0"/>
              <a:t>2) Implement the prediction algorithm as part of a forecasting-model and evaluate performance.</a:t>
            </a:r>
          </a:p>
          <a:p>
            <a:r>
              <a:rPr lang="en-DK" dirty="0"/>
              <a:t>Tackle pricing problem</a:t>
            </a:r>
          </a:p>
          <a:p>
            <a:pPr lvl="1"/>
            <a:r>
              <a:rPr lang="en-DK" dirty="0"/>
              <a:t>Learn about price / demand ?</a:t>
            </a:r>
          </a:p>
          <a:p>
            <a:r>
              <a:rPr lang="en-DK" dirty="0"/>
              <a:t>Code?</a:t>
            </a:r>
          </a:p>
        </p:txBody>
      </p:sp>
    </p:spTree>
    <p:extLst>
      <p:ext uri="{BB962C8B-B14F-4D97-AF65-F5344CB8AC3E}">
        <p14:creationId xmlns:p14="http://schemas.microsoft.com/office/powerpoint/2010/main" val="246510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A7B-28B4-B9C2-A5C5-12B95EA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6FAB-BAC7-F63F-24F2-43243542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Introduction to the problem(s).</a:t>
            </a:r>
          </a:p>
          <a:p>
            <a:pPr lvl="1"/>
            <a:r>
              <a:rPr lang="en-DK" dirty="0"/>
              <a:t>Technical project statement.</a:t>
            </a:r>
          </a:p>
          <a:p>
            <a:r>
              <a:rPr lang="en-DK" dirty="0"/>
              <a:t>Can we change the root cause?</a:t>
            </a:r>
          </a:p>
          <a:p>
            <a:pPr lvl="1"/>
            <a:r>
              <a:rPr lang="en-DK" dirty="0"/>
              <a:t>What is the root cause?</a:t>
            </a:r>
          </a:p>
          <a:p>
            <a:r>
              <a:rPr lang="en-DK" dirty="0"/>
              <a:t>Can we predict the cancellations?</a:t>
            </a:r>
          </a:p>
          <a:p>
            <a:r>
              <a:rPr lang="en-DK" dirty="0"/>
              <a:t>How to deliver the insights?</a:t>
            </a:r>
          </a:p>
          <a:p>
            <a:r>
              <a:rPr lang="en-DK" dirty="0"/>
              <a:t>How to ensure the insight are (and stay) correct?</a:t>
            </a:r>
          </a:p>
          <a:p>
            <a:r>
              <a:rPr lang="en-DK" dirty="0"/>
              <a:t>Future improvements / Technical discussion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BD93B-F9BF-C91F-0D9D-537847A0DAB2}"/>
              </a:ext>
            </a:extLst>
          </p:cNvPr>
          <p:cNvSpPr txBox="1"/>
          <p:nvPr/>
        </p:nvSpPr>
        <p:spPr>
          <a:xfrm>
            <a:off x="7275846" y="5392083"/>
            <a:ext cx="4384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DK" sz="1600" dirty="0"/>
              <a:t>Disclaimer: Focus on the ideas not the numbers</a:t>
            </a:r>
          </a:p>
          <a:p>
            <a:pPr algn="l"/>
            <a:endParaRPr lang="en-DK" sz="1600" dirty="0"/>
          </a:p>
          <a:p>
            <a:pPr algn="l"/>
            <a:r>
              <a:rPr lang="en-DK" sz="1600" dirty="0"/>
              <a:t>Time estimates: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K" sz="1600" dirty="0"/>
              <a:t>Code: 4-5 hours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K" sz="1600" dirty="0"/>
              <a:t>Presentation: 1 hour</a:t>
            </a:r>
          </a:p>
        </p:txBody>
      </p:sp>
    </p:spTree>
    <p:extLst>
      <p:ext uri="{BB962C8B-B14F-4D97-AF65-F5344CB8AC3E}">
        <p14:creationId xmlns:p14="http://schemas.microsoft.com/office/powerpoint/2010/main" val="135090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pward trend with solid fill">
            <a:extLst>
              <a:ext uri="{FF2B5EF4-FFF2-40B4-BE49-F238E27FC236}">
                <a16:creationId xmlns:a16="http://schemas.microsoft.com/office/drawing/2014/main" id="{66BDBB21-E5FC-31A8-A66F-8728BA6D3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9951" y="968560"/>
            <a:ext cx="1937389" cy="1937389"/>
          </a:xfrm>
          <a:prstGeom prst="rect">
            <a:avLst/>
          </a:prstGeom>
        </p:spPr>
      </p:pic>
      <p:pic>
        <p:nvPicPr>
          <p:cNvPr id="28" name="Graphic 27" descr="Stop with solid fill">
            <a:extLst>
              <a:ext uri="{FF2B5EF4-FFF2-40B4-BE49-F238E27FC236}">
                <a16:creationId xmlns:a16="http://schemas.microsoft.com/office/drawing/2014/main" id="{B50DE54C-7CB7-22C7-4FA5-82474FE37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9950" y="2772825"/>
            <a:ext cx="1937389" cy="1937389"/>
          </a:xfrm>
          <a:prstGeom prst="rect">
            <a:avLst/>
          </a:prstGeom>
        </p:spPr>
      </p:pic>
      <p:pic>
        <p:nvPicPr>
          <p:cNvPr id="5" name="Graphic 4" descr="Battery charging with solid fill">
            <a:extLst>
              <a:ext uri="{FF2B5EF4-FFF2-40B4-BE49-F238E27FC236}">
                <a16:creationId xmlns:a16="http://schemas.microsoft.com/office/drawing/2014/main" id="{E4D083B7-D836-A709-384D-59B7A6022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2069" y="4583179"/>
            <a:ext cx="2084653" cy="2084653"/>
          </a:xfrm>
          <a:prstGeom prst="rect">
            <a:avLst/>
          </a:prstGeom>
        </p:spPr>
      </p:pic>
      <p:pic>
        <p:nvPicPr>
          <p:cNvPr id="9" name="Graphic 8" descr="Label with solid fill">
            <a:extLst>
              <a:ext uri="{FF2B5EF4-FFF2-40B4-BE49-F238E27FC236}">
                <a16:creationId xmlns:a16="http://schemas.microsoft.com/office/drawing/2014/main" id="{2590AB42-2916-F12B-BC31-F41C9C786C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4117" y="4411341"/>
            <a:ext cx="2325631" cy="2325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5FED3-66D9-4D2C-9B2D-8EC7D3F4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Introduction to the problem.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0A49C-BB40-C1DC-F5AA-5FBC29EC3E8A}"/>
              </a:ext>
            </a:extLst>
          </p:cNvPr>
          <p:cNvSpPr txBox="1"/>
          <p:nvPr/>
        </p:nvSpPr>
        <p:spPr>
          <a:xfrm>
            <a:off x="1771616" y="1569864"/>
            <a:ext cx="193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DK" sz="4000" dirty="0"/>
              <a:t>Goal: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1E6750-1008-22D6-6425-6734B35EF1D0}"/>
              </a:ext>
            </a:extLst>
          </p:cNvPr>
          <p:cNvSpPr txBox="1"/>
          <p:nvPr/>
        </p:nvSpPr>
        <p:spPr>
          <a:xfrm>
            <a:off x="1785064" y="5166369"/>
            <a:ext cx="193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DK" sz="4000" dirty="0"/>
              <a:t>How: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05D04-4299-B059-B106-FB3A12201D50}"/>
              </a:ext>
            </a:extLst>
          </p:cNvPr>
          <p:cNvSpPr txBox="1"/>
          <p:nvPr/>
        </p:nvSpPr>
        <p:spPr>
          <a:xfrm>
            <a:off x="6971667" y="5440817"/>
            <a:ext cx="741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DK" sz="1600" dirty="0"/>
              <a:t>OR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55B282-F68E-6C92-D4A1-A284B0E5FC9D}"/>
              </a:ext>
            </a:extLst>
          </p:cNvPr>
          <p:cNvGrpSpPr/>
          <p:nvPr/>
        </p:nvGrpSpPr>
        <p:grpSpPr>
          <a:xfrm>
            <a:off x="4329951" y="4450975"/>
            <a:ext cx="5336658" cy="2318239"/>
            <a:chOff x="2969142" y="3429000"/>
            <a:chExt cx="6253716" cy="27619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C7F32D-F884-77D6-8701-0A5B3462272B}"/>
                </a:ext>
              </a:extLst>
            </p:cNvPr>
            <p:cNvSpPr/>
            <p:nvPr/>
          </p:nvSpPr>
          <p:spPr>
            <a:xfrm>
              <a:off x="2969142" y="3465724"/>
              <a:ext cx="2725270" cy="2725270"/>
            </a:xfrm>
            <a:prstGeom prst="ellipse">
              <a:avLst/>
            </a:prstGeom>
            <a:noFill/>
            <a:ln w="635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DK" sz="1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E6E68-2FDF-2573-F41B-467B1D43A1D7}"/>
                </a:ext>
              </a:extLst>
            </p:cNvPr>
            <p:cNvGrpSpPr/>
            <p:nvPr/>
          </p:nvGrpSpPr>
          <p:grpSpPr>
            <a:xfrm>
              <a:off x="6577993" y="3429000"/>
              <a:ext cx="2644865" cy="2761994"/>
              <a:chOff x="6577993" y="3429000"/>
              <a:chExt cx="2644865" cy="276199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70DE8F-9690-A744-4A16-F83242ADDA14}"/>
                  </a:ext>
                </a:extLst>
              </p:cNvPr>
              <p:cNvCxnSpPr/>
              <p:nvPr/>
            </p:nvCxnSpPr>
            <p:spPr>
              <a:xfrm>
                <a:off x="6577993" y="3473497"/>
                <a:ext cx="2644865" cy="2685255"/>
              </a:xfrm>
              <a:prstGeom prst="line">
                <a:avLst/>
              </a:prstGeom>
              <a:ln w="50800">
                <a:solidFill>
                  <a:srgbClr val="C000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D27445F-9CA7-4353-28C8-C380994729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7993" y="3429000"/>
                <a:ext cx="2644865" cy="2761994"/>
              </a:xfrm>
              <a:prstGeom prst="line">
                <a:avLst/>
              </a:prstGeom>
              <a:ln w="50800">
                <a:solidFill>
                  <a:srgbClr val="C000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93FC145-8A1A-C6F0-3FE8-A32B57E672F2}"/>
              </a:ext>
            </a:extLst>
          </p:cNvPr>
          <p:cNvSpPr txBox="1"/>
          <p:nvPr/>
        </p:nvSpPr>
        <p:spPr>
          <a:xfrm>
            <a:off x="1771616" y="3368116"/>
            <a:ext cx="22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DK" sz="40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24303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7CFC-F55F-D4E1-93A5-FA301F9D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Technical 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1350-78D2-3F4D-4C20-FBCCF49D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b="1" dirty="0">
                <a:solidFill>
                  <a:srgbClr val="CFDBE5"/>
                </a:solidFill>
              </a:rPr>
              <a:t>Problem</a:t>
            </a:r>
            <a:r>
              <a:rPr lang="en-DK" dirty="0">
                <a:solidFill>
                  <a:srgbClr val="CFDBE5"/>
                </a:solidFill>
              </a:rPr>
              <a:t>: Peple are cancelling, which means the hotels are rarely operating at full capacity</a:t>
            </a:r>
          </a:p>
          <a:p>
            <a:r>
              <a:rPr lang="en-DK" b="1" dirty="0">
                <a:solidFill>
                  <a:srgbClr val="CFDBE5"/>
                </a:solidFill>
              </a:rPr>
              <a:t>Solution</a:t>
            </a:r>
            <a:r>
              <a:rPr lang="en-DK" dirty="0">
                <a:solidFill>
                  <a:srgbClr val="CFDBE5"/>
                </a:solidFill>
              </a:rPr>
              <a:t>: Predict if a booking will be cancelled, and use this information to overbook the hotel.</a:t>
            </a:r>
          </a:p>
          <a:p>
            <a:r>
              <a:rPr lang="en-DK" b="1" dirty="0">
                <a:solidFill>
                  <a:srgbClr val="CFDBE5"/>
                </a:solidFill>
              </a:rPr>
              <a:t>Metric (for backtesting)</a:t>
            </a:r>
            <a:r>
              <a:rPr lang="en-DK" dirty="0">
                <a:solidFill>
                  <a:srgbClr val="CFDBE5"/>
                </a:solidFill>
              </a:rPr>
              <a:t>: </a:t>
            </a:r>
          </a:p>
          <a:p>
            <a:pPr lvl="1"/>
            <a:r>
              <a:rPr lang="en-GB" b="1" dirty="0">
                <a:solidFill>
                  <a:srgbClr val="CFDBE5"/>
                </a:solidFill>
              </a:rPr>
              <a:t>S</a:t>
            </a:r>
            <a:r>
              <a:rPr lang="en-DK" b="1" dirty="0">
                <a:solidFill>
                  <a:srgbClr val="CFDBE5"/>
                </a:solidFill>
              </a:rPr>
              <a:t>imple: </a:t>
            </a:r>
            <a:r>
              <a:rPr lang="en-DK" dirty="0">
                <a:solidFill>
                  <a:srgbClr val="CFDBE5"/>
                </a:solidFill>
              </a:rPr>
              <a:t>Balanced accuracy on  prediction if a booking will be canceled when it is booked. </a:t>
            </a:r>
          </a:p>
          <a:p>
            <a:pPr lvl="1"/>
            <a:r>
              <a:rPr lang="en-DK" b="1" dirty="0">
                <a:solidFill>
                  <a:srgbClr val="CFDBE5"/>
                </a:solidFill>
              </a:rPr>
              <a:t>Ideal</a:t>
            </a:r>
            <a:r>
              <a:rPr lang="en-DK" dirty="0">
                <a:solidFill>
                  <a:srgbClr val="CFDBE5"/>
                </a:solidFill>
              </a:rPr>
              <a:t>: Optimize the profits according to below assumptions</a:t>
            </a:r>
          </a:p>
          <a:p>
            <a:pPr lvl="1"/>
            <a:r>
              <a:rPr lang="en-DK" dirty="0">
                <a:solidFill>
                  <a:srgbClr val="CFDBE5"/>
                </a:solidFill>
              </a:rPr>
              <a:t>Assumptions: </a:t>
            </a:r>
          </a:p>
          <a:p>
            <a:pPr lvl="2"/>
            <a:r>
              <a:rPr lang="en-DK" dirty="0">
                <a:solidFill>
                  <a:srgbClr val="CFDBE5"/>
                </a:solidFill>
              </a:rPr>
              <a:t>1) Its is three times as costly to relodge a customer at a competitors hotel compared to the profit that booking would generate.</a:t>
            </a:r>
          </a:p>
          <a:p>
            <a:pPr lvl="2"/>
            <a:r>
              <a:rPr lang="en-DK" dirty="0">
                <a:solidFill>
                  <a:srgbClr val="CFDBE5"/>
                </a:solidFill>
              </a:rPr>
              <a:t>2) When the hotel was operating above 85% of capacity, then the remaining 15% are lost revenue due to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17510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3043-98AD-A457-B2CC-902AFD1A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Can we change the root cause?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E1E1-4D42-686D-1450-198E8BC5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173" y="3773191"/>
            <a:ext cx="8208067" cy="2520670"/>
          </a:xfrm>
        </p:spPr>
        <p:txBody>
          <a:bodyPr/>
          <a:lstStyle/>
          <a:p>
            <a:pPr marL="0" indent="0">
              <a:buNone/>
            </a:pPr>
            <a:r>
              <a:rPr lang="en-DK" dirty="0"/>
              <a:t>Instead of migtigating </a:t>
            </a:r>
            <a:r>
              <a:rPr lang="en-DK" b="1" dirty="0"/>
              <a:t>when</a:t>
            </a:r>
            <a:r>
              <a:rPr lang="en-DK" dirty="0"/>
              <a:t> bookings are canceled, can we change </a:t>
            </a:r>
            <a:r>
              <a:rPr lang="en-DK" b="1" dirty="0"/>
              <a:t>if</a:t>
            </a:r>
            <a:r>
              <a:rPr lang="en-DK" dirty="0"/>
              <a:t> bookings are canceled?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8BFE7-18D3-7461-0288-5C210BFC4D2C}"/>
              </a:ext>
            </a:extLst>
          </p:cNvPr>
          <p:cNvSpPr txBox="1"/>
          <p:nvPr/>
        </p:nvSpPr>
        <p:spPr>
          <a:xfrm>
            <a:off x="1285557" y="2792085"/>
            <a:ext cx="961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3600" b="1" dirty="0">
                <a:solidFill>
                  <a:srgbClr val="11497B"/>
                </a:solidFill>
              </a:rPr>
              <a:t>STOP! Are we even solving the correct problem?</a:t>
            </a:r>
          </a:p>
        </p:txBody>
      </p:sp>
    </p:spTree>
    <p:extLst>
      <p:ext uri="{BB962C8B-B14F-4D97-AF65-F5344CB8AC3E}">
        <p14:creationId xmlns:p14="http://schemas.microsoft.com/office/powerpoint/2010/main" val="327327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8AA2-B04B-F5AA-FF26-B9DD26DC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What is the root cause?</a:t>
            </a:r>
            <a:br>
              <a:rPr lang="en-DK" dirty="0"/>
            </a:br>
            <a:endParaRPr lang="en-DK" dirty="0"/>
          </a:p>
        </p:txBody>
      </p:sp>
      <p:pic>
        <p:nvPicPr>
          <p:cNvPr id="5" name="Content Placeholder 4" descr="A picture containing screenshot, diagram, line, plot&#10;&#10;Description automatically generated">
            <a:extLst>
              <a:ext uri="{FF2B5EF4-FFF2-40B4-BE49-F238E27FC236}">
                <a16:creationId xmlns:a16="http://schemas.microsoft.com/office/drawing/2014/main" id="{9F17E6F5-07B7-CB4D-9EEB-F2FBEEEF8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5" y="887506"/>
            <a:ext cx="9276548" cy="5943657"/>
          </a:xfrm>
        </p:spPr>
      </p:pic>
    </p:spTree>
    <p:extLst>
      <p:ext uri="{BB962C8B-B14F-4D97-AF65-F5344CB8AC3E}">
        <p14:creationId xmlns:p14="http://schemas.microsoft.com/office/powerpoint/2010/main" val="15838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B3D7-249D-339C-CA02-86629E76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Can we predict the cancellations? </a:t>
            </a:r>
            <a:br>
              <a:rPr lang="en-DK" dirty="0"/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2B5D-065A-56DF-8985-B6BDCF4A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102" y="4531659"/>
            <a:ext cx="5087037" cy="564777"/>
          </a:xfrm>
        </p:spPr>
        <p:txBody>
          <a:bodyPr/>
          <a:lstStyle/>
          <a:p>
            <a:pPr marL="0" indent="0" algn="ctr">
              <a:buNone/>
            </a:pPr>
            <a:r>
              <a:rPr lang="en-DK" sz="2400" dirty="0"/>
              <a:t>Sure – but 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4EC4B-07F5-EA87-8D8C-47CC1544F02A}"/>
              </a:ext>
            </a:extLst>
          </p:cNvPr>
          <p:cNvSpPr txBox="1"/>
          <p:nvPr/>
        </p:nvSpPr>
        <p:spPr>
          <a:xfrm>
            <a:off x="3662773" y="2497976"/>
            <a:ext cx="39036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1500" b="1" dirty="0"/>
              <a:t>&gt; 85%</a:t>
            </a:r>
          </a:p>
        </p:txBody>
      </p:sp>
    </p:spTree>
    <p:extLst>
      <p:ext uri="{BB962C8B-B14F-4D97-AF65-F5344CB8AC3E}">
        <p14:creationId xmlns:p14="http://schemas.microsoft.com/office/powerpoint/2010/main" val="8751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4AAF-2FDA-C226-0BF8-ACA9099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Expected capacity</a:t>
            </a:r>
          </a:p>
        </p:txBody>
      </p:sp>
      <p:pic>
        <p:nvPicPr>
          <p:cNvPr id="5" name="Content Placeholder 4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FDE173E4-BE4D-E87E-B43A-4E63FA24B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50" y="1196975"/>
            <a:ext cx="6009512" cy="5129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183B2-6A70-FF9A-C182-4A0BDB457854}"/>
              </a:ext>
            </a:extLst>
          </p:cNvPr>
          <p:cNvSpPr txBox="1"/>
          <p:nvPr/>
        </p:nvSpPr>
        <p:spPr>
          <a:xfrm>
            <a:off x="10421470" y="6326188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DK" sz="1600" dirty="0"/>
              <a:t>* </a:t>
            </a:r>
            <a:r>
              <a:rPr lang="en-GB" sz="1600" dirty="0"/>
              <a:t>F</a:t>
            </a:r>
            <a:r>
              <a:rPr lang="en-DK" sz="1600" dirty="0"/>
              <a:t>ake numbers</a:t>
            </a:r>
          </a:p>
        </p:txBody>
      </p:sp>
    </p:spTree>
    <p:extLst>
      <p:ext uri="{BB962C8B-B14F-4D97-AF65-F5344CB8AC3E}">
        <p14:creationId xmlns:p14="http://schemas.microsoft.com/office/powerpoint/2010/main" val="38089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4AAF-2FDA-C226-0BF8-ACA9099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Expected capacity</a:t>
            </a:r>
          </a:p>
        </p:txBody>
      </p:sp>
      <p:pic>
        <p:nvPicPr>
          <p:cNvPr id="7" name="Content Placeholder 6" descr="A picture containing screenshot, text, plot, line&#10;&#10;Description automatically generated">
            <a:extLst>
              <a:ext uri="{FF2B5EF4-FFF2-40B4-BE49-F238E27FC236}">
                <a16:creationId xmlns:a16="http://schemas.microsoft.com/office/drawing/2014/main" id="{5AE6B534-A7BE-E682-8784-A3B271182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66" y="1196975"/>
            <a:ext cx="9049481" cy="512921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FC6472-39C1-F350-1E85-06951C875EE3}"/>
              </a:ext>
            </a:extLst>
          </p:cNvPr>
          <p:cNvSpPr txBox="1"/>
          <p:nvPr/>
        </p:nvSpPr>
        <p:spPr>
          <a:xfrm>
            <a:off x="10539265" y="6326188"/>
            <a:ext cx="609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DK" sz="1600" dirty="0"/>
              <a:t>* </a:t>
            </a:r>
            <a:r>
              <a:rPr lang="en-GB" sz="1600" dirty="0"/>
              <a:t>F</a:t>
            </a:r>
            <a:r>
              <a:rPr lang="en-DK" sz="1600" dirty="0"/>
              <a:t>ake numbers</a:t>
            </a:r>
          </a:p>
        </p:txBody>
      </p:sp>
    </p:spTree>
    <p:extLst>
      <p:ext uri="{BB962C8B-B14F-4D97-AF65-F5344CB8AC3E}">
        <p14:creationId xmlns:p14="http://schemas.microsoft.com/office/powerpoint/2010/main" val="827937080"/>
      </p:ext>
    </p:extLst>
  </p:cSld>
  <p:clrMapOvr>
    <a:masterClrMapping/>
  </p:clrMapOvr>
</p:sld>
</file>

<file path=ppt/theme/theme1.xml><?xml version="1.0" encoding="utf-8"?>
<a:theme xmlns:a="http://schemas.openxmlformats.org/drawingml/2006/main" name="Grundfos 2022">
  <a:themeElements>
    <a:clrScheme name="Grundfos colors 01-17">
      <a:dk1>
        <a:srgbClr val="000000"/>
      </a:dk1>
      <a:lt1>
        <a:srgbClr val="FFFFFF"/>
      </a:lt1>
      <a:dk2>
        <a:srgbClr val="E9F1F7"/>
      </a:dk2>
      <a:lt2>
        <a:srgbClr val="7497B2"/>
      </a:lt2>
      <a:accent1>
        <a:srgbClr val="11497B"/>
      </a:accent1>
      <a:accent2>
        <a:srgbClr val="126AF3"/>
      </a:accent2>
      <a:accent3>
        <a:srgbClr val="47A6FF"/>
      </a:accent3>
      <a:accent4>
        <a:srgbClr val="092844"/>
      </a:accent4>
      <a:accent5>
        <a:srgbClr val="5D7469"/>
      </a:accent5>
      <a:accent6>
        <a:srgbClr val="E3C181"/>
      </a:accent6>
      <a:hlink>
        <a:srgbClr val="126AF3"/>
      </a:hlink>
      <a:folHlink>
        <a:srgbClr val="126AF3"/>
      </a:folHlink>
    </a:clrScheme>
    <a:fontScheme name="Grundfos 2022">
      <a:majorFont>
        <a:latin typeface="Grundfos TheSans Extd Black"/>
        <a:ea typeface=""/>
        <a:cs typeface=""/>
      </a:majorFont>
      <a:minorFont>
        <a:latin typeface="Grundfos TheSans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26AF3"/>
        </a:solidFill>
        <a:ln>
          <a:noFill/>
        </a:ln>
      </a:spPr>
      <a:bodyPr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smtClean="0"/>
        </a:defPPr>
      </a:lstStyle>
    </a:txDef>
  </a:objectDefaults>
  <a:extraClrSchemeLst/>
  <a:custClrLst>
    <a:custClr name="Blue 1">
      <a:srgbClr val="E9F1F7"/>
    </a:custClr>
    <a:custClr name="Green 1">
      <a:srgbClr val="E7F1E7"/>
    </a:custClr>
    <a:custClr name="Yellow 1">
      <a:srgbClr val="F7EDDB"/>
    </a:custClr>
    <a:custClr name="Red 1">
      <a:srgbClr val="F4E1D4"/>
    </a:custClr>
    <a:custClr name="Dark Blue">
      <a:srgbClr val="092844"/>
    </a:custClr>
    <a:custClr name="Grundfos Blue">
      <a:srgbClr val="11497B"/>
    </a:custClr>
    <a:custClr name="Attention Blue">
      <a:srgbClr val="126AF3"/>
    </a:custClr>
    <a:custClr name="Attention Blue Light">
      <a:srgbClr val="47A6FF"/>
    </a:custClr>
    <a:custClr name="White">
      <a:srgbClr val="FFFFFF"/>
    </a:custClr>
    <a:custClr name="Black">
      <a:srgbClr val="000000"/>
    </a:custClr>
    <a:custClr name="Blue 2">
      <a:srgbClr val="BFD3E3"/>
    </a:custClr>
    <a:custClr name="Green 2">
      <a:srgbClr val="C8DBC8"/>
    </a:custClr>
    <a:custClr name="Yellow 2">
      <a:srgbClr val="F5DAA9"/>
    </a:custClr>
    <a:custClr name="Red 2">
      <a:srgbClr val="EDB99F"/>
    </a:custClr>
    <a:custClr name="BLANK">
      <a:srgbClr val="FFFFFF"/>
    </a:custClr>
    <a:custClr name="Grundfos Blue 80">
      <a:srgbClr val="416D95"/>
    </a:custClr>
    <a:custClr name="Attention Blue 80">
      <a:srgbClr val="4188F5"/>
    </a:custClr>
    <a:custClr name="Attention Blue Light 80">
      <a:srgbClr val="6CB8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Grundfos Blue 60">
      <a:srgbClr val="7092B0"/>
    </a:custClr>
    <a:custClr name="Attention Blue 60">
      <a:srgbClr val="71A6F8"/>
    </a:custClr>
    <a:custClr name="Attention Blue Light 60">
      <a:srgbClr val="91CAFF"/>
    </a:custClr>
    <a:custClr name="BLANK">
      <a:srgbClr val="FFFFFF"/>
    </a:custClr>
    <a:custClr name="Function Red">
      <a:srgbClr val="E33353"/>
    </a:custClr>
    <a:custClr name="Blue 3">
      <a:srgbClr val="7497B2"/>
    </a:custClr>
    <a:custClr name="Green 3">
      <a:srgbClr val="5D7469"/>
    </a:custClr>
    <a:custClr name="Yellow 3">
      <a:srgbClr val="E3C181"/>
    </a:custClr>
    <a:custClr name="Red 3">
      <a:srgbClr val="B75151"/>
    </a:custClr>
    <a:custClr name="BLANK">
      <a:srgbClr val="FFFFFF"/>
    </a:custClr>
    <a:custClr name="Grundfos Blue 40">
      <a:srgbClr val="A0B6CA"/>
    </a:custClr>
    <a:custClr name="Attention Blue 40">
      <a:srgbClr val="A0C3FA"/>
    </a:custClr>
    <a:custClr name="Attention Blue Light 40">
      <a:srgbClr val="B5DBFF"/>
    </a:custClr>
    <a:custClr name="BLANK">
      <a:srgbClr val="FFFFFF"/>
    </a:custClr>
    <a:custClr name="Function Green">
      <a:srgbClr val="4AA22C"/>
    </a:custClr>
    <a:custClr name="Blue 4">
      <a:srgbClr val="092844"/>
    </a:custClr>
    <a:custClr name="Green 4">
      <a:srgbClr val="37453E"/>
    </a:custClr>
    <a:custClr name="Yellow 4">
      <a:srgbClr val="A36B50"/>
    </a:custClr>
    <a:custClr name="Red 4">
      <a:srgbClr val="611E2E"/>
    </a:custClr>
    <a:custClr name="BLANK">
      <a:srgbClr val="FFFFFF"/>
    </a:custClr>
    <a:custClr name="Grundfos Blue 20">
      <a:srgbClr val="CFDBE5"/>
    </a:custClr>
    <a:custClr name="Attention Blue 20">
      <a:srgbClr val="D0E1FD"/>
    </a:custClr>
    <a:custClr name="Attention Blue Light 20">
      <a:srgbClr val="DAEDFF"/>
    </a:custClr>
    <a:custClr name="BLANK">
      <a:srgbClr val="FFFFFF"/>
    </a:custClr>
    <a:custClr name="Function Yellow">
      <a:srgbClr val="F6AA33"/>
    </a:custClr>
  </a:custClrLst>
  <a:extLst>
    <a:ext uri="{05A4C25C-085E-4340-85A3-A5531E510DB2}">
      <thm15:themeFamily xmlns:thm15="http://schemas.microsoft.com/office/thememl/2012/main" name="Grundfos_PowerPoint_Template.potx" id="{5B689BC3-7D75-4CBC-986E-067DA7ABB00B}" vid="{6FB608A6-D745-4A35-8921-722103813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285E53-73AF-41DB-8D41-BA0AD6A16702}">
  <we:reference id="wa104380902" version="1.0.0.0" store="en-US" storeType="OMEX"/>
  <we:alternateReferences>
    <we:reference id="wa104380902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2B91ADFB6F14E8CB8EB8E174FD829" ma:contentTypeVersion="15" ma:contentTypeDescription="Create a new document." ma:contentTypeScope="" ma:versionID="970c8b8ee7c5913efdfab9c41137d7c8">
  <xsd:schema xmlns:xsd="http://www.w3.org/2001/XMLSchema" xmlns:xs="http://www.w3.org/2001/XMLSchema" xmlns:p="http://schemas.microsoft.com/office/2006/metadata/properties" xmlns:ns2="187e7c21-2e6d-451d-94d9-5d7faa9047cd" xmlns:ns3="32cca1de-a55b-4a3c-9bae-23971f9c7b6e" xmlns:ns4="f054ec35-24dd-44c0-b432-ab6889ed4dc1" targetNamespace="http://schemas.microsoft.com/office/2006/metadata/properties" ma:root="true" ma:fieldsID="6fe3b57cf71c343fbe7ddcec404f9934" ns2:_="" ns3:_="" ns4:_="">
    <xsd:import namespace="187e7c21-2e6d-451d-94d9-5d7faa9047cd"/>
    <xsd:import namespace="32cca1de-a55b-4a3c-9bae-23971f9c7b6e"/>
    <xsd:import namespace="f054ec35-24dd-44c0-b432-ab6889ed4d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TemplateResponsib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7e7c21-2e6d-451d-94d9-5d7faa9047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e24f276-14dc-4e54-a0cf-bc34c614c5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TemplateResponsible" ma:index="22" nillable="true" ma:displayName="Template Responsible" ma:format="Dropdown" ma:list="UserInfo" ma:SharePointGroup="0" ma:internalName="TemplateResponsib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ca1de-a55b-4a3c-9bae-23971f9c7b6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4ec35-24dd-44c0-b432-ab6889ed4dc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3ab3df80-4ced-4b6c-9531-acd26bd7256f}" ma:internalName="TaxCatchAll" ma:showField="CatchAllData" ma:web="32cca1de-a55b-4a3c-9bae-23971f9c7b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54ec35-24dd-44c0-b432-ab6889ed4dc1" xsi:nil="true"/>
    <lcf76f155ced4ddcb4097134ff3c332f xmlns="187e7c21-2e6d-451d-94d9-5d7faa9047cd">
      <Terms xmlns="http://schemas.microsoft.com/office/infopath/2007/PartnerControls"/>
    </lcf76f155ced4ddcb4097134ff3c332f>
    <TemplateResponsible xmlns="187e7c21-2e6d-451d-94d9-5d7faa9047cd">
      <UserInfo>
        <DisplayName/>
        <AccountId xsi:nil="true"/>
        <AccountType/>
      </UserInfo>
    </TemplateResponsible>
  </documentManagement>
</p:properties>
</file>

<file path=customXml/itemProps1.xml><?xml version="1.0" encoding="utf-8"?>
<ds:datastoreItem xmlns:ds="http://schemas.openxmlformats.org/officeDocument/2006/customXml" ds:itemID="{CFB9D6A1-4D53-495E-9AE8-50AFDD806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7e7c21-2e6d-451d-94d9-5d7faa9047cd"/>
    <ds:schemaRef ds:uri="32cca1de-a55b-4a3c-9bae-23971f9c7b6e"/>
    <ds:schemaRef ds:uri="f054ec35-24dd-44c0-b432-ab6889ed4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6731F-06D2-4F1B-AD6A-51F79169DA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FC168-16B1-4D55-AD48-6C92093A37DC}">
  <ds:schemaRefs>
    <ds:schemaRef ds:uri="187e7c21-2e6d-451d-94d9-5d7faa9047cd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f054ec35-24dd-44c0-b432-ab6889ed4dc1"/>
    <ds:schemaRef ds:uri="http://schemas.openxmlformats.org/package/2006/metadata/core-properties"/>
    <ds:schemaRef ds:uri="32cca1de-a55b-4a3c-9bae-23971f9c7b6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453</Words>
  <Application>Microsoft Macintosh PowerPoint</Application>
  <PresentationFormat>Widescreen</PresentationFormat>
  <Paragraphs>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Grundfos TheSans Extd Black</vt:lpstr>
      <vt:lpstr>Grundfos TheSans SemiLight</vt:lpstr>
      <vt:lpstr>Arial</vt:lpstr>
      <vt:lpstr>Grundfos TheSans ExtraBold</vt:lpstr>
      <vt:lpstr>Grundfos 2022</vt:lpstr>
      <vt:lpstr>Hotel Booking Demand Case</vt:lpstr>
      <vt:lpstr>Agenda</vt:lpstr>
      <vt:lpstr>Introduction to the problem.</vt:lpstr>
      <vt:lpstr>Technical project statement</vt:lpstr>
      <vt:lpstr>Can we change the root cause?</vt:lpstr>
      <vt:lpstr>What is the root cause? </vt:lpstr>
      <vt:lpstr>Can we predict the cancellations?  </vt:lpstr>
      <vt:lpstr>Expected capacity</vt:lpstr>
      <vt:lpstr>Expected capacity</vt:lpstr>
      <vt:lpstr>How to deliver the insights? </vt:lpstr>
      <vt:lpstr>How to ensure the insight are (and stay) correct? </vt:lpstr>
      <vt:lpstr>Future improvements / technical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Kruse Bristow</dc:creator>
  <cp:keywords>2022</cp:keywords>
  <cp:lastModifiedBy>Thomas Hoelgaard</cp:lastModifiedBy>
  <cp:revision>5</cp:revision>
  <dcterms:created xsi:type="dcterms:W3CDTF">2022-12-19T10:43:35Z</dcterms:created>
  <dcterms:modified xsi:type="dcterms:W3CDTF">2023-06-17T19:46:12Z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0x010100A5B2B91ADFB6F14E8CB8EB8E174FD829</vt:lpwstr>
  </property>
  <property fmtid="{D5CDD505-2E9C-101B-9397-08002B2CF9AE}" pid="3" name="MediaServiceImageTags">
    <vt:lpwstr/>
  </property>
</Properties>
</file>