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328" r:id="rId4"/>
    <p:sldId id="337" r:id="rId5"/>
    <p:sldId id="315" r:id="rId6"/>
    <p:sldId id="331" r:id="rId7"/>
    <p:sldId id="332" r:id="rId8"/>
    <p:sldId id="333" r:id="rId9"/>
    <p:sldId id="284" r:id="rId10"/>
    <p:sldId id="325" r:id="rId11"/>
    <p:sldId id="339" r:id="rId12"/>
    <p:sldId id="313" r:id="rId13"/>
    <p:sldId id="318" r:id="rId14"/>
    <p:sldId id="354" r:id="rId15"/>
    <p:sldId id="326" r:id="rId16"/>
    <p:sldId id="323" r:id="rId17"/>
    <p:sldId id="305" r:id="rId18"/>
    <p:sldId id="317" r:id="rId19"/>
    <p:sldId id="289" r:id="rId20"/>
    <p:sldId id="290" r:id="rId21"/>
    <p:sldId id="279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5F4C4-550C-474C-A68E-069820B74E5B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2F08F-41BF-42D1-8FB8-FE849D840E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2F08F-41BF-42D1-8FB8-FE849D840E3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2F08F-41BF-42D1-8FB8-FE849D840E3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2F08F-41BF-42D1-8FB8-FE849D840E3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153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2F08F-41BF-42D1-8FB8-FE849D840E3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201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40000" r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5989E-9DD3-465A-8D6B-A2C56B36AC2E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-790450" y="531354"/>
            <a:ext cx="993445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493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初中语文课内文言文阅读专题指导</a:t>
            </a:r>
            <a:endParaRPr kumimoji="0" lang="zh-CN" sz="4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  <a:cs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5736" y="1923678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天津市民族中学   刘艳秋</a:t>
            </a:r>
          </a:p>
        </p:txBody>
      </p:sp>
      <p:pic>
        <p:nvPicPr>
          <p:cNvPr id="4" name="图片 3" descr="微信图片_2020031420590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931790"/>
            <a:ext cx="9144000" cy="22117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横卷形 3"/>
          <p:cNvSpPr/>
          <p:nvPr/>
        </p:nvSpPr>
        <p:spPr>
          <a:xfrm>
            <a:off x="755576" y="2355726"/>
            <a:ext cx="2016224" cy="810090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知识清单</a:t>
            </a:r>
          </a:p>
        </p:txBody>
      </p:sp>
      <p:sp>
        <p:nvSpPr>
          <p:cNvPr id="5" name="横卷形 4"/>
          <p:cNvSpPr/>
          <p:nvPr/>
        </p:nvSpPr>
        <p:spPr>
          <a:xfrm>
            <a:off x="4355976" y="3939902"/>
            <a:ext cx="2880320" cy="648072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文体写法的辨析与鉴赏</a:t>
            </a:r>
          </a:p>
        </p:txBody>
      </p:sp>
      <p:sp>
        <p:nvSpPr>
          <p:cNvPr id="6" name="横卷形 5"/>
          <p:cNvSpPr/>
          <p:nvPr/>
        </p:nvSpPr>
        <p:spPr>
          <a:xfrm>
            <a:off x="4355976" y="3003798"/>
            <a:ext cx="2952328" cy="702078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内容主旨的概括与理解</a:t>
            </a:r>
          </a:p>
        </p:txBody>
      </p:sp>
      <p:sp>
        <p:nvSpPr>
          <p:cNvPr id="7" name="横卷形 6"/>
          <p:cNvSpPr/>
          <p:nvPr/>
        </p:nvSpPr>
        <p:spPr>
          <a:xfrm>
            <a:off x="4355976" y="2067694"/>
            <a:ext cx="2952328" cy="702078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文言句式的了解与判断</a:t>
            </a:r>
            <a:endParaRPr lang="zh-CN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横卷形 7"/>
          <p:cNvSpPr/>
          <p:nvPr/>
        </p:nvSpPr>
        <p:spPr>
          <a:xfrm>
            <a:off x="4283968" y="1059582"/>
            <a:ext cx="3024336" cy="648072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文言词语的积累与运用</a:t>
            </a:r>
          </a:p>
        </p:txBody>
      </p:sp>
      <p:cxnSp>
        <p:nvCxnSpPr>
          <p:cNvPr id="10" name="直接箭头连接符 9"/>
          <p:cNvCxnSpPr>
            <a:stCxn id="4" idx="3"/>
            <a:endCxn id="8" idx="1"/>
          </p:cNvCxnSpPr>
          <p:nvPr/>
        </p:nvCxnSpPr>
        <p:spPr>
          <a:xfrm flipV="1">
            <a:off x="2771800" y="1383618"/>
            <a:ext cx="1512168" cy="1377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7" idx="1"/>
          </p:cNvCxnSpPr>
          <p:nvPr/>
        </p:nvCxnSpPr>
        <p:spPr>
          <a:xfrm flipV="1">
            <a:off x="2771800" y="2418733"/>
            <a:ext cx="1584176" cy="342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3"/>
            <a:endCxn id="6" idx="1"/>
          </p:cNvCxnSpPr>
          <p:nvPr/>
        </p:nvCxnSpPr>
        <p:spPr>
          <a:xfrm>
            <a:off x="2771800" y="2760771"/>
            <a:ext cx="1584176" cy="594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3"/>
            <a:endCxn id="5" idx="1"/>
          </p:cNvCxnSpPr>
          <p:nvPr/>
        </p:nvCxnSpPr>
        <p:spPr>
          <a:xfrm>
            <a:off x="2771800" y="2760771"/>
            <a:ext cx="1584176" cy="1503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AED6233-C760-45AF-99A3-DDD82631681E}"/>
              </a:ext>
            </a:extLst>
          </p:cNvPr>
          <p:cNvSpPr/>
          <p:nvPr/>
        </p:nvSpPr>
        <p:spPr>
          <a:xfrm>
            <a:off x="0" y="1995686"/>
            <a:ext cx="9144000" cy="7560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一、文言词语的积累与运用</a:t>
            </a:r>
          </a:p>
        </p:txBody>
      </p:sp>
    </p:spTree>
    <p:extLst>
      <p:ext uri="{BB962C8B-B14F-4D97-AF65-F5344CB8AC3E}">
        <p14:creationId xmlns:p14="http://schemas.microsoft.com/office/powerpoint/2010/main" val="1407269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横卷形 3"/>
          <p:cNvSpPr/>
          <p:nvPr/>
        </p:nvSpPr>
        <p:spPr>
          <a:xfrm>
            <a:off x="4499992" y="1815666"/>
            <a:ext cx="1440160" cy="810090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实词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横卷形 4"/>
          <p:cNvSpPr/>
          <p:nvPr/>
        </p:nvSpPr>
        <p:spPr>
          <a:xfrm>
            <a:off x="7308304" y="3381840"/>
            <a:ext cx="1440160" cy="648072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词类活用</a:t>
            </a:r>
          </a:p>
        </p:txBody>
      </p:sp>
      <p:sp>
        <p:nvSpPr>
          <p:cNvPr id="6" name="横卷形 5"/>
          <p:cNvSpPr/>
          <p:nvPr/>
        </p:nvSpPr>
        <p:spPr>
          <a:xfrm>
            <a:off x="7308304" y="2517744"/>
            <a:ext cx="1440160" cy="702078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古今异义</a:t>
            </a:r>
          </a:p>
        </p:txBody>
      </p:sp>
      <p:sp>
        <p:nvSpPr>
          <p:cNvPr id="7" name="横卷形 6"/>
          <p:cNvSpPr/>
          <p:nvPr/>
        </p:nvSpPr>
        <p:spPr>
          <a:xfrm>
            <a:off x="7380312" y="1707654"/>
            <a:ext cx="1296144" cy="702078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通假字</a:t>
            </a:r>
            <a:endParaRPr lang="zh-CN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横卷形 7"/>
          <p:cNvSpPr/>
          <p:nvPr/>
        </p:nvSpPr>
        <p:spPr>
          <a:xfrm>
            <a:off x="7380312" y="987574"/>
            <a:ext cx="1368152" cy="648072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一词多义</a:t>
            </a:r>
          </a:p>
        </p:txBody>
      </p:sp>
      <p:cxnSp>
        <p:nvCxnSpPr>
          <p:cNvPr id="10" name="直接箭头连接符 9"/>
          <p:cNvCxnSpPr>
            <a:stCxn id="4" idx="3"/>
            <a:endCxn id="8" idx="1"/>
          </p:cNvCxnSpPr>
          <p:nvPr/>
        </p:nvCxnSpPr>
        <p:spPr>
          <a:xfrm flipV="1">
            <a:off x="5940152" y="1311610"/>
            <a:ext cx="1440160" cy="909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7" idx="1"/>
          </p:cNvCxnSpPr>
          <p:nvPr/>
        </p:nvCxnSpPr>
        <p:spPr>
          <a:xfrm flipV="1">
            <a:off x="5940152" y="2058693"/>
            <a:ext cx="1440160" cy="162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3"/>
            <a:endCxn id="6" idx="1"/>
          </p:cNvCxnSpPr>
          <p:nvPr/>
        </p:nvCxnSpPr>
        <p:spPr>
          <a:xfrm>
            <a:off x="5940152" y="2220711"/>
            <a:ext cx="136815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3"/>
            <a:endCxn id="5" idx="1"/>
          </p:cNvCxnSpPr>
          <p:nvPr/>
        </p:nvCxnSpPr>
        <p:spPr>
          <a:xfrm>
            <a:off x="5940152" y="2220711"/>
            <a:ext cx="1368152" cy="1485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横卷形 51"/>
          <p:cNvSpPr/>
          <p:nvPr/>
        </p:nvSpPr>
        <p:spPr>
          <a:xfrm>
            <a:off x="4572000" y="3705876"/>
            <a:ext cx="1440160" cy="810090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虚词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4" name="横卷形 53"/>
          <p:cNvSpPr/>
          <p:nvPr/>
        </p:nvSpPr>
        <p:spPr>
          <a:xfrm>
            <a:off x="1187624" y="2517744"/>
            <a:ext cx="2088232" cy="702078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文言词语</a:t>
            </a:r>
          </a:p>
        </p:txBody>
      </p:sp>
      <p:cxnSp>
        <p:nvCxnSpPr>
          <p:cNvPr id="56" name="直接箭头连接符 55"/>
          <p:cNvCxnSpPr>
            <a:endCxn id="4" idx="1"/>
          </p:cNvCxnSpPr>
          <p:nvPr/>
        </p:nvCxnSpPr>
        <p:spPr>
          <a:xfrm flipV="1">
            <a:off x="3347864" y="2220711"/>
            <a:ext cx="1152128" cy="621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cxnSpLocks/>
            <a:stCxn id="54" idx="3"/>
          </p:cNvCxnSpPr>
          <p:nvPr/>
        </p:nvCxnSpPr>
        <p:spPr>
          <a:xfrm>
            <a:off x="3275856" y="2868783"/>
            <a:ext cx="1296144" cy="1161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横卷形 15"/>
          <p:cNvSpPr/>
          <p:nvPr/>
        </p:nvSpPr>
        <p:spPr>
          <a:xfrm>
            <a:off x="7308304" y="195486"/>
            <a:ext cx="1368152" cy="648072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常用实词</a:t>
            </a:r>
          </a:p>
        </p:txBody>
      </p:sp>
      <p:cxnSp>
        <p:nvCxnSpPr>
          <p:cNvPr id="20" name="直接箭头连接符 19"/>
          <p:cNvCxnSpPr>
            <a:stCxn id="4" idx="3"/>
            <a:endCxn id="16" idx="1"/>
          </p:cNvCxnSpPr>
          <p:nvPr/>
        </p:nvCxnSpPr>
        <p:spPr>
          <a:xfrm flipV="1">
            <a:off x="5940152" y="519522"/>
            <a:ext cx="1368152" cy="1701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899592" y="195486"/>
            <a:ext cx="71336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（一）理解文言实词的意义和用法</a:t>
            </a:r>
            <a:endParaRPr kumimoji="0" 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0" y="843558"/>
            <a:ext cx="892899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95567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1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、常用实词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lvl="0" indent="95567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  在学习文言文的过程中要注重积累书下注释、课后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</a:t>
            </a:r>
          </a:p>
          <a:p>
            <a:pPr lvl="0" indent="95567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习题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中的文言实词，为阅读课外文言文打下坚实的基础。</a:t>
            </a:r>
            <a:endParaRPr kumimoji="0" lang="en-US" altLang="zh-CN" sz="24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marR="0" lvl="0" indent="95567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如：贤者能勿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丧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耳        （丧失）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marR="0" lvl="0" indent="95567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不敢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稍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逾约          （稍微）</a:t>
            </a:r>
            <a:endParaRPr lang="en-US" altLang="zh-CN" sz="24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marR="0" lvl="0" indent="95567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望其旗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靡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，故逐之    （倒下）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marR="0" lvl="0" indent="95567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事无大小，悉以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咨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之  （咨询）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79512" y="483518"/>
            <a:ext cx="871296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95567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 2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、一词多义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95567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文言文中有些字词根据语言发展规律，应用范围  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marR="0" lvl="0" indent="95567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逐步扩大，同一个词在不同的句子中意义也不相同。</a:t>
            </a:r>
            <a:r>
              <a:rPr kumimoji="0" lang="zh-CN" altLang="en-US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 </a:t>
            </a:r>
            <a:endParaRPr kumimoji="0" lang="en-US" altLang="zh-CN" sz="24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marR="0" lvl="0" indent="95567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如：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故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不为苟得也                     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95567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         既克，公问其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故 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               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95567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         广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故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数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言欲亡   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95567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         温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故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而知新   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683568" y="560897"/>
            <a:ext cx="8136904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905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3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、通假字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1905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  通假一般来说分为“通用”和“假借”两种情况。凡  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marR="0" lvl="0" indent="1905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两个读音相同或相近、意义也相通的词，古代可以写作这 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marR="0" lvl="0" indent="1905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个，也可以写那个，叫做通用；凡两个读音相同或相近而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marR="0" lvl="0" indent="1905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意义毫不相干的词，古代有时可以借，叫做假借。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indent="1905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   如：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乡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为身死而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不受    （“乡”同“向”先前）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marR="0" lvl="0" indent="1905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   故患有所不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辟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也    （“辟”同“避”躲避）</a:t>
            </a:r>
          </a:p>
          <a:p>
            <a:pPr marL="0" marR="0" lvl="0" indent="1905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   同舍生皆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被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绮绣    （“被”同“披”穿着）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9502"/>
            <a:ext cx="88204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、古今异义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所谓古今异义，是指古文词语或短语，与现代汉语书写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相同，而意义和用法不同的现象。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如：</a:t>
            </a:r>
            <a:r>
              <a:rPr lang="zh-CN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走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送之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  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（古义：跑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今义：行走）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忠之属也。</a:t>
            </a:r>
            <a:r>
              <a:rPr lang="zh-CN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可以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一战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（古义：可凭借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                  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今义：可能或能够；表示许可）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诚宜</a:t>
            </a:r>
            <a:r>
              <a:rPr lang="zh-CN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开张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圣听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（ 古义：扩大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                   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今义：商店等设立后开始营业）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    </a:t>
            </a: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                      </a:t>
            </a:r>
            <a:endParaRPr lang="zh-CN" altLang="zh-CN" sz="2400" b="1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endParaRPr lang="zh-CN" altLang="zh-CN" sz="2400" b="1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41151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191097"/>
            <a:ext cx="7704856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323528" y="300710"/>
            <a:ext cx="8536163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825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5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、词类活用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38258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   在古代汉语中，某些实词因为特定的语言环境发生了  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marR="0" lvl="0" indent="38258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词类或功能的变化，需要临时改变它的基本功能，在句中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marR="0" lvl="0" indent="38258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充当其他类词，词的这种临时的灵活运用，叫做词类活用。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339502"/>
            <a:ext cx="718818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（二）理解常见文言虚词的意义和用法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zh-CN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83568" y="1220960"/>
            <a:ext cx="7920880" cy="3222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基本方</a:t>
            </a:r>
            <a:r>
              <a:rPr kumimoji="0" 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法：</a:t>
            </a:r>
            <a:endParaRPr kumimoji="0" 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7200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.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掌握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常用文言虚词的基本意义和用法。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7200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2.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结合语境确定该文言虚词在句中的意义。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7200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3.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根据文言虚词在语句中的意义与作用，巧</a:t>
            </a:r>
            <a:endParaRPr kumimoji="0" lang="en-US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marR="0" lvl="0" indent="7200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  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妙的用现代汉语中的词语来代替。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" y="74549"/>
            <a:ext cx="80502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   </a:t>
            </a:r>
            <a:endParaRPr kumimoji="0" 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5856" y="195486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   “之”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843558"/>
            <a:ext cx="8352928" cy="417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827584" y="915566"/>
            <a:ext cx="7776864" cy="4019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《义务教育语文课程标准（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2011</a:t>
            </a:r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年版）》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：“</a:t>
            </a:r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认识中华文化的丰厚博大，汲取民族文化智慧。”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在文言文学习中，我们要“诵读古代诗词，阅读浅易文言文，能借助注释和工具书理解基本内容。注重积累、感悟和运用，提高自己的欣赏品位”。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7560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解读课程标准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899592" y="339502"/>
            <a:ext cx="7560840" cy="405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学习建议</a:t>
            </a:r>
            <a:r>
              <a:rPr kumimoji="0" lang="zh-CN" sz="3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：</a:t>
            </a:r>
            <a:endParaRPr kumimoji="0" lang="en-US" altLang="zh-CN" sz="3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marR="0" lvl="0" indent="7200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.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注重日常积累，尤其是书下注释有的重 </a:t>
            </a:r>
            <a:endParaRPr kumimoji="0" lang="en-US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marR="0" lvl="0" indent="7200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点词语一定要掌握。</a:t>
            </a:r>
            <a:endParaRPr kumimoji="0" lang="en-US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marR="0" lvl="0" indent="7200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2.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把握语言环境，结合上下文进行仔细揣</a:t>
            </a:r>
            <a:endParaRPr kumimoji="0" lang="en-US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marR="0" lvl="0" indent="7200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摩才能准确地判断文言词语的意思。</a:t>
            </a:r>
            <a:endParaRPr kumimoji="0" lang="en-US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marR="0" lvl="0" indent="7200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3.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养成勤查工具书的好习惯，随时积累。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9542"/>
            <a:ext cx="87484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71438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1.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下列各组句子中，红体词语意思相同的一项是  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(     ) </a:t>
            </a:r>
            <a:endParaRPr lang="en-US" altLang="zh-CN" sz="2400" b="1" dirty="0"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lvl="0" indent="714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A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、宜付有司论其刑赏       与臣论此事    </a:t>
            </a:r>
            <a:endParaRPr lang="zh-CN" altLang="en-US" sz="2400" b="1" dirty="0"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lvl="0" indent="714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B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、亲贤臣，远小人         有朋自远方来</a:t>
            </a:r>
            <a:endParaRPr lang="zh-CN" altLang="en-US" sz="2400" b="1" dirty="0"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lvl="0" indent="714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C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、是以先帝简拔以遗陛下   京城氏之孀妻有遗男     </a:t>
            </a:r>
            <a:endParaRPr lang="zh-CN" altLang="en-US" sz="2400" b="1" dirty="0"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lvl="0" indent="714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D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、不宜偏私               牡丹之爱，宜乎众矣</a:t>
            </a:r>
            <a:endParaRPr lang="zh-CN" altLang="en-US" sz="2400" b="1" dirty="0"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lvl="0" indent="714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2.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下列句子中红体的词语意思与现代汉语不同的一项是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(    )</a:t>
            </a:r>
            <a:endParaRPr lang="en-US" altLang="zh-CN" sz="2400" b="1" dirty="0"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lvl="0" indent="714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A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、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Arial" pitchFamily="34" charset="0"/>
              </a:rPr>
              <a:t>先帝不以臣卑鄙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、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Arial" pitchFamily="34" charset="0"/>
              </a:rPr>
              <a:t>咨臣以当世之事</a:t>
            </a:r>
            <a:endParaRPr lang="zh-CN" altLang="en-US" sz="2400" b="1" dirty="0"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lvl="0" indent="714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C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、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Arial" pitchFamily="34" charset="0"/>
              </a:rPr>
              <a:t>先帝知臣谨慎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     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、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Arial" pitchFamily="34" charset="0"/>
              </a:rPr>
              <a:t>兴复汉室</a:t>
            </a:r>
            <a:endParaRPr lang="zh-CN" altLang="en-US" sz="2400" b="1" dirty="0"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lvl="0" indent="714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3.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下列各句中有通假字的一项是                    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(    )</a:t>
            </a:r>
            <a:endParaRPr lang="en-US" altLang="zh-CN" sz="2400" b="1" dirty="0"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lvl="0" indent="714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A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、余因得遍观群书        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、未尝稍降辞色</a:t>
            </a:r>
            <a:endParaRPr lang="zh-CN" altLang="en-US" sz="2400" b="1" dirty="0"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lvl="0" indent="714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C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、四支僵劲不能动        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、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Arial" pitchFamily="34" charset="0"/>
              </a:rPr>
              <a:t>父母岁有裘葛之遗 </a:t>
            </a:r>
            <a:endParaRPr lang="zh-CN" altLang="en-US" sz="2400" b="1" dirty="0">
              <a:latin typeface="楷体" pitchFamily="49" charset="-122"/>
              <a:ea typeface="楷体" pitchFamily="49" charset="-122"/>
              <a:cs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0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实战演练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96336" y="69954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D</a:t>
            </a:r>
            <a:endParaRPr lang="zh-CN" altLang="en-US" sz="28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84368" y="251542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A</a:t>
            </a:r>
            <a:endParaRPr lang="zh-CN" altLang="en-US" sz="28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07896" y="357986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C</a:t>
            </a:r>
            <a:endParaRPr lang="zh-CN" altLang="en-US" sz="28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27784" y="0"/>
            <a:ext cx="3995936" cy="627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中考回顾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771550"/>
            <a:ext cx="8064896" cy="4138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27784" y="0"/>
            <a:ext cx="3995936" cy="627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中考回顾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87573"/>
            <a:ext cx="8208912" cy="388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27784" y="0"/>
            <a:ext cx="3995936" cy="627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中考回顾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843559"/>
            <a:ext cx="820891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27784" y="0"/>
            <a:ext cx="3995936" cy="627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中考回顾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27534"/>
            <a:ext cx="8064896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3" y="771550"/>
            <a:ext cx="8136904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2627784" y="0"/>
            <a:ext cx="3995936" cy="627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中考回顾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27784" y="0"/>
            <a:ext cx="3995936" cy="627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中考回顾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843558"/>
            <a:ext cx="8064896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1680" y="789552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    </a:t>
            </a:r>
          </a:p>
        </p:txBody>
      </p:sp>
      <p:sp>
        <p:nvSpPr>
          <p:cNvPr id="6" name="椭圆 5"/>
          <p:cNvSpPr/>
          <p:nvPr/>
        </p:nvSpPr>
        <p:spPr>
          <a:xfrm>
            <a:off x="5076056" y="2409732"/>
            <a:ext cx="2016224" cy="70207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内容主旨</a:t>
            </a:r>
          </a:p>
        </p:txBody>
      </p:sp>
      <p:sp>
        <p:nvSpPr>
          <p:cNvPr id="7" name="椭圆 6"/>
          <p:cNvSpPr/>
          <p:nvPr/>
        </p:nvSpPr>
        <p:spPr>
          <a:xfrm>
            <a:off x="539552" y="2409732"/>
            <a:ext cx="1728192" cy="70207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文言词语</a:t>
            </a:r>
          </a:p>
        </p:txBody>
      </p:sp>
      <p:sp>
        <p:nvSpPr>
          <p:cNvPr id="8" name="椭圆 7"/>
          <p:cNvSpPr/>
          <p:nvPr/>
        </p:nvSpPr>
        <p:spPr>
          <a:xfrm>
            <a:off x="2915816" y="2409732"/>
            <a:ext cx="1800200" cy="7560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文言句式</a:t>
            </a:r>
          </a:p>
        </p:txBody>
      </p:sp>
      <p:sp>
        <p:nvSpPr>
          <p:cNvPr id="9" name="椭圆 8"/>
          <p:cNvSpPr/>
          <p:nvPr/>
        </p:nvSpPr>
        <p:spPr>
          <a:xfrm>
            <a:off x="7236296" y="2409732"/>
            <a:ext cx="1656184" cy="70207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文体写法</a:t>
            </a:r>
          </a:p>
        </p:txBody>
      </p:sp>
      <p:sp>
        <p:nvSpPr>
          <p:cNvPr id="10" name="椭圆 9"/>
          <p:cNvSpPr/>
          <p:nvPr/>
        </p:nvSpPr>
        <p:spPr>
          <a:xfrm>
            <a:off x="3059832" y="735546"/>
            <a:ext cx="2880320" cy="91810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命题角度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652120" y="1383618"/>
            <a:ext cx="2016224" cy="1026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860032" y="1545636"/>
            <a:ext cx="792088" cy="918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8" idx="0"/>
          </p:cNvCxnSpPr>
          <p:nvPr/>
        </p:nvCxnSpPr>
        <p:spPr>
          <a:xfrm flipH="1">
            <a:off x="3815916" y="1653648"/>
            <a:ext cx="324036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3"/>
          </p:cNvCxnSpPr>
          <p:nvPr/>
        </p:nvCxnSpPr>
        <p:spPr>
          <a:xfrm flipH="1">
            <a:off x="1835697" y="1519195"/>
            <a:ext cx="1645949" cy="1052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2531</TotalTime>
  <Words>866</Words>
  <Application>Microsoft Office PowerPoint</Application>
  <PresentationFormat>全屏显示(16:9)</PresentationFormat>
  <Paragraphs>101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楷体</vt:lpstr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meng fanyun</cp:lastModifiedBy>
  <cp:revision>258</cp:revision>
  <dcterms:created xsi:type="dcterms:W3CDTF">2020-03-14T01:49:34Z</dcterms:created>
  <dcterms:modified xsi:type="dcterms:W3CDTF">2020-03-19T08:05:13Z</dcterms:modified>
</cp:coreProperties>
</file>