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5" r:id="rId2"/>
    <p:sldId id="275" r:id="rId3"/>
    <p:sldId id="343" r:id="rId4"/>
    <p:sldId id="346" r:id="rId5"/>
    <p:sldId id="347" r:id="rId6"/>
    <p:sldId id="348" r:id="rId7"/>
    <p:sldId id="351" r:id="rId8"/>
    <p:sldId id="352" r:id="rId9"/>
    <p:sldId id="353" r:id="rId10"/>
    <p:sldId id="345" r:id="rId11"/>
    <p:sldId id="270" r:id="rId12"/>
    <p:sldId id="271" r:id="rId13"/>
    <p:sldId id="273" r:id="rId14"/>
    <p:sldId id="26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5F4C4-550C-474C-A68E-069820B74E5B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F08F-41BF-42D1-8FB8-FE849D840E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2F08F-41BF-42D1-8FB8-FE849D840E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989E-9DD3-465A-8D6B-A2C56B36AC2E}" type="datetimeFigureOut">
              <a:rPr lang="zh-CN" altLang="en-US" smtClean="0"/>
              <a:pPr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481C-279B-4A22-84B5-F00CCE5A2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-790451" y="339502"/>
            <a:ext cx="99344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493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初中语文课内文言文阅读专题指导</a:t>
            </a:r>
            <a:endParaRPr kumimoji="0" 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pic>
        <p:nvPicPr>
          <p:cNvPr id="4" name="图片 3" descr="微信图片_202003142059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5806"/>
            <a:ext cx="9144000" cy="2067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923678"/>
            <a:ext cx="9144000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四、文体写法的辨析与鉴赏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5E5CC80-E65E-4A32-86DC-57A61113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09430"/>
              </p:ext>
            </p:extLst>
          </p:nvPr>
        </p:nvGraphicFramePr>
        <p:xfrm>
          <a:off x="395535" y="699542"/>
          <a:ext cx="8496944" cy="417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423">
                  <a:extLst>
                    <a:ext uri="{9D8B030D-6E8A-4147-A177-3AD203B41FA5}">
                      <a16:colId xmlns:a16="http://schemas.microsoft.com/office/drawing/2014/main" val="3743095965"/>
                    </a:ext>
                  </a:extLst>
                </a:gridCol>
                <a:gridCol w="1023644">
                  <a:extLst>
                    <a:ext uri="{9D8B030D-6E8A-4147-A177-3AD203B41FA5}">
                      <a16:colId xmlns:a16="http://schemas.microsoft.com/office/drawing/2014/main" val="634993631"/>
                    </a:ext>
                  </a:extLst>
                </a:gridCol>
                <a:gridCol w="580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修辞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常用（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拟人、夸张、排比、对偶、反问、设问、比喻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17447"/>
                  </a:ext>
                </a:extLst>
              </a:tr>
              <a:tr h="684037">
                <a:tc rowSpan="4">
                  <a:txBody>
                    <a:bodyPr/>
                    <a:lstStyle/>
                    <a:p>
                      <a:pPr algn="ctr"/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/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/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/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语言形式、句式、音韵节奏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zh-CN" sz="2000" b="1" dirty="0">
                          <a:ea typeface="楷体"/>
                          <a:cs typeface="Times New Roman"/>
                        </a:rPr>
                        <a:t>同：骈散结合，句式整齐，具有节奏感和音韵美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7253"/>
                  </a:ext>
                </a:extLst>
              </a:tr>
              <a:tr h="1357787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altLang="zh-CN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en-US" altLang="zh-CN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en-US" altLang="zh-CN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endParaRPr lang="en-US" altLang="zh-CN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《生于忧患，死于安乐》 《富贵不能淫》 《鱼我所欲也》</a:t>
                      </a:r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议论文</a:t>
                      </a:r>
                      <a:endParaRPr lang="zh-CN" altLang="zh-CN" sz="1800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长于修辞，气势磅礴，常常用大量的排比和对举句式，形式多样，节奏鲜明，语言严密准确，通俗易懂。</a:t>
                      </a:r>
                      <a:endParaRPr lang="zh-CN" altLang="en-US" sz="1800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94238"/>
                  </a:ext>
                </a:extLst>
              </a:tr>
              <a:tr h="707670"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《陋室铭》《爱莲说》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托物言志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            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用词精当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89848"/>
                  </a:ext>
                </a:extLst>
              </a:tr>
              <a:tr h="719301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《出师表》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表</a:t>
                      </a:r>
                      <a:endParaRPr lang="en-US" altLang="zh-CN" sz="1800" b="1" kern="12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 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语言率直质朴、恳切忠贞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58848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EFC2F0E-206B-4612-9202-D01BB762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0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（四）品语言</a:t>
            </a:r>
            <a:endParaRPr kumimoji="0" lang="zh-CN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7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59632" y="-164554"/>
            <a:ext cx="8229600" cy="1063229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br>
              <a:rPr lang="zh-CN" altLang="zh-CN" dirty="0"/>
            </a:b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184666"/>
            <a:ext cx="882047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《曹刿论战》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下面对选文的分析不正确的一项是（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）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A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、本文旨在表现曹刿的“远谋”，紧扣“论战”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来写，对曹刿的言论写的详细，而对于无助于表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现曹刿形象的材料，写的简略。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B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、文章前后照应，如“肉食者鄙”与“公将鼓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之”“公将驰之”“公问其故”等相照应表明鲁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庄公的“鄙”，同时反衬出曹刿的“远谋”。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本文在描写人物时运用了语言、动作、心理描写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D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、文章语言极其精练。如曹刿指挥作战时说的话，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只用未可”“可矣”四个字呈现，但却有力地反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映出他的智谋。</a:t>
            </a:r>
          </a:p>
          <a:p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55552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2268760" y="0"/>
            <a:ext cx="8229600" cy="1063229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267494"/>
            <a:ext cx="820891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《鱼我所欲也》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选出对课文分析有误的一项（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A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、这篇文章的第一段运用了正反论证的方法论证中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心论点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B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、第一段文字主要侧重于讲道理，第二段文字侧重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于列举事例。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C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、文章第二段文字在论述时，作者先从反面后从正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面来论述观点。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D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、本文中运用了对比、排比、反问的修辞方法，赞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扬了舍生取义的精神，批判了那些只贪图荣华富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贵而不顾礼义廉耻的权贵们，起到了突出中心论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点的作用。</a:t>
            </a:r>
          </a:p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69954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-2196752" y="0"/>
            <a:ext cx="8229600" cy="1063229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3528" y="339502"/>
            <a:ext cx="864096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               </a:t>
            </a:r>
            <a:r>
              <a:rPr lang="zh-CN" altLang="zh-CN" sz="2800" b="1" dirty="0">
                <a:latin typeface="楷体" pitchFamily="49" charset="-122"/>
                <a:ea typeface="楷体" pitchFamily="49" charset="-122"/>
              </a:rPr>
              <a:t>《出师表》</a:t>
            </a:r>
          </a:p>
          <a:p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下面对选文内容理解不正确的一项是（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    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A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、表，是古代向帝王言事的一种文体，用于向君主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陈说作者的请求和愿望，一般内容无外乎叙事和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议论，一般不带有感情色彩。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B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、选文中诸葛亮的表文以情动人，以理服人，规劝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后主刘禅，情词恳切。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C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、本文语言率直质朴，情感恳切忠贞。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D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、本文以抒情为主，以叙事、议论为辅，全文都带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</a:t>
            </a: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有浓厚的抒情色彩。</a:t>
            </a:r>
          </a:p>
          <a:p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77155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599354"/>
            <a:ext cx="820891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仿宋" pitchFamily="49" charset="-122"/>
              </a:rPr>
              <a:t>  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仿宋" pitchFamily="49" charset="-122"/>
              </a:rPr>
              <a:t>学习文言文既可以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感受我国古代传统文化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熠熠光辉，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仿宋" pitchFamily="49" charset="-122"/>
              </a:rPr>
              <a:t>从中不断汲取知识的营养，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传承中华文化，又有机会与先人的智慧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交流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，从古圣先贤身上汲取精神的力量，修身养性，陶冶情操，</a:t>
            </a:r>
            <a:r>
              <a:rPr kumimoji="0" lang="zh-CN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不断</a:t>
            </a:r>
            <a:r>
              <a:rPr kumimoji="0" lang="zh-CN" altLang="en-US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提</a:t>
            </a:r>
            <a:r>
              <a:rPr kumimoji="0" lang="zh-CN" sz="3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升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自己的文化修养和人格魅力。</a:t>
            </a:r>
            <a:endParaRPr kumimoji="0" lang="zh-CN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横卷形 3"/>
          <p:cNvSpPr/>
          <p:nvPr/>
        </p:nvSpPr>
        <p:spPr>
          <a:xfrm>
            <a:off x="683568" y="2247714"/>
            <a:ext cx="3024336" cy="97210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文体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写法的辨析与鉴赏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横卷形 4"/>
          <p:cNvSpPr/>
          <p:nvPr/>
        </p:nvSpPr>
        <p:spPr>
          <a:xfrm>
            <a:off x="5004048" y="3867894"/>
            <a:ext cx="1728192" cy="75608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品语言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5004048" y="2787774"/>
            <a:ext cx="1728192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赏手法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横卷形 6"/>
          <p:cNvSpPr/>
          <p:nvPr/>
        </p:nvSpPr>
        <p:spPr>
          <a:xfrm>
            <a:off x="5004048" y="1869672"/>
            <a:ext cx="1728192" cy="81009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看结构</a:t>
            </a:r>
          </a:p>
        </p:txBody>
      </p:sp>
      <p:sp>
        <p:nvSpPr>
          <p:cNvPr id="8" name="横卷形 7"/>
          <p:cNvSpPr/>
          <p:nvPr/>
        </p:nvSpPr>
        <p:spPr>
          <a:xfrm>
            <a:off x="5004048" y="897564"/>
            <a:ext cx="1728192" cy="75608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明文体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>
            <a:cxnSpLocks/>
            <a:stCxn id="4" idx="3"/>
          </p:cNvCxnSpPr>
          <p:nvPr/>
        </p:nvCxnSpPr>
        <p:spPr>
          <a:xfrm flipV="1">
            <a:off x="3707904" y="1491630"/>
            <a:ext cx="1224136" cy="1242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 flipV="1">
            <a:off x="3707904" y="2274717"/>
            <a:ext cx="1296144" cy="459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6" idx="1"/>
          </p:cNvCxnSpPr>
          <p:nvPr/>
        </p:nvCxnSpPr>
        <p:spPr>
          <a:xfrm>
            <a:off x="3707904" y="2733768"/>
            <a:ext cx="1296144" cy="459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  <a:stCxn id="4" idx="3"/>
            <a:endCxn id="5" idx="1"/>
          </p:cNvCxnSpPr>
          <p:nvPr/>
        </p:nvCxnSpPr>
        <p:spPr>
          <a:xfrm>
            <a:off x="3707904" y="2733768"/>
            <a:ext cx="129614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5E5CC80-E65E-4A32-86DC-57A61113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09430"/>
              </p:ext>
            </p:extLst>
          </p:nvPr>
        </p:nvGraphicFramePr>
        <p:xfrm>
          <a:off x="539552" y="555526"/>
          <a:ext cx="828092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18">
                  <a:extLst>
                    <a:ext uri="{9D8B030D-6E8A-4147-A177-3AD203B41FA5}">
                      <a16:colId xmlns:a16="http://schemas.microsoft.com/office/drawing/2014/main" val="3743095965"/>
                    </a:ext>
                  </a:extLst>
                </a:gridCol>
                <a:gridCol w="6133961">
                  <a:extLst>
                    <a:ext uri="{9D8B030D-6E8A-4147-A177-3AD203B41FA5}">
                      <a16:colId xmlns:a16="http://schemas.microsoft.com/office/drawing/2014/main" val="3792807296"/>
                    </a:ext>
                  </a:extLst>
                </a:gridCol>
                <a:gridCol w="1430341">
                  <a:extLst>
                    <a:ext uri="{9D8B030D-6E8A-4147-A177-3AD203B41FA5}">
                      <a16:colId xmlns:a16="http://schemas.microsoft.com/office/drawing/2014/main" val="634993631"/>
                    </a:ext>
                  </a:extLst>
                </a:gridCol>
              </a:tblGrid>
              <a:tr h="358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篇目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55930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古代刻在器物上，用来警戒自己或者称述功德的文字。这种文体内容多含颂扬鉴戒之意。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陋室铭</a:t>
                      </a:r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17447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古代一种议论性的文体，大多是就一事一物或一种现象抒发作者的感想。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爱莲说</a:t>
                      </a:r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</a:p>
                    <a:p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马说</a:t>
                      </a:r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7253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记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古代一种散文体裁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,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可叙事，写景，状物，抒发情怀抱负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,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阐述某些观点。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《岳阳楼记》 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《醉翁亭记》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94238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书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书信，古人的书信又叫“尺牍”或“信札”，是一种应用性文体， 多用于叙述和陈情。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诫子书</a:t>
                      </a:r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89848"/>
                  </a:ext>
                </a:extLst>
              </a:tr>
              <a:tr h="1150598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赠序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我国古代的一种散文文体，等同于临别赠言，这一文体在惜别伤感、劝勉激励的同时，也常常表达作者的一些感慨和见解。在行文风格上，往往集叙事、说理、抒情于一体，具有很强的表现力。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《送东阳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马生序》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58848"/>
                  </a:ext>
                </a:extLst>
              </a:tr>
              <a:tr h="35894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古代向帝王陈情言事的一种文体。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《</a:t>
                      </a:r>
                      <a:r>
                        <a:rPr lang="zh-CN" altLang="en-US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出师表</a:t>
                      </a:r>
                      <a:r>
                        <a:rPr lang="en-US" altLang="zh-CN" sz="1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》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51105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EFC2F0E-206B-4612-9202-D01BB762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-92546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（一）</a:t>
            </a:r>
            <a:r>
              <a:rPr kumimoji="0" 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明文体</a:t>
            </a:r>
            <a:endParaRPr kumimoji="0" lang="zh-CN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7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9505"/>
            <a:ext cx="914501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（二）看结构</a:t>
            </a:r>
            <a:endParaRPr kumimoji="0" lang="zh-CN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文体不同，决定了结构各有特色，我们应善于归类区分。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、写人记事、寓言类文体：关注事件的发展过程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如：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是按照：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屠户遇狼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惧狼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御狼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杀狼的顺序来记叙事件。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曹刿论战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是按照：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战前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战中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战后的顺序。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11560" y="267494"/>
            <a:ext cx="820891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、写景状物类文体：关注写景的顺序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小石潭记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游览的顺序 ：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发现小潭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潭中景物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小潭源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流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小潭气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氛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——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记录同游者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夏季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三峡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先写山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再写水 春冬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秋季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355976" y="2787774"/>
            <a:ext cx="216024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27534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、议论类文体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：关注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论证的结构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总分式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递进式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并列式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endParaRPr lang="zh-CN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①《生于忧患，死于安乐》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分——总式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②《富贵不能淫》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层层递进式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395536" y="221328"/>
            <a:ext cx="8856984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0" 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（三）赏手法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、写人记事、寓言类文体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常用手法：表达方式、人物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描写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方法、正侧面描写、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对比、衬托的运用等等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《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曹刿论战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》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在记叙事件时记叙、描写、议论相结合，材料</a:t>
            </a:r>
            <a:endParaRPr lang="en-US" altLang="zh-CN" sz="20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剪裁上详略得当，详写战前论战和战后对取胜 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原因的分析，略写战争过程，以突出曹刿的人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物形象。描写人物时以对话为主，兼有动作描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写，且对比的手法贯穿全文。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467544" y="298271"/>
            <a:ext cx="86764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写景状物类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常用的写景方法有：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移步换景、定点特写、远景与近景、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              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白描手法、</a:t>
            </a: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借景抒情、托物言志、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                  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正侧结合、虚实相映、动与静的关系</a:t>
            </a: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《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三峡》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写山——正、侧结合，俯视、仰视角度。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写水——不同季节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正侧结合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动静结合，听觉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小石潭记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移步换景、定点特写、正侧结合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远景与近景、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79512" y="483518"/>
            <a:ext cx="896448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议论类文体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常用论证方法：道理论证、对比论证、举例论证、比喻</a:t>
            </a:r>
            <a:r>
              <a:rPr lang="zh-CN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论证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</a:t>
            </a:r>
            <a:r>
              <a:rPr lang="zh-CN" altLang="zh-CN" sz="2400" b="1">
                <a:latin typeface="楷体" pitchFamily="49" charset="-122"/>
                <a:ea typeface="楷体" pitchFamily="49" charset="-122"/>
              </a:rPr>
              <a:t>   </a:t>
            </a:r>
            <a:endParaRPr lang="zh-CN" altLang="zh-CN" sz="24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《富贵不能淫》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 《生于忧患，死于安乐》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道理论证、对比论证、举例论证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楷体" pitchFamily="49" charset="-122"/>
                <a:ea typeface="楷体" pitchFamily="49" charset="-122"/>
              </a:rPr>
              <a:t> 《鱼我所欲也》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3995936" y="2499742"/>
            <a:ext cx="288032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1223</Words>
  <Application>Microsoft Office PowerPoint</Application>
  <PresentationFormat>全屏显示(16:9)</PresentationFormat>
  <Paragraphs>142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楷体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meng fanyun</cp:lastModifiedBy>
  <cp:revision>261</cp:revision>
  <dcterms:created xsi:type="dcterms:W3CDTF">2020-03-14T01:49:34Z</dcterms:created>
  <dcterms:modified xsi:type="dcterms:W3CDTF">2020-03-19T08:05:54Z</dcterms:modified>
</cp:coreProperties>
</file>