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99" r:id="rId2"/>
    <p:sldId id="300" r:id="rId3"/>
    <p:sldId id="315" r:id="rId4"/>
    <p:sldId id="316" r:id="rId5"/>
    <p:sldId id="317" r:id="rId6"/>
    <p:sldId id="318" r:id="rId7"/>
    <p:sldId id="319" r:id="rId8"/>
    <p:sldId id="320" r:id="rId9"/>
    <p:sldId id="321" r:id="rId10"/>
    <p:sldId id="322" r:id="rId11"/>
    <p:sldId id="323" r:id="rId12"/>
    <p:sldId id="325" r:id="rId1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612">
          <p15:clr>
            <a:srgbClr val="A4A3A4"/>
          </p15:clr>
        </p15:guide>
        <p15:guide id="2" pos="4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0" autoAdjust="0"/>
  </p:normalViewPr>
  <p:slideViewPr>
    <p:cSldViewPr>
      <p:cViewPr varScale="1">
        <p:scale>
          <a:sx n="111" d="100"/>
          <a:sy n="111" d="100"/>
        </p:scale>
        <p:origin x="634" y="77"/>
      </p:cViewPr>
      <p:guideLst>
        <p:guide orient="horz" pos="612"/>
        <p:guide pos="42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ea typeface="+mn-ea"/>
              </a:defRPr>
            </a:lvl1pPr>
          </a:lstStyle>
          <a:p>
            <a:pPr>
              <a:defRPr/>
            </a:pPr>
            <a:fld id="{49EF8693-67F4-4DFC-BFD8-EF3033458505}" type="datetimeFigureOut">
              <a:rPr lang="zh-CN" altLang="en-US"/>
              <a:pPr>
                <a:defRPr/>
              </a:pPr>
              <a:t>2020-04-01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0935F7DD-E474-4336-8876-16109A28347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C702687-3CDA-47ED-B062-0D49D1799C45}" type="slidenum">
              <a:rPr lang="en-US" altLang="zh-CN"/>
              <a:pPr/>
              <a:t>‹#›</a:t>
            </a:fld>
            <a:endParaRPr lang="en-US" altLang="zh-CN"/>
          </a:p>
        </p:txBody>
      </p:sp>
    </p:spTree>
    <p:extLst>
      <p:ext uri="{BB962C8B-B14F-4D97-AF65-F5344CB8AC3E}">
        <p14:creationId xmlns:p14="http://schemas.microsoft.com/office/powerpoint/2010/main" val="4176642399"/>
      </p:ext>
    </p:extLst>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1267C5-5F77-4A23-8D69-371C2DB0E703}" type="slidenum">
              <a:rPr lang="en-US" altLang="zh-CN"/>
              <a:pPr/>
              <a:t>‹#›</a:t>
            </a:fld>
            <a:endParaRPr lang="en-US" altLang="zh-CN"/>
          </a:p>
        </p:txBody>
      </p:sp>
    </p:spTree>
    <p:extLst>
      <p:ext uri="{BB962C8B-B14F-4D97-AF65-F5344CB8AC3E}">
        <p14:creationId xmlns:p14="http://schemas.microsoft.com/office/powerpoint/2010/main" val="1508638591"/>
      </p:ext>
    </p:extLst>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903292-A3D0-4050-963E-37D1DE7F9887}" type="slidenum">
              <a:rPr lang="en-US" altLang="zh-CN"/>
              <a:pPr/>
              <a:t>‹#›</a:t>
            </a:fld>
            <a:endParaRPr lang="en-US" altLang="zh-CN"/>
          </a:p>
        </p:txBody>
      </p:sp>
    </p:spTree>
    <p:extLst>
      <p:ext uri="{BB962C8B-B14F-4D97-AF65-F5344CB8AC3E}">
        <p14:creationId xmlns:p14="http://schemas.microsoft.com/office/powerpoint/2010/main" val="3121632201"/>
      </p:ext>
    </p:extLst>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666F6A3-3AC6-4D06-94C6-92C960AF8526}" type="slidenum">
              <a:rPr lang="en-US" altLang="zh-CN"/>
              <a:pPr/>
              <a:t>‹#›</a:t>
            </a:fld>
            <a:endParaRPr lang="en-US" altLang="zh-CN"/>
          </a:p>
        </p:txBody>
      </p:sp>
    </p:spTree>
    <p:extLst>
      <p:ext uri="{BB962C8B-B14F-4D97-AF65-F5344CB8AC3E}">
        <p14:creationId xmlns:p14="http://schemas.microsoft.com/office/powerpoint/2010/main" val="3754787288"/>
      </p:ext>
    </p:extLst>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C9CCACF-44A6-4A08-A970-85A07E20AB5C}" type="slidenum">
              <a:rPr lang="en-US" altLang="zh-CN"/>
              <a:pPr/>
              <a:t>‹#›</a:t>
            </a:fld>
            <a:endParaRPr lang="en-US" altLang="zh-CN"/>
          </a:p>
        </p:txBody>
      </p:sp>
    </p:spTree>
    <p:extLst>
      <p:ext uri="{BB962C8B-B14F-4D97-AF65-F5344CB8AC3E}">
        <p14:creationId xmlns:p14="http://schemas.microsoft.com/office/powerpoint/2010/main" val="817158995"/>
      </p:ext>
    </p:extLst>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A719EC3-45A7-4A68-96F5-ED9A53953BB0}" type="slidenum">
              <a:rPr lang="en-US" altLang="zh-CN"/>
              <a:pPr/>
              <a:t>‹#›</a:t>
            </a:fld>
            <a:endParaRPr lang="en-US" altLang="zh-CN"/>
          </a:p>
        </p:txBody>
      </p:sp>
    </p:spTree>
    <p:extLst>
      <p:ext uri="{BB962C8B-B14F-4D97-AF65-F5344CB8AC3E}">
        <p14:creationId xmlns:p14="http://schemas.microsoft.com/office/powerpoint/2010/main" val="2245579848"/>
      </p:ext>
    </p:extLst>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4B83E16-3828-4C1C-A87D-729FDC399225}" type="slidenum">
              <a:rPr lang="en-US" altLang="zh-CN"/>
              <a:pPr/>
              <a:t>‹#›</a:t>
            </a:fld>
            <a:endParaRPr lang="en-US" altLang="zh-CN"/>
          </a:p>
        </p:txBody>
      </p:sp>
    </p:spTree>
    <p:extLst>
      <p:ext uri="{BB962C8B-B14F-4D97-AF65-F5344CB8AC3E}">
        <p14:creationId xmlns:p14="http://schemas.microsoft.com/office/powerpoint/2010/main" val="2590774681"/>
      </p:ext>
    </p:extLst>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4A16C86-AB34-44C8-9129-FD22E91CBED1}" type="slidenum">
              <a:rPr lang="en-US" altLang="zh-CN"/>
              <a:pPr/>
              <a:t>‹#›</a:t>
            </a:fld>
            <a:endParaRPr lang="en-US" altLang="zh-CN"/>
          </a:p>
        </p:txBody>
      </p:sp>
    </p:spTree>
    <p:extLst>
      <p:ext uri="{BB962C8B-B14F-4D97-AF65-F5344CB8AC3E}">
        <p14:creationId xmlns:p14="http://schemas.microsoft.com/office/powerpoint/2010/main" val="1880874097"/>
      </p:ext>
    </p:extLst>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AB03147E-EFC8-4DB1-B5DE-954C7725FC2A}" type="slidenum">
              <a:rPr lang="en-US" altLang="zh-CN"/>
              <a:pPr/>
              <a:t>‹#›</a:t>
            </a:fld>
            <a:endParaRPr lang="en-US" altLang="zh-CN"/>
          </a:p>
        </p:txBody>
      </p:sp>
    </p:spTree>
    <p:extLst>
      <p:ext uri="{BB962C8B-B14F-4D97-AF65-F5344CB8AC3E}">
        <p14:creationId xmlns:p14="http://schemas.microsoft.com/office/powerpoint/2010/main" val="298761291"/>
      </p:ext>
    </p:extLst>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53CBA4E-48F1-4EC0-895D-F0FF48CADC96}" type="slidenum">
              <a:rPr lang="en-US" altLang="zh-CN"/>
              <a:pPr/>
              <a:t>‹#›</a:t>
            </a:fld>
            <a:endParaRPr lang="en-US" altLang="zh-CN"/>
          </a:p>
        </p:txBody>
      </p:sp>
    </p:spTree>
    <p:extLst>
      <p:ext uri="{BB962C8B-B14F-4D97-AF65-F5344CB8AC3E}">
        <p14:creationId xmlns:p14="http://schemas.microsoft.com/office/powerpoint/2010/main" val="2797696068"/>
      </p:ext>
    </p:extLst>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D4B41EA-4922-41F1-B365-F4DA28B3F567}" type="slidenum">
              <a:rPr lang="en-US" altLang="zh-CN"/>
              <a:pPr/>
              <a:t>‹#›</a:t>
            </a:fld>
            <a:endParaRPr lang="en-US" altLang="zh-CN"/>
          </a:p>
        </p:txBody>
      </p:sp>
    </p:spTree>
    <p:extLst>
      <p:ext uri="{BB962C8B-B14F-4D97-AF65-F5344CB8AC3E}">
        <p14:creationId xmlns:p14="http://schemas.microsoft.com/office/powerpoint/2010/main" val="846771703"/>
      </p:ext>
    </p:extLst>
  </p:cSld>
  <p:clrMapOvr>
    <a:masterClrMapping/>
  </p:clrMapOvr>
  <p:transition advClick="0"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0" hangingPunct="0">
              <a:defRPr sz="1200">
                <a:solidFill>
                  <a:schemeClr val="tx1">
                    <a:tint val="75000"/>
                  </a:schemeClr>
                </a:solidFill>
                <a:ea typeface="+mn-ea"/>
              </a:defRPr>
            </a:lvl1pPr>
          </a:lstStyle>
          <a:p>
            <a:pPr>
              <a:defRPr/>
            </a:pPr>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0" hangingPunct="0">
              <a:defRPr sz="1200">
                <a:solidFill>
                  <a:schemeClr val="tx1">
                    <a:tint val="75000"/>
                  </a:schemeClr>
                </a:solidFill>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0" hangingPunct="0">
              <a:defRPr sz="1200">
                <a:solidFill>
                  <a:srgbClr val="898989"/>
                </a:solidFill>
              </a:defRPr>
            </a:lvl1pPr>
          </a:lstStyle>
          <a:p>
            <a:fld id="{EC3A1478-1EC0-4621-A12E-750CCE8414D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advTm="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42900"/>
            <a:ext cx="8229600" cy="857250"/>
          </a:xfrm>
        </p:spPr>
        <p:txBody>
          <a:bodyPr/>
          <a:lstStyle/>
          <a:p>
            <a:pPr algn="l" eaLnBrk="1" hangingPunct="1"/>
            <a:r>
              <a:rPr lang="zh-CN" altLang="en-US" b="1" dirty="0" smtClean="0">
                <a:solidFill>
                  <a:srgbClr val="0070C0"/>
                </a:solidFill>
                <a:latin typeface="楷体" panose="02010609060101010101" pitchFamily="49" charset="-122"/>
                <a:ea typeface="楷体" panose="02010609060101010101" pitchFamily="49" charset="-122"/>
              </a:rPr>
              <a:t>杜少卿</a:t>
            </a:r>
          </a:p>
        </p:txBody>
      </p:sp>
      <p:sp>
        <p:nvSpPr>
          <p:cNvPr id="3" name="内容占位符 2"/>
          <p:cNvSpPr>
            <a:spLocks noGrp="1"/>
          </p:cNvSpPr>
          <p:nvPr>
            <p:ph sz="half" idx="2"/>
          </p:nvPr>
        </p:nvSpPr>
        <p:spPr>
          <a:xfrm>
            <a:off x="152401" y="882540"/>
            <a:ext cx="4648200" cy="3594210"/>
          </a:xfrm>
        </p:spPr>
        <p:txBody>
          <a:bodyPr/>
          <a:lstStyle/>
          <a:p>
            <a:pPr marL="0" indent="0" algn="ctr" eaLnBrk="1" hangingPunct="1">
              <a:buNone/>
            </a:pPr>
            <a:r>
              <a:rPr lang="zh-CN" altLang="en-US" sz="1600" b="1" dirty="0" smtClean="0">
                <a:solidFill>
                  <a:srgbClr val="FF0000"/>
                </a:solidFill>
                <a:latin typeface="楷体" panose="02010609060101010101" pitchFamily="49" charset="-122"/>
                <a:ea typeface="楷体" panose="02010609060101010101" pitchFamily="49" charset="-122"/>
              </a:rPr>
              <a:t>主要情节</a:t>
            </a:r>
            <a:endParaRPr lang="en-US" altLang="zh-CN" sz="1600" b="1" dirty="0" smtClean="0">
              <a:solidFill>
                <a:srgbClr val="FF0000"/>
              </a:solidFill>
              <a:latin typeface="楷体" panose="02010609060101010101" pitchFamily="49" charset="-122"/>
              <a:ea typeface="楷体" panose="02010609060101010101" pitchFamily="49" charset="-122"/>
            </a:endParaRPr>
          </a:p>
          <a:p>
            <a:pPr eaLnBrk="1" hangingPunct="1"/>
            <a:r>
              <a:rPr lang="zh-CN" altLang="en-US" sz="1600" b="1" dirty="0" smtClean="0">
                <a:latin typeface="楷体" panose="02010609060101010101" pitchFamily="49" charset="-122"/>
                <a:ea typeface="楷体" panose="02010609060101010101" pitchFamily="49" charset="-122"/>
              </a:rPr>
              <a:t>好酒</a:t>
            </a:r>
            <a:r>
              <a:rPr lang="zh-CN" altLang="en-US" sz="1600" b="1" dirty="0">
                <a:latin typeface="楷体" panose="02010609060101010101" pitchFamily="49" charset="-122"/>
                <a:ea typeface="楷体" panose="02010609060101010101" pitchFamily="49" charset="-122"/>
              </a:rPr>
              <a:t>好菜招待客人，给门客抓药治病，精心</a:t>
            </a:r>
            <a:r>
              <a:rPr lang="zh-CN" altLang="en-US" sz="1600" b="1" dirty="0" smtClean="0">
                <a:latin typeface="楷体" panose="02010609060101010101" pitchFamily="49" charset="-122"/>
                <a:ea typeface="楷体" panose="02010609060101010101" pitchFamily="49" charset="-122"/>
              </a:rPr>
              <a:t>伺候。</a:t>
            </a:r>
            <a:endParaRPr lang="en-US" altLang="zh-CN" sz="1600" b="1" dirty="0" smtClean="0">
              <a:latin typeface="楷体" panose="02010609060101010101" pitchFamily="49" charset="-122"/>
              <a:ea typeface="楷体" panose="02010609060101010101" pitchFamily="49" charset="-122"/>
            </a:endParaRPr>
          </a:p>
          <a:p>
            <a:pPr eaLnBrk="1" hangingPunct="1"/>
            <a:r>
              <a:rPr lang="zh-CN" altLang="en-US" sz="1600" b="1" dirty="0" smtClean="0">
                <a:latin typeface="楷体" panose="02010609060101010101" pitchFamily="49" charset="-122"/>
                <a:ea typeface="楷体" panose="02010609060101010101" pitchFamily="49" charset="-122"/>
              </a:rPr>
              <a:t>在</a:t>
            </a:r>
            <a:r>
              <a:rPr lang="zh-CN" altLang="en-US" sz="1600" b="1" dirty="0">
                <a:latin typeface="楷体" panose="02010609060101010101" pitchFamily="49" charset="-122"/>
                <a:ea typeface="楷体" panose="02010609060101010101" pitchFamily="49" charset="-122"/>
              </a:rPr>
              <a:t>自身没钱的情况下，仍然当了自己新做的衣服给杨裁缝死去的母亲买</a:t>
            </a:r>
            <a:r>
              <a:rPr lang="zh-CN" altLang="en-US" sz="1600" b="1" dirty="0" smtClean="0">
                <a:latin typeface="楷体" panose="02010609060101010101" pitchFamily="49" charset="-122"/>
                <a:ea typeface="楷体" panose="02010609060101010101" pitchFamily="49" charset="-122"/>
              </a:rPr>
              <a:t>棺材。</a:t>
            </a:r>
            <a:endParaRPr lang="en-US" altLang="zh-CN" sz="1600" b="1" dirty="0" smtClean="0">
              <a:latin typeface="楷体" panose="02010609060101010101" pitchFamily="49" charset="-122"/>
              <a:ea typeface="楷体" panose="02010609060101010101" pitchFamily="49" charset="-122"/>
            </a:endParaRPr>
          </a:p>
          <a:p>
            <a:pPr eaLnBrk="1" hangingPunct="1"/>
            <a:r>
              <a:rPr lang="zh-CN" altLang="en-US" sz="1600" b="1" dirty="0" smtClean="0">
                <a:latin typeface="楷体" panose="02010609060101010101" pitchFamily="49" charset="-122"/>
                <a:ea typeface="楷体" panose="02010609060101010101" pitchFamily="49" charset="-122"/>
              </a:rPr>
              <a:t>在</a:t>
            </a:r>
            <a:r>
              <a:rPr lang="zh-CN" altLang="en-US" sz="1600" b="1" dirty="0">
                <a:latin typeface="楷体" panose="02010609060101010101" pitchFamily="49" charset="-122"/>
                <a:ea typeface="楷体" panose="02010609060101010101" pitchFamily="49" charset="-122"/>
              </a:rPr>
              <a:t>知县得意时拒不拜见，知县丢官没有房子可住时，腾出房子让知县搬来</a:t>
            </a:r>
            <a:r>
              <a:rPr lang="zh-CN" altLang="en-US" sz="1600" b="1" dirty="0" smtClean="0">
                <a:latin typeface="楷体" panose="02010609060101010101" pitchFamily="49" charset="-122"/>
                <a:ea typeface="楷体" panose="02010609060101010101" pitchFamily="49" charset="-122"/>
              </a:rPr>
              <a:t>住。</a:t>
            </a:r>
            <a:endParaRPr lang="en-US" altLang="zh-CN" sz="1600" b="1" dirty="0" smtClean="0">
              <a:latin typeface="楷体" panose="02010609060101010101" pitchFamily="49" charset="-122"/>
              <a:ea typeface="楷体" panose="02010609060101010101" pitchFamily="49" charset="-122"/>
            </a:endParaRPr>
          </a:p>
          <a:p>
            <a:pPr eaLnBrk="1" hangingPunct="1"/>
            <a:r>
              <a:rPr lang="zh-CN" altLang="en-US" sz="1600" b="1" dirty="0" smtClean="0">
                <a:latin typeface="楷体" panose="02010609060101010101" pitchFamily="49" charset="-122"/>
                <a:ea typeface="楷体" panose="02010609060101010101" pitchFamily="49" charset="-122"/>
              </a:rPr>
              <a:t>让</a:t>
            </a:r>
            <a:r>
              <a:rPr lang="zh-CN" altLang="en-US" sz="1600" b="1" dirty="0">
                <a:latin typeface="楷体" panose="02010609060101010101" pitchFamily="49" charset="-122"/>
                <a:ea typeface="楷体" panose="02010609060101010101" pitchFamily="49" charset="-122"/>
              </a:rPr>
              <a:t>管家卖地，大方资助</a:t>
            </a:r>
            <a:r>
              <a:rPr lang="zh-CN" altLang="en-US" sz="1600" b="1" dirty="0" smtClean="0">
                <a:latin typeface="楷体" panose="02010609060101010101" pitchFamily="49" charset="-122"/>
                <a:ea typeface="楷体" panose="02010609060101010101" pitchFamily="49" charset="-122"/>
              </a:rPr>
              <a:t>他人。</a:t>
            </a:r>
            <a:endParaRPr lang="en-US" altLang="zh-CN" sz="1600" b="1" dirty="0" smtClean="0">
              <a:latin typeface="楷体" panose="02010609060101010101" pitchFamily="49" charset="-122"/>
              <a:ea typeface="楷体" panose="02010609060101010101" pitchFamily="49" charset="-122"/>
            </a:endParaRPr>
          </a:p>
          <a:p>
            <a:pPr eaLnBrk="1" hangingPunct="1"/>
            <a:r>
              <a:rPr lang="zh-CN" altLang="en-US" sz="1600" b="1" dirty="0" smtClean="0">
                <a:latin typeface="楷体" panose="02010609060101010101" pitchFamily="49" charset="-122"/>
                <a:ea typeface="楷体" panose="02010609060101010101" pitchFamily="49" charset="-122"/>
              </a:rPr>
              <a:t>拉</a:t>
            </a:r>
            <a:r>
              <a:rPr lang="zh-CN" altLang="en-US" sz="1600" b="1" dirty="0">
                <a:latin typeface="楷体" panose="02010609060101010101" pitchFamily="49" charset="-122"/>
                <a:ea typeface="楷体" panose="02010609060101010101" pitchFamily="49" charset="-122"/>
              </a:rPr>
              <a:t>着妻子的手游山饮酒，赞美沈琼枝的反抗</a:t>
            </a:r>
            <a:r>
              <a:rPr lang="zh-CN" altLang="en-US" sz="1600" b="1" dirty="0" smtClean="0">
                <a:latin typeface="楷体" panose="02010609060101010101" pitchFamily="49" charset="-122"/>
                <a:ea typeface="楷体" panose="02010609060101010101" pitchFamily="49" charset="-122"/>
              </a:rPr>
              <a:t>行为</a:t>
            </a:r>
            <a:endParaRPr lang="en-US" altLang="zh-CN" sz="1600" b="1" dirty="0">
              <a:latin typeface="楷体" panose="02010609060101010101" pitchFamily="49" charset="-122"/>
              <a:ea typeface="楷体" panose="02010609060101010101" pitchFamily="49" charset="-122"/>
            </a:endParaRPr>
          </a:p>
          <a:p>
            <a:pPr eaLnBrk="1" hangingPunct="1"/>
            <a:r>
              <a:rPr lang="zh-CN" altLang="en-US" sz="1600" b="1" dirty="0" smtClean="0">
                <a:latin typeface="楷体" panose="02010609060101010101" pitchFamily="49" charset="-122"/>
                <a:ea typeface="楷体" panose="02010609060101010101" pitchFamily="49" charset="-122"/>
              </a:rPr>
              <a:t>朝廷</a:t>
            </a:r>
            <a:r>
              <a:rPr lang="zh-CN" altLang="en-US" sz="1600" b="1" dirty="0">
                <a:latin typeface="楷体" panose="02010609060101010101" pitchFamily="49" charset="-122"/>
                <a:ea typeface="楷体" panose="02010609060101010101" pitchFamily="49" charset="-122"/>
              </a:rPr>
              <a:t>征辟，他装病拒绝应征出仕。</a:t>
            </a:r>
            <a:endParaRPr lang="en-US" altLang="zh-CN" sz="1600" b="1" dirty="0">
              <a:latin typeface="楷体" panose="02010609060101010101" pitchFamily="49" charset="-122"/>
              <a:ea typeface="楷体" panose="02010609060101010101" pitchFamily="49" charset="-122"/>
            </a:endParaRPr>
          </a:p>
          <a:p>
            <a:pPr marL="0" indent="0" eaLnBrk="1" hangingPunct="1">
              <a:buNone/>
            </a:pPr>
            <a:endParaRPr lang="en-US" altLang="zh-CN" sz="1600" b="1" dirty="0" smtClean="0">
              <a:latin typeface="楷体" panose="02010609060101010101" pitchFamily="49" charset="-122"/>
              <a:ea typeface="楷体" panose="02010609060101010101" pitchFamily="49" charset="-122"/>
            </a:endParaRPr>
          </a:p>
        </p:txBody>
      </p:sp>
      <p:sp>
        <p:nvSpPr>
          <p:cNvPr id="7" name="内容占位符 6"/>
          <p:cNvSpPr>
            <a:spLocks noGrp="1"/>
          </p:cNvSpPr>
          <p:nvPr>
            <p:ph sz="quarter" idx="4"/>
          </p:nvPr>
        </p:nvSpPr>
        <p:spPr>
          <a:xfrm>
            <a:off x="4953000" y="808126"/>
            <a:ext cx="3882133" cy="2963863"/>
          </a:xfrm>
        </p:spPr>
        <p:txBody>
          <a:bodyPr/>
          <a:lstStyle/>
          <a:p>
            <a:pPr marL="0" indent="0" algn="ctr" eaLnBrk="1" hangingPunct="1">
              <a:buNone/>
            </a:pPr>
            <a:r>
              <a:rPr lang="zh-CN" altLang="en-US" sz="2000" b="1" dirty="0" smtClean="0">
                <a:solidFill>
                  <a:srgbClr val="FF0000"/>
                </a:solidFill>
                <a:latin typeface="楷体" panose="02010609060101010101" pitchFamily="49" charset="-122"/>
                <a:ea typeface="楷体" panose="02010609060101010101" pitchFamily="49" charset="-122"/>
              </a:rPr>
              <a:t>人物形象</a:t>
            </a:r>
            <a:endParaRPr lang="en-US" altLang="zh-CN" sz="2000" b="1" dirty="0" smtClean="0">
              <a:solidFill>
                <a:srgbClr val="FF0000"/>
              </a:solidFill>
              <a:latin typeface="楷体" panose="02010609060101010101" pitchFamily="49" charset="-122"/>
              <a:ea typeface="楷体" panose="02010609060101010101" pitchFamily="49" charset="-122"/>
            </a:endParaRPr>
          </a:p>
          <a:p>
            <a:pPr eaLnBrk="1" hangingPunct="1"/>
            <a:r>
              <a:rPr lang="zh-CN" altLang="en-US" sz="2000" dirty="0" smtClean="0">
                <a:latin typeface="楷体" panose="02010609060101010101" pitchFamily="49" charset="-122"/>
                <a:ea typeface="楷体" panose="02010609060101010101" pitchFamily="49" charset="-122"/>
              </a:rPr>
              <a:t>不</a:t>
            </a:r>
            <a:r>
              <a:rPr lang="zh-CN" altLang="en-US" sz="2000" dirty="0">
                <a:latin typeface="楷体" panose="02010609060101010101" pitchFamily="49" charset="-122"/>
                <a:ea typeface="楷体" panose="02010609060101010101" pitchFamily="49" charset="-122"/>
              </a:rPr>
              <a:t>热衷功名</a:t>
            </a:r>
            <a:r>
              <a:rPr lang="zh-CN" altLang="en-US" sz="2000" dirty="0" smtClean="0">
                <a:latin typeface="楷体" panose="02010609060101010101" pitchFamily="49" charset="-122"/>
                <a:ea typeface="楷体" panose="02010609060101010101" pitchFamily="49" charset="-122"/>
              </a:rPr>
              <a:t>，反对、蔑视八股科举</a:t>
            </a:r>
            <a:endParaRPr lang="en-US" altLang="zh-CN" sz="2000" dirty="0">
              <a:latin typeface="楷体" panose="02010609060101010101" pitchFamily="49" charset="-122"/>
              <a:ea typeface="楷体" panose="02010609060101010101" pitchFamily="49" charset="-122"/>
            </a:endParaRPr>
          </a:p>
          <a:p>
            <a:pPr eaLnBrk="1" hangingPunct="1"/>
            <a:r>
              <a:rPr lang="zh-CN" altLang="en-US" sz="2000" dirty="0" smtClean="0">
                <a:latin typeface="楷体" panose="02010609060101010101" pitchFamily="49" charset="-122"/>
                <a:ea typeface="楷体" panose="02010609060101010101" pitchFamily="49" charset="-122"/>
              </a:rPr>
              <a:t>淡泊名利，不愿做官</a:t>
            </a:r>
            <a:endParaRPr lang="en-US" altLang="zh-CN" sz="2000" dirty="0" smtClean="0">
              <a:latin typeface="楷体" panose="02010609060101010101" pitchFamily="49" charset="-122"/>
              <a:ea typeface="楷体" panose="02010609060101010101" pitchFamily="49" charset="-122"/>
            </a:endParaRPr>
          </a:p>
          <a:p>
            <a:pPr eaLnBrk="1" hangingPunct="1"/>
            <a:r>
              <a:rPr lang="zh-CN" altLang="en-US" sz="2000" dirty="0" smtClean="0">
                <a:latin typeface="楷体" panose="02010609060101010101" pitchFamily="49" charset="-122"/>
                <a:ea typeface="楷体" panose="02010609060101010101" pitchFamily="49" charset="-122"/>
              </a:rPr>
              <a:t>单纯善良，慷慨大方</a:t>
            </a:r>
            <a:endParaRPr lang="en-US" altLang="zh-CN" sz="2000" dirty="0" smtClean="0">
              <a:latin typeface="楷体" panose="02010609060101010101" pitchFamily="49" charset="-122"/>
              <a:ea typeface="楷体" panose="02010609060101010101" pitchFamily="49" charset="-122"/>
            </a:endParaRPr>
          </a:p>
          <a:p>
            <a:pPr eaLnBrk="1" hangingPunct="1"/>
            <a:r>
              <a:rPr lang="zh-CN" altLang="en-US" sz="2000" dirty="0">
                <a:latin typeface="楷体" panose="02010609060101010101" pitchFamily="49" charset="-122"/>
                <a:ea typeface="楷体" panose="02010609060101010101" pitchFamily="49" charset="-122"/>
              </a:rPr>
              <a:t>尊重妇女</a:t>
            </a:r>
            <a:r>
              <a:rPr lang="zh-CN" altLang="en-US" sz="2000" dirty="0" smtClean="0">
                <a:latin typeface="楷体" panose="02010609060101010101" pitchFamily="49" charset="-122"/>
                <a:ea typeface="楷体" panose="02010609060101010101" pitchFamily="49" charset="-122"/>
              </a:rPr>
              <a:t>、敢于</a:t>
            </a:r>
            <a:r>
              <a:rPr lang="zh-CN" altLang="en-US" sz="2000" dirty="0">
                <a:latin typeface="楷体" panose="02010609060101010101" pitchFamily="49" charset="-122"/>
                <a:ea typeface="楷体" panose="02010609060101010101" pitchFamily="49" charset="-122"/>
              </a:rPr>
              <a:t>怀疑</a:t>
            </a:r>
            <a:r>
              <a:rPr lang="zh-CN" altLang="en-US" sz="2000" dirty="0" smtClean="0">
                <a:latin typeface="楷体" panose="02010609060101010101" pitchFamily="49" charset="-122"/>
                <a:ea typeface="楷体" panose="02010609060101010101" pitchFamily="49" charset="-122"/>
              </a:rPr>
              <a:t>权威，</a:t>
            </a:r>
            <a:r>
              <a:rPr lang="zh-CN" altLang="en-US" sz="2000" dirty="0">
                <a:latin typeface="楷体" panose="02010609060101010101" pitchFamily="49" charset="-122"/>
                <a:ea typeface="楷体" panose="02010609060101010101" pitchFamily="49" charset="-122"/>
              </a:rPr>
              <a:t>有些</a:t>
            </a:r>
            <a:r>
              <a:rPr lang="zh-CN" altLang="en-US" sz="2000" dirty="0" smtClean="0">
                <a:latin typeface="楷体" panose="02010609060101010101" pitchFamily="49" charset="-122"/>
                <a:ea typeface="楷体" panose="02010609060101010101" pitchFamily="49" charset="-122"/>
              </a:rPr>
              <a:t>离经叛道，思想</a:t>
            </a:r>
            <a:r>
              <a:rPr lang="zh-CN" altLang="en-US" sz="2000" dirty="0">
                <a:latin typeface="楷体" panose="02010609060101010101" pitchFamily="49" charset="-122"/>
                <a:ea typeface="楷体" panose="02010609060101010101" pitchFamily="49" charset="-122"/>
              </a:rPr>
              <a:t>中有民主</a:t>
            </a:r>
            <a:r>
              <a:rPr lang="zh-CN" altLang="en-US" sz="2000" dirty="0" smtClean="0">
                <a:latin typeface="楷体" panose="02010609060101010101" pitchFamily="49" charset="-122"/>
                <a:ea typeface="楷体" panose="02010609060101010101" pitchFamily="49" charset="-122"/>
              </a:rPr>
              <a:t>成分</a:t>
            </a:r>
            <a:endParaRPr lang="en-US" altLang="zh-CN" sz="2000" dirty="0" smtClean="0">
              <a:latin typeface="楷体" panose="02010609060101010101" pitchFamily="49" charset="-122"/>
              <a:ea typeface="楷体" panose="02010609060101010101" pitchFamily="49" charset="-122"/>
            </a:endParaRPr>
          </a:p>
          <a:p>
            <a:pPr eaLnBrk="1" hangingPunct="1"/>
            <a:r>
              <a:rPr lang="zh-CN" altLang="en-US" sz="2000" dirty="0">
                <a:solidFill>
                  <a:srgbClr val="FF0000"/>
                </a:solidFill>
                <a:latin typeface="楷体" panose="02010609060101010101" pitchFamily="49" charset="-122"/>
                <a:ea typeface="楷体" panose="02010609060101010101" pitchFamily="49" charset="-122"/>
              </a:rPr>
              <a:t>以作者本人为原型写成</a:t>
            </a:r>
            <a:r>
              <a:rPr lang="zh-CN" altLang="en-US" sz="2000" dirty="0" smtClean="0">
                <a:solidFill>
                  <a:srgbClr val="FF0000"/>
                </a:solidFill>
                <a:latin typeface="楷体" panose="02010609060101010101" pitchFamily="49" charset="-122"/>
                <a:ea typeface="楷体" panose="02010609060101010101" pitchFamily="49" charset="-122"/>
              </a:rPr>
              <a:t>的</a:t>
            </a:r>
            <a:endParaRPr lang="en-US" altLang="zh-CN" sz="2000" dirty="0" smtClean="0">
              <a:solidFill>
                <a:srgbClr val="FF0000"/>
              </a:solidFill>
              <a:latin typeface="楷体" panose="02010609060101010101" pitchFamily="49" charset="-122"/>
              <a:ea typeface="楷体" panose="02010609060101010101" pitchFamily="49" charset="-122"/>
            </a:endParaRPr>
          </a:p>
          <a:p>
            <a:pPr eaLnBrk="1" hangingPunct="1"/>
            <a:r>
              <a:rPr lang="zh-CN" altLang="en-US" sz="2000" dirty="0">
                <a:latin typeface="楷体" panose="02010609060101010101" pitchFamily="49" charset="-122"/>
                <a:ea typeface="楷体" panose="02010609060101010101" pitchFamily="49" charset="-122"/>
              </a:rPr>
              <a:t>“自古及今难得的一个奇人”</a:t>
            </a:r>
            <a:endParaRPr lang="en-US" altLang="zh-CN" sz="2000" dirty="0" smtClean="0">
              <a:latin typeface="楷体" panose="02010609060101010101" pitchFamily="49" charset="-122"/>
              <a:ea typeface="楷体" panose="02010609060101010101" pitchFamily="49" charset="-122"/>
            </a:endParaRPr>
          </a:p>
        </p:txBody>
      </p:sp>
      <p:pic>
        <p:nvPicPr>
          <p:cNvPr id="4" name="Picture 3" descr="C:\Users\Soloman\Desktop\未标题-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305985">
            <a:off x="434975" y="41592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143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edge">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457199" y="285750"/>
            <a:ext cx="8382000" cy="3242072"/>
          </a:xfrm>
        </p:spPr>
        <p:txBody>
          <a:bodyPr/>
          <a:lstStyle/>
          <a:p>
            <a:pPr marL="0" indent="0" algn="just">
              <a:buNone/>
            </a:pPr>
            <a:r>
              <a:rPr lang="zh-CN" altLang="en-US" sz="2000" b="1" dirty="0"/>
              <a:t>初中三年所读的名著中，总有些文字留在你的记忆中，总有些人物触动你的心弦，请根据你的阅读积累与感受，完成表格。</a:t>
            </a:r>
          </a:p>
        </p:txBody>
      </p:sp>
      <p:sp>
        <p:nvSpPr>
          <p:cNvPr id="2" name="文本框 1"/>
          <p:cNvSpPr txBox="1"/>
          <p:nvPr/>
        </p:nvSpPr>
        <p:spPr>
          <a:xfrm>
            <a:off x="547104" y="3339230"/>
            <a:ext cx="8001000" cy="646331"/>
          </a:xfrm>
          <a:prstGeom prst="rect">
            <a:avLst/>
          </a:prstGeom>
          <a:noFill/>
        </p:spPr>
        <p:txBody>
          <a:bodyPr wrap="square" rtlCol="0">
            <a:spAutoFit/>
          </a:bodyPr>
          <a:lstStyle/>
          <a:p>
            <a:r>
              <a:rPr lang="en-US" altLang="zh-CN" b="1" dirty="0"/>
              <a:t>【</a:t>
            </a:r>
            <a:r>
              <a:rPr lang="zh-CN" altLang="en-US" b="1" dirty="0"/>
              <a:t>答案</a:t>
            </a:r>
            <a:r>
              <a:rPr lang="en-US" altLang="zh-CN" b="1" dirty="0" smtClean="0"/>
              <a:t>】</a:t>
            </a:r>
            <a:r>
              <a:rPr lang="zh-CN" altLang="en-US" b="1" dirty="0" smtClean="0"/>
              <a:t>①在</a:t>
            </a:r>
            <a:r>
              <a:rPr lang="zh-CN" altLang="en-US" b="1" dirty="0"/>
              <a:t>衣服下塞枕头欺骗祥子，假装怀孕。（或其他情节，意思对即可）    </a:t>
            </a:r>
            <a:r>
              <a:rPr lang="zh-CN" altLang="en-US" b="1" dirty="0" smtClean="0"/>
              <a:t>②</a:t>
            </a:r>
            <a:r>
              <a:rPr lang="en-US" altLang="zh-CN" b="1" dirty="0" smtClean="0"/>
              <a:t>《</a:t>
            </a:r>
            <a:r>
              <a:rPr lang="zh-CN" altLang="en-US" b="1" dirty="0"/>
              <a:t>儒林外史</a:t>
            </a:r>
            <a:r>
              <a:rPr lang="en-US" altLang="zh-CN" b="1" dirty="0"/>
              <a:t>》    </a:t>
            </a:r>
            <a:r>
              <a:rPr lang="zh-CN" altLang="en-US" b="1" dirty="0" smtClean="0"/>
              <a:t>③自尊</a:t>
            </a:r>
            <a:r>
              <a:rPr lang="zh-CN" altLang="en-US" b="1" dirty="0"/>
              <a:t>坚强（独立自尊） </a:t>
            </a:r>
          </a:p>
        </p:txBody>
      </p:sp>
      <p:graphicFrame>
        <p:nvGraphicFramePr>
          <p:cNvPr id="3" name="表格 2"/>
          <p:cNvGraphicFramePr>
            <a:graphicFrameLocks noGrp="1"/>
          </p:cNvGraphicFramePr>
          <p:nvPr>
            <p:extLst>
              <p:ext uri="{D42A27DB-BD31-4B8C-83A1-F6EECF244321}">
                <p14:modId xmlns:p14="http://schemas.microsoft.com/office/powerpoint/2010/main" val="1465013169"/>
              </p:ext>
            </p:extLst>
          </p:nvPr>
        </p:nvGraphicFramePr>
        <p:xfrm>
          <a:off x="533399" y="1052053"/>
          <a:ext cx="8229601" cy="1844040"/>
        </p:xfrm>
        <a:graphic>
          <a:graphicData uri="http://schemas.openxmlformats.org/drawingml/2006/table">
            <a:tbl>
              <a:tblPr firstRow="1" firstCol="1" bandRow="1">
                <a:tableStyleId>{5C22544A-7EE6-4342-B048-85BDC9FD1C3A}</a:tableStyleId>
              </a:tblPr>
              <a:tblGrid>
                <a:gridCol w="724437">
                  <a:extLst>
                    <a:ext uri="{9D8B030D-6E8A-4147-A177-3AD203B41FA5}">
                      <a16:colId xmlns:a16="http://schemas.microsoft.com/office/drawing/2014/main" val="887490069"/>
                    </a:ext>
                  </a:extLst>
                </a:gridCol>
                <a:gridCol w="1738648">
                  <a:extLst>
                    <a:ext uri="{9D8B030D-6E8A-4147-A177-3AD203B41FA5}">
                      <a16:colId xmlns:a16="http://schemas.microsoft.com/office/drawing/2014/main" val="1163942121"/>
                    </a:ext>
                  </a:extLst>
                </a:gridCol>
                <a:gridCol w="1217054">
                  <a:extLst>
                    <a:ext uri="{9D8B030D-6E8A-4147-A177-3AD203B41FA5}">
                      <a16:colId xmlns:a16="http://schemas.microsoft.com/office/drawing/2014/main" val="3253534253"/>
                    </a:ext>
                  </a:extLst>
                </a:gridCol>
                <a:gridCol w="3230987">
                  <a:extLst>
                    <a:ext uri="{9D8B030D-6E8A-4147-A177-3AD203B41FA5}">
                      <a16:colId xmlns:a16="http://schemas.microsoft.com/office/drawing/2014/main" val="2001526529"/>
                    </a:ext>
                  </a:extLst>
                </a:gridCol>
                <a:gridCol w="1318475">
                  <a:extLst>
                    <a:ext uri="{9D8B030D-6E8A-4147-A177-3AD203B41FA5}">
                      <a16:colId xmlns:a16="http://schemas.microsoft.com/office/drawing/2014/main" val="1928479055"/>
                    </a:ext>
                  </a:extLst>
                </a:gridCol>
              </a:tblGrid>
              <a:tr h="335280">
                <a:tc>
                  <a:txBody>
                    <a:bodyPr/>
                    <a:lstStyle/>
                    <a:p>
                      <a:pPr algn="l" fontAlgn="ctr">
                        <a:lnSpc>
                          <a:spcPct val="150000"/>
                        </a:lnSpc>
                        <a:spcAft>
                          <a:spcPts val="0"/>
                        </a:spcAft>
                      </a:pPr>
                      <a:r>
                        <a:rPr lang="zh-CN" sz="1600" kern="100">
                          <a:effectLst/>
                        </a:rPr>
                        <a:t>序号</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dirty="0">
                          <a:effectLst/>
                        </a:rPr>
                        <a:t>书名</a:t>
                      </a:r>
                      <a:endParaRPr lang="zh-CN" sz="16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人物</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主要情节</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人物点评</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extLst>
                  <a:ext uri="{0D108BD9-81ED-4DB2-BD59-A6C34878D82A}">
                    <a16:rowId xmlns:a16="http://schemas.microsoft.com/office/drawing/2014/main" val="3478594218"/>
                  </a:ext>
                </a:extLst>
              </a:tr>
              <a:tr h="335280">
                <a:tc>
                  <a:txBody>
                    <a:bodyPr/>
                    <a:lstStyle/>
                    <a:p>
                      <a:pPr algn="l" fontAlgn="ctr">
                        <a:lnSpc>
                          <a:spcPct val="150000"/>
                        </a:lnSpc>
                        <a:spcAft>
                          <a:spcPts val="0"/>
                        </a:spcAft>
                      </a:pPr>
                      <a:r>
                        <a:rPr lang="en-US" sz="1600" kern="100">
                          <a:effectLst/>
                        </a:rPr>
                        <a:t>①</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《骆驼祥子》</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en-US" sz="1600" kern="100">
                          <a:effectLst/>
                        </a:rPr>
                        <a:t> </a:t>
                      </a:r>
                      <a:r>
                        <a:rPr lang="zh-CN" sz="1600" kern="100">
                          <a:effectLst/>
                        </a:rPr>
                        <a:t>虎</a:t>
                      </a:r>
                      <a:r>
                        <a:rPr lang="en-US" sz="1600" kern="100">
                          <a:effectLst/>
                        </a:rPr>
                        <a:t>  </a:t>
                      </a:r>
                      <a:r>
                        <a:rPr lang="zh-CN" sz="1600" kern="100">
                          <a:effectLst/>
                        </a:rPr>
                        <a:t>妞</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en-US" sz="1600" kern="100">
                          <a:effectLst/>
                        </a:rPr>
                        <a:t> ____</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工于心计</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extLst>
                  <a:ext uri="{0D108BD9-81ED-4DB2-BD59-A6C34878D82A}">
                    <a16:rowId xmlns:a16="http://schemas.microsoft.com/office/drawing/2014/main" val="2327480980"/>
                  </a:ext>
                </a:extLst>
              </a:tr>
              <a:tr h="335280">
                <a:tc>
                  <a:txBody>
                    <a:bodyPr/>
                    <a:lstStyle/>
                    <a:p>
                      <a:pPr algn="l" fontAlgn="ctr">
                        <a:lnSpc>
                          <a:spcPct val="150000"/>
                        </a:lnSpc>
                        <a:spcAft>
                          <a:spcPts val="0"/>
                        </a:spcAft>
                      </a:pPr>
                      <a:r>
                        <a:rPr lang="en-US" sz="1600" kern="100">
                          <a:effectLst/>
                        </a:rPr>
                        <a:t>②</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 </a:t>
                      </a:r>
                      <a:r>
                        <a:rPr lang="en-US" sz="1600" kern="100">
                          <a:effectLst/>
                        </a:rPr>
                        <a:t>__</a:t>
                      </a: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沈琼枝</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en-US" sz="1600" kern="100">
                          <a:effectLst/>
                        </a:rPr>
                        <a:t>  </a:t>
                      </a:r>
                      <a:r>
                        <a:rPr lang="zh-CN" sz="1600" kern="100">
                          <a:effectLst/>
                        </a:rPr>
                        <a:t>到南京卖文作诗，并以此为生 </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en-US" sz="1600" kern="100">
                          <a:effectLst/>
                        </a:rPr>
                        <a:t> </a:t>
                      </a:r>
                      <a:r>
                        <a:rPr lang="zh-CN" sz="1600" kern="100">
                          <a:effectLst/>
                        </a:rPr>
                        <a:t>特立独行 </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extLst>
                  <a:ext uri="{0D108BD9-81ED-4DB2-BD59-A6C34878D82A}">
                    <a16:rowId xmlns:a16="http://schemas.microsoft.com/office/drawing/2014/main" val="3710791251"/>
                  </a:ext>
                </a:extLst>
              </a:tr>
              <a:tr h="335280">
                <a:tc>
                  <a:txBody>
                    <a:bodyPr/>
                    <a:lstStyle/>
                    <a:p>
                      <a:pPr algn="l" fontAlgn="ctr">
                        <a:lnSpc>
                          <a:spcPct val="150000"/>
                        </a:lnSpc>
                        <a:spcAft>
                          <a:spcPts val="0"/>
                        </a:spcAft>
                      </a:pPr>
                      <a:r>
                        <a:rPr lang="en-US" sz="1600" kern="100" dirty="0">
                          <a:effectLst/>
                        </a:rPr>
                        <a:t>③</a:t>
                      </a:r>
                      <a:endParaRPr lang="zh-CN" sz="16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《简</a:t>
                      </a:r>
                      <a:r>
                        <a:rPr lang="en-US" sz="1600" kern="100">
                          <a:effectLst/>
                        </a:rPr>
                        <a:t>·</a:t>
                      </a:r>
                      <a:r>
                        <a:rPr lang="zh-CN" sz="1600" kern="100">
                          <a:effectLst/>
                        </a:rPr>
                        <a:t>爱》</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简</a:t>
                      </a:r>
                      <a:r>
                        <a:rPr lang="en-US" sz="1600" kern="100">
                          <a:effectLst/>
                        </a:rPr>
                        <a:t> · </a:t>
                      </a:r>
                      <a:r>
                        <a:rPr lang="zh-CN" sz="1600" kern="100">
                          <a:effectLst/>
                        </a:rPr>
                        <a:t>爱</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600" kern="100">
                          <a:effectLst/>
                        </a:rPr>
                        <a:t>婚事受阻毅然离开所爱的人</a:t>
                      </a:r>
                      <a:endParaRPr lang="zh-CN" sz="16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en-US" sz="1600" kern="100" dirty="0">
                          <a:effectLst/>
                        </a:rPr>
                        <a:t>____</a:t>
                      </a:r>
                      <a:endParaRPr lang="zh-CN" sz="1600" kern="100" dirty="0">
                        <a:effectLst/>
                        <a:latin typeface="Times New Roman" panose="02020603050405020304" pitchFamily="18" charset="0"/>
                        <a:ea typeface="宋体" panose="02010600030101010101" pitchFamily="2" charset="-122"/>
                      </a:endParaRPr>
                    </a:p>
                  </a:txBody>
                  <a:tcPr marL="68580" marR="68580" marT="47625" marB="47625" anchor="ctr"/>
                </a:tc>
                <a:extLst>
                  <a:ext uri="{0D108BD9-81ED-4DB2-BD59-A6C34878D82A}">
                    <a16:rowId xmlns:a16="http://schemas.microsoft.com/office/drawing/2014/main" val="3893632081"/>
                  </a:ext>
                </a:extLst>
              </a:tr>
            </a:tbl>
          </a:graphicData>
        </a:graphic>
      </p:graphicFrame>
    </p:spTree>
    <p:extLst>
      <p:ext uri="{BB962C8B-B14F-4D97-AF65-F5344CB8AC3E}">
        <p14:creationId xmlns:p14="http://schemas.microsoft.com/office/powerpoint/2010/main" val="4012422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81000" y="292330"/>
            <a:ext cx="8382000" cy="3242072"/>
          </a:xfrm>
        </p:spPr>
        <p:txBody>
          <a:bodyPr/>
          <a:lstStyle/>
          <a:p>
            <a:pPr marL="0" indent="0" algn="just">
              <a:buNone/>
            </a:pPr>
            <a:r>
              <a:rPr lang="zh-CN" altLang="en-US" sz="1800" b="1" dirty="0" smtClean="0"/>
              <a:t>（</a:t>
            </a:r>
            <a:r>
              <a:rPr lang="en-US" altLang="zh-CN" sz="1800" b="1" dirty="0" smtClean="0"/>
              <a:t>1</a:t>
            </a:r>
            <a:r>
              <a:rPr lang="zh-CN" altLang="en-US" sz="1800" b="1" dirty="0" smtClean="0"/>
              <a:t>）鲁</a:t>
            </a:r>
            <a:r>
              <a:rPr lang="zh-CN" altLang="en-US" sz="1800" b="1" dirty="0"/>
              <a:t>编修最后的结局如何？作者这样安排有什么用意？</a:t>
            </a:r>
          </a:p>
          <a:p>
            <a:pPr marL="0" indent="0" algn="just">
              <a:buNone/>
            </a:pPr>
            <a:r>
              <a:rPr lang="zh-CN" altLang="en-US" sz="1800" b="1" dirty="0" smtClean="0"/>
              <a:t>（</a:t>
            </a:r>
            <a:r>
              <a:rPr lang="en-US" altLang="zh-CN" sz="1800" b="1" dirty="0" smtClean="0"/>
              <a:t>2</a:t>
            </a:r>
            <a:r>
              <a:rPr lang="zh-CN" altLang="en-US" sz="1800" b="1" dirty="0" smtClean="0"/>
              <a:t>）鲁小姐</a:t>
            </a:r>
            <a:r>
              <a:rPr lang="zh-CN" altLang="en-US" sz="1800" b="1" dirty="0"/>
              <a:t>与沈琼枝都富有才华，一个执着于让别人替自己实现理想，一个富有反叛精神追求独立，你更欣赏哪一位，说出你的理由。</a:t>
            </a:r>
          </a:p>
        </p:txBody>
      </p:sp>
      <p:sp>
        <p:nvSpPr>
          <p:cNvPr id="2" name="文本框 1"/>
          <p:cNvSpPr txBox="1"/>
          <p:nvPr/>
        </p:nvSpPr>
        <p:spPr>
          <a:xfrm>
            <a:off x="381000" y="1809750"/>
            <a:ext cx="8001000" cy="2585323"/>
          </a:xfrm>
          <a:prstGeom prst="rect">
            <a:avLst/>
          </a:prstGeom>
          <a:noFill/>
        </p:spPr>
        <p:txBody>
          <a:bodyPr wrap="square" rtlCol="0">
            <a:spAutoFit/>
          </a:bodyPr>
          <a:lstStyle/>
          <a:p>
            <a:pPr algn="just"/>
            <a:r>
              <a:rPr lang="en-US" altLang="zh-CN" b="1" dirty="0"/>
              <a:t>【</a:t>
            </a:r>
            <a:r>
              <a:rPr lang="zh-CN" altLang="en-US" b="1" dirty="0"/>
              <a:t>答案</a:t>
            </a:r>
            <a:r>
              <a:rPr lang="en-US" altLang="zh-CN" b="1" dirty="0"/>
              <a:t>】</a:t>
            </a:r>
          </a:p>
          <a:p>
            <a:pPr algn="just"/>
            <a:r>
              <a:rPr lang="zh-CN" altLang="en-US" b="1" dirty="0" smtClean="0"/>
              <a:t>（</a:t>
            </a:r>
            <a:r>
              <a:rPr lang="en-US" altLang="zh-CN" b="1" dirty="0" smtClean="0"/>
              <a:t>1</a:t>
            </a:r>
            <a:r>
              <a:rPr lang="zh-CN" altLang="en-US" b="1" dirty="0" smtClean="0"/>
              <a:t>）①</a:t>
            </a:r>
            <a:r>
              <a:rPr lang="zh-CN" altLang="en-US" b="1" dirty="0"/>
              <a:t>鲁编修因为担心公孙不能考取功名，想要娶一个小妾，再生一个儿子，被夫人劝阻后发病；最后升官后因太过高兴而去世</a:t>
            </a:r>
            <a:r>
              <a:rPr lang="zh-CN" altLang="en-US" b="1" dirty="0" smtClean="0"/>
              <a:t>。</a:t>
            </a:r>
            <a:endParaRPr lang="en-US" altLang="zh-CN" b="1" dirty="0" smtClean="0"/>
          </a:p>
          <a:p>
            <a:pPr algn="just"/>
            <a:r>
              <a:rPr lang="zh-CN" altLang="en-US" b="1" dirty="0" smtClean="0"/>
              <a:t>②</a:t>
            </a:r>
            <a:r>
              <a:rPr lang="zh-CN" altLang="en-US" b="1" dirty="0"/>
              <a:t>作者通过写鲁编修想尽各种办法要让自己的后代走上科举之路这一痴迷行为，揭露科举制度对人心灵的扭曲，批判了这种不合理的科举制度和造成这种社会现象的社会风气。    </a:t>
            </a:r>
          </a:p>
          <a:p>
            <a:pPr algn="just"/>
            <a:r>
              <a:rPr lang="zh-CN" altLang="en-US" b="1" dirty="0" smtClean="0"/>
              <a:t>（</a:t>
            </a:r>
            <a:r>
              <a:rPr lang="en-US" altLang="zh-CN" b="1" dirty="0" smtClean="0"/>
              <a:t>2</a:t>
            </a:r>
            <a:r>
              <a:rPr lang="zh-CN" altLang="en-US" b="1" dirty="0" smtClean="0"/>
              <a:t>）沈琼枝</a:t>
            </a:r>
            <a:r>
              <a:rPr lang="zh-CN" altLang="en-US" b="1" dirty="0"/>
              <a:t>。她独立、自强，在被夫家欺骗之后，毅然决然地出走南京卖文为生，不惧社会流俗，敢作敢为，追求自由，通过自身努力追求自己的幸福，令人钦佩。（言之有理即可） </a:t>
            </a:r>
          </a:p>
        </p:txBody>
      </p:sp>
    </p:spTree>
    <p:extLst>
      <p:ext uri="{BB962C8B-B14F-4D97-AF65-F5344CB8AC3E}">
        <p14:creationId xmlns:p14="http://schemas.microsoft.com/office/powerpoint/2010/main" val="981430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
        <p:nvSpPr>
          <p:cNvPr id="5" name="文本占位符 4"/>
          <p:cNvSpPr>
            <a:spLocks noGrp="1"/>
          </p:cNvSpPr>
          <p:nvPr>
            <p:ph type="body" sz="quarter" idx="3"/>
          </p:nvPr>
        </p:nvSpPr>
        <p:spPr/>
        <p:txBody>
          <a:bodyPr/>
          <a:lstStyle/>
          <a:p>
            <a:endParaRPr lang="zh-CN" altLang="en-US"/>
          </a:p>
        </p:txBody>
      </p:sp>
      <p:sp>
        <p:nvSpPr>
          <p:cNvPr id="6" name="内容占位符 5"/>
          <p:cNvSpPr>
            <a:spLocks noGrp="1"/>
          </p:cNvSpPr>
          <p:nvPr>
            <p:ph sz="quarter" idx="4"/>
          </p:nvPr>
        </p:nvSpPr>
        <p:spPr/>
        <p:txBody>
          <a:bodyPr/>
          <a:lstStyle/>
          <a:p>
            <a:endParaRPr lang="zh-CN" altLang="en-US"/>
          </a:p>
        </p:txBody>
      </p:sp>
    </p:spTree>
    <p:extLst>
      <p:ext uri="{BB962C8B-B14F-4D97-AF65-F5344CB8AC3E}">
        <p14:creationId xmlns:p14="http://schemas.microsoft.com/office/powerpoint/2010/main" val="3898652067"/>
      </p:ext>
    </p:extLst>
  </p:cSld>
  <p:clrMapOvr>
    <a:masterClrMapping/>
  </p:clrMapOvr>
  <p:transition advClick="0"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42900"/>
            <a:ext cx="8229600" cy="857250"/>
          </a:xfrm>
        </p:spPr>
        <p:txBody>
          <a:bodyPr/>
          <a:lstStyle/>
          <a:p>
            <a:pPr algn="l" eaLnBrk="1" hangingPunct="1"/>
            <a:r>
              <a:rPr lang="zh-CN" altLang="en-US" b="1" dirty="0" smtClean="0">
                <a:solidFill>
                  <a:srgbClr val="0070C0"/>
                </a:solidFill>
                <a:latin typeface="楷体" panose="02010609060101010101" pitchFamily="49" charset="-122"/>
                <a:ea typeface="楷体" panose="02010609060101010101" pitchFamily="49" charset="-122"/>
              </a:rPr>
              <a:t>沈琼枝</a:t>
            </a:r>
          </a:p>
        </p:txBody>
      </p:sp>
      <p:sp>
        <p:nvSpPr>
          <p:cNvPr id="3" name="内容占位符 2"/>
          <p:cNvSpPr>
            <a:spLocks noGrp="1"/>
          </p:cNvSpPr>
          <p:nvPr>
            <p:ph sz="half" idx="2"/>
          </p:nvPr>
        </p:nvSpPr>
        <p:spPr>
          <a:xfrm>
            <a:off x="152400" y="882540"/>
            <a:ext cx="5854097" cy="3899010"/>
          </a:xfrm>
        </p:spPr>
        <p:txBody>
          <a:bodyPr/>
          <a:lstStyle/>
          <a:p>
            <a:pPr marL="0" indent="0" algn="ctr" eaLnBrk="1" hangingPunct="1">
              <a:buNone/>
            </a:pPr>
            <a:r>
              <a:rPr lang="zh-CN" altLang="en-US" sz="2800" b="1" dirty="0" smtClean="0">
                <a:solidFill>
                  <a:srgbClr val="FF0000"/>
                </a:solidFill>
                <a:latin typeface="楷体" panose="02010609060101010101" pitchFamily="49" charset="-122"/>
                <a:ea typeface="楷体" panose="02010609060101010101" pitchFamily="49" charset="-122"/>
              </a:rPr>
              <a:t>主要情节</a:t>
            </a:r>
            <a:endParaRPr lang="en-US" altLang="zh-CN" sz="2800" b="1" dirty="0" smtClean="0">
              <a:solidFill>
                <a:srgbClr val="FF0000"/>
              </a:solidFill>
              <a:latin typeface="楷体" panose="02010609060101010101" pitchFamily="49" charset="-122"/>
              <a:ea typeface="楷体" panose="02010609060101010101" pitchFamily="49" charset="-122"/>
            </a:endParaRPr>
          </a:p>
          <a:p>
            <a:pPr eaLnBrk="1" hangingPunct="1"/>
            <a:r>
              <a:rPr lang="zh-CN" altLang="en-US" b="1" dirty="0" smtClean="0">
                <a:latin typeface="楷体" panose="02010609060101010101" pitchFamily="49" charset="-122"/>
                <a:ea typeface="楷体" panose="02010609060101010101" pitchFamily="49" charset="-122"/>
              </a:rPr>
              <a:t>教书先生</a:t>
            </a:r>
            <a:r>
              <a:rPr lang="zh-CN" altLang="en-US" b="1" dirty="0">
                <a:latin typeface="楷体" panose="02010609060101010101" pitchFamily="49" charset="-122"/>
                <a:ea typeface="楷体" panose="02010609060101010101" pitchFamily="49" charset="-122"/>
              </a:rPr>
              <a:t>沈大年的女儿，遵父命嫁给盐商宋为富为妻。但到了盐商宋为富府上之后，才知道是一场骗局，盐商宋为富原来是娶沈琼枝为妾。琼枝父状告宋为富，宋重金贿赂知县，把沈大年押回常州。沈琼枝带着金银细软独自去往南京，开始了她新的独立生活。</a:t>
            </a:r>
          </a:p>
          <a:p>
            <a:pPr eaLnBrk="1" hangingPunct="1"/>
            <a:endParaRPr lang="zh-CN" altLang="en-US" sz="2800" b="1" dirty="0">
              <a:latin typeface="楷体" panose="02010609060101010101" pitchFamily="49" charset="-122"/>
              <a:ea typeface="楷体" panose="02010609060101010101" pitchFamily="49" charset="-122"/>
            </a:endParaRPr>
          </a:p>
          <a:p>
            <a:pPr marL="0" indent="0" eaLnBrk="1" hangingPunct="1">
              <a:buNone/>
            </a:pPr>
            <a:endParaRPr lang="en-US" altLang="zh-CN" sz="2800" b="1" dirty="0" smtClean="0">
              <a:latin typeface="楷体" panose="02010609060101010101" pitchFamily="49" charset="-122"/>
              <a:ea typeface="楷体" panose="02010609060101010101" pitchFamily="49" charset="-122"/>
            </a:endParaRPr>
          </a:p>
        </p:txBody>
      </p:sp>
      <p:sp>
        <p:nvSpPr>
          <p:cNvPr id="7" name="内容占位符 6"/>
          <p:cNvSpPr>
            <a:spLocks noGrp="1"/>
          </p:cNvSpPr>
          <p:nvPr>
            <p:ph sz="quarter" idx="4"/>
          </p:nvPr>
        </p:nvSpPr>
        <p:spPr>
          <a:xfrm>
            <a:off x="5791200" y="808126"/>
            <a:ext cx="3043933" cy="2963863"/>
          </a:xfrm>
        </p:spPr>
        <p:txBody>
          <a:bodyPr/>
          <a:lstStyle/>
          <a:p>
            <a:pPr marL="0" indent="0" algn="ctr" eaLnBrk="1" hangingPunct="1">
              <a:buNone/>
            </a:pPr>
            <a:r>
              <a:rPr lang="zh-CN" altLang="en-US" sz="2800" b="1" dirty="0" smtClean="0">
                <a:solidFill>
                  <a:srgbClr val="FF0000"/>
                </a:solidFill>
                <a:latin typeface="楷体" panose="02010609060101010101" pitchFamily="49" charset="-122"/>
                <a:ea typeface="楷体" panose="02010609060101010101" pitchFamily="49" charset="-122"/>
              </a:rPr>
              <a:t>人物形象</a:t>
            </a:r>
            <a:endParaRPr lang="en-US" altLang="zh-CN" sz="2800" b="1" dirty="0" smtClean="0">
              <a:solidFill>
                <a:srgbClr val="FF0000"/>
              </a:solidFill>
              <a:latin typeface="楷体" panose="02010609060101010101" pitchFamily="49" charset="-122"/>
              <a:ea typeface="楷体" panose="02010609060101010101" pitchFamily="49" charset="-122"/>
            </a:endParaRPr>
          </a:p>
          <a:p>
            <a:pPr eaLnBrk="1" hangingPunct="1"/>
            <a:r>
              <a:rPr lang="zh-CN" altLang="en-US" dirty="0" smtClean="0">
                <a:latin typeface="楷体" panose="02010609060101010101" pitchFamily="49" charset="-122"/>
                <a:ea typeface="楷体" panose="02010609060101010101" pitchFamily="49" charset="-122"/>
              </a:rPr>
              <a:t>独立女性</a:t>
            </a:r>
            <a:endParaRPr lang="en-US" altLang="zh-CN" dirty="0" smtClean="0">
              <a:latin typeface="楷体" panose="02010609060101010101" pitchFamily="49" charset="-122"/>
              <a:ea typeface="楷体" panose="02010609060101010101" pitchFamily="49" charset="-122"/>
            </a:endParaRPr>
          </a:p>
          <a:p>
            <a:pPr eaLnBrk="1" hangingPunct="1"/>
            <a:r>
              <a:rPr lang="zh-CN" altLang="en-US" dirty="0" smtClean="0">
                <a:latin typeface="楷体" panose="02010609060101010101" pitchFamily="49" charset="-122"/>
                <a:ea typeface="楷体" panose="02010609060101010101" pitchFamily="49" charset="-122"/>
              </a:rPr>
              <a:t>勇敢，不畏强权，敢于抗争</a:t>
            </a:r>
            <a:endParaRPr lang="en-US" altLang="zh-CN" dirty="0" smtClean="0">
              <a:latin typeface="楷体" panose="02010609060101010101" pitchFamily="49" charset="-122"/>
              <a:ea typeface="楷体" panose="02010609060101010101" pitchFamily="49" charset="-122"/>
            </a:endParaRPr>
          </a:p>
          <a:p>
            <a:pPr eaLnBrk="1" hangingPunct="1"/>
            <a:r>
              <a:rPr lang="zh-CN" altLang="en-US" dirty="0" smtClean="0">
                <a:latin typeface="楷体" panose="02010609060101010101" pitchFamily="49" charset="-122"/>
                <a:ea typeface="楷体" panose="02010609060101010101" pitchFamily="49" charset="-122"/>
              </a:rPr>
              <a:t>自尊自爱，勇于维护自己的尊严和人格</a:t>
            </a:r>
            <a:endParaRPr lang="en-US" altLang="zh-CN" dirty="0">
              <a:latin typeface="楷体" panose="02010609060101010101" pitchFamily="49" charset="-122"/>
              <a:ea typeface="楷体" panose="02010609060101010101" pitchFamily="49" charset="-122"/>
            </a:endParaRPr>
          </a:p>
          <a:p>
            <a:pPr eaLnBrk="1" hangingPunct="1"/>
            <a:r>
              <a:rPr lang="zh-CN" altLang="en-US" dirty="0" smtClean="0">
                <a:latin typeface="楷体" panose="02010609060101010101" pitchFamily="49" charset="-122"/>
                <a:ea typeface="楷体" panose="02010609060101010101" pitchFamily="49" charset="-122"/>
              </a:rPr>
              <a:t>聪颖、有才华</a:t>
            </a:r>
            <a:endParaRPr lang="en-US" altLang="zh-CN" dirty="0" smtClean="0">
              <a:latin typeface="楷体" panose="02010609060101010101" pitchFamily="49" charset="-122"/>
              <a:ea typeface="楷体" panose="02010609060101010101" pitchFamily="49" charset="-122"/>
            </a:endParaRPr>
          </a:p>
        </p:txBody>
      </p:sp>
      <p:pic>
        <p:nvPicPr>
          <p:cNvPr id="4" name="Picture 3" descr="C:\Users\Soloman\Desktop\未标题-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305985">
            <a:off x="434975" y="41592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905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edge">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228600" y="666750"/>
            <a:ext cx="8763000" cy="3242072"/>
          </a:xfrm>
        </p:spPr>
        <p:txBody>
          <a:bodyPr/>
          <a:lstStyle/>
          <a:p>
            <a:pPr marL="0" indent="0">
              <a:buNone/>
            </a:pPr>
            <a:r>
              <a:rPr lang="en-US" altLang="zh-CN" sz="2000" b="1" dirty="0" smtClean="0"/>
              <a:t>《</a:t>
            </a:r>
            <a:r>
              <a:rPr lang="zh-CN" altLang="en-US" sz="2000" b="1" dirty="0"/>
              <a:t>儒林外史</a:t>
            </a:r>
            <a:r>
              <a:rPr lang="en-US" altLang="zh-CN" sz="2000" b="1" dirty="0"/>
              <a:t>》</a:t>
            </a:r>
            <a:r>
              <a:rPr lang="zh-CN" altLang="en-US" sz="2000" b="1" dirty="0"/>
              <a:t>中主要刻画了的四类人物：正面典型、腐儒的典型、八股迷的</a:t>
            </a:r>
            <a:r>
              <a:rPr lang="zh-CN" altLang="en-US" sz="2000" b="1" dirty="0" smtClean="0"/>
              <a:t>典型和贪官污吏</a:t>
            </a:r>
            <a:r>
              <a:rPr lang="zh-CN" altLang="en-US" sz="2000" b="1" dirty="0"/>
              <a:t>的典型。下面人物属于正面典型的是（  </a:t>
            </a:r>
            <a:r>
              <a:rPr lang="zh-CN" altLang="en-US" sz="2000" b="1" dirty="0" smtClean="0"/>
              <a:t>）</a:t>
            </a:r>
            <a:endParaRPr lang="en-US" altLang="zh-CN" sz="2000" b="1" dirty="0" smtClean="0"/>
          </a:p>
          <a:p>
            <a:pPr marL="0" indent="0">
              <a:buNone/>
            </a:pPr>
            <a:r>
              <a:rPr lang="en-US" altLang="zh-CN" sz="2000" b="1" dirty="0"/>
              <a:t>A</a:t>
            </a:r>
            <a:r>
              <a:rPr lang="zh-CN" altLang="en-US" sz="2000" b="1" dirty="0"/>
              <a:t>．马静、鲁编修	</a:t>
            </a:r>
            <a:r>
              <a:rPr lang="en-US" altLang="zh-CN" sz="2000" b="1" dirty="0"/>
              <a:t>B</a:t>
            </a:r>
            <a:r>
              <a:rPr lang="zh-CN" altLang="en-US" sz="2000" b="1" dirty="0"/>
              <a:t>．王冕、杜少卿	</a:t>
            </a:r>
            <a:endParaRPr lang="en-US" altLang="zh-CN" sz="2000" b="1" dirty="0" smtClean="0"/>
          </a:p>
          <a:p>
            <a:pPr marL="0" indent="0">
              <a:buNone/>
            </a:pPr>
            <a:r>
              <a:rPr lang="en-US" altLang="zh-CN" sz="2000" b="1" dirty="0" smtClean="0"/>
              <a:t>C</a:t>
            </a:r>
            <a:r>
              <a:rPr lang="zh-CN" altLang="en-US" sz="2000" b="1" dirty="0"/>
              <a:t>．汤奉、</a:t>
            </a:r>
            <a:r>
              <a:rPr lang="zh-CN" altLang="en-US" sz="2000" b="1" dirty="0" smtClean="0"/>
              <a:t>王惠     </a:t>
            </a:r>
            <a:r>
              <a:rPr lang="zh-CN" altLang="en-US" sz="2000" b="1" dirty="0"/>
              <a:t>	</a:t>
            </a:r>
            <a:r>
              <a:rPr lang="en-US" altLang="zh-CN" sz="2000" b="1" dirty="0"/>
              <a:t>D</a:t>
            </a:r>
            <a:r>
              <a:rPr lang="zh-CN" altLang="en-US" sz="2000" b="1" dirty="0"/>
              <a:t>．周进、范进</a:t>
            </a:r>
          </a:p>
        </p:txBody>
      </p:sp>
      <p:sp>
        <p:nvSpPr>
          <p:cNvPr id="2" name="文本框 1"/>
          <p:cNvSpPr txBox="1"/>
          <p:nvPr/>
        </p:nvSpPr>
        <p:spPr>
          <a:xfrm>
            <a:off x="381000" y="2647950"/>
            <a:ext cx="8001000" cy="1754326"/>
          </a:xfrm>
          <a:prstGeom prst="rect">
            <a:avLst/>
          </a:prstGeom>
          <a:noFill/>
        </p:spPr>
        <p:txBody>
          <a:bodyPr wrap="square" rtlCol="0">
            <a:spAutoFit/>
          </a:bodyPr>
          <a:lstStyle/>
          <a:p>
            <a:r>
              <a:rPr lang="en-US" altLang="zh-CN" b="1" dirty="0"/>
              <a:t>【</a:t>
            </a:r>
            <a:r>
              <a:rPr lang="zh-CN" altLang="en-US" b="1" dirty="0"/>
              <a:t>答案</a:t>
            </a:r>
            <a:r>
              <a:rPr lang="en-US" altLang="zh-CN" b="1" dirty="0" smtClean="0"/>
              <a:t>】B</a:t>
            </a:r>
          </a:p>
          <a:p>
            <a:endParaRPr lang="en-US" altLang="zh-CN" b="1" dirty="0"/>
          </a:p>
          <a:p>
            <a:r>
              <a:rPr lang="en-US" altLang="zh-CN" b="1" dirty="0" smtClean="0"/>
              <a:t>【</a:t>
            </a:r>
            <a:r>
              <a:rPr lang="zh-CN" altLang="en-US" b="1" dirty="0" smtClean="0"/>
              <a:t>解析</a:t>
            </a:r>
            <a:r>
              <a:rPr lang="en-US" altLang="zh-CN" b="1" dirty="0" smtClean="0"/>
              <a:t>】</a:t>
            </a:r>
            <a:r>
              <a:rPr lang="zh-CN" altLang="en-US" b="1" dirty="0"/>
              <a:t>八股迷的典型</a:t>
            </a:r>
            <a:r>
              <a:rPr lang="en-US" altLang="zh-CN" b="1" dirty="0"/>
              <a:t>——</a:t>
            </a:r>
            <a:r>
              <a:rPr lang="zh-CN" altLang="en-US" b="1" dirty="0"/>
              <a:t>马静、鲁编修</a:t>
            </a:r>
            <a:r>
              <a:rPr lang="zh-CN" altLang="en-US" b="1" dirty="0" smtClean="0"/>
              <a:t>；</a:t>
            </a:r>
            <a:endParaRPr lang="en-US" altLang="zh-CN" b="1" dirty="0" smtClean="0"/>
          </a:p>
          <a:p>
            <a:r>
              <a:rPr lang="zh-CN" altLang="en-US" b="1" dirty="0" smtClean="0"/>
              <a:t>不</a:t>
            </a:r>
            <a:r>
              <a:rPr lang="zh-CN" altLang="en-US" b="1" dirty="0"/>
              <a:t>慕功名利禄的知识分子典型</a:t>
            </a:r>
            <a:r>
              <a:rPr lang="en-US" altLang="zh-CN" b="1" dirty="0"/>
              <a:t>——</a:t>
            </a:r>
            <a:r>
              <a:rPr lang="zh-CN" altLang="en-US" b="1" dirty="0"/>
              <a:t>王冕、杜少卿</a:t>
            </a:r>
            <a:r>
              <a:rPr lang="zh-CN" altLang="en-US" b="1" dirty="0" smtClean="0"/>
              <a:t>；</a:t>
            </a:r>
            <a:endParaRPr lang="en-US" altLang="zh-CN" b="1" dirty="0" smtClean="0"/>
          </a:p>
          <a:p>
            <a:r>
              <a:rPr lang="zh-CN" altLang="en-US" b="1" dirty="0" smtClean="0"/>
              <a:t>贪官污吏</a:t>
            </a:r>
            <a:r>
              <a:rPr lang="zh-CN" altLang="en-US" b="1" dirty="0"/>
              <a:t>的典型</a:t>
            </a:r>
            <a:r>
              <a:rPr lang="en-US" altLang="zh-CN" b="1" dirty="0"/>
              <a:t>——</a:t>
            </a:r>
            <a:r>
              <a:rPr lang="zh-CN" altLang="en-US" b="1" dirty="0"/>
              <a:t>汤奉、王惠</a:t>
            </a:r>
            <a:r>
              <a:rPr lang="zh-CN" altLang="en-US" b="1" dirty="0" smtClean="0"/>
              <a:t>；</a:t>
            </a:r>
            <a:endParaRPr lang="en-US" altLang="zh-CN" b="1" dirty="0" smtClean="0"/>
          </a:p>
          <a:p>
            <a:r>
              <a:rPr lang="zh-CN" altLang="en-US" b="1" dirty="0" smtClean="0"/>
              <a:t>腐儒</a:t>
            </a:r>
            <a:r>
              <a:rPr lang="zh-CN" altLang="en-US" b="1" dirty="0"/>
              <a:t>的典型</a:t>
            </a:r>
            <a:r>
              <a:rPr lang="en-US" altLang="zh-CN" b="1" dirty="0"/>
              <a:t>——</a:t>
            </a:r>
            <a:r>
              <a:rPr lang="zh-CN" altLang="en-US" b="1" dirty="0"/>
              <a:t>周进、范进。</a:t>
            </a:r>
            <a:endParaRPr lang="zh-CN" altLang="en-US" dirty="0"/>
          </a:p>
        </p:txBody>
      </p:sp>
    </p:spTree>
    <p:extLst>
      <p:ext uri="{BB962C8B-B14F-4D97-AF65-F5344CB8AC3E}">
        <p14:creationId xmlns:p14="http://schemas.microsoft.com/office/powerpoint/2010/main" val="2242263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228600" y="133350"/>
            <a:ext cx="8839200" cy="3775472"/>
          </a:xfrm>
        </p:spPr>
        <p:txBody>
          <a:bodyPr/>
          <a:lstStyle/>
          <a:p>
            <a:pPr marL="0" indent="0">
              <a:buNone/>
            </a:pPr>
            <a:r>
              <a:rPr lang="en-US" altLang="zh-CN" sz="1600" b="1" dirty="0" smtClean="0"/>
              <a:t>《</a:t>
            </a:r>
            <a:r>
              <a:rPr lang="zh-CN" altLang="en-US" sz="1600" b="1" dirty="0"/>
              <a:t>儒林外史</a:t>
            </a:r>
            <a:r>
              <a:rPr lang="en-US" altLang="zh-CN" sz="1600" b="1" dirty="0"/>
              <a:t>》</a:t>
            </a:r>
            <a:r>
              <a:rPr lang="zh-CN" altLang="en-US" sz="1600" b="1" dirty="0"/>
              <a:t>人物众多，形象繁杂，在阅读此书时，要从不同角度对人物进行梳理</a:t>
            </a:r>
            <a:r>
              <a:rPr lang="zh-CN" altLang="en-US" sz="1600" b="1" dirty="0" smtClean="0"/>
              <a:t>。阅读</a:t>
            </a:r>
            <a:r>
              <a:rPr lang="zh-CN" altLang="en-US" sz="1600" b="1" dirty="0"/>
              <a:t>下</a:t>
            </a:r>
            <a:r>
              <a:rPr lang="zh-CN" altLang="en-US" sz="1600" b="1" dirty="0" smtClean="0"/>
              <a:t>表</a:t>
            </a:r>
            <a:r>
              <a:rPr lang="zh-CN" altLang="en-US" sz="1600" b="1" dirty="0"/>
              <a:t>，</a:t>
            </a:r>
            <a:r>
              <a:rPr lang="zh-CN" altLang="en-US" sz="1600" b="1" dirty="0" smtClean="0"/>
              <a:t>将</a:t>
            </a:r>
            <a:r>
              <a:rPr lang="zh-CN" altLang="en-US" sz="1600" b="1" dirty="0"/>
              <a:t>表中所缺项目补充完整。</a:t>
            </a:r>
          </a:p>
        </p:txBody>
      </p:sp>
      <p:sp>
        <p:nvSpPr>
          <p:cNvPr id="2" name="文本框 1"/>
          <p:cNvSpPr txBox="1"/>
          <p:nvPr/>
        </p:nvSpPr>
        <p:spPr>
          <a:xfrm>
            <a:off x="177590" y="4312503"/>
            <a:ext cx="8686800" cy="584775"/>
          </a:xfrm>
          <a:prstGeom prst="rect">
            <a:avLst/>
          </a:prstGeom>
          <a:noFill/>
        </p:spPr>
        <p:txBody>
          <a:bodyPr wrap="square" rtlCol="0">
            <a:spAutoFit/>
          </a:bodyPr>
          <a:lstStyle/>
          <a:p>
            <a:r>
              <a:rPr lang="en-US" altLang="zh-CN" sz="1600" b="1" dirty="0" smtClean="0"/>
              <a:t>【</a:t>
            </a:r>
            <a:r>
              <a:rPr lang="zh-CN" altLang="en-US" sz="1600" b="1" dirty="0" smtClean="0"/>
              <a:t>答案</a:t>
            </a:r>
            <a:r>
              <a:rPr lang="en-US" altLang="zh-CN" sz="1600" b="1" dirty="0" smtClean="0"/>
              <a:t>】</a:t>
            </a:r>
            <a:r>
              <a:rPr lang="zh-CN" altLang="en-US" sz="1600" b="1" dirty="0" smtClean="0"/>
              <a:t>①正面    ②不屑</a:t>
            </a:r>
            <a:r>
              <a:rPr lang="zh-CN" altLang="en-US" sz="1600" b="1" dirty="0"/>
              <a:t>科考    </a:t>
            </a:r>
            <a:r>
              <a:rPr lang="zh-CN" altLang="en-US" sz="1600" b="1" dirty="0" smtClean="0"/>
              <a:t>③王冕    ④这样</a:t>
            </a:r>
            <a:r>
              <a:rPr lang="zh-CN" altLang="en-US" sz="1600" b="1" dirty="0"/>
              <a:t>分类整理，有助于更清晰地了解小说内容，把握人物形象，从而领会作者的写作</a:t>
            </a:r>
            <a:r>
              <a:rPr lang="zh-CN" altLang="en-US" sz="1600" b="1" dirty="0" smtClean="0"/>
              <a:t>意图。</a:t>
            </a:r>
            <a:endParaRPr lang="zh-CN" altLang="en-US" sz="1600" dirty="0"/>
          </a:p>
        </p:txBody>
      </p:sp>
      <p:graphicFrame>
        <p:nvGraphicFramePr>
          <p:cNvPr id="3" name="表格 2"/>
          <p:cNvGraphicFramePr>
            <a:graphicFrameLocks noGrp="1"/>
          </p:cNvGraphicFramePr>
          <p:nvPr>
            <p:extLst>
              <p:ext uri="{D42A27DB-BD31-4B8C-83A1-F6EECF244321}">
                <p14:modId xmlns:p14="http://schemas.microsoft.com/office/powerpoint/2010/main" val="1125587358"/>
              </p:ext>
            </p:extLst>
          </p:nvPr>
        </p:nvGraphicFramePr>
        <p:xfrm>
          <a:off x="381000" y="666750"/>
          <a:ext cx="8229601" cy="3581400"/>
        </p:xfrm>
        <a:graphic>
          <a:graphicData uri="http://schemas.openxmlformats.org/drawingml/2006/table">
            <a:tbl>
              <a:tblPr firstRow="1" firstCol="1" bandRow="1">
                <a:tableStyleId>{5C22544A-7EE6-4342-B048-85BDC9FD1C3A}</a:tableStyleId>
              </a:tblPr>
              <a:tblGrid>
                <a:gridCol w="1139911">
                  <a:extLst>
                    <a:ext uri="{9D8B030D-6E8A-4147-A177-3AD203B41FA5}">
                      <a16:colId xmlns:a16="http://schemas.microsoft.com/office/drawing/2014/main" val="543575033"/>
                    </a:ext>
                  </a:extLst>
                </a:gridCol>
                <a:gridCol w="1139911">
                  <a:extLst>
                    <a:ext uri="{9D8B030D-6E8A-4147-A177-3AD203B41FA5}">
                      <a16:colId xmlns:a16="http://schemas.microsoft.com/office/drawing/2014/main" val="436434811"/>
                    </a:ext>
                  </a:extLst>
                </a:gridCol>
                <a:gridCol w="1209418">
                  <a:extLst>
                    <a:ext uri="{9D8B030D-6E8A-4147-A177-3AD203B41FA5}">
                      <a16:colId xmlns:a16="http://schemas.microsoft.com/office/drawing/2014/main" val="520654628"/>
                    </a:ext>
                  </a:extLst>
                </a:gridCol>
                <a:gridCol w="1209418">
                  <a:extLst>
                    <a:ext uri="{9D8B030D-6E8A-4147-A177-3AD203B41FA5}">
                      <a16:colId xmlns:a16="http://schemas.microsoft.com/office/drawing/2014/main" val="3063653651"/>
                    </a:ext>
                  </a:extLst>
                </a:gridCol>
                <a:gridCol w="1209418">
                  <a:extLst>
                    <a:ext uri="{9D8B030D-6E8A-4147-A177-3AD203B41FA5}">
                      <a16:colId xmlns:a16="http://schemas.microsoft.com/office/drawing/2014/main" val="2703175872"/>
                    </a:ext>
                  </a:extLst>
                </a:gridCol>
                <a:gridCol w="2321525">
                  <a:extLst>
                    <a:ext uri="{9D8B030D-6E8A-4147-A177-3AD203B41FA5}">
                      <a16:colId xmlns:a16="http://schemas.microsoft.com/office/drawing/2014/main" val="2298560426"/>
                    </a:ext>
                  </a:extLst>
                </a:gridCol>
              </a:tblGrid>
              <a:tr h="335280">
                <a:tc>
                  <a:txBody>
                    <a:bodyPr/>
                    <a:lstStyle/>
                    <a:p>
                      <a:pPr algn="l" fontAlgn="ctr">
                        <a:lnSpc>
                          <a:spcPct val="150000"/>
                        </a:lnSpc>
                        <a:spcAft>
                          <a:spcPts val="0"/>
                        </a:spcAft>
                      </a:pPr>
                      <a:r>
                        <a:rPr lang="zh-CN" sz="1400" kern="100" dirty="0">
                          <a:effectLst/>
                        </a:rPr>
                        <a:t>作品</a:t>
                      </a:r>
                      <a:endParaRPr lang="zh-CN" sz="14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类别</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人物</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dirty="0">
                          <a:effectLst/>
                        </a:rPr>
                        <a:t>类别</a:t>
                      </a:r>
                      <a:endParaRPr lang="zh-CN" sz="14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人物</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思考</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extLst>
                  <a:ext uri="{0D108BD9-81ED-4DB2-BD59-A6C34878D82A}">
                    <a16:rowId xmlns:a16="http://schemas.microsoft.com/office/drawing/2014/main" val="2742166816"/>
                  </a:ext>
                </a:extLst>
              </a:tr>
              <a:tr h="815340">
                <a:tc rowSpan="3">
                  <a:txBody>
                    <a:bodyPr/>
                    <a:lstStyle/>
                    <a:p>
                      <a:pPr algn="l" fontAlgn="ctr">
                        <a:lnSpc>
                          <a:spcPct val="150000"/>
                        </a:lnSpc>
                        <a:spcAft>
                          <a:spcPts val="0"/>
                        </a:spcAft>
                      </a:pPr>
                      <a:r>
                        <a:rPr lang="zh-CN" sz="1400" kern="100">
                          <a:effectLst/>
                        </a:rPr>
                        <a:t>《儒林外史》</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dirty="0">
                          <a:effectLst/>
                        </a:rPr>
                        <a:t>主要形象</a:t>
                      </a:r>
                      <a:endParaRPr lang="zh-CN" sz="14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dirty="0">
                          <a:effectLst/>
                        </a:rPr>
                        <a:t>杜少卿</a:t>
                      </a:r>
                    </a:p>
                    <a:p>
                      <a:pPr algn="l" fontAlgn="ctr">
                        <a:lnSpc>
                          <a:spcPct val="150000"/>
                        </a:lnSpc>
                        <a:spcAft>
                          <a:spcPts val="0"/>
                        </a:spcAft>
                      </a:pPr>
                      <a:r>
                        <a:rPr lang="zh-CN" sz="1400" kern="100" dirty="0">
                          <a:effectLst/>
                        </a:rPr>
                        <a:t>虞育德</a:t>
                      </a:r>
                    </a:p>
                    <a:p>
                      <a:pPr algn="l" fontAlgn="ctr">
                        <a:lnSpc>
                          <a:spcPct val="150000"/>
                        </a:lnSpc>
                        <a:spcAft>
                          <a:spcPts val="0"/>
                        </a:spcAft>
                      </a:pPr>
                      <a:r>
                        <a:rPr lang="zh-CN" sz="1400" kern="100" dirty="0">
                          <a:effectLst/>
                        </a:rPr>
                        <a:t>严监生</a:t>
                      </a:r>
                      <a:endParaRPr lang="zh-CN" sz="14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次要形象</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娄焕文</a:t>
                      </a:r>
                    </a:p>
                    <a:p>
                      <a:pPr algn="l" fontAlgn="ctr">
                        <a:lnSpc>
                          <a:spcPct val="150000"/>
                        </a:lnSpc>
                        <a:spcAft>
                          <a:spcPts val="0"/>
                        </a:spcAft>
                      </a:pPr>
                      <a:r>
                        <a:rPr lang="zh-CN" sz="1400" kern="100">
                          <a:effectLst/>
                        </a:rPr>
                        <a:t>郭铁山</a:t>
                      </a:r>
                    </a:p>
                    <a:p>
                      <a:pPr algn="l" fontAlgn="ctr">
                        <a:lnSpc>
                          <a:spcPct val="150000"/>
                        </a:lnSpc>
                        <a:spcAft>
                          <a:spcPts val="0"/>
                        </a:spcAft>
                      </a:pPr>
                      <a:r>
                        <a:rPr lang="zh-CN" sz="1400" kern="100">
                          <a:effectLst/>
                        </a:rPr>
                        <a:t>胡屠户</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rowSpan="3">
                  <a:txBody>
                    <a:bodyPr/>
                    <a:lstStyle/>
                    <a:p>
                      <a:pPr algn="l" fontAlgn="ctr">
                        <a:lnSpc>
                          <a:spcPct val="150000"/>
                        </a:lnSpc>
                        <a:spcAft>
                          <a:spcPts val="0"/>
                        </a:spcAft>
                      </a:pPr>
                      <a:r>
                        <a:rPr lang="zh-CN" sz="1400" kern="100">
                          <a:effectLst/>
                        </a:rPr>
                        <a:t>在阅读人物众多的小说作品时，对人物进行分类整理有何作用？</a:t>
                      </a:r>
                    </a:p>
                    <a:p>
                      <a:pPr algn="l" fontAlgn="ctr">
                        <a:lnSpc>
                          <a:spcPct val="150000"/>
                        </a:lnSpc>
                        <a:spcAft>
                          <a:spcPts val="0"/>
                        </a:spcAft>
                      </a:pPr>
                      <a:r>
                        <a:rPr lang="zh-CN" sz="1400" kern="100">
                          <a:effectLst/>
                        </a:rPr>
                        <a:t>我的理解：</a:t>
                      </a:r>
                    </a:p>
                    <a:p>
                      <a:pPr algn="l" fontAlgn="ctr">
                        <a:lnSpc>
                          <a:spcPct val="150000"/>
                        </a:lnSpc>
                        <a:spcAft>
                          <a:spcPts val="0"/>
                        </a:spcAft>
                      </a:pPr>
                      <a:r>
                        <a:rPr lang="en-US" sz="1400" kern="100">
                          <a:effectLst/>
                        </a:rPr>
                        <a:t>④_________</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extLst>
                  <a:ext uri="{0D108BD9-81ED-4DB2-BD59-A6C34878D82A}">
                    <a16:rowId xmlns:a16="http://schemas.microsoft.com/office/drawing/2014/main" val="1255507682"/>
                  </a:ext>
                </a:extLst>
              </a:tr>
              <a:tr h="815340">
                <a:tc vMerge="1">
                  <a:txBody>
                    <a:bodyPr/>
                    <a:lstStyle/>
                    <a:p>
                      <a:endParaRPr lang="zh-CN" altLang="en-US"/>
                    </a:p>
                  </a:txBody>
                  <a:tcPr/>
                </a:tc>
                <a:tc>
                  <a:txBody>
                    <a:bodyPr/>
                    <a:lstStyle/>
                    <a:p>
                      <a:pPr algn="l" fontAlgn="ctr">
                        <a:lnSpc>
                          <a:spcPct val="150000"/>
                        </a:lnSpc>
                        <a:spcAft>
                          <a:spcPts val="0"/>
                        </a:spcAft>
                      </a:pPr>
                      <a:r>
                        <a:rPr lang="en-US" sz="1400" kern="100">
                          <a:effectLst/>
                        </a:rPr>
                        <a:t>①___</a:t>
                      </a:r>
                      <a:r>
                        <a:rPr lang="zh-CN" sz="1400" kern="100">
                          <a:effectLst/>
                        </a:rPr>
                        <a:t>形象</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杜少卿沈琼枝虞有德</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反面形象</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a:effectLst/>
                        </a:rPr>
                        <a:t>牛浦郎</a:t>
                      </a:r>
                    </a:p>
                    <a:p>
                      <a:pPr algn="l" fontAlgn="ctr">
                        <a:lnSpc>
                          <a:spcPct val="150000"/>
                        </a:lnSpc>
                        <a:spcAft>
                          <a:spcPts val="0"/>
                        </a:spcAft>
                      </a:pPr>
                      <a:r>
                        <a:rPr lang="zh-CN" sz="1400" kern="100">
                          <a:effectLst/>
                        </a:rPr>
                        <a:t>潘三</a:t>
                      </a:r>
                    </a:p>
                    <a:p>
                      <a:pPr algn="l" fontAlgn="ctr">
                        <a:lnSpc>
                          <a:spcPct val="150000"/>
                        </a:lnSpc>
                        <a:spcAft>
                          <a:spcPts val="0"/>
                        </a:spcAft>
                      </a:pPr>
                      <a:r>
                        <a:rPr lang="zh-CN" sz="1400" kern="100">
                          <a:effectLst/>
                        </a:rPr>
                        <a:t>严监生</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vMerge="1">
                  <a:txBody>
                    <a:bodyPr/>
                    <a:lstStyle/>
                    <a:p>
                      <a:endParaRPr lang="zh-CN" altLang="en-US"/>
                    </a:p>
                  </a:txBody>
                  <a:tcPr/>
                </a:tc>
                <a:extLst>
                  <a:ext uri="{0D108BD9-81ED-4DB2-BD59-A6C34878D82A}">
                    <a16:rowId xmlns:a16="http://schemas.microsoft.com/office/drawing/2014/main" val="2612104299"/>
                  </a:ext>
                </a:extLst>
              </a:tr>
              <a:tr h="815340">
                <a:tc vMerge="1">
                  <a:txBody>
                    <a:bodyPr/>
                    <a:lstStyle/>
                    <a:p>
                      <a:endParaRPr lang="zh-CN" altLang="en-US"/>
                    </a:p>
                  </a:txBody>
                  <a:tcPr/>
                </a:tc>
                <a:tc>
                  <a:txBody>
                    <a:bodyPr/>
                    <a:lstStyle/>
                    <a:p>
                      <a:pPr algn="l" fontAlgn="ctr">
                        <a:lnSpc>
                          <a:spcPct val="150000"/>
                        </a:lnSpc>
                        <a:spcAft>
                          <a:spcPts val="0"/>
                        </a:spcAft>
                      </a:pPr>
                      <a:r>
                        <a:rPr lang="zh-CN" sz="1400" kern="100">
                          <a:effectLst/>
                        </a:rPr>
                        <a:t>热衷科考的形象</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dirty="0">
                          <a:effectLst/>
                        </a:rPr>
                        <a:t>范进</a:t>
                      </a:r>
                    </a:p>
                    <a:p>
                      <a:pPr algn="l" fontAlgn="ctr">
                        <a:lnSpc>
                          <a:spcPct val="150000"/>
                        </a:lnSpc>
                        <a:spcAft>
                          <a:spcPts val="0"/>
                        </a:spcAft>
                      </a:pPr>
                      <a:r>
                        <a:rPr lang="zh-CN" sz="1400" kern="100" dirty="0">
                          <a:effectLst/>
                        </a:rPr>
                        <a:t>周进</a:t>
                      </a:r>
                    </a:p>
                    <a:p>
                      <a:pPr algn="l" fontAlgn="ctr">
                        <a:lnSpc>
                          <a:spcPct val="150000"/>
                        </a:lnSpc>
                        <a:spcAft>
                          <a:spcPts val="0"/>
                        </a:spcAft>
                      </a:pPr>
                      <a:r>
                        <a:rPr lang="zh-CN" sz="1400" kern="100" dirty="0">
                          <a:effectLst/>
                        </a:rPr>
                        <a:t>匡超人</a:t>
                      </a:r>
                      <a:endParaRPr lang="zh-CN" sz="1400" kern="100" dirty="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en-US" sz="1400" kern="100">
                          <a:effectLst/>
                        </a:rPr>
                        <a:t>②__</a:t>
                      </a:r>
                      <a:r>
                        <a:rPr lang="zh-CN" sz="1400" kern="100">
                          <a:effectLst/>
                        </a:rPr>
                        <a:t>的形象</a:t>
                      </a:r>
                      <a:endParaRPr lang="zh-CN" sz="1400" kern="100">
                        <a:effectLst/>
                        <a:latin typeface="Times New Roman" panose="02020603050405020304" pitchFamily="18" charset="0"/>
                        <a:ea typeface="宋体" panose="02010600030101010101" pitchFamily="2" charset="-122"/>
                      </a:endParaRPr>
                    </a:p>
                  </a:txBody>
                  <a:tcPr marL="68580" marR="68580" marT="47625" marB="47625" anchor="ctr"/>
                </a:tc>
                <a:tc>
                  <a:txBody>
                    <a:bodyPr/>
                    <a:lstStyle/>
                    <a:p>
                      <a:pPr algn="l" fontAlgn="ctr">
                        <a:lnSpc>
                          <a:spcPct val="150000"/>
                        </a:lnSpc>
                        <a:spcAft>
                          <a:spcPts val="0"/>
                        </a:spcAft>
                      </a:pPr>
                      <a:r>
                        <a:rPr lang="zh-CN" sz="1400" kern="100" dirty="0">
                          <a:effectLst/>
                        </a:rPr>
                        <a:t>杜少卿</a:t>
                      </a:r>
                    </a:p>
                    <a:p>
                      <a:pPr algn="l" fontAlgn="ctr">
                        <a:lnSpc>
                          <a:spcPct val="150000"/>
                        </a:lnSpc>
                        <a:spcAft>
                          <a:spcPts val="0"/>
                        </a:spcAft>
                      </a:pPr>
                      <a:r>
                        <a:rPr lang="zh-CN" sz="1400" kern="100" dirty="0">
                          <a:effectLst/>
                        </a:rPr>
                        <a:t>庄绍光</a:t>
                      </a:r>
                    </a:p>
                    <a:p>
                      <a:pPr algn="l" fontAlgn="ctr">
                        <a:lnSpc>
                          <a:spcPct val="150000"/>
                        </a:lnSpc>
                        <a:spcAft>
                          <a:spcPts val="0"/>
                        </a:spcAft>
                      </a:pPr>
                      <a:r>
                        <a:rPr lang="en-US" sz="1400" kern="100" dirty="0">
                          <a:effectLst/>
                        </a:rPr>
                        <a:t>③____</a:t>
                      </a:r>
                      <a:endParaRPr lang="zh-CN" sz="1400" kern="100" dirty="0">
                        <a:effectLst/>
                        <a:latin typeface="Times New Roman" panose="02020603050405020304" pitchFamily="18" charset="0"/>
                        <a:ea typeface="宋体" panose="02010600030101010101" pitchFamily="2" charset="-122"/>
                      </a:endParaRPr>
                    </a:p>
                  </a:txBody>
                  <a:tcPr marL="68580" marR="68580" marT="47625" marB="47625" anchor="ctr"/>
                </a:tc>
                <a:tc vMerge="1">
                  <a:txBody>
                    <a:bodyPr/>
                    <a:lstStyle/>
                    <a:p>
                      <a:endParaRPr lang="zh-CN" altLang="en-US"/>
                    </a:p>
                  </a:txBody>
                  <a:tcPr/>
                </a:tc>
                <a:extLst>
                  <a:ext uri="{0D108BD9-81ED-4DB2-BD59-A6C34878D82A}">
                    <a16:rowId xmlns:a16="http://schemas.microsoft.com/office/drawing/2014/main" val="2634753810"/>
                  </a:ext>
                </a:extLst>
              </a:tr>
            </a:tbl>
          </a:graphicData>
        </a:graphic>
      </p:graphicFrame>
    </p:spTree>
    <p:extLst>
      <p:ext uri="{BB962C8B-B14F-4D97-AF65-F5344CB8AC3E}">
        <p14:creationId xmlns:p14="http://schemas.microsoft.com/office/powerpoint/2010/main" val="53468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228600" y="514350"/>
            <a:ext cx="8763000" cy="3242072"/>
          </a:xfrm>
        </p:spPr>
        <p:txBody>
          <a:bodyPr/>
          <a:lstStyle/>
          <a:p>
            <a:pPr marL="0" indent="0" algn="just">
              <a:buNone/>
            </a:pPr>
            <a:r>
              <a:rPr lang="en-US" altLang="zh-CN" sz="2000" b="1" dirty="0" smtClean="0"/>
              <a:t>《</a:t>
            </a:r>
            <a:r>
              <a:rPr lang="zh-CN" altLang="en-US" sz="2000" b="1" dirty="0"/>
              <a:t>儒林外史</a:t>
            </a:r>
            <a:r>
              <a:rPr lang="en-US" altLang="zh-CN" sz="2000" b="1" dirty="0"/>
              <a:t>》</a:t>
            </a:r>
            <a:r>
              <a:rPr lang="zh-CN" altLang="en-US" sz="2000" b="1" dirty="0"/>
              <a:t>中六合的翰林院侍读高老先生说杜少卿是“杜家第一败类”，而迟衡山却称杜少卿是“自古及今难得的一个奇人”，你更倾向于哪一个评价？为什么？请结合具体事例阐释你的观点和理由。</a:t>
            </a:r>
          </a:p>
        </p:txBody>
      </p:sp>
      <p:sp>
        <p:nvSpPr>
          <p:cNvPr id="2" name="文本框 1"/>
          <p:cNvSpPr txBox="1"/>
          <p:nvPr/>
        </p:nvSpPr>
        <p:spPr>
          <a:xfrm>
            <a:off x="381000" y="1885950"/>
            <a:ext cx="8458200" cy="3170099"/>
          </a:xfrm>
          <a:prstGeom prst="rect">
            <a:avLst/>
          </a:prstGeom>
          <a:noFill/>
        </p:spPr>
        <p:txBody>
          <a:bodyPr wrap="square" rtlCol="0">
            <a:spAutoFit/>
          </a:bodyPr>
          <a:lstStyle/>
          <a:p>
            <a:pPr algn="just"/>
            <a:r>
              <a:rPr lang="en-US" altLang="zh-CN" sz="2000" b="1" dirty="0"/>
              <a:t>【</a:t>
            </a:r>
            <a:r>
              <a:rPr lang="zh-CN" altLang="en-US" sz="2000" b="1" dirty="0"/>
              <a:t>答案</a:t>
            </a:r>
            <a:r>
              <a:rPr lang="en-US" altLang="zh-CN" sz="2000" b="1" dirty="0"/>
              <a:t>】</a:t>
            </a:r>
            <a:r>
              <a:rPr lang="zh-CN" altLang="en-US" sz="2000" b="1" dirty="0"/>
              <a:t>示例</a:t>
            </a:r>
            <a:r>
              <a:rPr lang="en-US" altLang="zh-CN" sz="2000" b="1" dirty="0"/>
              <a:t>1</a:t>
            </a:r>
            <a:r>
              <a:rPr lang="zh-CN" altLang="en-US" sz="2000" b="1" dirty="0"/>
              <a:t>：我更倾向于杜少卿是杜少卿是“杜家第一败类”之说。他虽然乐善好施，但他别无生财之道、赚钱之 能，施舍他人的都是祖上留下的钱财，当钱银用尽，他只会靠变卖家产来维持表面的风光。如给他给杨裁缝母亲置办棺木的钱就是当了一箱新做的衣服得来的。</a:t>
            </a:r>
          </a:p>
          <a:p>
            <a:pPr algn="just"/>
            <a:r>
              <a:rPr lang="zh-CN" altLang="en-US" sz="2000" b="1" dirty="0"/>
              <a:t>示例</a:t>
            </a:r>
            <a:r>
              <a:rPr lang="en-US" altLang="zh-CN" sz="2000" b="1" dirty="0"/>
              <a:t>2</a:t>
            </a:r>
            <a:r>
              <a:rPr lang="zh-CN" altLang="en-US" sz="2000" b="1" dirty="0"/>
              <a:t>：我更倾向于“自古及今难得的一个奇人”这一评价。杜少卿讲求孝道，对父亲的门客娄老爹极为敬重，娄老爹病重时他亲自服侍，病逝后亲往祭奠，善待娄老爹后人；他乐善好施，施恩不望报，凡是别人有求于他，他都慷慨相助，如帮鲍庭玺重置戏班子；他蔑视功名，皇上征辟，却拒绝出仕；他冲破旧礼教的束缚，携妻游园、支持逃婚抗婚、反对纳妾、挑战朱熹，具有某些民主主义的成份。</a:t>
            </a:r>
          </a:p>
        </p:txBody>
      </p:sp>
    </p:spTree>
    <p:extLst>
      <p:ext uri="{BB962C8B-B14F-4D97-AF65-F5344CB8AC3E}">
        <p14:creationId xmlns:p14="http://schemas.microsoft.com/office/powerpoint/2010/main" val="4252380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81000" y="292330"/>
            <a:ext cx="8382000" cy="3242072"/>
          </a:xfrm>
        </p:spPr>
        <p:txBody>
          <a:bodyPr/>
          <a:lstStyle/>
          <a:p>
            <a:pPr marL="0" indent="0" algn="just">
              <a:buNone/>
            </a:pPr>
            <a:r>
              <a:rPr lang="zh-CN" altLang="en-US" sz="2000" b="1" dirty="0" smtClean="0"/>
              <a:t>小说</a:t>
            </a:r>
            <a:r>
              <a:rPr lang="en-US" altLang="zh-CN" sz="2000" b="1" dirty="0"/>
              <a:t>《</a:t>
            </a:r>
            <a:r>
              <a:rPr lang="zh-CN" altLang="en-US" sz="2000" b="1" dirty="0"/>
              <a:t>儒林外史</a:t>
            </a:r>
            <a:r>
              <a:rPr lang="en-US" altLang="zh-CN" sz="2000" b="1" dirty="0"/>
              <a:t>》</a:t>
            </a:r>
            <a:r>
              <a:rPr lang="zh-CN" altLang="en-US" sz="2000" b="1" dirty="0"/>
              <a:t>通过描绘这幅儒林的“群丑图”，展现功名利禄对读书人灵魂的毒害，但也有少数淡泊名利、恪守道德、张扬个性的“贤者奇人”。请你以王冕或杜少卿为例，说一说作者吴敬梓为什么称他们为“贤者奇人”。</a:t>
            </a:r>
          </a:p>
        </p:txBody>
      </p:sp>
      <p:sp>
        <p:nvSpPr>
          <p:cNvPr id="2" name="文本框 1"/>
          <p:cNvSpPr txBox="1"/>
          <p:nvPr/>
        </p:nvSpPr>
        <p:spPr>
          <a:xfrm>
            <a:off x="381000" y="2419350"/>
            <a:ext cx="8001000" cy="1200329"/>
          </a:xfrm>
          <a:prstGeom prst="rect">
            <a:avLst/>
          </a:prstGeom>
          <a:noFill/>
        </p:spPr>
        <p:txBody>
          <a:bodyPr wrap="square" rtlCol="0">
            <a:spAutoFit/>
          </a:bodyPr>
          <a:lstStyle/>
          <a:p>
            <a:r>
              <a:rPr lang="en-US" altLang="zh-CN" b="1" dirty="0" smtClean="0"/>
              <a:t>【</a:t>
            </a:r>
            <a:r>
              <a:rPr lang="zh-CN" altLang="en-US" b="1" dirty="0" smtClean="0"/>
              <a:t>答案</a:t>
            </a:r>
            <a:r>
              <a:rPr lang="en-US" altLang="zh-CN" b="1" dirty="0" smtClean="0"/>
              <a:t>】</a:t>
            </a:r>
            <a:r>
              <a:rPr lang="zh-CN" altLang="en-US" b="1" dirty="0"/>
              <a:t>示例</a:t>
            </a:r>
            <a:r>
              <a:rPr lang="en-US" altLang="zh-CN" b="1" dirty="0"/>
              <a:t>1</a:t>
            </a:r>
            <a:r>
              <a:rPr lang="zh-CN" altLang="en-US" b="1" dirty="0"/>
              <a:t>：王冕出身田家，天文地理经史无不精通，而又安于贫困，以卖画为生，不与权贵结交；反对八股文，抨击了科举制度。（意近即可）</a:t>
            </a:r>
          </a:p>
          <a:p>
            <a:r>
              <a:rPr lang="zh-CN" altLang="en-US" b="1" dirty="0"/>
              <a:t>示例</a:t>
            </a:r>
            <a:r>
              <a:rPr lang="en-US" altLang="zh-CN" b="1" dirty="0"/>
              <a:t>2</a:t>
            </a:r>
            <a:r>
              <a:rPr lang="zh-CN" altLang="en-US" b="1" dirty="0"/>
              <a:t>：杜少卿淡泊功名，傲视权贵；慷慨仗义，乐善好施；尊重妇女，讲求地位平等；敢于挑战封建权威和封建礼俗。（意近即可）</a:t>
            </a:r>
          </a:p>
        </p:txBody>
      </p:sp>
    </p:spTree>
    <p:extLst>
      <p:ext uri="{BB962C8B-B14F-4D97-AF65-F5344CB8AC3E}">
        <p14:creationId xmlns:p14="http://schemas.microsoft.com/office/powerpoint/2010/main" val="4111006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81000" y="292330"/>
            <a:ext cx="8382000" cy="3242072"/>
          </a:xfrm>
        </p:spPr>
        <p:txBody>
          <a:bodyPr/>
          <a:lstStyle/>
          <a:p>
            <a:pPr marL="0" indent="0" algn="just">
              <a:buNone/>
            </a:pPr>
            <a:r>
              <a:rPr lang="zh-CN" altLang="en-US" sz="2000" b="1" dirty="0" smtClean="0"/>
              <a:t>以下</a:t>
            </a:r>
            <a:r>
              <a:rPr lang="zh-CN" altLang="en-US" sz="2000" b="1" dirty="0"/>
              <a:t>是初三某班的</a:t>
            </a:r>
            <a:r>
              <a:rPr lang="en-US" altLang="zh-CN" sz="2000" b="1" dirty="0"/>
              <a:t>《</a:t>
            </a:r>
            <a:r>
              <a:rPr lang="zh-CN" altLang="en-US" sz="2000" b="1" dirty="0"/>
              <a:t>儒林外史</a:t>
            </a:r>
            <a:r>
              <a:rPr lang="en-US" altLang="zh-CN" sz="2000" b="1" dirty="0"/>
              <a:t>》</a:t>
            </a:r>
            <a:r>
              <a:rPr lang="zh-CN" altLang="en-US" sz="2000" b="1" dirty="0"/>
              <a:t>阅读任务单，请你完成相关任务。</a:t>
            </a:r>
          </a:p>
        </p:txBody>
      </p:sp>
      <p:sp>
        <p:nvSpPr>
          <p:cNvPr id="2" name="文本框 1"/>
          <p:cNvSpPr txBox="1"/>
          <p:nvPr/>
        </p:nvSpPr>
        <p:spPr>
          <a:xfrm>
            <a:off x="6172200" y="1123950"/>
            <a:ext cx="2777207" cy="3416320"/>
          </a:xfrm>
          <a:prstGeom prst="rect">
            <a:avLst/>
          </a:prstGeom>
          <a:noFill/>
        </p:spPr>
        <p:txBody>
          <a:bodyPr wrap="square" rtlCol="0">
            <a:spAutoFit/>
          </a:bodyPr>
          <a:lstStyle/>
          <a:p>
            <a:r>
              <a:rPr lang="zh-CN" altLang="en-US" b="1" dirty="0"/>
              <a:t>（</a:t>
            </a:r>
            <a:r>
              <a:rPr lang="en-US" altLang="zh-CN" b="1" dirty="0"/>
              <a:t>1</a:t>
            </a:r>
            <a:r>
              <a:rPr lang="zh-CN" altLang="en-US" b="1" dirty="0"/>
              <a:t>）</a:t>
            </a:r>
            <a:r>
              <a:rPr lang="en-US" altLang="zh-CN" b="1" dirty="0"/>
              <a:t>A D</a:t>
            </a:r>
            <a:r>
              <a:rPr lang="zh-CN" altLang="en-US" b="1" dirty="0"/>
              <a:t>；</a:t>
            </a:r>
            <a:r>
              <a:rPr lang="en-US" altLang="zh-CN" b="1" dirty="0"/>
              <a:t>B C</a:t>
            </a:r>
          </a:p>
          <a:p>
            <a:r>
              <a:rPr lang="zh-CN" altLang="en-US" b="1" dirty="0"/>
              <a:t>（</a:t>
            </a:r>
            <a:r>
              <a:rPr lang="en-US" altLang="zh-CN" b="1" dirty="0"/>
              <a:t>2</a:t>
            </a:r>
            <a:r>
              <a:rPr lang="zh-CN" altLang="en-US" b="1" dirty="0"/>
              <a:t>）更好地理解作者的写作意图：不是为了骂世，而是为了醒世；包含了作者的美好期待</a:t>
            </a:r>
            <a:r>
              <a:rPr lang="en-US" altLang="zh-CN" b="1" dirty="0"/>
              <a:t>——</a:t>
            </a:r>
            <a:r>
              <a:rPr lang="zh-CN" altLang="en-US" b="1" dirty="0"/>
              <a:t>为文人立品，为世人矫俗。</a:t>
            </a:r>
          </a:p>
          <a:p>
            <a:r>
              <a:rPr lang="zh-CN" altLang="en-US" b="1" dirty="0"/>
              <a:t>（</a:t>
            </a:r>
            <a:r>
              <a:rPr lang="en-US" altLang="zh-CN" b="1" dirty="0"/>
              <a:t>3</a:t>
            </a:r>
            <a:r>
              <a:rPr lang="zh-CN" altLang="en-US" b="1" dirty="0"/>
              <a:t>）反语</a:t>
            </a:r>
            <a:r>
              <a:rPr lang="zh-CN" altLang="en-US" b="1" dirty="0" smtClean="0"/>
              <a:t>（反讽）</a:t>
            </a:r>
            <a:endParaRPr lang="zh-CN" altLang="en-US" b="1" dirty="0"/>
          </a:p>
          <a:p>
            <a:r>
              <a:rPr lang="zh-CN" altLang="en-US" b="1" dirty="0"/>
              <a:t>（</a:t>
            </a:r>
            <a:r>
              <a:rPr lang="en-US" altLang="zh-CN" b="1" dirty="0"/>
              <a:t>4</a:t>
            </a:r>
            <a:r>
              <a:rPr lang="zh-CN" altLang="en-US" b="1" dirty="0"/>
              <a:t>）这是在文字狱盛行的时代里，文人自我保护的一种手段；体现了作者讽刺艺术的高明；表达含蓄，耐人寻味。</a:t>
            </a:r>
          </a:p>
        </p:txBody>
      </p:sp>
      <p:graphicFrame>
        <p:nvGraphicFramePr>
          <p:cNvPr id="3" name="表格 2"/>
          <p:cNvGraphicFramePr>
            <a:graphicFrameLocks noGrp="1"/>
          </p:cNvGraphicFramePr>
          <p:nvPr>
            <p:extLst>
              <p:ext uri="{D42A27DB-BD31-4B8C-83A1-F6EECF244321}">
                <p14:modId xmlns:p14="http://schemas.microsoft.com/office/powerpoint/2010/main" val="1492682493"/>
              </p:ext>
            </p:extLst>
          </p:nvPr>
        </p:nvGraphicFramePr>
        <p:xfrm>
          <a:off x="327804" y="819150"/>
          <a:ext cx="5844396" cy="4183550"/>
        </p:xfrm>
        <a:graphic>
          <a:graphicData uri="http://schemas.openxmlformats.org/drawingml/2006/table">
            <a:tbl>
              <a:tblPr firstRow="1" firstCol="1" bandRow="1">
                <a:tableStyleId>{5C22544A-7EE6-4342-B048-85BDC9FD1C3A}</a:tableStyleId>
              </a:tblPr>
              <a:tblGrid>
                <a:gridCol w="657726">
                  <a:extLst>
                    <a:ext uri="{9D8B030D-6E8A-4147-A177-3AD203B41FA5}">
                      <a16:colId xmlns:a16="http://schemas.microsoft.com/office/drawing/2014/main" val="3062195616"/>
                    </a:ext>
                  </a:extLst>
                </a:gridCol>
                <a:gridCol w="702356">
                  <a:extLst>
                    <a:ext uri="{9D8B030D-6E8A-4147-A177-3AD203B41FA5}">
                      <a16:colId xmlns:a16="http://schemas.microsoft.com/office/drawing/2014/main" val="456710313"/>
                    </a:ext>
                  </a:extLst>
                </a:gridCol>
                <a:gridCol w="859744">
                  <a:extLst>
                    <a:ext uri="{9D8B030D-6E8A-4147-A177-3AD203B41FA5}">
                      <a16:colId xmlns:a16="http://schemas.microsoft.com/office/drawing/2014/main" val="1437351248"/>
                    </a:ext>
                  </a:extLst>
                </a:gridCol>
                <a:gridCol w="493295">
                  <a:extLst>
                    <a:ext uri="{9D8B030D-6E8A-4147-A177-3AD203B41FA5}">
                      <a16:colId xmlns:a16="http://schemas.microsoft.com/office/drawing/2014/main" val="1528917686"/>
                    </a:ext>
                  </a:extLst>
                </a:gridCol>
                <a:gridCol w="493295">
                  <a:extLst>
                    <a:ext uri="{9D8B030D-6E8A-4147-A177-3AD203B41FA5}">
                      <a16:colId xmlns:a16="http://schemas.microsoft.com/office/drawing/2014/main" val="1471013383"/>
                    </a:ext>
                  </a:extLst>
                </a:gridCol>
                <a:gridCol w="822158">
                  <a:extLst>
                    <a:ext uri="{9D8B030D-6E8A-4147-A177-3AD203B41FA5}">
                      <a16:colId xmlns:a16="http://schemas.microsoft.com/office/drawing/2014/main" val="2582471536"/>
                    </a:ext>
                  </a:extLst>
                </a:gridCol>
                <a:gridCol w="164432">
                  <a:extLst>
                    <a:ext uri="{9D8B030D-6E8A-4147-A177-3AD203B41FA5}">
                      <a16:colId xmlns:a16="http://schemas.microsoft.com/office/drawing/2014/main" val="1180344276"/>
                    </a:ext>
                  </a:extLst>
                </a:gridCol>
                <a:gridCol w="1651390">
                  <a:extLst>
                    <a:ext uri="{9D8B030D-6E8A-4147-A177-3AD203B41FA5}">
                      <a16:colId xmlns:a16="http://schemas.microsoft.com/office/drawing/2014/main" val="3450083542"/>
                    </a:ext>
                  </a:extLst>
                </a:gridCol>
              </a:tblGrid>
              <a:tr h="342366">
                <a:tc>
                  <a:txBody>
                    <a:bodyPr/>
                    <a:lstStyle/>
                    <a:p>
                      <a:pPr algn="ctr" fontAlgn="ctr">
                        <a:lnSpc>
                          <a:spcPct val="100000"/>
                        </a:lnSpc>
                        <a:spcAft>
                          <a:spcPts val="0"/>
                        </a:spcAft>
                      </a:pPr>
                      <a:r>
                        <a:rPr lang="en-US" sz="1200" kern="100" dirty="0">
                          <a:effectLst/>
                        </a:rPr>
                        <a:t> </a:t>
                      </a:r>
                      <a:r>
                        <a:rPr lang="zh-CN" sz="1200" kern="100" dirty="0" smtClean="0">
                          <a:effectLst/>
                        </a:rPr>
                        <a:t>阅读</a:t>
                      </a:r>
                      <a:r>
                        <a:rPr lang="zh-CN" sz="1200" kern="100" dirty="0">
                          <a:effectLst/>
                        </a:rPr>
                        <a:t>策略</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gridSpan="6">
                  <a:txBody>
                    <a:bodyPr/>
                    <a:lstStyle/>
                    <a:p>
                      <a:pPr algn="ctr" fontAlgn="ctr">
                        <a:lnSpc>
                          <a:spcPct val="100000"/>
                        </a:lnSpc>
                        <a:spcAft>
                          <a:spcPts val="0"/>
                        </a:spcAft>
                      </a:pPr>
                      <a:r>
                        <a:rPr lang="zh-CN" sz="1200" kern="100" dirty="0">
                          <a:effectLst/>
                        </a:rPr>
                        <a:t>内容呈现</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lnSpc>
                          <a:spcPct val="100000"/>
                        </a:lnSpc>
                        <a:spcAft>
                          <a:spcPts val="0"/>
                        </a:spcAft>
                      </a:pPr>
                      <a:r>
                        <a:rPr lang="zh-CN" sz="1200" kern="100">
                          <a:effectLst/>
                        </a:rPr>
                        <a:t>思考与理解</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extLst>
                  <a:ext uri="{0D108BD9-81ED-4DB2-BD59-A6C34878D82A}">
                    <a16:rowId xmlns:a16="http://schemas.microsoft.com/office/drawing/2014/main" val="958734805"/>
                  </a:ext>
                </a:extLst>
              </a:tr>
              <a:tr h="195942">
                <a:tc rowSpan="3">
                  <a:txBody>
                    <a:bodyPr/>
                    <a:lstStyle/>
                    <a:p>
                      <a:pPr algn="ctr" fontAlgn="ctr">
                        <a:lnSpc>
                          <a:spcPct val="100000"/>
                        </a:lnSpc>
                        <a:spcAft>
                          <a:spcPts val="0"/>
                        </a:spcAft>
                      </a:pPr>
                      <a:r>
                        <a:rPr lang="en-US" sz="1200" kern="100">
                          <a:effectLst/>
                        </a:rPr>
                        <a:t> </a:t>
                      </a:r>
                      <a:endParaRPr lang="zh-CN" sz="1200" kern="100">
                        <a:effectLst/>
                      </a:endParaRPr>
                    </a:p>
                    <a:p>
                      <a:pPr algn="ctr" fontAlgn="ctr">
                        <a:lnSpc>
                          <a:spcPct val="100000"/>
                        </a:lnSpc>
                        <a:spcAft>
                          <a:spcPts val="0"/>
                        </a:spcAft>
                      </a:pPr>
                      <a:r>
                        <a:rPr lang="zh-CN" sz="1200" kern="100">
                          <a:effectLst/>
                        </a:rPr>
                        <a:t>路标式细读</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gridSpan="6">
                  <a:txBody>
                    <a:bodyPr/>
                    <a:lstStyle/>
                    <a:p>
                      <a:pPr algn="ctr" fontAlgn="ctr">
                        <a:lnSpc>
                          <a:spcPct val="100000"/>
                        </a:lnSpc>
                        <a:spcAft>
                          <a:spcPts val="0"/>
                        </a:spcAft>
                      </a:pPr>
                      <a:r>
                        <a:rPr lang="zh-CN" sz="1200" kern="100">
                          <a:effectLst/>
                        </a:rPr>
                        <a:t>书中有不少兄弟形象，如下列几组：</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a:txBody>
                    <a:bodyPr/>
                    <a:lstStyle/>
                    <a:p>
                      <a:pPr algn="ctr" fontAlgn="ctr">
                        <a:lnSpc>
                          <a:spcPct val="100000"/>
                        </a:lnSpc>
                        <a:spcAft>
                          <a:spcPts val="0"/>
                        </a:spcAft>
                      </a:pPr>
                      <a:r>
                        <a:rPr lang="en-US" sz="1200" kern="100" dirty="0">
                          <a:effectLst/>
                        </a:rPr>
                        <a:t> </a:t>
                      </a:r>
                      <a:r>
                        <a:rPr lang="zh-CN" sz="1200" kern="100" dirty="0" smtClean="0">
                          <a:effectLst/>
                        </a:rPr>
                        <a:t>（</a:t>
                      </a:r>
                      <a:r>
                        <a:rPr lang="en-US" sz="1200" kern="100" dirty="0">
                          <a:effectLst/>
                        </a:rPr>
                        <a:t>1</a:t>
                      </a:r>
                      <a:r>
                        <a:rPr lang="zh-CN" sz="1200" kern="100" dirty="0">
                          <a:effectLst/>
                        </a:rPr>
                        <a:t>）这几组兄弟中，品性大相径庭的是</a:t>
                      </a:r>
                      <a:r>
                        <a:rPr lang="zh-CN" sz="1200" u="sng" kern="100" dirty="0">
                          <a:effectLst/>
                        </a:rPr>
                        <a:t> </a:t>
                      </a:r>
                      <a:r>
                        <a:rPr lang="en-US" sz="1200" u="sng" kern="100" dirty="0">
                          <a:effectLst/>
                        </a:rPr>
                        <a:t>    </a:t>
                      </a:r>
                      <a:r>
                        <a:rPr lang="zh-CN" sz="1200" kern="100" dirty="0">
                          <a:effectLst/>
                        </a:rPr>
                        <a:t>两组，大同小异的是</a:t>
                      </a:r>
                      <a:r>
                        <a:rPr lang="zh-CN" sz="1200" u="sng" kern="100" dirty="0">
                          <a:effectLst/>
                        </a:rPr>
                        <a:t> </a:t>
                      </a:r>
                      <a:r>
                        <a:rPr lang="en-US" sz="1200" u="sng" kern="100" dirty="0">
                          <a:effectLst/>
                        </a:rPr>
                        <a:t>    </a:t>
                      </a:r>
                      <a:r>
                        <a:rPr lang="en-US" sz="1200" kern="100" dirty="0">
                          <a:effectLst/>
                        </a:rPr>
                        <a:t> </a:t>
                      </a:r>
                      <a:r>
                        <a:rPr lang="zh-CN" sz="1200" kern="100" dirty="0">
                          <a:effectLst/>
                        </a:rPr>
                        <a:t>两组</a:t>
                      </a:r>
                      <a:r>
                        <a:rPr lang="en-US" sz="1200" kern="100" dirty="0">
                          <a:effectLst/>
                        </a:rPr>
                        <a:t>)</a:t>
                      </a:r>
                      <a:r>
                        <a:rPr lang="zh-CN" sz="1200" kern="100" dirty="0">
                          <a:effectLst/>
                        </a:rPr>
                        <a:t>（填序号）</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extLst>
                  <a:ext uri="{0D108BD9-81ED-4DB2-BD59-A6C34878D82A}">
                    <a16:rowId xmlns:a16="http://schemas.microsoft.com/office/drawing/2014/main" val="760125801"/>
                  </a:ext>
                </a:extLst>
              </a:tr>
              <a:tr h="195942">
                <a:tc vMerge="1">
                  <a:txBody>
                    <a:bodyPr/>
                    <a:lstStyle/>
                    <a:p>
                      <a:endParaRPr lang="zh-CN" altLang="en-US"/>
                    </a:p>
                  </a:txBody>
                  <a:tcPr/>
                </a:tc>
                <a:tc rowSpan="2">
                  <a:txBody>
                    <a:bodyPr/>
                    <a:lstStyle/>
                    <a:p>
                      <a:pPr algn="ctr" fontAlgn="ctr">
                        <a:lnSpc>
                          <a:spcPct val="10000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en-US" sz="1200" kern="100">
                          <a:effectLst/>
                        </a:rPr>
                        <a:t>A</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en-US" sz="1200" kern="100">
                          <a:effectLst/>
                        </a:rPr>
                        <a:t>B</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en-US" sz="1200" kern="100" dirty="0">
                          <a:effectLst/>
                        </a:rPr>
                        <a:t>C</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en-US" sz="1200" kern="100" dirty="0">
                          <a:effectLst/>
                        </a:rPr>
                        <a:t>D</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rowSpan="2">
                  <a:txBody>
                    <a:bodyPr/>
                    <a:lstStyle/>
                    <a:p>
                      <a:pPr algn="ctr" fontAlgn="ctr">
                        <a:lnSpc>
                          <a:spcPct val="100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vMerge="1">
                  <a:txBody>
                    <a:bodyPr/>
                    <a:lstStyle/>
                    <a:p>
                      <a:endParaRPr lang="zh-CN" altLang="en-US"/>
                    </a:p>
                  </a:txBody>
                  <a:tcPr/>
                </a:tc>
                <a:extLst>
                  <a:ext uri="{0D108BD9-81ED-4DB2-BD59-A6C34878D82A}">
                    <a16:rowId xmlns:a16="http://schemas.microsoft.com/office/drawing/2014/main" val="435051507"/>
                  </a:ext>
                </a:extLst>
              </a:tr>
              <a:tr h="342366">
                <a:tc vMerge="1">
                  <a:txBody>
                    <a:bodyPr/>
                    <a:lstStyle/>
                    <a:p>
                      <a:endParaRPr lang="zh-CN" altLang="en-US"/>
                    </a:p>
                  </a:txBody>
                  <a:tcPr/>
                </a:tc>
                <a:tc vMerge="1">
                  <a:txBody>
                    <a:bodyPr/>
                    <a:lstStyle/>
                    <a:p>
                      <a:endParaRPr lang="zh-CN" altLang="en-US"/>
                    </a:p>
                  </a:txBody>
                  <a:tcPr/>
                </a:tc>
                <a:tc>
                  <a:txBody>
                    <a:bodyPr/>
                    <a:lstStyle/>
                    <a:p>
                      <a:pPr algn="ctr" fontAlgn="ctr">
                        <a:lnSpc>
                          <a:spcPct val="100000"/>
                        </a:lnSpc>
                        <a:spcAft>
                          <a:spcPts val="0"/>
                        </a:spcAft>
                      </a:pPr>
                      <a:r>
                        <a:rPr lang="zh-CN" sz="1200" kern="100">
                          <a:effectLst/>
                        </a:rPr>
                        <a:t>严贡生</a:t>
                      </a:r>
                    </a:p>
                    <a:p>
                      <a:pPr algn="ctr" fontAlgn="ctr">
                        <a:lnSpc>
                          <a:spcPct val="100000"/>
                        </a:lnSpc>
                        <a:spcAft>
                          <a:spcPts val="0"/>
                        </a:spcAft>
                      </a:pPr>
                      <a:r>
                        <a:rPr lang="zh-CN" sz="1200" kern="100">
                          <a:effectLst/>
                        </a:rPr>
                        <a:t>严监生</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zh-CN" sz="1200" kern="100">
                          <a:effectLst/>
                        </a:rPr>
                        <a:t>王德</a:t>
                      </a:r>
                    </a:p>
                    <a:p>
                      <a:pPr algn="ctr" fontAlgn="ctr">
                        <a:lnSpc>
                          <a:spcPct val="100000"/>
                        </a:lnSpc>
                        <a:spcAft>
                          <a:spcPts val="0"/>
                        </a:spcAft>
                      </a:pPr>
                      <a:r>
                        <a:rPr lang="zh-CN" sz="1200" kern="100">
                          <a:effectLst/>
                        </a:rPr>
                        <a:t>王仁</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zh-CN" sz="1200" kern="100" dirty="0">
                          <a:effectLst/>
                        </a:rPr>
                        <a:t>娄三</a:t>
                      </a:r>
                    </a:p>
                    <a:p>
                      <a:pPr algn="ctr" fontAlgn="ctr">
                        <a:lnSpc>
                          <a:spcPct val="100000"/>
                        </a:lnSpc>
                        <a:spcAft>
                          <a:spcPts val="0"/>
                        </a:spcAft>
                      </a:pPr>
                      <a:r>
                        <a:rPr lang="zh-CN" sz="1200" kern="100" dirty="0">
                          <a:effectLst/>
                        </a:rPr>
                        <a:t>娄四</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a:txBody>
                    <a:bodyPr/>
                    <a:lstStyle/>
                    <a:p>
                      <a:pPr algn="ctr" fontAlgn="ctr">
                        <a:lnSpc>
                          <a:spcPct val="100000"/>
                        </a:lnSpc>
                        <a:spcAft>
                          <a:spcPts val="0"/>
                        </a:spcAft>
                      </a:pPr>
                      <a:r>
                        <a:rPr lang="zh-CN" sz="1200" kern="100" dirty="0">
                          <a:effectLst/>
                        </a:rPr>
                        <a:t>杜慎卿</a:t>
                      </a:r>
                    </a:p>
                    <a:p>
                      <a:pPr algn="ctr" fontAlgn="ctr">
                        <a:lnSpc>
                          <a:spcPct val="100000"/>
                        </a:lnSpc>
                        <a:spcAft>
                          <a:spcPts val="0"/>
                        </a:spcAft>
                      </a:pPr>
                      <a:r>
                        <a:rPr lang="zh-CN" sz="1200" kern="100" dirty="0">
                          <a:effectLst/>
                        </a:rPr>
                        <a:t>杜少卿</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75141843"/>
                  </a:ext>
                </a:extLst>
              </a:tr>
              <a:tr h="635215">
                <a:tc>
                  <a:txBody>
                    <a:bodyPr/>
                    <a:lstStyle/>
                    <a:p>
                      <a:pPr algn="ctr" fontAlgn="ctr">
                        <a:lnSpc>
                          <a:spcPct val="100000"/>
                        </a:lnSpc>
                        <a:spcAft>
                          <a:spcPts val="0"/>
                        </a:spcAft>
                      </a:pPr>
                      <a:r>
                        <a:rPr lang="zh-CN" sz="1200" kern="100">
                          <a:effectLst/>
                        </a:rPr>
                        <a:t>回目名探究</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gridSpan="6">
                  <a:txBody>
                    <a:bodyPr/>
                    <a:lstStyle/>
                    <a:p>
                      <a:pPr algn="ctr" fontAlgn="ctr">
                        <a:lnSpc>
                          <a:spcPct val="100000"/>
                        </a:lnSpc>
                        <a:spcAft>
                          <a:spcPts val="0"/>
                        </a:spcAft>
                      </a:pPr>
                      <a:r>
                        <a:rPr lang="zh-CN" sz="1200" kern="100">
                          <a:effectLst/>
                        </a:rPr>
                        <a:t>第</a:t>
                      </a:r>
                      <a:r>
                        <a:rPr lang="en-US" sz="1200" kern="100">
                          <a:effectLst/>
                        </a:rPr>
                        <a:t> 1 </a:t>
                      </a:r>
                      <a:r>
                        <a:rPr lang="zh-CN" sz="1200" kern="100">
                          <a:effectLst/>
                        </a:rPr>
                        <a:t>回 说楔子敷陈大义 借名流隐括全文</a:t>
                      </a:r>
                      <a:r>
                        <a:rPr lang="en-US" sz="1200" kern="100">
                          <a:effectLst/>
                        </a:rPr>
                        <a:t>   </a:t>
                      </a:r>
                      <a:r>
                        <a:rPr lang="zh-CN" sz="1200" kern="100">
                          <a:effectLst/>
                        </a:rPr>
                        <a:t>第</a:t>
                      </a:r>
                      <a:r>
                        <a:rPr lang="en-US" sz="1200" kern="100">
                          <a:effectLst/>
                        </a:rPr>
                        <a:t>55 </a:t>
                      </a:r>
                      <a:r>
                        <a:rPr lang="zh-CN" sz="1200" kern="100">
                          <a:effectLst/>
                        </a:rPr>
                        <a:t>回 添四客述往思来 弹一曲高山流水</a:t>
                      </a:r>
                      <a:r>
                        <a:rPr lang="en-US" sz="1200" kern="100">
                          <a:effectLst/>
                        </a:rPr>
                        <a:t>   </a:t>
                      </a:r>
                      <a:r>
                        <a:rPr lang="zh-CN" sz="1200" kern="100">
                          <a:effectLst/>
                        </a:rPr>
                        <a:t>第</a:t>
                      </a:r>
                      <a:r>
                        <a:rPr lang="en-US" sz="1200" kern="100">
                          <a:effectLst/>
                        </a:rPr>
                        <a:t> 56 </a:t>
                      </a:r>
                      <a:r>
                        <a:rPr lang="zh-CN" sz="1200" kern="100">
                          <a:effectLst/>
                        </a:rPr>
                        <a:t>回 神宗帝下诏旌贤 刘尚书奉旨承祭</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lnSpc>
                          <a:spcPct val="100000"/>
                        </a:lnSpc>
                        <a:spcAft>
                          <a:spcPts val="0"/>
                        </a:spcAft>
                      </a:pPr>
                      <a:r>
                        <a:rPr lang="zh-CN" sz="1200" kern="100" dirty="0">
                          <a:effectLst/>
                        </a:rPr>
                        <a:t>（</a:t>
                      </a:r>
                      <a:r>
                        <a:rPr lang="en-US" sz="1200" kern="100" dirty="0">
                          <a:effectLst/>
                        </a:rPr>
                        <a:t>2</a:t>
                      </a:r>
                      <a:r>
                        <a:rPr lang="zh-CN" sz="1200" kern="100" dirty="0">
                          <a:effectLst/>
                        </a:rPr>
                        <a:t>）问题：本书共</a:t>
                      </a:r>
                      <a:r>
                        <a:rPr lang="en-US" sz="1200" kern="100" dirty="0">
                          <a:effectLst/>
                        </a:rPr>
                        <a:t> 56 </a:t>
                      </a:r>
                      <a:r>
                        <a:rPr lang="zh-CN" sz="1200" kern="100" dirty="0">
                          <a:effectLst/>
                        </a:rPr>
                        <a:t>回，将此三回目</a:t>
                      </a:r>
                      <a:r>
                        <a:rPr lang="zh-CN" sz="1200" kern="100" dirty="0" smtClean="0">
                          <a:effectLst/>
                        </a:rPr>
                        <a:t>集中探究</a:t>
                      </a:r>
                      <a:r>
                        <a:rPr lang="zh-CN" sz="1200" kern="100" dirty="0">
                          <a:effectLst/>
                        </a:rPr>
                        <a:t>，对理解作者写作意图有何意义？ </a:t>
                      </a:r>
                    </a:p>
                    <a:p>
                      <a:pPr algn="ctr" fontAlgn="ctr">
                        <a:lnSpc>
                          <a:spcPct val="100000"/>
                        </a:lnSpc>
                        <a:spcAft>
                          <a:spcPts val="0"/>
                        </a:spcAft>
                      </a:pPr>
                      <a:r>
                        <a:rPr lang="zh-CN" sz="1200" kern="100" dirty="0">
                          <a:effectLst/>
                        </a:rPr>
                        <a:t>我的理解：</a:t>
                      </a:r>
                      <a:r>
                        <a:rPr lang="zh-CN" sz="1200" u="sng" kern="100" dirty="0">
                          <a:effectLst/>
                        </a:rPr>
                        <a:t> </a:t>
                      </a:r>
                      <a:r>
                        <a:rPr lang="en-US" sz="1200" u="sng"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extLst>
                  <a:ext uri="{0D108BD9-81ED-4DB2-BD59-A6C34878D82A}">
                    <a16:rowId xmlns:a16="http://schemas.microsoft.com/office/drawing/2014/main" val="2678304988"/>
                  </a:ext>
                </a:extLst>
              </a:tr>
              <a:tr h="635215">
                <a:tc>
                  <a:txBody>
                    <a:bodyPr/>
                    <a:lstStyle/>
                    <a:p>
                      <a:pPr algn="ctr" fontAlgn="ctr">
                        <a:lnSpc>
                          <a:spcPct val="100000"/>
                        </a:lnSpc>
                        <a:spcAft>
                          <a:spcPts val="0"/>
                        </a:spcAft>
                      </a:pPr>
                      <a:r>
                        <a:rPr lang="en-US" sz="1200" kern="100">
                          <a:effectLst/>
                        </a:rPr>
                        <a:t> </a:t>
                      </a:r>
                      <a:endParaRPr lang="zh-CN" sz="1200" kern="100">
                        <a:effectLst/>
                      </a:endParaRPr>
                    </a:p>
                    <a:p>
                      <a:pPr algn="ctr" fontAlgn="ctr">
                        <a:lnSpc>
                          <a:spcPct val="100000"/>
                        </a:lnSpc>
                        <a:spcAft>
                          <a:spcPts val="0"/>
                        </a:spcAft>
                      </a:pPr>
                      <a:r>
                        <a:rPr lang="zh-CN" sz="1200" kern="100">
                          <a:effectLst/>
                        </a:rPr>
                        <a:t>探析讽刺手法</a:t>
                      </a:r>
                      <a:endParaRPr lang="zh-CN" sz="1200" kern="100">
                        <a:effectLst/>
                        <a:latin typeface="Times New Roman" panose="02020603050405020304" pitchFamily="18" charset="0"/>
                        <a:ea typeface="宋体" panose="02010600030101010101" pitchFamily="2" charset="-122"/>
                      </a:endParaRPr>
                    </a:p>
                  </a:txBody>
                  <a:tcPr marL="44529" marR="44529" marT="30923" marB="30923" anchor="ctr"/>
                </a:tc>
                <a:tc gridSpan="6">
                  <a:txBody>
                    <a:bodyPr/>
                    <a:lstStyle/>
                    <a:p>
                      <a:pPr algn="ctr" fontAlgn="ctr">
                        <a:lnSpc>
                          <a:spcPct val="100000"/>
                        </a:lnSpc>
                        <a:spcAft>
                          <a:spcPts val="0"/>
                        </a:spcAft>
                      </a:pPr>
                      <a:r>
                        <a:rPr lang="zh-CN" sz="1200" kern="100" dirty="0">
                          <a:effectLst/>
                        </a:rPr>
                        <a:t>第</a:t>
                      </a:r>
                      <a:r>
                        <a:rPr lang="en-US" sz="1200" kern="100" dirty="0">
                          <a:effectLst/>
                        </a:rPr>
                        <a:t>3 </a:t>
                      </a:r>
                      <a:r>
                        <a:rPr lang="zh-CN" sz="1200" kern="100" dirty="0">
                          <a:effectLst/>
                        </a:rPr>
                        <a:t>回 周学道校士拔真才 胡屠户行凶闹捷报第</a:t>
                      </a:r>
                      <a:r>
                        <a:rPr lang="en-US" sz="1200" kern="100" dirty="0">
                          <a:effectLst/>
                        </a:rPr>
                        <a:t> 12 </a:t>
                      </a:r>
                      <a:r>
                        <a:rPr lang="zh-CN" sz="1200" kern="100" dirty="0">
                          <a:effectLst/>
                        </a:rPr>
                        <a:t>回</a:t>
                      </a:r>
                      <a:r>
                        <a:rPr lang="en-US" sz="1200" kern="100" dirty="0">
                          <a:effectLst/>
                        </a:rPr>
                        <a:t>    </a:t>
                      </a:r>
                      <a:r>
                        <a:rPr lang="zh-CN" sz="1200" kern="100" dirty="0">
                          <a:effectLst/>
                        </a:rPr>
                        <a:t>名士大宴莺脰湖 侠客虚设人头会</a:t>
                      </a:r>
                      <a:r>
                        <a:rPr lang="en-US" sz="1200" kern="100" dirty="0">
                          <a:effectLst/>
                        </a:rPr>
                        <a:t>   </a:t>
                      </a:r>
                      <a:r>
                        <a:rPr lang="zh-CN" sz="1200" kern="100" dirty="0">
                          <a:effectLst/>
                        </a:rPr>
                        <a:t>第</a:t>
                      </a:r>
                      <a:r>
                        <a:rPr lang="en-US" sz="1200" kern="100" dirty="0">
                          <a:effectLst/>
                        </a:rPr>
                        <a:t> 19 </a:t>
                      </a:r>
                      <a:r>
                        <a:rPr lang="zh-CN" sz="1200" kern="100" dirty="0">
                          <a:effectLst/>
                        </a:rPr>
                        <a:t>回</a:t>
                      </a:r>
                      <a:r>
                        <a:rPr lang="en-US" sz="1200" kern="100" dirty="0">
                          <a:effectLst/>
                        </a:rPr>
                        <a:t>    </a:t>
                      </a:r>
                      <a:r>
                        <a:rPr lang="zh-CN" sz="1200" kern="100" dirty="0">
                          <a:effectLst/>
                        </a:rPr>
                        <a:t>匡超人幸得良朋 潘自业横遭祸事</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lnSpc>
                          <a:spcPct val="100000"/>
                        </a:lnSpc>
                        <a:spcAft>
                          <a:spcPts val="0"/>
                        </a:spcAft>
                      </a:pPr>
                      <a:r>
                        <a:rPr lang="zh-CN" sz="1200" kern="100" dirty="0">
                          <a:effectLst/>
                        </a:rPr>
                        <a:t>（</a:t>
                      </a:r>
                      <a:r>
                        <a:rPr lang="en-US" sz="1200" kern="100" dirty="0">
                          <a:effectLst/>
                        </a:rPr>
                        <a:t>3</a:t>
                      </a:r>
                      <a:r>
                        <a:rPr lang="zh-CN" sz="1200" kern="100" dirty="0">
                          <a:effectLst/>
                        </a:rPr>
                        <a:t>）问题：结合这几个回目名和它们的内容说说作者是用什么方式进行讽刺的？我的理解：</a:t>
                      </a:r>
                      <a:r>
                        <a:rPr lang="zh-CN" sz="1200" u="sng" kern="100" dirty="0">
                          <a:effectLst/>
                        </a:rPr>
                        <a:t> </a:t>
                      </a:r>
                      <a:r>
                        <a:rPr lang="en-US" sz="1200" u="sng"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extLst>
                  <a:ext uri="{0D108BD9-81ED-4DB2-BD59-A6C34878D82A}">
                    <a16:rowId xmlns:a16="http://schemas.microsoft.com/office/drawing/2014/main" val="1032159103"/>
                  </a:ext>
                </a:extLst>
              </a:tr>
              <a:tr h="1069274">
                <a:tc>
                  <a:txBody>
                    <a:bodyPr/>
                    <a:lstStyle/>
                    <a:p>
                      <a:pPr algn="ctr" fontAlgn="ctr">
                        <a:lnSpc>
                          <a:spcPct val="100000"/>
                        </a:lnSpc>
                        <a:spcAft>
                          <a:spcPts val="0"/>
                        </a:spcAft>
                      </a:pPr>
                      <a:r>
                        <a:rPr lang="zh-CN" sz="1200" kern="100" dirty="0">
                          <a:effectLst/>
                        </a:rPr>
                        <a:t>名家点评</a:t>
                      </a:r>
                    </a:p>
                    <a:p>
                      <a:pPr algn="ctr" fontAlgn="ctr">
                        <a:lnSpc>
                          <a:spcPct val="100000"/>
                        </a:lnSpc>
                        <a:spcAft>
                          <a:spcPts val="0"/>
                        </a:spcAft>
                      </a:pPr>
                      <a:r>
                        <a:rPr lang="en-US" sz="1200" kern="100" dirty="0">
                          <a:effectLst/>
                        </a:rPr>
                        <a:t> </a:t>
                      </a:r>
                      <a:endParaRPr lang="zh-CN" sz="1200" kern="100" dirty="0">
                        <a:effectLst/>
                      </a:endParaRPr>
                    </a:p>
                    <a:p>
                      <a:pPr algn="ctr" fontAlgn="ctr">
                        <a:lnSpc>
                          <a:spcPct val="100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gridSpan="6">
                  <a:txBody>
                    <a:bodyPr/>
                    <a:lstStyle/>
                    <a:p>
                      <a:pPr algn="ctr" fontAlgn="ctr">
                        <a:lnSpc>
                          <a:spcPct val="100000"/>
                        </a:lnSpc>
                        <a:spcAft>
                          <a:spcPts val="0"/>
                        </a:spcAft>
                      </a:pPr>
                      <a:r>
                        <a:rPr lang="zh-CN" sz="1200" kern="100" dirty="0">
                          <a:effectLst/>
                        </a:rPr>
                        <a:t>《中国小说史略》中，鲁迅把《儒林外史》看作讽刺小说的典范，说其</a:t>
                      </a:r>
                      <a:r>
                        <a:rPr lang="en-US" sz="1200" kern="100" dirty="0">
                          <a:effectLst/>
                        </a:rPr>
                        <a:t>“</a:t>
                      </a:r>
                      <a:r>
                        <a:rPr lang="zh-CN" sz="1200" kern="100" dirty="0">
                          <a:effectLst/>
                        </a:rPr>
                        <a:t>婉而多讽</a:t>
                      </a:r>
                      <a:r>
                        <a:rPr lang="en-US" sz="1200" kern="100" dirty="0">
                          <a:effectLst/>
                        </a:rPr>
                        <a:t>”</a:t>
                      </a: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lnSpc>
                          <a:spcPct val="100000"/>
                        </a:lnSpc>
                        <a:spcAft>
                          <a:spcPts val="0"/>
                        </a:spcAft>
                      </a:pPr>
                      <a:r>
                        <a:rPr lang="zh-CN" sz="1200" kern="100" dirty="0">
                          <a:effectLst/>
                        </a:rPr>
                        <a:t>（</a:t>
                      </a:r>
                      <a:r>
                        <a:rPr lang="en-US" sz="1200" kern="100" dirty="0">
                          <a:effectLst/>
                        </a:rPr>
                        <a:t>4</a:t>
                      </a:r>
                      <a:r>
                        <a:rPr lang="zh-CN" sz="1200" kern="100" dirty="0">
                          <a:effectLst/>
                        </a:rPr>
                        <a:t>）问题：为什么吴敬梓在书中多用</a:t>
                      </a:r>
                    </a:p>
                    <a:p>
                      <a:pPr algn="ctr" fontAlgn="ctr">
                        <a:lnSpc>
                          <a:spcPct val="100000"/>
                        </a:lnSpc>
                        <a:spcAft>
                          <a:spcPts val="0"/>
                        </a:spcAft>
                      </a:pPr>
                      <a:r>
                        <a:rPr lang="en-US" sz="1200" kern="100" dirty="0">
                          <a:effectLst/>
                        </a:rPr>
                        <a:t>“</a:t>
                      </a:r>
                      <a:r>
                        <a:rPr lang="zh-CN" sz="1200" kern="100" dirty="0">
                          <a:effectLst/>
                        </a:rPr>
                        <a:t>婉讽</a:t>
                      </a:r>
                      <a:r>
                        <a:rPr lang="en-US" sz="1200" kern="100" dirty="0">
                          <a:effectLst/>
                        </a:rPr>
                        <a:t>”</a:t>
                      </a:r>
                      <a:r>
                        <a:rPr lang="zh-CN" sz="1200" kern="100" dirty="0">
                          <a:effectLst/>
                        </a:rPr>
                        <a:t>，而不直接讽刺？</a:t>
                      </a:r>
                    </a:p>
                    <a:p>
                      <a:pPr algn="ctr" fontAlgn="ctr">
                        <a:lnSpc>
                          <a:spcPct val="100000"/>
                        </a:lnSpc>
                        <a:spcAft>
                          <a:spcPts val="0"/>
                        </a:spcAft>
                      </a:pPr>
                      <a:r>
                        <a:rPr lang="en-US" sz="1200" kern="100" dirty="0">
                          <a:effectLst/>
                        </a:rPr>
                        <a:t> </a:t>
                      </a:r>
                      <a:r>
                        <a:rPr lang="zh-CN" sz="1200" kern="100" dirty="0">
                          <a:effectLst/>
                        </a:rPr>
                        <a:t>我的理解：</a:t>
                      </a:r>
                      <a:r>
                        <a:rPr lang="zh-CN" sz="1200" u="sng" kern="100" dirty="0">
                          <a:effectLst/>
                        </a:rPr>
                        <a:t> </a:t>
                      </a:r>
                      <a:r>
                        <a:rPr lang="en-US" sz="1200" u="sng"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4529" marR="44529" marT="30923" marB="30923" anchor="ctr"/>
                </a:tc>
                <a:extLst>
                  <a:ext uri="{0D108BD9-81ED-4DB2-BD59-A6C34878D82A}">
                    <a16:rowId xmlns:a16="http://schemas.microsoft.com/office/drawing/2014/main" val="2360355239"/>
                  </a:ext>
                </a:extLst>
              </a:tr>
            </a:tbl>
          </a:graphicData>
        </a:graphic>
      </p:graphicFrame>
    </p:spTree>
    <p:extLst>
      <p:ext uri="{BB962C8B-B14F-4D97-AF65-F5344CB8AC3E}">
        <p14:creationId xmlns:p14="http://schemas.microsoft.com/office/powerpoint/2010/main" val="1656553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81000" y="292330"/>
            <a:ext cx="8382000" cy="3242072"/>
          </a:xfrm>
        </p:spPr>
        <p:txBody>
          <a:bodyPr/>
          <a:lstStyle/>
          <a:p>
            <a:pPr marL="0" indent="0" algn="just">
              <a:buNone/>
            </a:pPr>
            <a:r>
              <a:rPr lang="zh-CN" altLang="en-US" sz="1800" b="1" dirty="0"/>
              <a:t>根据名著片段内容，回答问题。</a:t>
            </a:r>
          </a:p>
          <a:p>
            <a:pPr marL="0" indent="0" algn="just">
              <a:buNone/>
            </a:pPr>
            <a:r>
              <a:rPr lang="zh-CN" altLang="en-US" sz="1800" b="1" dirty="0">
                <a:latin typeface="楷体" panose="02010609060101010101" pitchFamily="49" charset="-122"/>
                <a:ea typeface="楷体" panose="02010609060101010101" pitchFamily="49" charset="-122"/>
              </a:rPr>
              <a:t>（甲）当下，小厮在下浮桥雇了一只船，</a:t>
            </a:r>
            <a:r>
              <a:rPr lang="en-US" altLang="zh-CN" sz="1800" b="1" dirty="0">
                <a:latin typeface="楷体" panose="02010609060101010101" pitchFamily="49" charset="-122"/>
                <a:ea typeface="楷体" panose="02010609060101010101" pitchFamily="49" charset="-122"/>
              </a:rPr>
              <a:t>A</a:t>
            </a:r>
            <a:r>
              <a:rPr lang="zh-CN" altLang="en-US" sz="1800" b="1" dirty="0">
                <a:latin typeface="楷体" panose="02010609060101010101" pitchFamily="49" charset="-122"/>
                <a:ea typeface="楷体" panose="02010609060101010101" pitchFamily="49" charset="-122"/>
              </a:rPr>
              <a:t>坐了来家。忙取一件旧衣服、一顶旧帽子，穿戴起来，拿手帕包了头，睡在床上叫小厮</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你向那差人说，我得了暴病，请邓老爷不用来。我病好了慢慢来谢邓老爷。”小厮打发差人去了。娘子笑道</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朝廷叫你去做官，你为甚么装病不去</a:t>
            </a:r>
            <a:r>
              <a:rPr lang="en-US" altLang="zh-CN" sz="1800" b="1" dirty="0">
                <a:latin typeface="楷体" panose="02010609060101010101" pitchFamily="49" charset="-122"/>
                <a:ea typeface="楷体" panose="02010609060101010101" pitchFamily="49" charset="-122"/>
              </a:rPr>
              <a:t>?”</a:t>
            </a:r>
          </a:p>
          <a:p>
            <a:pPr marL="0" indent="0" algn="just">
              <a:buNone/>
            </a:pPr>
            <a:r>
              <a:rPr lang="zh-CN" altLang="en-US" sz="1800" b="1" dirty="0">
                <a:latin typeface="楷体" panose="02010609060101010101" pitchFamily="49" charset="-122"/>
                <a:ea typeface="楷体" panose="02010609060101010101" pitchFamily="49" charset="-122"/>
              </a:rPr>
              <a:t>（乙）沈琼枝听见，也不言语，下了轿，一直走到大厅上坐下，说道</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请你家老爷出来</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我常州姓沈的，不是甚么低三下四的人家</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他既要娶我，怎的不张灯结彩，择吉过门</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把我悄悄的抬了来，当作娶妾的一般光景。我不问他要别的，只叫他把我父亲亲笔写的婚书拿出来与我看，我就没的说了</a:t>
            </a:r>
            <a:r>
              <a:rPr lang="en-US" altLang="zh-CN" sz="1800" b="1" dirty="0">
                <a:latin typeface="楷体" panose="02010609060101010101" pitchFamily="49" charset="-122"/>
                <a:ea typeface="楷体" panose="02010609060101010101" pitchFamily="49" charset="-122"/>
              </a:rPr>
              <a:t>!”</a:t>
            </a:r>
          </a:p>
          <a:p>
            <a:pPr marL="0" indent="0" algn="just">
              <a:buNone/>
            </a:pPr>
            <a:r>
              <a:rPr lang="en-US" altLang="zh-CN" sz="1800" b="1" dirty="0" smtClean="0"/>
              <a:t>(</a:t>
            </a:r>
            <a:r>
              <a:rPr lang="en-US" altLang="zh-CN" sz="1800" b="1" dirty="0"/>
              <a:t>1)</a:t>
            </a:r>
            <a:r>
              <a:rPr lang="zh-CN" altLang="en-US" sz="1800" b="1" dirty="0"/>
              <a:t>甲文中人物</a:t>
            </a:r>
            <a:r>
              <a:rPr lang="en-US" altLang="zh-CN" sz="1800" b="1" dirty="0"/>
              <a:t>A</a:t>
            </a:r>
            <a:r>
              <a:rPr lang="zh-CN" altLang="en-US" sz="1800" b="1" dirty="0"/>
              <a:t>的姓名是</a:t>
            </a:r>
            <a:r>
              <a:rPr lang="en-US" altLang="zh-CN" sz="1800" b="1" dirty="0" smtClean="0"/>
              <a:t>____________</a:t>
            </a:r>
            <a:r>
              <a:rPr lang="zh-CN" altLang="en-US" sz="1800" b="1" dirty="0" smtClean="0"/>
              <a:t>。</a:t>
            </a:r>
            <a:endParaRPr lang="zh-CN" altLang="en-US" sz="1800" b="1" dirty="0"/>
          </a:p>
          <a:p>
            <a:pPr marL="0" indent="0" algn="just">
              <a:buNone/>
            </a:pPr>
            <a:r>
              <a:rPr lang="en-US" altLang="zh-CN" sz="1800" b="1" dirty="0"/>
              <a:t>(2)</a:t>
            </a:r>
            <a:r>
              <a:rPr lang="zh-CN" altLang="en-US" sz="1800" b="1" dirty="0"/>
              <a:t>请从①②中选做一个。</a:t>
            </a:r>
          </a:p>
          <a:p>
            <a:pPr marL="0" indent="0" algn="just">
              <a:buNone/>
            </a:pPr>
            <a:r>
              <a:rPr lang="zh-CN" altLang="en-US" sz="1800" b="1" dirty="0"/>
              <a:t>①吴敬梓塑造人物</a:t>
            </a:r>
            <a:r>
              <a:rPr lang="en-US" altLang="zh-CN" sz="1800" b="1" dirty="0"/>
              <a:t>A</a:t>
            </a:r>
            <a:r>
              <a:rPr lang="zh-CN" altLang="en-US" sz="1800" b="1" dirty="0"/>
              <a:t>的目的是：</a:t>
            </a:r>
            <a:r>
              <a:rPr lang="en-US" altLang="zh-CN" sz="1800" b="1" dirty="0"/>
              <a:t>____________________________</a:t>
            </a:r>
          </a:p>
          <a:p>
            <a:pPr marL="0" indent="0" algn="just">
              <a:buNone/>
            </a:pPr>
            <a:r>
              <a:rPr lang="en-US" altLang="zh-CN" sz="1800" b="1" dirty="0"/>
              <a:t>②</a:t>
            </a:r>
            <a:r>
              <a:rPr lang="zh-CN" altLang="en-US" sz="1800" b="1" dirty="0"/>
              <a:t>沈琼枝与简</a:t>
            </a:r>
            <a:r>
              <a:rPr lang="en-US" altLang="zh-CN" sz="1800" b="1" dirty="0"/>
              <a:t>·</a:t>
            </a:r>
            <a:r>
              <a:rPr lang="zh-CN" altLang="en-US" sz="1800" b="1" dirty="0"/>
              <a:t>爱共同的性格特点是：</a:t>
            </a:r>
            <a:r>
              <a:rPr lang="en-US" altLang="zh-CN" sz="1800" b="1" dirty="0"/>
              <a:t>______________________</a:t>
            </a:r>
          </a:p>
        </p:txBody>
      </p:sp>
    </p:spTree>
    <p:extLst>
      <p:ext uri="{BB962C8B-B14F-4D97-AF65-F5344CB8AC3E}">
        <p14:creationId xmlns:p14="http://schemas.microsoft.com/office/powerpoint/2010/main" val="8970848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81000" y="292330"/>
            <a:ext cx="8382000" cy="3242072"/>
          </a:xfrm>
        </p:spPr>
        <p:txBody>
          <a:bodyPr/>
          <a:lstStyle/>
          <a:p>
            <a:pPr marL="0" indent="0" algn="just">
              <a:buNone/>
            </a:pPr>
            <a:r>
              <a:rPr lang="en-US" altLang="zh-CN" sz="1800" b="1" dirty="0" smtClean="0"/>
              <a:t>(</a:t>
            </a:r>
            <a:r>
              <a:rPr lang="en-US" altLang="zh-CN" sz="1800" b="1" dirty="0"/>
              <a:t>1)</a:t>
            </a:r>
            <a:r>
              <a:rPr lang="zh-CN" altLang="en-US" sz="1800" b="1" dirty="0"/>
              <a:t>甲文中人物</a:t>
            </a:r>
            <a:r>
              <a:rPr lang="en-US" altLang="zh-CN" sz="1800" b="1" dirty="0"/>
              <a:t>A</a:t>
            </a:r>
            <a:r>
              <a:rPr lang="zh-CN" altLang="en-US" sz="1800" b="1" dirty="0"/>
              <a:t>的姓名是</a:t>
            </a:r>
            <a:r>
              <a:rPr lang="en-US" altLang="zh-CN" sz="1800" b="1" dirty="0" smtClean="0"/>
              <a:t>____________</a:t>
            </a:r>
            <a:r>
              <a:rPr lang="zh-CN" altLang="en-US" sz="1800" b="1" dirty="0" smtClean="0"/>
              <a:t>。</a:t>
            </a:r>
            <a:endParaRPr lang="zh-CN" altLang="en-US" sz="1800" b="1" dirty="0"/>
          </a:p>
          <a:p>
            <a:pPr marL="0" indent="0" algn="just">
              <a:buNone/>
            </a:pPr>
            <a:r>
              <a:rPr lang="en-US" altLang="zh-CN" sz="1800" b="1" dirty="0"/>
              <a:t>(2)</a:t>
            </a:r>
            <a:r>
              <a:rPr lang="zh-CN" altLang="en-US" sz="1800" b="1" dirty="0"/>
              <a:t>请从①②中选做一个。</a:t>
            </a:r>
          </a:p>
          <a:p>
            <a:pPr marL="0" indent="0" algn="just">
              <a:buNone/>
            </a:pPr>
            <a:r>
              <a:rPr lang="zh-CN" altLang="en-US" sz="1800" b="1" dirty="0"/>
              <a:t>①吴敬梓塑造人物</a:t>
            </a:r>
            <a:r>
              <a:rPr lang="en-US" altLang="zh-CN" sz="1800" b="1" dirty="0"/>
              <a:t>A</a:t>
            </a:r>
            <a:r>
              <a:rPr lang="zh-CN" altLang="en-US" sz="1800" b="1" dirty="0"/>
              <a:t>的目的是：</a:t>
            </a:r>
            <a:r>
              <a:rPr lang="en-US" altLang="zh-CN" sz="1800" b="1" dirty="0"/>
              <a:t>____________________________</a:t>
            </a:r>
          </a:p>
          <a:p>
            <a:pPr marL="0" indent="0" algn="just">
              <a:buNone/>
            </a:pPr>
            <a:r>
              <a:rPr lang="en-US" altLang="zh-CN" sz="1800" b="1" dirty="0"/>
              <a:t>②</a:t>
            </a:r>
            <a:r>
              <a:rPr lang="zh-CN" altLang="en-US" sz="1800" b="1" dirty="0"/>
              <a:t>沈琼枝与简</a:t>
            </a:r>
            <a:r>
              <a:rPr lang="en-US" altLang="zh-CN" sz="1800" b="1" dirty="0"/>
              <a:t>·</a:t>
            </a:r>
            <a:r>
              <a:rPr lang="zh-CN" altLang="en-US" sz="1800" b="1" dirty="0"/>
              <a:t>爱共同的性格特点是：</a:t>
            </a:r>
            <a:r>
              <a:rPr lang="en-US" altLang="zh-CN" sz="1800" b="1" dirty="0"/>
              <a:t>______________________</a:t>
            </a:r>
          </a:p>
        </p:txBody>
      </p:sp>
      <p:sp>
        <p:nvSpPr>
          <p:cNvPr id="2" name="文本框 1"/>
          <p:cNvSpPr txBox="1"/>
          <p:nvPr/>
        </p:nvSpPr>
        <p:spPr>
          <a:xfrm>
            <a:off x="381000" y="1809750"/>
            <a:ext cx="8001000" cy="3046988"/>
          </a:xfrm>
          <a:prstGeom prst="rect">
            <a:avLst/>
          </a:prstGeom>
          <a:noFill/>
        </p:spPr>
        <p:txBody>
          <a:bodyPr wrap="square" rtlCol="0">
            <a:spAutoFit/>
          </a:bodyPr>
          <a:lstStyle/>
          <a:p>
            <a:pPr algn="just"/>
            <a:r>
              <a:rPr lang="en-US" altLang="zh-CN" sz="1600" b="1" dirty="0" smtClean="0"/>
              <a:t>【</a:t>
            </a:r>
            <a:r>
              <a:rPr lang="zh-CN" altLang="en-US" sz="1600" b="1" dirty="0" smtClean="0"/>
              <a:t>答案</a:t>
            </a:r>
            <a:r>
              <a:rPr lang="en-US" altLang="zh-CN" sz="1600" b="1" dirty="0" smtClean="0"/>
              <a:t>】(</a:t>
            </a:r>
            <a:r>
              <a:rPr lang="en-US" altLang="zh-CN" sz="1600" b="1" dirty="0"/>
              <a:t>1)</a:t>
            </a:r>
            <a:r>
              <a:rPr lang="zh-CN" altLang="en-US" sz="1600" b="1" dirty="0" smtClean="0"/>
              <a:t>杜少卿</a:t>
            </a:r>
            <a:endParaRPr lang="en-US" altLang="zh-CN" sz="1600" b="1" dirty="0" smtClean="0"/>
          </a:p>
          <a:p>
            <a:pPr algn="just"/>
            <a:r>
              <a:rPr lang="en-US" altLang="zh-CN" sz="1600" b="1" dirty="0" smtClean="0"/>
              <a:t>(</a:t>
            </a:r>
            <a:r>
              <a:rPr lang="en-US" altLang="zh-CN" sz="1600" b="1" dirty="0"/>
              <a:t>2)①</a:t>
            </a:r>
            <a:r>
              <a:rPr lang="zh-CN" altLang="en-US" sz="1600" b="1" dirty="0"/>
              <a:t>答案示例</a:t>
            </a:r>
            <a:r>
              <a:rPr lang="en-US" altLang="zh-CN" sz="1600" b="1" dirty="0"/>
              <a:t>1</a:t>
            </a:r>
            <a:r>
              <a:rPr lang="zh-CN" altLang="en-US" sz="1600" b="1" dirty="0"/>
              <a:t>：作者用杜少卿的形象，揭露了黑暗的科举制度，表达了对于功名利禄的藐视、对于封建礼教的批判、对于人格自由的追求，是作者的自况</a:t>
            </a:r>
            <a:r>
              <a:rPr lang="zh-CN" altLang="en-US" sz="1600" b="1" dirty="0" smtClean="0"/>
              <a:t>。</a:t>
            </a:r>
            <a:endParaRPr lang="en-US" altLang="zh-CN" sz="1600" b="1" dirty="0" smtClean="0"/>
          </a:p>
          <a:p>
            <a:pPr algn="just"/>
            <a:r>
              <a:rPr lang="zh-CN" altLang="en-US" sz="1600" b="1" dirty="0" smtClean="0"/>
              <a:t>答案</a:t>
            </a:r>
            <a:r>
              <a:rPr lang="zh-CN" altLang="en-US" sz="1600" b="1" dirty="0"/>
              <a:t>示例</a:t>
            </a:r>
            <a:r>
              <a:rPr lang="en-US" altLang="zh-CN" sz="1600" b="1" dirty="0"/>
              <a:t>2</a:t>
            </a:r>
            <a:r>
              <a:rPr lang="zh-CN" altLang="en-US" sz="1600" b="1" dirty="0"/>
              <a:t>：杜少卿在黑暗科举制度下出污泥而不染、藐视功名富贵，作者用他离经叛道的行为，挑战封建礼教，尖锐抨击戕害（残害）文人的科举制度，塑造了具有民主思想、独立人格尊严的形象，是作者理想的自况。    </a:t>
            </a:r>
            <a:endParaRPr lang="en-US" altLang="zh-CN" sz="1600" b="1" dirty="0" smtClean="0"/>
          </a:p>
          <a:p>
            <a:pPr algn="just"/>
            <a:r>
              <a:rPr lang="zh-CN" altLang="en-US" sz="1600" b="1" dirty="0" smtClean="0"/>
              <a:t>②</a:t>
            </a:r>
            <a:r>
              <a:rPr lang="zh-CN" altLang="en-US" sz="1600" b="1" dirty="0"/>
              <a:t>答案示例</a:t>
            </a:r>
            <a:r>
              <a:rPr lang="en-US" altLang="zh-CN" sz="1600" b="1" dirty="0"/>
              <a:t>1</a:t>
            </a:r>
            <a:r>
              <a:rPr lang="zh-CN" altLang="en-US" sz="1600" b="1" dirty="0"/>
              <a:t>：自重自爱，不卑不亢，热忱刚烈，敢于追求自由、平等和独立的人格，不依附于富贵之家，不畏权势，具有强烈的自尊心和反抗精神</a:t>
            </a:r>
            <a:r>
              <a:rPr lang="zh-CN" altLang="en-US" sz="1600" b="1" dirty="0" smtClean="0"/>
              <a:t>。</a:t>
            </a:r>
            <a:endParaRPr lang="en-US" altLang="zh-CN" sz="1600" b="1" dirty="0" smtClean="0"/>
          </a:p>
          <a:p>
            <a:pPr algn="just"/>
            <a:r>
              <a:rPr lang="zh-CN" altLang="en-US" sz="1600" b="1" dirty="0" smtClean="0"/>
              <a:t>答案</a:t>
            </a:r>
            <a:r>
              <a:rPr lang="zh-CN" altLang="en-US" sz="1600" b="1" dirty="0"/>
              <a:t>示例</a:t>
            </a:r>
            <a:r>
              <a:rPr lang="en-US" altLang="zh-CN" sz="1600" b="1" dirty="0"/>
              <a:t>2</a:t>
            </a:r>
            <a:r>
              <a:rPr lang="zh-CN" altLang="en-US" sz="1600" b="1" dirty="0"/>
              <a:t>：性格刚柔并济，自重自爱，不卑不亢；注重内在的旨趣、修养，心灵强大，热忱刚烈，敢于追求自由、平等和独立的人格，为了捍卫人格独立而勇敢地放弃对富贵之家的依附，凭借自己的力量主宰自己的命运，凭借自己的才学养活自己；不畏强横，不惧势力，具有强烈的自尊心和反抗精神</a:t>
            </a:r>
            <a:r>
              <a:rPr lang="zh-CN" altLang="en-US" sz="1600" b="1" dirty="0" smtClean="0"/>
              <a:t>。</a:t>
            </a:r>
            <a:endParaRPr lang="zh-CN" altLang="en-US" sz="1600" b="1" dirty="0"/>
          </a:p>
        </p:txBody>
      </p:sp>
    </p:spTree>
    <p:extLst>
      <p:ext uri="{BB962C8B-B14F-4D97-AF65-F5344CB8AC3E}">
        <p14:creationId xmlns:p14="http://schemas.microsoft.com/office/powerpoint/2010/main" val="7094463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TotalTime>
  <Words>2152</Words>
  <Application>Microsoft Office PowerPoint</Application>
  <PresentationFormat>全屏显示(16:9)</PresentationFormat>
  <Paragraphs>157</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楷体</vt:lpstr>
      <vt:lpstr>宋体</vt:lpstr>
      <vt:lpstr>Arial</vt:lpstr>
      <vt:lpstr>Calibri</vt:lpstr>
      <vt:lpstr>Times New Roman</vt:lpstr>
      <vt:lpstr>Office 主题</vt:lpstr>
      <vt:lpstr>杜少卿</vt:lpstr>
      <vt:lpstr>沈琼枝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经鑫</cp:lastModifiedBy>
  <cp:revision>192</cp:revision>
  <cp:lastPrinted>1601-01-01T00:00:00Z</cp:lastPrinted>
  <dcterms:created xsi:type="dcterms:W3CDTF">2019-03-06T12:23:06Z</dcterms:created>
  <dcterms:modified xsi:type="dcterms:W3CDTF">2020-04-01T00:14:50Z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