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  <p:sldMasterId id="2147483678" r:id="rId3"/>
  </p:sldMasterIdLst>
  <p:notesMasterIdLst>
    <p:notesMasterId r:id="rId70"/>
  </p:notesMasterIdLst>
  <p:sldIdLst>
    <p:sldId id="308" r:id="rId4"/>
    <p:sldId id="309" r:id="rId5"/>
    <p:sldId id="374" r:id="rId6"/>
    <p:sldId id="258" r:id="rId7"/>
    <p:sldId id="261" r:id="rId8"/>
    <p:sldId id="375" r:id="rId9"/>
    <p:sldId id="262" r:id="rId10"/>
    <p:sldId id="371" r:id="rId11"/>
    <p:sldId id="370" r:id="rId12"/>
    <p:sldId id="372" r:id="rId13"/>
    <p:sldId id="378" r:id="rId14"/>
    <p:sldId id="379" r:id="rId15"/>
    <p:sldId id="377" r:id="rId16"/>
    <p:sldId id="373" r:id="rId17"/>
    <p:sldId id="263" r:id="rId18"/>
    <p:sldId id="381" r:id="rId19"/>
    <p:sldId id="382" r:id="rId20"/>
    <p:sldId id="388" r:id="rId21"/>
    <p:sldId id="376" r:id="rId22"/>
    <p:sldId id="380" r:id="rId23"/>
    <p:sldId id="430" r:id="rId24"/>
    <p:sldId id="264" r:id="rId25"/>
    <p:sldId id="385" r:id="rId26"/>
    <p:sldId id="383" r:id="rId27"/>
    <p:sldId id="384" r:id="rId28"/>
    <p:sldId id="266" r:id="rId29"/>
    <p:sldId id="386" r:id="rId30"/>
    <p:sldId id="431" r:id="rId31"/>
    <p:sldId id="387" r:id="rId32"/>
    <p:sldId id="389" r:id="rId33"/>
    <p:sldId id="390" r:id="rId34"/>
    <p:sldId id="394" r:id="rId35"/>
    <p:sldId id="433" r:id="rId36"/>
    <p:sldId id="393" r:id="rId37"/>
    <p:sldId id="395" r:id="rId38"/>
    <p:sldId id="396" r:id="rId39"/>
    <p:sldId id="392" r:id="rId40"/>
    <p:sldId id="391" r:id="rId41"/>
    <p:sldId id="397" r:id="rId42"/>
    <p:sldId id="398" r:id="rId43"/>
    <p:sldId id="399" r:id="rId44"/>
    <p:sldId id="403" r:id="rId45"/>
    <p:sldId id="404" r:id="rId46"/>
    <p:sldId id="405" r:id="rId47"/>
    <p:sldId id="406" r:id="rId48"/>
    <p:sldId id="408" r:id="rId49"/>
    <p:sldId id="432" r:id="rId50"/>
    <p:sldId id="409" r:id="rId51"/>
    <p:sldId id="411" r:id="rId52"/>
    <p:sldId id="416" r:id="rId53"/>
    <p:sldId id="412" r:id="rId54"/>
    <p:sldId id="415" r:id="rId55"/>
    <p:sldId id="413" r:id="rId56"/>
    <p:sldId id="410" r:id="rId57"/>
    <p:sldId id="421" r:id="rId58"/>
    <p:sldId id="422" r:id="rId59"/>
    <p:sldId id="423" r:id="rId60"/>
    <p:sldId id="420" r:id="rId61"/>
    <p:sldId id="424" r:id="rId62"/>
    <p:sldId id="425" r:id="rId63"/>
    <p:sldId id="426" r:id="rId64"/>
    <p:sldId id="427" r:id="rId65"/>
    <p:sldId id="428" r:id="rId66"/>
    <p:sldId id="429" r:id="rId67"/>
    <p:sldId id="365" r:id="rId68"/>
    <p:sldId id="327" r:id="rId69"/>
  </p:sldIdLst>
  <p:sldSz cx="9144000" cy="5715000" type="screen16x10"/>
  <p:notesSz cx="6858000" cy="9144000"/>
  <p:defaultTextStyle>
    <a:defPPr>
      <a:defRPr lang="zh-CN"/>
    </a:defPPr>
    <a:lvl1pPr marL="0" algn="l" defTabSz="914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914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1" algn="l" defTabSz="914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5" algn="l" defTabSz="914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1" algn="l" defTabSz="914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25" algn="l" defTabSz="914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0" algn="l" defTabSz="914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62" algn="l" defTabSz="914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578" autoAdjust="0"/>
  </p:normalViewPr>
  <p:slideViewPr>
    <p:cSldViewPr>
      <p:cViewPr varScale="1">
        <p:scale>
          <a:sx n="118" d="100"/>
          <a:sy n="118" d="100"/>
        </p:scale>
        <p:origin x="-3270" y="-9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30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tableStyles" Target="tableStyle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71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080" units="cm"/>
        </inkml:traceFormat>
        <inkml:channelProperties>
          <inkml:channelProperty channel="X" name="resolution" value="36.57143" units="1/cm"/>
          <inkml:channelProperty channel="Y" name="resolution" value="34.83871" units="1/cm"/>
        </inkml:channelProperties>
      </inkml:inkSource>
      <inkml:timestamp xml:id="ts0" timeString="2020-03-11T04:32:38.6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3204 12700,'15'0,"0"0,-1 0,16 0,-16 0,1 0,15 0,-1 0,15 0,-29 0,14 0,0 0,30 0,-29 0,14 0,-30 0,45 0,-44 0,14 0,-14 0,29 0,-14 0,-1 0,15 0,0 0,0 0,0 0,0 0,1 0,13 0,-28 0,14 0,0 0,0 0,0 0,-14 0,14 0,-15 0,0 0,16 0,-16 0,15 0,-15 0,1 0,14 0,0 0,-15 0,16 0,-1 0,-15-15,15 15,-14 0,14 0,0 0,-15-14,15 14,-14 0,-1 0,0 0,1 0,-1 0,15 0,-29 0,14 0,1 0,43 0,-43 0,43 0,-43 0,28 0,-14 0,-14 0,-1-15,1 15,14 0,-15 0,15-15,0 15,-14 0,14-14,-15 14,15 0,-14 0,-1 0,1 0,14-15,-15 15,0-15,-14 15,0 0,0 0,-1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DC29E-25C7-49B5-BAFC-417295D47C88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DA4E6-DBF2-4B22-AEBC-299FDD4ED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171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9142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1" algn="l" defTabSz="9142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35" algn="l" defTabSz="9142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81" algn="l" defTabSz="9142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25" algn="l" defTabSz="9142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0" algn="l" defTabSz="9142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2" algn="l" defTabSz="9142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2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的对象名即于指针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DA4E6-DBF2-4B22-AEBC-299FDD4ED234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938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DA4E6-DBF2-4B22-AEBC-299FDD4ED234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149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周 上半周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DA4E6-DBF2-4B22-AEBC-299FDD4ED234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881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113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91140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8385AD-A04E-453B-AE4A-C70ED5E8BD1B}" type="slidenum">
              <a:rPr lang="en-US" altLang="zh-CN">
                <a:latin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445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104452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DFAE433D-4647-4C46-B9AC-5B9B31C23788}" type="slidenum">
              <a:rPr lang="en-US" altLang="zh-CN">
                <a:solidFill>
                  <a:prstClr val="black"/>
                </a:solidFill>
                <a:latin typeface="Arial" pitchFamily="34" charset="0"/>
              </a:rPr>
              <a:pPr>
                <a:spcBef>
                  <a:spcPct val="0"/>
                </a:spcBef>
              </a:pPr>
              <a:t>46</a:t>
            </a:fld>
            <a:endParaRPr lang="en-US" altLang="zh-CN">
              <a:solidFill>
                <a:prstClr val="black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Token</a:t>
            </a:r>
            <a:r>
              <a:rPr lang="zh-CN" altLang="en-US" dirty="0" smtClean="0"/>
              <a:t>最小词法单位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DA4E6-DBF2-4B22-AEBC-299FDD4ED234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721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DA4E6-DBF2-4B22-AEBC-299FDD4ED234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275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操作数不能为多于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位的数或浮点数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DA4E6-DBF2-4B22-AEBC-299FDD4ED234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024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DA4E6-DBF2-4B22-AEBC-299FDD4ED234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275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DA4E6-DBF2-4B22-AEBC-299FDD4ED234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152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2" y="1112373"/>
            <a:ext cx="8979446" cy="3005267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  <a:effectLst>
            <a:reflection blurRad="12700" stA="30000" endPos="36000" dir="5400000" sy="-100000" algn="bl" rotWithShape="0"/>
          </a:effectLst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5301853"/>
            <a:ext cx="2133600" cy="304271"/>
          </a:xfrm>
        </p:spPr>
        <p:txBody>
          <a:bodyPr/>
          <a:lstStyle/>
          <a:p>
            <a:fld id="{A50C5AAE-0B16-46AE-9118-13DD8FB9120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5301853"/>
            <a:ext cx="2895600" cy="304271"/>
          </a:xfr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9144000" cy="877280"/>
          </a:xfrm>
          <a:prstGeom prst="rect">
            <a:avLst/>
          </a:prstGeom>
          <a:gradFill flip="none" rotWithShape="1">
            <a:gsLst>
              <a:gs pos="0">
                <a:srgbClr val="6A1E1C"/>
              </a:gs>
              <a:gs pos="0">
                <a:schemeClr val="accent2">
                  <a:lumMod val="75000"/>
                  <a:shade val="30000"/>
                  <a:satMod val="115000"/>
                </a:schemeClr>
              </a:gs>
              <a:gs pos="32000">
                <a:schemeClr val="accent2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zh-CN" altLang="en-US" sz="3200" dirty="0">
                <a:solidFill>
                  <a:prstClr val="white"/>
                </a:solidFill>
              </a:rPr>
              <a:t>        计算机科学与技术学院</a:t>
            </a:r>
            <a:endParaRPr lang="zh-CN" altLang="en-US" sz="2400" dirty="0">
              <a:solidFill>
                <a:prstClr val="white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6" y="51030"/>
            <a:ext cx="936104" cy="77522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21" y="221942"/>
            <a:ext cx="1656183" cy="43340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 flipV="1">
            <a:off x="1665" y="5167067"/>
            <a:ext cx="9144000" cy="547374"/>
          </a:xfrm>
          <a:prstGeom prst="rect">
            <a:avLst/>
          </a:prstGeom>
          <a:pattFill prst="pct20">
            <a:fgClr>
              <a:schemeClr val="bg1">
                <a:lumMod val="50000"/>
              </a:schemeClr>
            </a:fgClr>
            <a:bgClr>
              <a:schemeClr val="bg1">
                <a:lumMod val="65000"/>
              </a:schemeClr>
            </a:bgClr>
          </a:pattFill>
          <a:ln>
            <a:noFill/>
          </a:ln>
          <a:scene3d>
            <a:camera prst="orthographicFront">
              <a:rot lat="0" lon="0" rev="10799999"/>
            </a:camera>
            <a:lightRig rig="threePt" dir="t"/>
          </a:scene3d>
          <a:sp3d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65" y="955356"/>
            <a:ext cx="9144000" cy="4320480"/>
          </a:xfrm>
          <a:prstGeom prst="rect">
            <a:avLst/>
          </a:prstGeom>
          <a:gradFill flip="none" rotWithShape="1">
            <a:gsLst>
              <a:gs pos="43000">
                <a:schemeClr val="bg1">
                  <a:alpha val="65000"/>
                </a:schemeClr>
              </a:gs>
              <a:gs pos="0">
                <a:schemeClr val="tx2">
                  <a:lumMod val="40000"/>
                  <a:lumOff val="60000"/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endParaRPr lang="zh-CN" altLang="en-US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 flipV="1">
            <a:off x="0" y="877280"/>
            <a:ext cx="9144000" cy="180020"/>
          </a:xfrm>
          <a:prstGeom prst="rect">
            <a:avLst/>
          </a:prstGeom>
          <a:pattFill prst="pct20">
            <a:fgClr>
              <a:schemeClr val="bg1">
                <a:lumMod val="50000"/>
              </a:schemeClr>
            </a:fgClr>
            <a:bgClr>
              <a:schemeClr val="bg1">
                <a:lumMod val="65000"/>
              </a:schemeClr>
            </a:bgClr>
          </a:patt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内容占位符 22"/>
          <p:cNvSpPr>
            <a:spLocks noGrp="1"/>
          </p:cNvSpPr>
          <p:nvPr>
            <p:ph sz="quarter" idx="13"/>
          </p:nvPr>
        </p:nvSpPr>
        <p:spPr>
          <a:xfrm>
            <a:off x="1043610" y="1777380"/>
            <a:ext cx="7056784" cy="16201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0">
                <a:solidFill>
                  <a:srgbClr val="E21D08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7" name="内容占位符 24"/>
          <p:cNvSpPr>
            <a:spLocks noGrp="1"/>
          </p:cNvSpPr>
          <p:nvPr>
            <p:ph sz="quarter" idx="14"/>
          </p:nvPr>
        </p:nvSpPr>
        <p:spPr>
          <a:xfrm>
            <a:off x="2087576" y="3577171"/>
            <a:ext cx="4968875" cy="1336364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b="1">
                <a:solidFill>
                  <a:srgbClr val="E21D08"/>
                </a:solidFill>
                <a:effectLst/>
                <a:latin typeface="+mj-lt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67850" y="913285"/>
            <a:ext cx="371704" cy="4248472"/>
          </a:xfrm>
          <a:prstGeom prst="rect">
            <a:avLst/>
          </a:prstGeom>
          <a:gradFill flip="none" rotWithShape="1">
            <a:gsLst>
              <a:gs pos="0">
                <a:srgbClr val="8F2222">
                  <a:tint val="66000"/>
                  <a:satMod val="160000"/>
                </a:srgbClr>
              </a:gs>
              <a:gs pos="50000">
                <a:srgbClr val="8F2222">
                  <a:tint val="44500"/>
                  <a:satMod val="160000"/>
                </a:srgbClr>
              </a:gs>
              <a:gs pos="100000">
                <a:srgbClr val="8F2222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vert="eaVert" wrap="none" lIns="91428" tIns="45714" rIns="91428" bIns="45714" anchor="ctr"/>
          <a:lstStyle>
            <a:defPPr>
              <a:defRPr lang="zh-CN"/>
            </a:defPPr>
            <a:lvl1pPr>
              <a:defRPr i="1"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i="0" dirty="0">
                <a:solidFill>
                  <a:prstClr val="white"/>
                </a:solidFill>
              </a:rPr>
              <a:t>数据结构（</a:t>
            </a:r>
            <a:r>
              <a:rPr lang="en-US" altLang="zh-CN" i="0" dirty="0">
                <a:solidFill>
                  <a:prstClr val="white"/>
                </a:solidFill>
              </a:rPr>
              <a:t>Python</a:t>
            </a:r>
            <a:r>
              <a:rPr lang="zh-CN" altLang="en-US" i="0" dirty="0">
                <a:solidFill>
                  <a:prstClr val="white"/>
                </a:solidFill>
              </a:rPr>
              <a:t>语言版）</a:t>
            </a:r>
          </a:p>
        </p:txBody>
      </p:sp>
    </p:spTree>
    <p:extLst>
      <p:ext uri="{BB962C8B-B14F-4D97-AF65-F5344CB8AC3E}">
        <p14:creationId xmlns:p14="http://schemas.microsoft.com/office/powerpoint/2010/main" val="1174062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33504"/>
            <a:ext cx="7772400" cy="148342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63337"/>
            <a:ext cx="6400800" cy="122766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63672" y="5208476"/>
            <a:ext cx="3786690" cy="304271"/>
          </a:xfrm>
          <a:prstGeom prst="rect">
            <a:avLst/>
          </a:prstGeom>
        </p:spPr>
        <p:txBody>
          <a:bodyPr/>
          <a:lstStyle/>
          <a:p>
            <a:fld id="{A50C5AAE-0B16-46AE-9118-13DD8FB9120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648" y="5208476"/>
            <a:ext cx="3786691" cy="30427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91089" y="5208476"/>
            <a:ext cx="1161826" cy="304271"/>
          </a:xfrm>
          <a:prstGeom prst="rect">
            <a:avLst/>
          </a:prstGeom>
        </p:spPr>
        <p:txBody>
          <a:bodyPr/>
          <a:lstStyle/>
          <a:p>
            <a:fld id="{2D6CD9D1-4DF3-4DC0-A8DC-E2282698A5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945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75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434A-1094-4C26-ADA4-1AB6210859A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896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7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900"/>
            </a:lvl1pPr>
            <a:lvl2pPr marL="356574" indent="0" algn="ctr">
              <a:buNone/>
              <a:defRPr sz="1600"/>
            </a:lvl2pPr>
            <a:lvl3pPr marL="713145" indent="0" algn="ctr">
              <a:buNone/>
              <a:defRPr sz="1400"/>
            </a:lvl3pPr>
            <a:lvl4pPr marL="1069719" indent="0" algn="ctr">
              <a:buNone/>
              <a:defRPr sz="1200"/>
            </a:lvl4pPr>
            <a:lvl5pPr marL="1426293" indent="0" algn="ctr">
              <a:buNone/>
              <a:defRPr sz="1200"/>
            </a:lvl5pPr>
            <a:lvl6pPr marL="1782867" indent="0" algn="ctr">
              <a:buNone/>
              <a:defRPr sz="1200"/>
            </a:lvl6pPr>
            <a:lvl7pPr marL="2139439" indent="0" algn="ctr">
              <a:buNone/>
              <a:defRPr sz="1200"/>
            </a:lvl7pPr>
            <a:lvl8pPr marL="2496012" indent="0" algn="ctr">
              <a:buNone/>
              <a:defRPr sz="1200"/>
            </a:lvl8pPr>
            <a:lvl9pPr marL="2852586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37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766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424786"/>
            <a:ext cx="7886700" cy="2377281"/>
          </a:xfrm>
        </p:spPr>
        <p:txBody>
          <a:bodyPr anchor="b"/>
          <a:lstStyle>
            <a:lvl1pPr>
              <a:defRPr sz="47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824555"/>
            <a:ext cx="7886700" cy="1250156"/>
          </a:xfrm>
        </p:spPr>
        <p:txBody>
          <a:bodyPr/>
          <a:lstStyle>
            <a:lvl1pPr marL="0" indent="0">
              <a:buNone/>
              <a:defRPr sz="1900"/>
            </a:lvl1pPr>
            <a:lvl2pPr marL="356574" indent="0">
              <a:buNone/>
              <a:defRPr sz="1600"/>
            </a:lvl2pPr>
            <a:lvl3pPr marL="713145" indent="0">
              <a:buNone/>
              <a:defRPr sz="1400"/>
            </a:lvl3pPr>
            <a:lvl4pPr marL="1069719" indent="0">
              <a:buNone/>
              <a:defRPr sz="1200"/>
            </a:lvl4pPr>
            <a:lvl5pPr marL="1426293" indent="0">
              <a:buNone/>
              <a:defRPr sz="1200"/>
            </a:lvl5pPr>
            <a:lvl6pPr marL="1782867" indent="0">
              <a:buNone/>
              <a:defRPr sz="1200"/>
            </a:lvl6pPr>
            <a:lvl7pPr marL="2139439" indent="0">
              <a:buNone/>
              <a:defRPr sz="1200"/>
            </a:lvl7pPr>
            <a:lvl8pPr marL="2496012" indent="0">
              <a:buNone/>
              <a:defRPr sz="1200"/>
            </a:lvl8pPr>
            <a:lvl9pPr marL="2852586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99789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889000"/>
            <a:ext cx="4038600" cy="4381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89000"/>
            <a:ext cx="4038600" cy="4381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3458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04274"/>
            <a:ext cx="7886700" cy="110463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400969"/>
            <a:ext cx="3868737" cy="686593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6574" indent="0">
              <a:buNone/>
              <a:defRPr sz="1600" b="1"/>
            </a:lvl2pPr>
            <a:lvl3pPr marL="713145" indent="0">
              <a:buNone/>
              <a:defRPr sz="1400" b="1"/>
            </a:lvl3pPr>
            <a:lvl4pPr marL="1069719" indent="0">
              <a:buNone/>
              <a:defRPr sz="1200" b="1"/>
            </a:lvl4pPr>
            <a:lvl5pPr marL="1426293" indent="0">
              <a:buNone/>
              <a:defRPr sz="1200" b="1"/>
            </a:lvl5pPr>
            <a:lvl6pPr marL="1782867" indent="0">
              <a:buNone/>
              <a:defRPr sz="1200" b="1"/>
            </a:lvl6pPr>
            <a:lvl7pPr marL="2139439" indent="0">
              <a:buNone/>
              <a:defRPr sz="1200" b="1"/>
            </a:lvl7pPr>
            <a:lvl8pPr marL="2496012" indent="0">
              <a:buNone/>
              <a:defRPr sz="1200" b="1"/>
            </a:lvl8pPr>
            <a:lvl9pPr marL="2852586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087563"/>
            <a:ext cx="3868737" cy="307049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788" cy="686593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6574" indent="0">
              <a:buNone/>
              <a:defRPr sz="1600" b="1"/>
            </a:lvl2pPr>
            <a:lvl3pPr marL="713145" indent="0">
              <a:buNone/>
              <a:defRPr sz="1400" b="1"/>
            </a:lvl3pPr>
            <a:lvl4pPr marL="1069719" indent="0">
              <a:buNone/>
              <a:defRPr sz="1200" b="1"/>
            </a:lvl4pPr>
            <a:lvl5pPr marL="1426293" indent="0">
              <a:buNone/>
              <a:defRPr sz="1200" b="1"/>
            </a:lvl5pPr>
            <a:lvl6pPr marL="1782867" indent="0">
              <a:buNone/>
              <a:defRPr sz="1200" b="1"/>
            </a:lvl6pPr>
            <a:lvl7pPr marL="2139439" indent="0">
              <a:buNone/>
              <a:defRPr sz="1200" b="1"/>
            </a:lvl7pPr>
            <a:lvl8pPr marL="2496012" indent="0">
              <a:buNone/>
              <a:defRPr sz="1200" b="1"/>
            </a:lvl8pPr>
            <a:lvl9pPr marL="2852586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788" cy="307049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1349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1850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280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6"/>
          <p:cNvSpPr>
            <a:spLocks noChangeArrowheads="1"/>
          </p:cNvSpPr>
          <p:nvPr/>
        </p:nvSpPr>
        <p:spPr bwMode="auto">
          <a:xfrm>
            <a:off x="1441450" y="5498042"/>
            <a:ext cx="7702550" cy="216958"/>
          </a:xfrm>
          <a:prstGeom prst="rect">
            <a:avLst/>
          </a:prstGeom>
          <a:solidFill>
            <a:srgbClr val="8F22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8" tIns="45714" rIns="91428" bIns="45714" anchor="ctr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971603" y="1770051"/>
            <a:ext cx="7594059" cy="1791339"/>
          </a:xfrm>
          <a:noFill/>
        </p:spPr>
        <p:txBody>
          <a:bodyPr>
            <a:normAutofit/>
          </a:bodyPr>
          <a:lstStyle>
            <a:lvl1pPr algn="ctr">
              <a:defRPr sz="3600" b="0" baseline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3"/>
          </p:nvPr>
        </p:nvSpPr>
        <p:spPr>
          <a:xfrm>
            <a:off x="6512692" y="5498042"/>
            <a:ext cx="2133600" cy="21695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6CD9D1-4DF3-4DC0-A8DC-E2282698A5F5}" type="slidenum">
              <a:rPr lang="zh-CN" altLang="en-US" smtClean="0">
                <a:solidFill>
                  <a:prstClr val="white"/>
                </a:solidFill>
              </a:rPr>
              <a:pPr/>
              <a:t>‹#›</a:t>
            </a:fld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Rectangle 36"/>
          <p:cNvSpPr>
            <a:spLocks noChangeArrowheads="1"/>
          </p:cNvSpPr>
          <p:nvPr/>
        </p:nvSpPr>
        <p:spPr bwMode="auto">
          <a:xfrm>
            <a:off x="5403186" y="364668"/>
            <a:ext cx="3504934" cy="216958"/>
          </a:xfrm>
          <a:prstGeom prst="rect">
            <a:avLst/>
          </a:prstGeom>
          <a:solidFill>
            <a:srgbClr val="8F22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8" tIns="45714" rIns="91428" bIns="45714" anchor="ctr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Rectangle 36"/>
          <p:cNvSpPr>
            <a:spLocks noChangeArrowheads="1"/>
          </p:cNvSpPr>
          <p:nvPr/>
        </p:nvSpPr>
        <p:spPr bwMode="auto">
          <a:xfrm>
            <a:off x="563010" y="395155"/>
            <a:ext cx="3504934" cy="216958"/>
          </a:xfrm>
          <a:prstGeom prst="rect">
            <a:avLst/>
          </a:prstGeom>
          <a:solidFill>
            <a:srgbClr val="8F22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8" tIns="45714" rIns="91428" bIns="45714" anchor="ctr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2" y="51030"/>
            <a:ext cx="936104" cy="77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97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2" y="381000"/>
            <a:ext cx="2949575" cy="1333500"/>
          </a:xfrm>
        </p:spPr>
        <p:txBody>
          <a:bodyPr anchor="b"/>
          <a:lstStyle>
            <a:lvl1pPr>
              <a:defRPr sz="2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822856"/>
            <a:ext cx="4629150" cy="4061354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2" y="1714500"/>
            <a:ext cx="2949575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56574" indent="0">
              <a:buNone/>
              <a:defRPr sz="1100"/>
            </a:lvl2pPr>
            <a:lvl3pPr marL="713145" indent="0">
              <a:buNone/>
              <a:defRPr sz="900"/>
            </a:lvl3pPr>
            <a:lvl4pPr marL="1069719" indent="0">
              <a:buNone/>
              <a:defRPr sz="800"/>
            </a:lvl4pPr>
            <a:lvl5pPr marL="1426293" indent="0">
              <a:buNone/>
              <a:defRPr sz="800"/>
            </a:lvl5pPr>
            <a:lvl6pPr marL="1782867" indent="0">
              <a:buNone/>
              <a:defRPr sz="800"/>
            </a:lvl6pPr>
            <a:lvl7pPr marL="2139439" indent="0">
              <a:buNone/>
              <a:defRPr sz="800"/>
            </a:lvl7pPr>
            <a:lvl8pPr marL="2496012" indent="0">
              <a:buNone/>
              <a:defRPr sz="800"/>
            </a:lvl8pPr>
            <a:lvl9pPr marL="2852586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403815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2" y="381000"/>
            <a:ext cx="2949575" cy="1333500"/>
          </a:xfrm>
        </p:spPr>
        <p:txBody>
          <a:bodyPr anchor="b"/>
          <a:lstStyle>
            <a:lvl1pPr>
              <a:defRPr sz="2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822856"/>
            <a:ext cx="4629150" cy="4061354"/>
          </a:xfrm>
        </p:spPr>
        <p:txBody>
          <a:bodyPr/>
          <a:lstStyle>
            <a:lvl1pPr marL="0" indent="0">
              <a:buNone/>
              <a:defRPr sz="2500"/>
            </a:lvl1pPr>
            <a:lvl2pPr marL="356574" indent="0">
              <a:buNone/>
              <a:defRPr sz="2200"/>
            </a:lvl2pPr>
            <a:lvl3pPr marL="713145" indent="0">
              <a:buNone/>
              <a:defRPr sz="1900"/>
            </a:lvl3pPr>
            <a:lvl4pPr marL="1069719" indent="0">
              <a:buNone/>
              <a:defRPr sz="1600"/>
            </a:lvl4pPr>
            <a:lvl5pPr marL="1426293" indent="0">
              <a:buNone/>
              <a:defRPr sz="1600"/>
            </a:lvl5pPr>
            <a:lvl6pPr marL="1782867" indent="0">
              <a:buNone/>
              <a:defRPr sz="1600"/>
            </a:lvl6pPr>
            <a:lvl7pPr marL="2139439" indent="0">
              <a:buNone/>
              <a:defRPr sz="1600"/>
            </a:lvl7pPr>
            <a:lvl8pPr marL="2496012" indent="0">
              <a:buNone/>
              <a:defRPr sz="1600"/>
            </a:lvl8pPr>
            <a:lvl9pPr marL="2852586" indent="0">
              <a:buNone/>
              <a:defRPr sz="16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2" y="1714500"/>
            <a:ext cx="2949575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56574" indent="0">
              <a:buNone/>
              <a:defRPr sz="1100"/>
            </a:lvl2pPr>
            <a:lvl3pPr marL="713145" indent="0">
              <a:buNone/>
              <a:defRPr sz="900"/>
            </a:lvl3pPr>
            <a:lvl4pPr marL="1069719" indent="0">
              <a:buNone/>
              <a:defRPr sz="800"/>
            </a:lvl4pPr>
            <a:lvl5pPr marL="1426293" indent="0">
              <a:buNone/>
              <a:defRPr sz="800"/>
            </a:lvl5pPr>
            <a:lvl6pPr marL="1782867" indent="0">
              <a:buNone/>
              <a:defRPr sz="800"/>
            </a:lvl6pPr>
            <a:lvl7pPr marL="2139439" indent="0">
              <a:buNone/>
              <a:defRPr sz="800"/>
            </a:lvl7pPr>
            <a:lvl8pPr marL="2496012" indent="0">
              <a:buNone/>
              <a:defRPr sz="800"/>
            </a:lvl8pPr>
            <a:lvl9pPr marL="2852586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357214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0973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7000"/>
            <a:ext cx="2057400" cy="51435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7000"/>
            <a:ext cx="6019800" cy="51435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454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6"/>
          <p:cNvSpPr>
            <a:spLocks noChangeArrowheads="1"/>
          </p:cNvSpPr>
          <p:nvPr userDrawn="1"/>
        </p:nvSpPr>
        <p:spPr bwMode="auto">
          <a:xfrm>
            <a:off x="1441450" y="5498042"/>
            <a:ext cx="7702550" cy="216958"/>
          </a:xfrm>
          <a:prstGeom prst="rect">
            <a:avLst/>
          </a:prstGeom>
          <a:solidFill>
            <a:srgbClr val="8F22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8" tIns="45714" rIns="91428" bIns="45714" anchor="ctr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4" name="Rectangle 33"/>
          <p:cNvSpPr>
            <a:spLocks noChangeArrowheads="1"/>
          </p:cNvSpPr>
          <p:nvPr userDrawn="1"/>
        </p:nvSpPr>
        <p:spPr bwMode="auto">
          <a:xfrm flipV="1">
            <a:off x="809625" y="740776"/>
            <a:ext cx="7974448" cy="38366"/>
          </a:xfrm>
          <a:prstGeom prst="rect">
            <a:avLst/>
          </a:prstGeom>
          <a:solidFill>
            <a:srgbClr val="8F22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8" tIns="45714" rIns="91428" bIns="45714" anchor="ctr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5" name="Oval 34"/>
          <p:cNvSpPr>
            <a:spLocks noChangeArrowheads="1"/>
          </p:cNvSpPr>
          <p:nvPr userDrawn="1"/>
        </p:nvSpPr>
        <p:spPr bwMode="auto">
          <a:xfrm>
            <a:off x="309199" y="212461"/>
            <a:ext cx="699457" cy="600664"/>
          </a:xfrm>
          <a:prstGeom prst="ellipse">
            <a:avLst/>
          </a:prstGeom>
          <a:solidFill>
            <a:srgbClr val="8F22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8" tIns="45714" rIns="91428" bIns="45714" anchor="ctr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730420" y="956619"/>
            <a:ext cx="8053659" cy="4055893"/>
          </a:xfrm>
        </p:spPr>
        <p:txBody>
          <a:bodyPr>
            <a:normAutofit/>
          </a:bodyPr>
          <a:lstStyle>
            <a:lvl1pPr algn="just">
              <a:spcBef>
                <a:spcPts val="600"/>
              </a:spcBef>
              <a:spcAft>
                <a:spcPts val="600"/>
              </a:spcAft>
              <a:defRPr sz="2400" b="1" baseline="0">
                <a:effectLst/>
                <a:latin typeface="Calibri" panose="020F0502020204030204" pitchFamily="34" charset="0"/>
              </a:defRPr>
            </a:lvl1pPr>
            <a:lvl2pPr algn="just">
              <a:spcBef>
                <a:spcPts val="600"/>
              </a:spcBef>
              <a:spcAft>
                <a:spcPts val="600"/>
              </a:spcAft>
              <a:defRPr sz="2000" b="0" baseline="0">
                <a:effectLst/>
                <a:latin typeface="Calibri" panose="020F0502020204030204" pitchFamily="34" charset="0"/>
              </a:defRPr>
            </a:lvl2pPr>
            <a:lvl3pPr algn="just">
              <a:spcBef>
                <a:spcPts val="600"/>
              </a:spcBef>
              <a:spcAft>
                <a:spcPts val="600"/>
              </a:spcAft>
              <a:defRPr b="0" baseline="0">
                <a:effectLst/>
                <a:latin typeface="Calibri" panose="020F0502020204030204" pitchFamily="34" charset="0"/>
              </a:defRPr>
            </a:lvl3pPr>
            <a:lvl4pPr algn="just">
              <a:spcBef>
                <a:spcPts val="600"/>
              </a:spcBef>
              <a:spcAft>
                <a:spcPts val="600"/>
              </a:spcAft>
              <a:defRPr b="0" baseline="0">
                <a:effectLst/>
                <a:latin typeface="Calibri" panose="020F0502020204030204" pitchFamily="34" charset="0"/>
              </a:defRPr>
            </a:lvl4pPr>
            <a:lvl5pPr algn="just">
              <a:spcBef>
                <a:spcPts val="600"/>
              </a:spcBef>
              <a:spcAft>
                <a:spcPts val="600"/>
              </a:spcAft>
              <a:defRPr b="0" baseline="0">
                <a:effectLst/>
                <a:latin typeface="Calibri" panose="020F0502020204030204" pitchFamily="34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1107969" y="156946"/>
            <a:ext cx="7676104" cy="540314"/>
          </a:xfrm>
          <a:noFill/>
        </p:spPr>
        <p:txBody>
          <a:bodyPr>
            <a:normAutofit/>
          </a:bodyPr>
          <a:lstStyle>
            <a:lvl1pPr algn="just">
              <a:defRPr sz="3600" b="0" baseline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3"/>
          </p:nvPr>
        </p:nvSpPr>
        <p:spPr>
          <a:xfrm>
            <a:off x="6444208" y="5485637"/>
            <a:ext cx="2133600" cy="21695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615FCAC-EDCB-4B76-AAED-BDCB9B34DD4B}" type="slidenum">
              <a:rPr lang="en-US" altLang="zh-CN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prstClr val="white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48" y="49190"/>
            <a:ext cx="936104" cy="77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46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24"/>
            <a:ext cx="7772400" cy="113506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45" indent="0">
              <a:buNone/>
              <a:defRPr sz="1800"/>
            </a:lvl2pPr>
            <a:lvl3pPr marL="914291" indent="0">
              <a:buNone/>
              <a:defRPr sz="1600"/>
            </a:lvl3pPr>
            <a:lvl4pPr marL="1371435" indent="0">
              <a:buNone/>
              <a:defRPr sz="1400"/>
            </a:lvl4pPr>
            <a:lvl5pPr marL="1828581" indent="0">
              <a:buNone/>
              <a:defRPr sz="1400"/>
            </a:lvl5pPr>
            <a:lvl6pPr marL="2285725" indent="0">
              <a:buNone/>
              <a:defRPr sz="1400"/>
            </a:lvl6pPr>
            <a:lvl7pPr marL="2742870" indent="0">
              <a:buNone/>
              <a:defRPr sz="1400"/>
            </a:lvl7pPr>
            <a:lvl8pPr marL="3200016" indent="0">
              <a:buNone/>
              <a:defRPr sz="1400"/>
            </a:lvl8pPr>
            <a:lvl9pPr marL="3657162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75108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434A-1094-4C26-ADA4-1AB6210859A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55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3101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2" y="1112373"/>
            <a:ext cx="8979446" cy="3005267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  <a:effectLst>
            <a:reflection blurRad="12700" stA="30000" endPos="36000" dir="5400000" sy="-100000" algn="bl" rotWithShape="0"/>
          </a:effectLst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5301852"/>
            <a:ext cx="2133600" cy="304271"/>
          </a:xfrm>
        </p:spPr>
        <p:txBody>
          <a:bodyPr/>
          <a:lstStyle/>
          <a:p>
            <a:fld id="{A50C5AAE-0B16-46AE-9118-13DD8FB9120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5301852"/>
            <a:ext cx="2895600" cy="304271"/>
          </a:xfr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9144000" cy="877280"/>
          </a:xfrm>
          <a:prstGeom prst="rect">
            <a:avLst/>
          </a:prstGeom>
          <a:gradFill flip="none" rotWithShape="1">
            <a:gsLst>
              <a:gs pos="0">
                <a:srgbClr val="6A1E1C"/>
              </a:gs>
              <a:gs pos="0">
                <a:schemeClr val="accent2">
                  <a:lumMod val="75000"/>
                  <a:shade val="30000"/>
                  <a:satMod val="115000"/>
                </a:schemeClr>
              </a:gs>
              <a:gs pos="32000">
                <a:schemeClr val="accent2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zh-CN" altLang="en-US" sz="3200" dirty="0">
                <a:solidFill>
                  <a:prstClr val="white"/>
                </a:solidFill>
              </a:rPr>
              <a:t>        计算机科学与技术学院</a:t>
            </a:r>
            <a:endParaRPr lang="zh-CN" altLang="en-US" sz="2400" dirty="0">
              <a:solidFill>
                <a:prstClr val="white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6" y="51030"/>
            <a:ext cx="936104" cy="77522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8" y="221941"/>
            <a:ext cx="1656183" cy="43340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 flipV="1">
            <a:off x="1665" y="5167067"/>
            <a:ext cx="9144000" cy="547374"/>
          </a:xfrm>
          <a:prstGeom prst="rect">
            <a:avLst/>
          </a:prstGeom>
          <a:pattFill prst="pct20">
            <a:fgClr>
              <a:schemeClr val="bg1">
                <a:lumMod val="50000"/>
              </a:schemeClr>
            </a:fgClr>
            <a:bgClr>
              <a:schemeClr val="bg1">
                <a:lumMod val="65000"/>
              </a:schemeClr>
            </a:bgClr>
          </a:pattFill>
          <a:ln>
            <a:noFill/>
          </a:ln>
          <a:scene3d>
            <a:camera prst="orthographicFront">
              <a:rot lat="0" lon="0" rev="10799999"/>
            </a:camera>
            <a:lightRig rig="threePt" dir="t"/>
          </a:scene3d>
          <a:sp3d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65" y="955356"/>
            <a:ext cx="9144000" cy="4320480"/>
          </a:xfrm>
          <a:prstGeom prst="rect">
            <a:avLst/>
          </a:prstGeom>
          <a:gradFill flip="none" rotWithShape="1">
            <a:gsLst>
              <a:gs pos="43000">
                <a:schemeClr val="bg1">
                  <a:alpha val="65000"/>
                </a:schemeClr>
              </a:gs>
              <a:gs pos="0">
                <a:schemeClr val="tx2">
                  <a:lumMod val="40000"/>
                  <a:lumOff val="60000"/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endParaRPr lang="zh-CN" altLang="en-US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 flipV="1">
            <a:off x="0" y="877280"/>
            <a:ext cx="9144000" cy="180020"/>
          </a:xfrm>
          <a:prstGeom prst="rect">
            <a:avLst/>
          </a:prstGeom>
          <a:pattFill prst="pct20">
            <a:fgClr>
              <a:schemeClr val="bg1">
                <a:lumMod val="50000"/>
              </a:schemeClr>
            </a:fgClr>
            <a:bgClr>
              <a:schemeClr val="bg1">
                <a:lumMod val="65000"/>
              </a:schemeClr>
            </a:bgClr>
          </a:patt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内容占位符 22"/>
          <p:cNvSpPr>
            <a:spLocks noGrp="1"/>
          </p:cNvSpPr>
          <p:nvPr>
            <p:ph sz="quarter" idx="13"/>
          </p:nvPr>
        </p:nvSpPr>
        <p:spPr>
          <a:xfrm>
            <a:off x="1043610" y="1777380"/>
            <a:ext cx="7056784" cy="16201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0">
                <a:solidFill>
                  <a:srgbClr val="E21D08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7" name="内容占位符 24"/>
          <p:cNvSpPr>
            <a:spLocks noGrp="1"/>
          </p:cNvSpPr>
          <p:nvPr>
            <p:ph sz="quarter" idx="14"/>
          </p:nvPr>
        </p:nvSpPr>
        <p:spPr>
          <a:xfrm>
            <a:off x="2087570" y="3577171"/>
            <a:ext cx="4968875" cy="1336364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b="1">
                <a:solidFill>
                  <a:srgbClr val="E21D08"/>
                </a:solidFill>
                <a:effectLst/>
                <a:latin typeface="+mj-lt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67850" y="913285"/>
            <a:ext cx="371704" cy="4248472"/>
          </a:xfrm>
          <a:prstGeom prst="rect">
            <a:avLst/>
          </a:prstGeom>
          <a:gradFill flip="none" rotWithShape="1">
            <a:gsLst>
              <a:gs pos="0">
                <a:srgbClr val="8F2222">
                  <a:tint val="66000"/>
                  <a:satMod val="160000"/>
                </a:srgbClr>
              </a:gs>
              <a:gs pos="50000">
                <a:srgbClr val="8F2222">
                  <a:tint val="44500"/>
                  <a:satMod val="160000"/>
                </a:srgbClr>
              </a:gs>
              <a:gs pos="100000">
                <a:srgbClr val="8F2222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vert="eaVert" wrap="none" lIns="91428" tIns="45714" rIns="91428" bIns="45714" anchor="ctr"/>
          <a:lstStyle>
            <a:defPPr>
              <a:defRPr lang="zh-CN"/>
            </a:defPPr>
            <a:lvl1pPr>
              <a:defRPr i="1"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i="0" dirty="0">
                <a:solidFill>
                  <a:prstClr val="white"/>
                </a:solidFill>
              </a:rPr>
              <a:t>数据结构（</a:t>
            </a:r>
            <a:r>
              <a:rPr lang="en-US" altLang="zh-CN" i="0" dirty="0">
                <a:solidFill>
                  <a:prstClr val="white"/>
                </a:solidFill>
              </a:rPr>
              <a:t>Python</a:t>
            </a:r>
            <a:r>
              <a:rPr lang="zh-CN" altLang="en-US" i="0" dirty="0">
                <a:solidFill>
                  <a:prstClr val="white"/>
                </a:solidFill>
              </a:rPr>
              <a:t>语言版）</a:t>
            </a:r>
          </a:p>
        </p:txBody>
      </p:sp>
    </p:spTree>
    <p:extLst>
      <p:ext uri="{BB962C8B-B14F-4D97-AF65-F5344CB8AC3E}">
        <p14:creationId xmlns:p14="http://schemas.microsoft.com/office/powerpoint/2010/main" val="2598906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6"/>
          <p:cNvSpPr>
            <a:spLocks noChangeArrowheads="1"/>
          </p:cNvSpPr>
          <p:nvPr/>
        </p:nvSpPr>
        <p:spPr bwMode="auto">
          <a:xfrm>
            <a:off x="1441450" y="5498042"/>
            <a:ext cx="7702550" cy="216958"/>
          </a:xfrm>
          <a:prstGeom prst="rect">
            <a:avLst/>
          </a:prstGeom>
          <a:solidFill>
            <a:srgbClr val="8F22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8" tIns="45714" rIns="91428" bIns="45714" anchor="ctr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971603" y="1770048"/>
            <a:ext cx="7594059" cy="1791339"/>
          </a:xfrm>
          <a:noFill/>
        </p:spPr>
        <p:txBody>
          <a:bodyPr>
            <a:normAutofit/>
          </a:bodyPr>
          <a:lstStyle>
            <a:lvl1pPr algn="ctr">
              <a:defRPr sz="3600" b="0" baseline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3"/>
          </p:nvPr>
        </p:nvSpPr>
        <p:spPr>
          <a:xfrm>
            <a:off x="6512692" y="5498042"/>
            <a:ext cx="2133600" cy="21695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6CD9D1-4DF3-4DC0-A8DC-E2282698A5F5}" type="slidenum">
              <a:rPr lang="zh-CN" altLang="en-US" smtClean="0">
                <a:solidFill>
                  <a:prstClr val="white"/>
                </a:solidFill>
              </a:rPr>
              <a:pPr/>
              <a:t>‹#›</a:t>
            </a:fld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Rectangle 36"/>
          <p:cNvSpPr>
            <a:spLocks noChangeArrowheads="1"/>
          </p:cNvSpPr>
          <p:nvPr/>
        </p:nvSpPr>
        <p:spPr bwMode="auto">
          <a:xfrm>
            <a:off x="5403186" y="364668"/>
            <a:ext cx="3504934" cy="216958"/>
          </a:xfrm>
          <a:prstGeom prst="rect">
            <a:avLst/>
          </a:prstGeom>
          <a:solidFill>
            <a:srgbClr val="8F22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8" tIns="45714" rIns="91428" bIns="45714" anchor="ctr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Rectangle 36"/>
          <p:cNvSpPr>
            <a:spLocks noChangeArrowheads="1"/>
          </p:cNvSpPr>
          <p:nvPr/>
        </p:nvSpPr>
        <p:spPr bwMode="auto">
          <a:xfrm>
            <a:off x="563010" y="395155"/>
            <a:ext cx="3504934" cy="216958"/>
          </a:xfrm>
          <a:prstGeom prst="rect">
            <a:avLst/>
          </a:prstGeom>
          <a:solidFill>
            <a:srgbClr val="8F22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8" tIns="45714" rIns="91428" bIns="45714" anchor="ctr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2" y="51030"/>
            <a:ext cx="936104" cy="77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9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6"/>
          <p:cNvSpPr>
            <a:spLocks noChangeArrowheads="1"/>
          </p:cNvSpPr>
          <p:nvPr userDrawn="1"/>
        </p:nvSpPr>
        <p:spPr bwMode="auto">
          <a:xfrm>
            <a:off x="1441450" y="5498042"/>
            <a:ext cx="7702550" cy="216958"/>
          </a:xfrm>
          <a:prstGeom prst="rect">
            <a:avLst/>
          </a:prstGeom>
          <a:solidFill>
            <a:srgbClr val="8F22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8" tIns="45714" rIns="91428" bIns="45714" anchor="ctr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4" name="Rectangle 33"/>
          <p:cNvSpPr>
            <a:spLocks noChangeArrowheads="1"/>
          </p:cNvSpPr>
          <p:nvPr userDrawn="1"/>
        </p:nvSpPr>
        <p:spPr bwMode="auto">
          <a:xfrm flipV="1">
            <a:off x="809625" y="740775"/>
            <a:ext cx="7974448" cy="38366"/>
          </a:xfrm>
          <a:prstGeom prst="rect">
            <a:avLst/>
          </a:prstGeom>
          <a:solidFill>
            <a:srgbClr val="8F22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8" tIns="45714" rIns="91428" bIns="45714" anchor="ctr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5" name="Oval 34"/>
          <p:cNvSpPr>
            <a:spLocks noChangeArrowheads="1"/>
          </p:cNvSpPr>
          <p:nvPr userDrawn="1"/>
        </p:nvSpPr>
        <p:spPr bwMode="auto">
          <a:xfrm>
            <a:off x="309193" y="212461"/>
            <a:ext cx="699457" cy="600664"/>
          </a:xfrm>
          <a:prstGeom prst="ellipse">
            <a:avLst/>
          </a:prstGeom>
          <a:solidFill>
            <a:srgbClr val="8F22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8" tIns="45714" rIns="91428" bIns="45714" anchor="ctr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730418" y="956619"/>
            <a:ext cx="8053659" cy="4055893"/>
          </a:xfrm>
        </p:spPr>
        <p:txBody>
          <a:bodyPr>
            <a:normAutofit/>
          </a:bodyPr>
          <a:lstStyle>
            <a:lvl1pPr algn="just">
              <a:spcBef>
                <a:spcPts val="600"/>
              </a:spcBef>
              <a:spcAft>
                <a:spcPts val="600"/>
              </a:spcAft>
              <a:defRPr sz="2400" b="1" baseline="0">
                <a:effectLst/>
                <a:latin typeface="Calibri" panose="020F0502020204030204" pitchFamily="34" charset="0"/>
              </a:defRPr>
            </a:lvl1pPr>
            <a:lvl2pPr algn="just">
              <a:spcBef>
                <a:spcPts val="600"/>
              </a:spcBef>
              <a:spcAft>
                <a:spcPts val="600"/>
              </a:spcAft>
              <a:defRPr sz="2000" b="0" baseline="0">
                <a:effectLst/>
                <a:latin typeface="Calibri" panose="020F0502020204030204" pitchFamily="34" charset="0"/>
              </a:defRPr>
            </a:lvl2pPr>
            <a:lvl3pPr algn="just">
              <a:spcBef>
                <a:spcPts val="600"/>
              </a:spcBef>
              <a:spcAft>
                <a:spcPts val="600"/>
              </a:spcAft>
              <a:defRPr b="0" baseline="0">
                <a:effectLst/>
                <a:latin typeface="Calibri" panose="020F0502020204030204" pitchFamily="34" charset="0"/>
              </a:defRPr>
            </a:lvl3pPr>
            <a:lvl4pPr algn="just">
              <a:spcBef>
                <a:spcPts val="600"/>
              </a:spcBef>
              <a:spcAft>
                <a:spcPts val="600"/>
              </a:spcAft>
              <a:defRPr b="0" baseline="0">
                <a:effectLst/>
                <a:latin typeface="Calibri" panose="020F0502020204030204" pitchFamily="34" charset="0"/>
              </a:defRPr>
            </a:lvl4pPr>
            <a:lvl5pPr algn="just">
              <a:spcBef>
                <a:spcPts val="600"/>
              </a:spcBef>
              <a:spcAft>
                <a:spcPts val="600"/>
              </a:spcAft>
              <a:defRPr b="0" baseline="0">
                <a:effectLst/>
                <a:latin typeface="Calibri" panose="020F0502020204030204" pitchFamily="34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1107969" y="156946"/>
            <a:ext cx="7676104" cy="540314"/>
          </a:xfrm>
          <a:noFill/>
        </p:spPr>
        <p:txBody>
          <a:bodyPr>
            <a:normAutofit/>
          </a:bodyPr>
          <a:lstStyle>
            <a:lvl1pPr algn="just">
              <a:defRPr sz="3600" b="0" baseline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3"/>
          </p:nvPr>
        </p:nvSpPr>
        <p:spPr>
          <a:xfrm>
            <a:off x="6444208" y="5485637"/>
            <a:ext cx="2133600" cy="21695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615FCAC-EDCB-4B76-AAED-BDCB9B34DD4B}" type="slidenum">
              <a:rPr lang="en-US" altLang="zh-CN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prstClr val="white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48" y="49190"/>
            <a:ext cx="936104" cy="77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251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5"/>
            <a:ext cx="8229600" cy="3771636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70"/>
            <a:ext cx="2133600" cy="304271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C5AAE-0B16-46AE-9118-13DD8FB9120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70"/>
            <a:ext cx="2895600" cy="304271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5296970"/>
            <a:ext cx="2133600" cy="304271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CD9D1-4DF3-4DC0-A8DC-E2282698A5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10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  <p:sldLayoutId id="2147483690" r:id="rId6"/>
  </p:sldLayoutIdLst>
  <p:timing>
    <p:tnLst>
      <p:par>
        <p:cTn id="1" dur="indefinite" restart="never" nodeType="tmRoot"/>
      </p:par>
    </p:tnLst>
  </p:timing>
  <p:txStyles>
    <p:titleStyle>
      <a:lvl1pPr algn="ctr" defTabSz="45714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8" indent="-342858" algn="l" defTabSz="45714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0" indent="-285716" algn="l" defTabSz="457145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2" indent="-228573" algn="l" defTabSz="457145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08" indent="-228573" algn="l" defTabSz="457145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4" indent="-228573" algn="l" defTabSz="457145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99" indent="-228573" algn="l" defTabSz="45714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3" indent="-228573" algn="l" defTabSz="45714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89" indent="-228573" algn="l" defTabSz="45714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32" indent="-228573" algn="l" defTabSz="45714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4571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1" algn="l" defTabSz="4571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5" algn="l" defTabSz="4571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1" algn="l" defTabSz="4571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5" algn="l" defTabSz="4571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0" algn="l" defTabSz="4571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16" algn="l" defTabSz="4571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2" algn="l" defTabSz="4571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5"/>
            <a:ext cx="8229600" cy="3771636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66"/>
            <a:ext cx="2133600" cy="304271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C5AAE-0B16-46AE-9118-13DD8FB9120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66"/>
            <a:ext cx="2895600" cy="304271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5296966"/>
            <a:ext cx="2133600" cy="304271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CD9D1-4DF3-4DC0-A8DC-E2282698A5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300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4" r:id="rId4"/>
    <p:sldLayoutId id="2147483675" r:id="rId5"/>
    <p:sldLayoutId id="2147483677" r:id="rId6"/>
  </p:sldLayoutIdLst>
  <p:timing>
    <p:tnLst>
      <p:par>
        <p:cTn id="1" dur="indefinite" restart="never" nodeType="tmRoot"/>
      </p:par>
    </p:tnLst>
  </p:timing>
  <p:txStyles>
    <p:titleStyle>
      <a:lvl1pPr algn="ctr" defTabSz="45714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8" indent="-342858" algn="l" defTabSz="45714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0" indent="-285716" algn="l" defTabSz="457145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2" indent="-228573" algn="l" defTabSz="457145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08" indent="-228573" algn="l" defTabSz="457145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4" indent="-228573" algn="l" defTabSz="457145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99" indent="-228573" algn="l" defTabSz="45714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3" indent="-228573" algn="l" defTabSz="45714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89" indent="-228573" algn="l" defTabSz="45714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32" indent="-228573" algn="l" defTabSz="45714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4571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1" algn="l" defTabSz="4571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5" algn="l" defTabSz="4571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1" algn="l" defTabSz="4571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5" algn="l" defTabSz="4571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0" algn="l" defTabSz="4571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16" algn="l" defTabSz="4571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2" algn="l" defTabSz="4571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7000"/>
            <a:ext cx="82296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title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89000"/>
            <a:ext cx="8229600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077" rIns="0" bIns="280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一级</a:t>
            </a:r>
          </a:p>
          <a:p>
            <a:pPr lvl="1"/>
            <a:r>
              <a:rPr lang="zh-CN" altLang="en-GB" smtClean="0"/>
              <a:t>二级</a:t>
            </a:r>
          </a:p>
          <a:p>
            <a:pPr lvl="2"/>
            <a:r>
              <a:rPr lang="zh-CN" altLang="en-GB" smtClean="0"/>
              <a:t>三级</a:t>
            </a:r>
          </a:p>
        </p:txBody>
      </p:sp>
      <p:sp>
        <p:nvSpPr>
          <p:cNvPr id="1028" name="Line 3"/>
          <p:cNvSpPr>
            <a:spLocks noChangeShapeType="1"/>
          </p:cNvSpPr>
          <p:nvPr/>
        </p:nvSpPr>
        <p:spPr bwMode="auto">
          <a:xfrm>
            <a:off x="457200" y="762000"/>
            <a:ext cx="8229600" cy="0"/>
          </a:xfrm>
          <a:prstGeom prst="line">
            <a:avLst/>
          </a:prstGeom>
          <a:noFill/>
          <a:ln w="50800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1314" tIns="35658" rIns="71314" bIns="35658"/>
          <a:lstStyle/>
          <a:p>
            <a:pPr defTabSz="350383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900" smtClean="0">
              <a:solidFill>
                <a:srgbClr val="000000"/>
              </a:solidFill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57200" y="5303576"/>
            <a:ext cx="5614988" cy="270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0192" tIns="36499" rIns="70192" bIns="36499">
            <a:spAutoFit/>
          </a:bodyPr>
          <a:lstStyle>
            <a:lvl1pPr>
              <a:lnSpc>
                <a:spcPct val="116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xi Sans" charset="0"/>
                <a:cs typeface="Luxi Sans" charset="0"/>
              </a:defRPr>
            </a:lvl1pPr>
            <a:lvl2pPr>
              <a:lnSpc>
                <a:spcPct val="116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xi Sans" charset="0"/>
                <a:cs typeface="Luxi Sans" charset="0"/>
              </a:defRPr>
            </a:lvl2pPr>
            <a:lvl3pPr>
              <a:lnSpc>
                <a:spcPct val="116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xi Sans" charset="0"/>
                <a:cs typeface="Luxi Sans" charset="0"/>
              </a:defRPr>
            </a:lvl3pPr>
            <a:lvl4pPr>
              <a:lnSpc>
                <a:spcPct val="116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xi Sans" charset="0"/>
                <a:cs typeface="Luxi Sans" charset="0"/>
              </a:defRPr>
            </a:lvl4pPr>
            <a:lvl5pPr>
              <a:lnSpc>
                <a:spcPct val="116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xi Sans" charset="0"/>
                <a:cs typeface="Luxi Sans" charset="0"/>
              </a:defRPr>
            </a:lvl5pPr>
            <a:lvl6pPr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xi Sans" charset="0"/>
                <a:cs typeface="Luxi Sans" charset="0"/>
              </a:defRPr>
            </a:lvl6pPr>
            <a:lvl7pPr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xi Sans" charset="0"/>
                <a:cs typeface="Luxi Sans" charset="0"/>
              </a:defRPr>
            </a:lvl7pPr>
            <a:lvl8pPr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xi Sans" charset="0"/>
                <a:cs typeface="Luxi Sans" charset="0"/>
              </a:defRPr>
            </a:lvl8pPr>
            <a:lvl9pPr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xi Sans" charset="0"/>
                <a:cs typeface="Luxi Sans" charset="0"/>
              </a:defRPr>
            </a:lvl9pPr>
          </a:lstStyle>
          <a:p>
            <a:pPr defTabSz="350383" eaLnBrk="0" fontAlgn="base" hangingPunct="0">
              <a:spcBef>
                <a:spcPts val="683"/>
              </a:spcBef>
              <a:spcAft>
                <a:spcPct val="0"/>
              </a:spcAft>
              <a:defRPr/>
            </a:pPr>
            <a:r>
              <a:rPr lang="zh-CN" altLang="en-GB" sz="1100" smtClean="0">
                <a:solidFill>
                  <a:srgbClr val="3333CC"/>
                </a:solidFill>
                <a:ea typeface="宋体" panose="02010600030101010101" pitchFamily="2" charset="-122"/>
              </a:rPr>
              <a:t>数据结构和算法（</a:t>
            </a:r>
            <a:r>
              <a:rPr lang="en-GB" altLang="zh-CN" sz="1100" smtClean="0">
                <a:solidFill>
                  <a:srgbClr val="3333CC"/>
                </a:solidFill>
                <a:ea typeface="宋体" panose="02010600030101010101" pitchFamily="2" charset="-122"/>
              </a:rPr>
              <a:t>Python</a:t>
            </a:r>
            <a:r>
              <a:rPr lang="zh-CN" altLang="en-GB" sz="1100" smtClean="0">
                <a:solidFill>
                  <a:srgbClr val="3333CC"/>
                </a:solidFill>
                <a:ea typeface="宋体" panose="02010600030101010101" pitchFamily="2" charset="-122"/>
              </a:rPr>
              <a:t> 语言版）</a:t>
            </a:r>
            <a:r>
              <a:rPr lang="zh-CN" altLang="en-US" sz="1100" smtClean="0">
                <a:solidFill>
                  <a:srgbClr val="3333CC"/>
                </a:solidFill>
                <a:ea typeface="宋体" panose="02010600030101010101" pitchFamily="2" charset="-122"/>
              </a:rPr>
              <a:t>：栈和队列(1)</a:t>
            </a:r>
            <a:endParaRPr lang="zh-CN" altLang="en-GB" sz="1100" smtClean="0">
              <a:solidFill>
                <a:srgbClr val="3333CC"/>
              </a:solidFill>
              <a:ea typeface="宋体" panose="02010600030101010101" pitchFamily="2" charset="-122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6705600" y="5397501"/>
            <a:ext cx="1981200" cy="142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宋体" charset="-122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宋体" charset="-122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宋体" charset="-122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宋体" charset="-122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宋体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宋体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宋体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宋体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宋体" charset="-122"/>
              </a:defRPr>
            </a:lvl9pPr>
          </a:lstStyle>
          <a:p>
            <a:pPr algn="r" defTabSz="350383" eaLnBrk="0" fontAlgn="base" hangingPunct="0">
              <a:lnSpc>
                <a:spcPct val="116000"/>
              </a:lnSpc>
              <a:spcBef>
                <a:spcPts val="68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zh-CN" altLang="en-GB" sz="800" smtClean="0">
                <a:solidFill>
                  <a:srgbClr val="3333CC"/>
                </a:solidFill>
                <a:latin typeface="Times New Roman" pitchFamily="18" charset="0"/>
              </a:rPr>
              <a:t>裘宗燕，</a:t>
            </a:r>
            <a:fld id="{773C6CF9-94CC-4A15-8371-E3B38895069D}" type="datetime1">
              <a:rPr lang="zh-CN" altLang="en-GB" sz="800" smtClean="0">
                <a:solidFill>
                  <a:srgbClr val="3333CC"/>
                </a:solidFill>
                <a:latin typeface="Times New Roman" pitchFamily="18" charset="0"/>
              </a:rPr>
              <a:pPr algn="r" defTabSz="350383" eaLnBrk="0" fontAlgn="base" hangingPunct="0">
                <a:lnSpc>
                  <a:spcPct val="116000"/>
                </a:lnSpc>
                <a:spcBef>
                  <a:spcPts val="683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t>2020/3/13</a:t>
            </a:fld>
            <a:r>
              <a:rPr lang="zh-CN" altLang="en-GB" sz="800" smtClean="0">
                <a:solidFill>
                  <a:srgbClr val="3333CC"/>
                </a:solidFill>
                <a:latin typeface="Times New Roman" pitchFamily="18" charset="0"/>
              </a:rPr>
              <a:t>-/</a:t>
            </a:r>
            <a:fld id="{426205FF-1FFE-452D-A035-E0D83DD36427}" type="slidenum">
              <a:rPr lang="zh-CN" altLang="en-GB" sz="800" smtClean="0">
                <a:solidFill>
                  <a:srgbClr val="3333CC"/>
                </a:solidFill>
                <a:latin typeface="Times New Roman" pitchFamily="18" charset="0"/>
              </a:rPr>
              <a:pPr algn="r" defTabSz="350383" eaLnBrk="0" fontAlgn="base" hangingPunct="0">
                <a:lnSpc>
                  <a:spcPct val="116000"/>
                </a:lnSpc>
                <a:spcBef>
                  <a:spcPts val="683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t>‹#›</a:t>
            </a:fld>
            <a:r>
              <a:rPr lang="zh-CN" altLang="en-GB" sz="800" smtClean="0">
                <a:solidFill>
                  <a:srgbClr val="3333CC"/>
                </a:solidFill>
                <a:latin typeface="Times New Roman" pitchFamily="18" charset="0"/>
              </a:rPr>
              <a:t>/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457200" y="5334000"/>
            <a:ext cx="82296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1314" tIns="35658" rIns="71314" bIns="35658"/>
          <a:lstStyle/>
          <a:p>
            <a:pPr defTabSz="350383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9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43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>
        <p:tmplLst>
          <p:tmpl lvl="1">
            <p:tnLst>
              <p:par>
                <p:cTn presetID="3" presetClass="entr" presetSubtype="5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vertical)">
                      <p:cBhvr>
                        <p:cTn dur="500"/>
                        <p:tgtEl>
                          <p:spTgt spid="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3" presetClass="entr" presetSubtype="5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vertical)">
                      <p:cBhvr>
                        <p:cTn dur="500"/>
                        <p:tgtEl>
                          <p:spTgt spid="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3" presetClass="entr" presetSubtype="5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vertical)">
                      <p:cBhvr>
                        <p:cTn dur="500"/>
                        <p:tgtEl>
                          <p:spTgt spid="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defTabSz="350383" rtl="0" eaLnBrk="0" fontAlgn="base" hangingPunct="0">
        <a:lnSpc>
          <a:spcPct val="124000"/>
        </a:lnSpc>
        <a:spcBef>
          <a:spcPct val="0"/>
        </a:spcBef>
        <a:spcAft>
          <a:spcPct val="0"/>
        </a:spcAft>
        <a:buClr>
          <a:srgbClr val="3333CC"/>
        </a:buClr>
        <a:buSzPct val="100000"/>
        <a:buFont typeface="Arial" charset="0"/>
        <a:defRPr sz="2500" b="1" kern="1200">
          <a:solidFill>
            <a:srgbClr val="003366"/>
          </a:solidFill>
          <a:latin typeface="+mj-lt"/>
          <a:ea typeface="+mj-ea"/>
          <a:cs typeface="+mj-cs"/>
        </a:defRPr>
      </a:lvl1pPr>
      <a:lvl2pPr algn="l" defTabSz="350383" rtl="0" eaLnBrk="0" fontAlgn="base" hangingPunct="0">
        <a:lnSpc>
          <a:spcPct val="124000"/>
        </a:lnSpc>
        <a:spcBef>
          <a:spcPct val="0"/>
        </a:spcBef>
        <a:spcAft>
          <a:spcPct val="0"/>
        </a:spcAft>
        <a:buClr>
          <a:srgbClr val="3333CC"/>
        </a:buClr>
        <a:buSzPct val="100000"/>
        <a:buFont typeface="Arial" charset="0"/>
        <a:defRPr sz="2500" b="1">
          <a:solidFill>
            <a:srgbClr val="003366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defTabSz="350383" rtl="0" eaLnBrk="0" fontAlgn="base" hangingPunct="0">
        <a:lnSpc>
          <a:spcPct val="124000"/>
        </a:lnSpc>
        <a:spcBef>
          <a:spcPct val="0"/>
        </a:spcBef>
        <a:spcAft>
          <a:spcPct val="0"/>
        </a:spcAft>
        <a:buClr>
          <a:srgbClr val="3333CC"/>
        </a:buClr>
        <a:buSzPct val="100000"/>
        <a:buFont typeface="Arial" charset="0"/>
        <a:defRPr sz="2500" b="1">
          <a:solidFill>
            <a:srgbClr val="003366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defTabSz="350383" rtl="0" eaLnBrk="0" fontAlgn="base" hangingPunct="0">
        <a:lnSpc>
          <a:spcPct val="124000"/>
        </a:lnSpc>
        <a:spcBef>
          <a:spcPct val="0"/>
        </a:spcBef>
        <a:spcAft>
          <a:spcPct val="0"/>
        </a:spcAft>
        <a:buClr>
          <a:srgbClr val="3333CC"/>
        </a:buClr>
        <a:buSzPct val="100000"/>
        <a:buFont typeface="Arial" charset="0"/>
        <a:defRPr sz="2500" b="1">
          <a:solidFill>
            <a:srgbClr val="003366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defTabSz="350383" rtl="0" eaLnBrk="0" fontAlgn="base" hangingPunct="0">
        <a:lnSpc>
          <a:spcPct val="124000"/>
        </a:lnSpc>
        <a:spcBef>
          <a:spcPct val="0"/>
        </a:spcBef>
        <a:spcAft>
          <a:spcPct val="0"/>
        </a:spcAft>
        <a:buClr>
          <a:srgbClr val="3333CC"/>
        </a:buClr>
        <a:buSzPct val="100000"/>
        <a:buFont typeface="Arial" charset="0"/>
        <a:defRPr sz="2500" b="1">
          <a:solidFill>
            <a:srgbClr val="003366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1198482" indent="-168381" algn="l" defTabSz="350383" rtl="0" eaLnBrk="0" fontAlgn="base" hangingPunct="0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1900" b="1">
          <a:solidFill>
            <a:srgbClr val="3333CC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1555056" indent="-168381" algn="l" defTabSz="350383" rtl="0" eaLnBrk="0" fontAlgn="base" hangingPunct="0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1900" b="1">
          <a:solidFill>
            <a:srgbClr val="3333CC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911629" indent="-168381" algn="l" defTabSz="350383" rtl="0" eaLnBrk="0" fontAlgn="base" hangingPunct="0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1900" b="1">
          <a:solidFill>
            <a:srgbClr val="3333CC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2268203" indent="-168381" algn="l" defTabSz="350383" rtl="0" eaLnBrk="0" fontAlgn="base" hangingPunct="0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1900" b="1">
          <a:solidFill>
            <a:srgbClr val="3333CC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217905" indent="-217905" algn="l" defTabSz="350383" rtl="0" eaLnBrk="0" fontAlgn="base" hangingPunct="0">
        <a:spcBef>
          <a:spcPct val="50000"/>
        </a:spcBef>
        <a:spcAft>
          <a:spcPct val="0"/>
        </a:spcAft>
        <a:buClr>
          <a:srgbClr val="003366"/>
        </a:buClr>
        <a:buSzPct val="80000"/>
        <a:buFont typeface="Wingdings" pitchFamily="2" charset="2"/>
        <a:buChar char="n"/>
        <a:defRPr sz="16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584385" indent="-217905" algn="l" defTabSz="350383" rtl="0" eaLnBrk="0" fontAlgn="base" hangingPunct="0">
        <a:spcBef>
          <a:spcPct val="50000"/>
        </a:spcBef>
        <a:spcAft>
          <a:spcPct val="0"/>
        </a:spcAft>
        <a:buClr>
          <a:srgbClr val="3333CC"/>
        </a:buClr>
        <a:buSzPct val="80000"/>
        <a:buFont typeface="Wingdings" pitchFamily="2" charset="2"/>
        <a:buChar char="q"/>
        <a:defRPr sz="1600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896385" indent="-163430" algn="l" defTabSz="350383" rtl="0" eaLnBrk="0" fontAlgn="base" hangingPunct="0">
        <a:spcBef>
          <a:spcPct val="50000"/>
        </a:spcBef>
        <a:spcAft>
          <a:spcPct val="0"/>
        </a:spcAft>
        <a:buClr>
          <a:srgbClr val="99CCFF"/>
        </a:buClr>
        <a:buChar char="o"/>
        <a:defRPr sz="1600" b="1" kern="1200">
          <a:solidFill>
            <a:srgbClr val="000000"/>
          </a:solidFill>
          <a:latin typeface="+mn-lt"/>
          <a:ea typeface="+mn-ea"/>
          <a:cs typeface="+mn-cs"/>
        </a:defRPr>
      </a:lvl3pPr>
      <a:lvl4pPr marL="1364388" indent="-178287" algn="l" defTabSz="350383" rtl="0" eaLnBrk="0" fontAlgn="base" hangingPunct="0">
        <a:lnSpc>
          <a:spcPct val="102000"/>
        </a:lnSpc>
        <a:spcBef>
          <a:spcPts val="351"/>
        </a:spcBef>
        <a:spcAft>
          <a:spcPct val="0"/>
        </a:spcAft>
        <a:buClr>
          <a:srgbClr val="CC3300"/>
        </a:buClr>
        <a:buSzPct val="100000"/>
        <a:buFont typeface="Wingdings" panose="05000000000000000000" pitchFamily="2" charset="2"/>
        <a:buChar char=""/>
        <a:defRPr kern="1200">
          <a:solidFill>
            <a:srgbClr val="000000"/>
          </a:solidFill>
          <a:latin typeface="Comic Sans MS" panose="030F0702030302020204" pitchFamily="66" charset="0"/>
          <a:ea typeface="+mn-ea"/>
          <a:cs typeface="+mn-cs"/>
        </a:defRPr>
      </a:lvl4pPr>
      <a:lvl5pPr marL="1691247" indent="-178287" algn="l" defTabSz="350383" rtl="0" eaLnBrk="0" fontAlgn="base" hangingPunct="0">
        <a:lnSpc>
          <a:spcPct val="102000"/>
        </a:lnSpc>
        <a:spcBef>
          <a:spcPts val="351"/>
        </a:spcBef>
        <a:spcAft>
          <a:spcPct val="0"/>
        </a:spcAft>
        <a:buClr>
          <a:srgbClr val="CC3300"/>
        </a:buClr>
        <a:buSzPct val="100000"/>
        <a:buFont typeface="Wingdings" panose="05000000000000000000" pitchFamily="2" charset="2"/>
        <a:buChar char=""/>
        <a:defRPr kern="1200">
          <a:solidFill>
            <a:srgbClr val="000000"/>
          </a:solidFill>
          <a:latin typeface="Comic Sans MS" panose="030F0702030302020204" pitchFamily="66" charset="0"/>
          <a:ea typeface="+mn-ea"/>
          <a:cs typeface="+mn-cs"/>
        </a:defRPr>
      </a:lvl5pPr>
      <a:lvl6pPr marL="1961152" indent="-178287" algn="l" defTabSz="713145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317726" indent="-178287" algn="l" defTabSz="713145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674299" indent="-178287" algn="l" defTabSz="713145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030872" indent="-178287" algn="l" defTabSz="713145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1314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74" algn="l" defTabSz="71314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145" algn="l" defTabSz="71314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719" algn="l" defTabSz="71314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293" algn="l" defTabSz="71314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2867" algn="l" defTabSz="71314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439" algn="l" defTabSz="71314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012" algn="l" defTabSz="71314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586" algn="l" defTabSz="71314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emf"/><Relationship Id="rId4" Type="http://schemas.openxmlformats.org/officeDocument/2006/relationships/customXml" Target="../ink/ink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03</a:t>
            </a:r>
            <a:r>
              <a:rPr lang="zh-CN" altLang="en-US" dirty="0" smtClean="0"/>
              <a:t>周补充（栈）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709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11561" y="913284"/>
            <a:ext cx="8053659" cy="405589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ct val="50000"/>
              </a:spcBef>
              <a:buNone/>
            </a:pPr>
            <a:r>
              <a:rPr lang="zh-CN" altLang="en-US" dirty="0" smtClean="0"/>
              <a:t>假设</a:t>
            </a:r>
            <a:r>
              <a:rPr lang="zh-CN" altLang="en-US" dirty="0"/>
              <a:t>有５个元素</a:t>
            </a:r>
            <a:r>
              <a:rPr lang="en-US" altLang="zh-CN" dirty="0" err="1"/>
              <a:t>abcde</a:t>
            </a:r>
            <a:r>
              <a:rPr lang="zh-CN" altLang="en-US" dirty="0"/>
              <a:t>顺序进栈（进栈过程中可以出栈），出栈序列为</a:t>
            </a:r>
            <a:r>
              <a:rPr lang="en-US" altLang="zh-CN" dirty="0" err="1"/>
              <a:t>dceba</a:t>
            </a:r>
            <a:r>
              <a:rPr lang="zh-CN" altLang="en-US" dirty="0"/>
              <a:t>，则该栈容量必定不小于多少。</a:t>
            </a:r>
          </a:p>
          <a:p>
            <a:pPr algn="l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问题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065412"/>
            <a:ext cx="201930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996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T</a:t>
            </a:r>
            <a:r>
              <a:rPr lang="zh-CN" altLang="en-US" dirty="0">
                <a:solidFill>
                  <a:srgbClr val="0070C0"/>
                </a:solidFill>
              </a:rPr>
              <a:t>类型</a:t>
            </a:r>
            <a:r>
              <a:rPr lang="zh-CN" altLang="en-US" dirty="0">
                <a:solidFill>
                  <a:srgbClr val="FF0000"/>
                </a:solidFill>
              </a:rPr>
              <a:t>元素构成的栈是由</a:t>
            </a:r>
            <a:r>
              <a:rPr lang="en-US" altLang="zh-CN" dirty="0">
                <a:solidFill>
                  <a:srgbClr val="0070C0"/>
                </a:solidFill>
              </a:rPr>
              <a:t>T</a:t>
            </a:r>
            <a:r>
              <a:rPr lang="zh-CN" altLang="en-US" dirty="0">
                <a:solidFill>
                  <a:srgbClr val="0070C0"/>
                </a:solidFill>
              </a:rPr>
              <a:t>类型</a:t>
            </a:r>
            <a:r>
              <a:rPr lang="zh-CN" altLang="en-US" dirty="0">
                <a:solidFill>
                  <a:srgbClr val="FF0000"/>
                </a:solidFill>
              </a:rPr>
              <a:t>元素构成的有限序列</a:t>
            </a:r>
            <a:r>
              <a:rPr lang="zh-CN" altLang="en-US" dirty="0"/>
              <a:t>，并且具有以下基本操作：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）创建一个空栈</a:t>
            </a:r>
            <a:r>
              <a:rPr lang="en-US" altLang="zh-CN" dirty="0"/>
              <a:t>(</a:t>
            </a:r>
            <a:r>
              <a:rPr lang="en-US" altLang="zh-CN" dirty="0" err="1"/>
              <a:t>init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）判断栈是否为空</a:t>
            </a:r>
            <a:r>
              <a:rPr lang="en-US" altLang="zh-CN" dirty="0"/>
              <a:t>(empty)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）求栈的长度，即栈中元素个数</a:t>
            </a:r>
            <a:r>
              <a:rPr lang="en-US" altLang="zh-CN" dirty="0"/>
              <a:t>(</a:t>
            </a:r>
            <a:r>
              <a:rPr lang="en-US" altLang="zh-CN" dirty="0" err="1"/>
              <a:t>len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）入栈一个元素</a:t>
            </a:r>
            <a:r>
              <a:rPr lang="en-US" altLang="zh-CN" dirty="0"/>
              <a:t>(push)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）出栈一个元素</a:t>
            </a:r>
            <a:r>
              <a:rPr lang="en-US" altLang="zh-CN" dirty="0"/>
              <a:t>(pop)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）读取栈顶元素</a:t>
            </a:r>
            <a:r>
              <a:rPr lang="en-US" altLang="zh-CN" dirty="0"/>
              <a:t>(</a:t>
            </a:r>
            <a:r>
              <a:rPr lang="en-US" altLang="zh-CN" dirty="0" err="1"/>
              <a:t>get_top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栈的抽象数据类型</a:t>
            </a:r>
            <a:r>
              <a:rPr lang="en-US" altLang="zh-CN" dirty="0" smtClean="0"/>
              <a:t>ADT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933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ADT</a:t>
            </a:r>
            <a:r>
              <a:rPr lang="zh-CN" altLang="en-US" dirty="0" smtClean="0"/>
              <a:t>’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769268"/>
            <a:ext cx="6390556" cy="4600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标注 4"/>
          <p:cNvSpPr/>
          <p:nvPr/>
        </p:nvSpPr>
        <p:spPr>
          <a:xfrm>
            <a:off x="6717043" y="985292"/>
            <a:ext cx="2160240" cy="1008112"/>
          </a:xfrm>
          <a:prstGeom prst="wedgeRoundRect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zh-CN" altLang="en-US" dirty="0" smtClean="0"/>
              <a:t>找不同</a:t>
            </a:r>
            <a:endParaRPr lang="zh-CN" altLang="en-US" dirty="0"/>
          </a:p>
        </p:txBody>
      </p:sp>
      <p:sp>
        <p:nvSpPr>
          <p:cNvPr id="6" name="圆角矩形标注 5"/>
          <p:cNvSpPr/>
          <p:nvPr/>
        </p:nvSpPr>
        <p:spPr>
          <a:xfrm>
            <a:off x="7010813" y="2072996"/>
            <a:ext cx="2160240" cy="1008112"/>
          </a:xfrm>
          <a:prstGeom prst="wedgeRoundRect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zh-CN" altLang="en-US" dirty="0" smtClean="0"/>
              <a:t>没有本质不同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473" y="22217"/>
            <a:ext cx="5123494" cy="544763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28" tIns="45714" rIns="91428" bIns="45714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from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abc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import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ABCMeta, abstractmethod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class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AbstractStack(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metaclass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=ABCMeta):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B2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@abstractmethod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B2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B2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def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__init__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):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"""</a:t>
            </a:r>
            <a:b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创建一个空栈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"""</a:t>
            </a:r>
            <a:b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B2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@abstractmethod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B2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B2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def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empty(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):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"""</a:t>
            </a:r>
            <a:b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判断栈是否为空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(empty)</a:t>
            </a:r>
            <a:b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"""</a:t>
            </a:r>
            <a:b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B2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@abstractmethod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B2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B2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def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__len__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):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"""</a:t>
            </a:r>
            <a:b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求栈的长度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"""</a:t>
            </a:r>
            <a:b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endParaRPr lang="zh-CN" altLang="zh-CN" sz="24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42991" y="481236"/>
            <a:ext cx="4037522" cy="4524303"/>
          </a:xfrm>
          <a:prstGeom prst="rect">
            <a:avLst/>
          </a:prstGeom>
          <a:solidFill>
            <a:schemeClr val="bg1"/>
          </a:solidFill>
        </p:spPr>
        <p:txBody>
          <a:bodyPr wrap="square" lIns="91428" tIns="45714" rIns="91428" bIns="45714">
            <a:spAutoFit/>
          </a:bodyPr>
          <a:lstStyle/>
          <a:p>
            <a:r>
              <a:rPr lang="zh-CN" altLang="zh-CN" i="1" dirty="0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i="1" dirty="0" smtClean="0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</a:t>
            </a:r>
            <a:r>
              <a:rPr lang="zh-CN" altLang="zh-CN" dirty="0" smtClean="0">
                <a:solidFill>
                  <a:srgbClr val="0000B2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@</a:t>
            </a:r>
            <a:r>
              <a:rPr lang="zh-CN" altLang="zh-CN" dirty="0">
                <a:solidFill>
                  <a:srgbClr val="0000B2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abstractmethod</a:t>
            </a:r>
            <a:br>
              <a:rPr lang="zh-CN" altLang="zh-CN" dirty="0">
                <a:solidFill>
                  <a:srgbClr val="0000B2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dirty="0">
                <a:solidFill>
                  <a:srgbClr val="0000B2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lang="zh-CN" altLang="zh-CN" b="1" dirty="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def </a:t>
            </a:r>
            <a:r>
              <a:rPr lang="zh-CN" altLang="zh-CN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push(</a:t>
            </a:r>
            <a:r>
              <a:rPr lang="zh-CN" altLang="zh-CN" dirty="0">
                <a:solidFill>
                  <a:srgbClr val="94558D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lang="zh-CN" altLang="zh-CN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, item):</a:t>
            </a:r>
            <a:br>
              <a:rPr lang="zh-CN" altLang="zh-CN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lang="zh-CN" altLang="zh-CN" i="1" dirty="0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"""</a:t>
            </a:r>
            <a:br>
              <a:rPr lang="zh-CN" altLang="zh-CN" i="1" dirty="0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i="1" dirty="0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</a:t>
            </a:r>
            <a:r>
              <a:rPr lang="zh-CN" altLang="zh-CN" i="1" dirty="0">
                <a:solidFill>
                  <a:srgbClr val="80808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入栈一个元素</a:t>
            </a:r>
            <a:r>
              <a:rPr lang="zh-CN" altLang="zh-CN" i="1" dirty="0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lang="zh-CN" altLang="zh-CN" i="1" dirty="0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i="1" dirty="0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"""</a:t>
            </a:r>
            <a:br>
              <a:rPr lang="zh-CN" altLang="zh-CN" i="1" dirty="0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i="1" dirty="0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lang="zh-CN" altLang="zh-CN" dirty="0">
                <a:solidFill>
                  <a:srgbClr val="0000B2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@abstractmethod</a:t>
            </a:r>
            <a:br>
              <a:rPr lang="zh-CN" altLang="zh-CN" dirty="0">
                <a:solidFill>
                  <a:srgbClr val="0000B2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dirty="0">
                <a:solidFill>
                  <a:srgbClr val="0000B2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lang="zh-CN" altLang="zh-CN" b="1" dirty="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def </a:t>
            </a:r>
            <a:r>
              <a:rPr lang="zh-CN" altLang="zh-CN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pop(</a:t>
            </a:r>
            <a:r>
              <a:rPr lang="zh-CN" altLang="zh-CN" dirty="0">
                <a:solidFill>
                  <a:srgbClr val="94558D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lang="zh-CN" altLang="zh-CN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):</a:t>
            </a:r>
            <a:br>
              <a:rPr lang="zh-CN" altLang="zh-CN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lang="zh-CN" altLang="zh-CN" i="1" dirty="0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"""</a:t>
            </a:r>
            <a:br>
              <a:rPr lang="zh-CN" altLang="zh-CN" i="1" dirty="0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i="1" dirty="0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</a:t>
            </a:r>
            <a:r>
              <a:rPr lang="zh-CN" altLang="zh-CN" i="1" dirty="0">
                <a:solidFill>
                  <a:srgbClr val="80808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出栈一个元素</a:t>
            </a:r>
            <a:r>
              <a:rPr lang="zh-CN" altLang="zh-CN" i="1" dirty="0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lang="zh-CN" altLang="zh-CN" i="1" dirty="0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i="1" dirty="0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"""</a:t>
            </a:r>
            <a:br>
              <a:rPr lang="zh-CN" altLang="zh-CN" i="1" dirty="0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i="1" dirty="0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lang="zh-CN" altLang="zh-CN" i="1" dirty="0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i="1" dirty="0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lang="zh-CN" altLang="zh-CN" dirty="0">
                <a:solidFill>
                  <a:srgbClr val="0000B2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@abstractmethod</a:t>
            </a:r>
            <a:br>
              <a:rPr lang="zh-CN" altLang="zh-CN" dirty="0">
                <a:solidFill>
                  <a:srgbClr val="0000B2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dirty="0">
                <a:solidFill>
                  <a:srgbClr val="0000B2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lang="zh-CN" altLang="zh-CN" b="1" dirty="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def </a:t>
            </a:r>
            <a:r>
              <a:rPr lang="zh-CN" altLang="zh-CN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get_top(</a:t>
            </a:r>
            <a:r>
              <a:rPr lang="zh-CN" altLang="zh-CN" dirty="0">
                <a:solidFill>
                  <a:srgbClr val="94558D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lang="zh-CN" altLang="zh-CN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):</a:t>
            </a:r>
            <a:br>
              <a:rPr lang="zh-CN" altLang="zh-CN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lang="zh-CN" altLang="zh-CN" i="1" dirty="0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"""</a:t>
            </a:r>
            <a:br>
              <a:rPr lang="zh-CN" altLang="zh-CN" i="1" dirty="0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i="1" dirty="0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</a:t>
            </a:r>
            <a:r>
              <a:rPr lang="zh-CN" altLang="zh-CN" i="1" dirty="0">
                <a:solidFill>
                  <a:srgbClr val="80808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读取栈顶元素</a:t>
            </a:r>
            <a:r>
              <a:rPr lang="zh-CN" altLang="zh-CN" i="1" dirty="0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lang="zh-CN" altLang="zh-CN" i="1" dirty="0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i="1" dirty="0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"""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456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顺序存储</a:t>
            </a:r>
            <a:endParaRPr lang="en-US" altLang="zh-CN" dirty="0" smtClean="0"/>
          </a:p>
          <a:p>
            <a:r>
              <a:rPr lang="zh-CN" altLang="en-US" dirty="0" smtClean="0"/>
              <a:t>链式存储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栈的存储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410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611561" y="777272"/>
            <a:ext cx="8053659" cy="456050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/>
              <a:t>Python</a:t>
            </a:r>
            <a:r>
              <a:rPr lang="zh-CN" altLang="en-US" dirty="0" smtClean="0"/>
              <a:t>有没有内置的栈类？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en-US" altLang="zh-CN" dirty="0"/>
              <a:t>Python</a:t>
            </a:r>
            <a:r>
              <a:rPr lang="zh-CN" altLang="zh-CN" dirty="0"/>
              <a:t>标准库</a:t>
            </a:r>
            <a:r>
              <a:rPr lang="en-US" altLang="zh-CN" dirty="0"/>
              <a:t>queue</a:t>
            </a:r>
            <a:r>
              <a:rPr lang="zh-CN" altLang="zh-CN" dirty="0"/>
              <a:t>中，提供</a:t>
            </a:r>
            <a:r>
              <a:rPr lang="zh-CN" altLang="zh-CN" dirty="0" smtClean="0"/>
              <a:t>了</a:t>
            </a:r>
            <a:r>
              <a:rPr lang="en-US" altLang="zh-CN" dirty="0" smtClean="0"/>
              <a:t>LIFO</a:t>
            </a:r>
            <a:r>
              <a:rPr lang="zh-CN" altLang="zh-CN" dirty="0"/>
              <a:t>队列类</a:t>
            </a:r>
            <a:r>
              <a:rPr lang="en-US" altLang="zh-CN" dirty="0" err="1" smtClean="0"/>
              <a:t>LifoQueue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en-US" altLang="zh-CN" dirty="0" err="1" smtClean="0"/>
              <a:t>LifoQueue</a:t>
            </a:r>
            <a:r>
              <a:rPr lang="zh-CN" altLang="en-US" dirty="0" smtClean="0"/>
              <a:t>的存储方法？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sz="2000" dirty="0"/>
              <a:t>用</a:t>
            </a:r>
            <a:r>
              <a:rPr lang="en-US" altLang="zh-CN" sz="2000" dirty="0"/>
              <a:t>Python</a:t>
            </a:r>
            <a:r>
              <a:rPr lang="zh-CN" altLang="en-US" sz="2000" dirty="0"/>
              <a:t>的</a:t>
            </a:r>
            <a:r>
              <a:rPr lang="en-US" altLang="zh-CN" sz="2000" dirty="0"/>
              <a:t>List</a:t>
            </a:r>
            <a:r>
              <a:rPr lang="zh-CN" altLang="en-US" sz="2000" dirty="0"/>
              <a:t>实现的顺序存储</a:t>
            </a:r>
          </a:p>
        </p:txBody>
      </p:sp>
      <p:sp>
        <p:nvSpPr>
          <p:cNvPr id="2" name="矩形 1"/>
          <p:cNvSpPr/>
          <p:nvPr/>
        </p:nvSpPr>
        <p:spPr>
          <a:xfrm>
            <a:off x="4860032" y="4457678"/>
            <a:ext cx="4572000" cy="369320"/>
          </a:xfrm>
          <a:prstGeom prst="rect">
            <a:avLst/>
          </a:prstGeom>
        </p:spPr>
        <p:txBody>
          <a:bodyPr lIns="91428" tIns="45714" rIns="91428" bIns="45714">
            <a:spAutoFit/>
          </a:bodyPr>
          <a:lstStyle/>
          <a:p>
            <a:r>
              <a:rPr lang="zh-CN" altLang="en-US" b="1" dirty="0" smtClean="0">
                <a:solidFill>
                  <a:srgbClr val="00007D"/>
                </a:solidFill>
                <a:ea typeface="楷体_GB2312" pitchFamily="49" charset="-122"/>
              </a:rPr>
              <a:t> </a:t>
            </a:r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181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栈的顺序存储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987825" y="3361558"/>
            <a:ext cx="4414518" cy="461653"/>
          </a:xfrm>
          <a:prstGeom prst="rect">
            <a:avLst/>
          </a:prstGeom>
        </p:spPr>
        <p:txBody>
          <a:bodyPr wrap="none" lIns="91428" tIns="45714" rIns="91428" bIns="45714">
            <a:spAutoFit/>
          </a:bodyPr>
          <a:lstStyle/>
          <a:p>
            <a:pPr lvl="2">
              <a:lnSpc>
                <a:spcPct val="120000"/>
              </a:lnSpc>
            </a:pPr>
            <a:r>
              <a:rPr lang="zh-CN" altLang="en-US" sz="2000" dirty="0"/>
              <a:t>用</a:t>
            </a:r>
            <a:r>
              <a:rPr lang="en-US" altLang="zh-CN" sz="2000" dirty="0"/>
              <a:t>Python</a:t>
            </a:r>
            <a:r>
              <a:rPr lang="zh-CN" altLang="en-US" sz="2000" dirty="0"/>
              <a:t>列表实现的顺序存储</a:t>
            </a:r>
          </a:p>
        </p:txBody>
      </p:sp>
    </p:spTree>
    <p:extLst>
      <p:ext uri="{BB962C8B-B14F-4D97-AF65-F5344CB8AC3E}">
        <p14:creationId xmlns:p14="http://schemas.microsoft.com/office/powerpoint/2010/main" val="176034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962" y="15986"/>
            <a:ext cx="6672041" cy="5648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43873" y="1129311"/>
            <a:ext cx="2228086" cy="54031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列表的存储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983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简化图示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513965"/>
            <a:ext cx="7795260" cy="101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34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栈顶在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0</a:t>
            </a:r>
            <a:r>
              <a:rPr lang="zh-CN" altLang="en-US" dirty="0" smtClean="0"/>
              <a:t>号位置还是</a:t>
            </a:r>
            <a:r>
              <a:rPr lang="en-US" altLang="zh-CN" dirty="0" smtClean="0"/>
              <a:t>-1</a:t>
            </a:r>
            <a:r>
              <a:rPr lang="zh-CN" altLang="en-US" dirty="0" smtClean="0"/>
              <a:t>号位置？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栈的顺序存储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列表</a:t>
            </a:r>
            <a:r>
              <a:rPr lang="zh-CN" altLang="en-US" dirty="0"/>
              <a:t>实现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1345333"/>
            <a:ext cx="728662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3289548"/>
            <a:ext cx="7096125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8234396" y="2065414"/>
            <a:ext cx="364178" cy="523208"/>
          </a:xfrm>
          <a:prstGeom prst="rect">
            <a:avLst/>
          </a:prstGeom>
        </p:spPr>
        <p:txBody>
          <a:bodyPr wrap="none" lIns="91428" tIns="45714" rIns="91428" bIns="45714">
            <a:spAutoFit/>
          </a:bodyPr>
          <a:lstStyle/>
          <a:p>
            <a:r>
              <a:rPr lang="zh-CN" altLang="en-US" sz="2800" b="1" dirty="0">
                <a:solidFill>
                  <a:prstClr val="black"/>
                </a:solidFill>
                <a:latin typeface="Calibri" panose="020F0502020204030204" pitchFamily="34" charset="0"/>
              </a:rPr>
              <a:t>√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7968288" y="4196953"/>
            <a:ext cx="494022" cy="461653"/>
          </a:xfrm>
          <a:prstGeom prst="rect">
            <a:avLst/>
          </a:prstGeom>
        </p:spPr>
        <p:txBody>
          <a:bodyPr wrap="none" lIns="91428" tIns="45714" rIns="91428" bIns="45714">
            <a:spAutoFit/>
          </a:bodyPr>
          <a:lstStyle/>
          <a:p>
            <a:r>
              <a:rPr lang="en-US" altLang="zh-CN" sz="2400" b="1" dirty="0"/>
              <a:t>×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6191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主要学习内容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579682" y="946083"/>
            <a:ext cx="654003" cy="5400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en-US" altLang="zh-CN" sz="2800" b="1" dirty="0">
                <a:solidFill>
                  <a:prstClr val="black"/>
                </a:solidFill>
              </a:rPr>
              <a:t>1</a:t>
            </a:r>
            <a:endParaRPr lang="zh-CN" altLang="en-US" sz="2800" b="1" dirty="0">
              <a:solidFill>
                <a:prstClr val="black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577018" y="2516632"/>
            <a:ext cx="654003" cy="54033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en-US" altLang="zh-CN" sz="2800" b="1" dirty="0">
                <a:solidFill>
                  <a:prstClr val="black"/>
                </a:solidFill>
              </a:rPr>
              <a:t>3</a:t>
            </a:r>
            <a:endParaRPr lang="zh-CN" altLang="en-US" sz="2800" b="1" dirty="0">
              <a:solidFill>
                <a:prstClr val="black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321395" y="1725839"/>
            <a:ext cx="5350745" cy="546459"/>
          </a:xfrm>
          <a:prstGeom prst="roundRect">
            <a:avLst/>
          </a:prstGeom>
          <a:gradFill>
            <a:gsLst>
              <a:gs pos="0">
                <a:schemeClr val="accent5">
                  <a:tint val="100000"/>
                  <a:shade val="100000"/>
                  <a:satMod val="130000"/>
                </a:schemeClr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just"/>
            <a:r>
              <a:rPr lang="zh-CN" altLang="en-US" sz="2800" b="1" dirty="0">
                <a:solidFill>
                  <a:prstClr val="black"/>
                </a:solidFill>
              </a:rPr>
              <a:t>栈的概念和性质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2321395" y="2516908"/>
            <a:ext cx="5350745" cy="540060"/>
          </a:xfrm>
          <a:prstGeom prst="roundRect">
            <a:avLst/>
          </a:prstGeom>
          <a:gradFill>
            <a:gsLst>
              <a:gs pos="0">
                <a:schemeClr val="accent5">
                  <a:tint val="100000"/>
                  <a:shade val="100000"/>
                  <a:satMod val="130000"/>
                </a:schemeClr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just"/>
            <a:r>
              <a:rPr lang="zh-CN" altLang="en-US" sz="2800" b="1" dirty="0">
                <a:solidFill>
                  <a:prstClr val="black"/>
                </a:solidFill>
              </a:rPr>
              <a:t>栈的顺序存储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1577018" y="1725837"/>
            <a:ext cx="654003" cy="54033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en-US" altLang="zh-CN" sz="2800" b="1" dirty="0">
                <a:solidFill>
                  <a:prstClr val="black"/>
                </a:solidFill>
              </a:rPr>
              <a:t>2</a:t>
            </a:r>
            <a:endParaRPr lang="zh-CN" altLang="en-US" sz="2800" b="1" dirty="0">
              <a:solidFill>
                <a:prstClr val="black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321395" y="946087"/>
            <a:ext cx="5350745" cy="546459"/>
          </a:xfrm>
          <a:prstGeom prst="roundRect">
            <a:avLst/>
          </a:prstGeom>
          <a:gradFill>
            <a:gsLst>
              <a:gs pos="0">
                <a:schemeClr val="accent5">
                  <a:tint val="100000"/>
                  <a:shade val="100000"/>
                  <a:satMod val="130000"/>
                </a:schemeClr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just"/>
            <a:r>
              <a:rPr lang="zh-CN" altLang="en-US" sz="2800" b="1" dirty="0">
                <a:solidFill>
                  <a:prstClr val="black"/>
                </a:solidFill>
              </a:rPr>
              <a:t>线性结构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601309" y="3361557"/>
            <a:ext cx="654003" cy="54033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en-US" altLang="zh-CN" sz="2800" b="1" dirty="0">
                <a:solidFill>
                  <a:prstClr val="black"/>
                </a:solidFill>
              </a:rPr>
              <a:t>4</a:t>
            </a:r>
            <a:endParaRPr lang="zh-CN" altLang="en-US" sz="2800" b="1" dirty="0">
              <a:solidFill>
                <a:prstClr val="black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345686" y="3361833"/>
            <a:ext cx="5350745" cy="540060"/>
          </a:xfrm>
          <a:prstGeom prst="roundRect">
            <a:avLst/>
          </a:prstGeom>
          <a:gradFill>
            <a:gsLst>
              <a:gs pos="0">
                <a:schemeClr val="accent5">
                  <a:tint val="100000"/>
                  <a:shade val="100000"/>
                  <a:satMod val="130000"/>
                </a:schemeClr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just"/>
            <a:r>
              <a:rPr lang="zh-CN" altLang="en-US" sz="2800" b="1" dirty="0">
                <a:solidFill>
                  <a:prstClr val="black"/>
                </a:solidFill>
              </a:rPr>
              <a:t>栈的链式存储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1619672" y="4153647"/>
            <a:ext cx="654003" cy="54033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en-US" altLang="zh-CN" sz="2800" b="1" dirty="0">
                <a:solidFill>
                  <a:prstClr val="black"/>
                </a:solidFill>
              </a:rPr>
              <a:t>5</a:t>
            </a:r>
            <a:endParaRPr lang="zh-CN" altLang="en-US" sz="2800" b="1" dirty="0">
              <a:solidFill>
                <a:prstClr val="black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364051" y="4153921"/>
            <a:ext cx="5350745" cy="540060"/>
          </a:xfrm>
          <a:prstGeom prst="roundRect">
            <a:avLst/>
          </a:prstGeom>
          <a:gradFill>
            <a:gsLst>
              <a:gs pos="0">
                <a:schemeClr val="accent5">
                  <a:tint val="100000"/>
                  <a:shade val="100000"/>
                  <a:satMod val="130000"/>
                </a:schemeClr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just"/>
            <a:r>
              <a:rPr lang="zh-CN" altLang="en-US" sz="2800" b="1" dirty="0">
                <a:solidFill>
                  <a:prstClr val="black"/>
                </a:solidFill>
              </a:rPr>
              <a:t>栈的应用</a:t>
            </a:r>
          </a:p>
        </p:txBody>
      </p:sp>
    </p:spTree>
    <p:extLst>
      <p:ext uri="{BB962C8B-B14F-4D97-AF65-F5344CB8AC3E}">
        <p14:creationId xmlns:p14="http://schemas.microsoft.com/office/powerpoint/2010/main" val="158346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9" grpId="0" animBg="1"/>
      <p:bldP spid="13" grpId="0" animBg="1"/>
      <p:bldP spid="14" grpId="0" animBg="1"/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实现</a:t>
            </a:r>
            <a:endParaRPr lang="zh-CN" altLang="en-US" dirty="0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41278"/>
            <a:ext cx="3876675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4" y="1580119"/>
            <a:ext cx="4924425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9188"/>
            <a:ext cx="6286500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547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大家可以自行下载</a:t>
            </a:r>
            <a:endParaRPr lang="en-US" altLang="zh-CN" dirty="0" smtClean="0"/>
          </a:p>
          <a:p>
            <a:r>
              <a:rPr lang="zh-CN" altLang="en-US" dirty="0" smtClean="0"/>
              <a:t>我更建议自己实现所有代码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MOOC</a:t>
            </a:r>
            <a:r>
              <a:rPr lang="zh-CN" altLang="en-US" dirty="0" smtClean="0"/>
              <a:t>源课程配套</a:t>
            </a:r>
            <a:r>
              <a:rPr lang="zh-CN" altLang="en-US" dirty="0"/>
              <a:t>代码：</a:t>
            </a:r>
            <a:r>
              <a:rPr lang="en-US" altLang="zh-CN" dirty="0" err="1"/>
              <a:t>pythonds</a:t>
            </a:r>
            <a:r>
              <a:rPr lang="zh-CN" altLang="en-US" dirty="0"/>
              <a:t>模块 </a:t>
            </a:r>
          </a:p>
        </p:txBody>
      </p:sp>
    </p:spTree>
    <p:extLst>
      <p:ext uri="{BB962C8B-B14F-4D97-AF65-F5344CB8AC3E}">
        <p14:creationId xmlns:p14="http://schemas.microsoft.com/office/powerpoint/2010/main" val="400761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611561" y="937289"/>
            <a:ext cx="8053659" cy="4055893"/>
          </a:xfrm>
        </p:spPr>
        <p:txBody>
          <a:bodyPr>
            <a:normAutofit/>
          </a:bodyPr>
          <a:lstStyle/>
          <a:p>
            <a:pPr defTabSz="914291">
              <a:lnSpc>
                <a:spcPct val="120000"/>
              </a:lnSpc>
              <a:buClr>
                <a:srgbClr val="2F2F2F"/>
              </a:buClr>
              <a:buSzPct val="50000"/>
            </a:pPr>
            <a:r>
              <a:rPr lang="zh-CN" altLang="en-US" dirty="0">
                <a:solidFill>
                  <a:prstClr val="black"/>
                </a:solidFill>
                <a:ea typeface="宋体" panose="02010600030101010101" pitchFamily="2" charset="-122"/>
              </a:rPr>
              <a:t>用</a:t>
            </a:r>
            <a:r>
              <a:rPr lang="en-US" altLang="zh-CN" dirty="0">
                <a:solidFill>
                  <a:prstClr val="black"/>
                </a:solidFill>
                <a:ea typeface="宋体" panose="02010600030101010101" pitchFamily="2" charset="-122"/>
              </a:rPr>
              <a:t>Python</a:t>
            </a:r>
            <a:r>
              <a:rPr lang="zh-CN" altLang="en-US" dirty="0">
                <a:solidFill>
                  <a:prstClr val="black"/>
                </a:solidFill>
                <a:ea typeface="宋体" panose="02010600030101010101" pitchFamily="2" charset="-122"/>
              </a:rPr>
              <a:t>的列表存储栈的所有</a:t>
            </a:r>
            <a:r>
              <a:rPr lang="zh-CN" altLang="en-US" dirty="0" smtClean="0">
                <a:solidFill>
                  <a:prstClr val="black"/>
                </a:solidFill>
                <a:ea typeface="宋体" panose="02010600030101010101" pitchFamily="2" charset="-122"/>
              </a:rPr>
              <a:t>元素</a:t>
            </a:r>
            <a:endParaRPr lang="en-US" altLang="zh-CN" dirty="0" smtClean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pPr defTabSz="914291">
              <a:lnSpc>
                <a:spcPct val="120000"/>
              </a:lnSpc>
              <a:buClr>
                <a:srgbClr val="2F2F2F"/>
              </a:buClr>
              <a:buSzPct val="50000"/>
            </a:pPr>
            <a:r>
              <a:rPr lang="zh-CN" altLang="en-US" dirty="0" smtClean="0">
                <a:solidFill>
                  <a:prstClr val="black"/>
                </a:solidFill>
                <a:ea typeface="宋体" panose="02010600030101010101" pitchFamily="2" charset="-122"/>
              </a:rPr>
              <a:t>显式维护</a:t>
            </a:r>
            <a:r>
              <a:rPr lang="zh-CN" altLang="en-US" dirty="0">
                <a:solidFill>
                  <a:prstClr val="black"/>
                </a:solidFill>
                <a:ea typeface="宋体" panose="02010600030101010101" pitchFamily="2" charset="-122"/>
              </a:rPr>
              <a:t>两个变量</a:t>
            </a:r>
            <a:r>
              <a:rPr lang="en-US" altLang="zh-CN" dirty="0">
                <a:solidFill>
                  <a:prstClr val="black"/>
                </a:solidFill>
                <a:ea typeface="宋体" panose="02010600030101010101" pitchFamily="2" charset="-122"/>
              </a:rPr>
              <a:t>capacity</a:t>
            </a:r>
            <a:r>
              <a:rPr lang="zh-CN" altLang="en-US" dirty="0">
                <a:solidFill>
                  <a:prstClr val="black"/>
                </a:solidFill>
                <a:ea typeface="宋体" panose="02010600030101010101" pitchFamily="2" charset="-122"/>
              </a:rPr>
              <a:t>和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top</a:t>
            </a:r>
            <a:r>
              <a:rPr lang="zh-CN" altLang="en-US" dirty="0">
                <a:solidFill>
                  <a:prstClr val="black"/>
                </a:solidFill>
                <a:ea typeface="宋体" panose="02010600030101010101" pitchFamily="2" charset="-122"/>
              </a:rPr>
              <a:t>，分别记录当时栈的容量及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栈顶元素的位置</a:t>
            </a:r>
            <a:r>
              <a:rPr lang="zh-CN" altLang="en-US" dirty="0" smtClean="0">
                <a:solidFill>
                  <a:prstClr val="black"/>
                </a:solidFill>
                <a:ea typeface="宋体" panose="02010600030101010101" pitchFamily="2" charset="-122"/>
              </a:rPr>
              <a:t>。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顺序存储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：设置</a:t>
            </a:r>
            <a:r>
              <a:rPr lang="zh-CN" altLang="en-US" dirty="0"/>
              <a:t>当前容量和栈顶</a:t>
            </a:r>
            <a:r>
              <a:rPr lang="zh-CN" altLang="en-US" dirty="0" smtClean="0"/>
              <a:t>位置</a:t>
            </a:r>
            <a:endParaRPr lang="zh-CN" alt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455" y="2281437"/>
            <a:ext cx="3906031" cy="2634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324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图示</a:t>
            </a:r>
            <a:endParaRPr lang="zh-CN" altLang="en-US" dirty="0"/>
          </a:p>
        </p:txBody>
      </p:sp>
      <p:pic>
        <p:nvPicPr>
          <p:cNvPr id="4" name="Picture 2" descr="3-1">
            <a:extLst>
              <a:ext uri="{FF2B5EF4-FFF2-40B4-BE49-F238E27FC236}">
                <a16:creationId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w15="http://schemas.microsoft.com/office/word/2012/wordml" xmlns:o="urn:schemas-microsoft-com:office:office" xmlns:v="urn:schemas-microsoft-com:vml" xmlns:w10="urn:schemas-microsoft-com:office:word" xmlns:w="http://schemas.openxmlformats.org/wordprocessingml/2006/main" xmlns="" xmlns:a16="http://schemas.microsoft.com/office/drawing/2014/main" xmlns:arto="http://schemas.microsoft.com/office/word/2006/arto" xmlns:lc="http://schemas.openxmlformats.org/drawingml/2006/lockedCanvas" id="{AEE54560-7328-4585-A4AA-28A39C84F17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30" y="841276"/>
            <a:ext cx="8496944" cy="3816424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402010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6" y="41438"/>
            <a:ext cx="7959291" cy="5519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3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1" y="2"/>
            <a:ext cx="4496144" cy="562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562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栈的链式存储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fld id="{03393B65-40D7-4763-93B6-B3A5C3BD00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57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zh-CN" altLang="en-US" sz="3100" b="1" dirty="0">
                <a:latin typeface="华文新魏" pitchFamily="2" charset="-122"/>
                <a:ea typeface="华文新魏" pitchFamily="2" charset="-122"/>
              </a:rPr>
              <a:t>栈的链式存储表示 </a:t>
            </a:r>
            <a:r>
              <a:rPr lang="en-US" altLang="zh-CN" sz="3100" b="1" dirty="0">
                <a:ea typeface="华文新魏" pitchFamily="2" charset="-122"/>
              </a:rPr>
              <a:t>—</a:t>
            </a:r>
            <a:r>
              <a:rPr lang="en-US" altLang="zh-CN" sz="3100" b="1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3100" b="1" dirty="0">
                <a:latin typeface="华文新魏" pitchFamily="2" charset="-122"/>
                <a:ea typeface="华文新魏" pitchFamily="2" charset="-122"/>
              </a:rPr>
              <a:t>链式栈</a:t>
            </a:r>
            <a:endParaRPr lang="zh-CN" altLang="en-US" sz="31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7652" name="Line 5"/>
          <p:cNvSpPr>
            <a:spLocks noChangeShapeType="1"/>
          </p:cNvSpPr>
          <p:nvPr/>
        </p:nvSpPr>
        <p:spPr bwMode="auto">
          <a:xfrm>
            <a:off x="1295400" y="1635125"/>
            <a:ext cx="381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1314" tIns="35658" rIns="71314" bIns="35658"/>
          <a:lstStyle/>
          <a:p>
            <a:endParaRPr lang="zh-CN" altLang="en-US"/>
          </a:p>
        </p:txBody>
      </p:sp>
      <p:sp>
        <p:nvSpPr>
          <p:cNvPr id="27653" name="Rectangle 6"/>
          <p:cNvSpPr>
            <a:spLocks noChangeArrowheads="1"/>
          </p:cNvSpPr>
          <p:nvPr/>
        </p:nvSpPr>
        <p:spPr bwMode="auto">
          <a:xfrm>
            <a:off x="1676400" y="1524000"/>
            <a:ext cx="914400" cy="381000"/>
          </a:xfrm>
          <a:prstGeom prst="rect">
            <a:avLst/>
          </a:prstGeom>
          <a:solidFill>
            <a:srgbClr val="FF99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00"/>
            </a:extrusionClr>
          </a:sp3d>
        </p:spPr>
        <p:txBody>
          <a:bodyPr wrap="none" lIns="71314" tIns="35658" rIns="71314" bIns="35658" anchor="ctr">
            <a:flatTx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400" dirty="0">
                <a:latin typeface="Arial" pitchFamily="34" charset="0"/>
              </a:rPr>
              <a:t>a</a:t>
            </a:r>
            <a:r>
              <a:rPr lang="en-US" altLang="zh-CN" sz="1400" baseline="-25000" dirty="0">
                <a:latin typeface="Arial" pitchFamily="34" charset="0"/>
              </a:rPr>
              <a:t>0</a:t>
            </a:r>
            <a:endParaRPr lang="zh-CN" altLang="en-US" sz="1400" baseline="-25000" dirty="0">
              <a:latin typeface="Arial" pitchFamily="34" charset="0"/>
            </a:endParaRPr>
          </a:p>
        </p:txBody>
      </p:sp>
      <p:sp>
        <p:nvSpPr>
          <p:cNvPr id="27654" name="Line 7"/>
          <p:cNvSpPr>
            <a:spLocks noChangeShapeType="1"/>
          </p:cNvSpPr>
          <p:nvPr/>
        </p:nvSpPr>
        <p:spPr bwMode="auto">
          <a:xfrm>
            <a:off x="2209800" y="1524000"/>
            <a:ext cx="0" cy="38100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1314" tIns="35658" rIns="71314" bIns="35658"/>
          <a:lstStyle/>
          <a:p>
            <a:endParaRPr lang="zh-CN" altLang="en-US"/>
          </a:p>
        </p:txBody>
      </p:sp>
      <p:sp>
        <p:nvSpPr>
          <p:cNvPr id="27655" name="Line 8"/>
          <p:cNvSpPr>
            <a:spLocks noChangeShapeType="1"/>
          </p:cNvSpPr>
          <p:nvPr/>
        </p:nvSpPr>
        <p:spPr bwMode="auto">
          <a:xfrm flipV="1">
            <a:off x="2209800" y="1397000"/>
            <a:ext cx="152400" cy="12700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1314" tIns="35658" rIns="71314" bIns="35658"/>
          <a:lstStyle/>
          <a:p>
            <a:endParaRPr lang="zh-CN" altLang="en-US"/>
          </a:p>
        </p:txBody>
      </p:sp>
      <p:sp>
        <p:nvSpPr>
          <p:cNvPr id="27656" name="Rectangle 9"/>
          <p:cNvSpPr>
            <a:spLocks noChangeArrowheads="1"/>
          </p:cNvSpPr>
          <p:nvPr/>
        </p:nvSpPr>
        <p:spPr bwMode="auto">
          <a:xfrm>
            <a:off x="3048000" y="1524000"/>
            <a:ext cx="914400" cy="381000"/>
          </a:xfrm>
          <a:prstGeom prst="rect">
            <a:avLst/>
          </a:prstGeom>
          <a:solidFill>
            <a:srgbClr val="FF99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00"/>
            </a:extrusionClr>
          </a:sp3d>
        </p:spPr>
        <p:txBody>
          <a:bodyPr wrap="none" lIns="71314" tIns="35658" rIns="71314" bIns="35658" anchor="ctr">
            <a:flatTx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400" dirty="0">
                <a:latin typeface="Arial" pitchFamily="34" charset="0"/>
              </a:rPr>
              <a:t>a</a:t>
            </a:r>
            <a:r>
              <a:rPr lang="en-US" altLang="zh-CN" sz="1400" baseline="-25000" dirty="0">
                <a:latin typeface="Arial" pitchFamily="34" charset="0"/>
              </a:rPr>
              <a:t>1</a:t>
            </a:r>
            <a:endParaRPr lang="zh-CN" altLang="en-US" sz="1400" baseline="-25000" dirty="0">
              <a:latin typeface="Arial" pitchFamily="34" charset="0"/>
            </a:endParaRPr>
          </a:p>
        </p:txBody>
      </p:sp>
      <p:sp>
        <p:nvSpPr>
          <p:cNvPr id="27657" name="Line 10"/>
          <p:cNvSpPr>
            <a:spLocks noChangeShapeType="1"/>
          </p:cNvSpPr>
          <p:nvPr/>
        </p:nvSpPr>
        <p:spPr bwMode="auto">
          <a:xfrm>
            <a:off x="3581400" y="1524000"/>
            <a:ext cx="0" cy="38100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1314" tIns="35658" rIns="71314" bIns="35658"/>
          <a:lstStyle/>
          <a:p>
            <a:endParaRPr lang="zh-CN" altLang="en-US"/>
          </a:p>
        </p:txBody>
      </p:sp>
      <p:sp>
        <p:nvSpPr>
          <p:cNvPr id="27658" name="Line 11"/>
          <p:cNvSpPr>
            <a:spLocks noChangeShapeType="1"/>
          </p:cNvSpPr>
          <p:nvPr/>
        </p:nvSpPr>
        <p:spPr bwMode="auto">
          <a:xfrm flipV="1">
            <a:off x="3581400" y="1397000"/>
            <a:ext cx="152400" cy="12700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1314" tIns="35658" rIns="71314" bIns="35658"/>
          <a:lstStyle/>
          <a:p>
            <a:endParaRPr lang="zh-CN" altLang="en-US"/>
          </a:p>
        </p:txBody>
      </p:sp>
      <p:sp>
        <p:nvSpPr>
          <p:cNvPr id="27659" name="Rectangle 12"/>
          <p:cNvSpPr>
            <a:spLocks noChangeArrowheads="1"/>
          </p:cNvSpPr>
          <p:nvPr/>
        </p:nvSpPr>
        <p:spPr bwMode="auto">
          <a:xfrm>
            <a:off x="4419600" y="1524000"/>
            <a:ext cx="914400" cy="381000"/>
          </a:xfrm>
          <a:prstGeom prst="rect">
            <a:avLst/>
          </a:prstGeom>
          <a:solidFill>
            <a:srgbClr val="FF99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00"/>
            </a:extrusionClr>
          </a:sp3d>
        </p:spPr>
        <p:txBody>
          <a:bodyPr wrap="none" lIns="71314" tIns="35658" rIns="71314" bIns="35658" anchor="ctr">
            <a:flatTx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1400">
              <a:latin typeface="Arial" pitchFamily="34" charset="0"/>
            </a:endParaRPr>
          </a:p>
        </p:txBody>
      </p:sp>
      <p:sp>
        <p:nvSpPr>
          <p:cNvPr id="27660" name="Line 13"/>
          <p:cNvSpPr>
            <a:spLocks noChangeShapeType="1"/>
          </p:cNvSpPr>
          <p:nvPr/>
        </p:nvSpPr>
        <p:spPr bwMode="auto">
          <a:xfrm>
            <a:off x="4953000" y="1524000"/>
            <a:ext cx="0" cy="38100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1314" tIns="35658" rIns="71314" bIns="35658"/>
          <a:lstStyle/>
          <a:p>
            <a:endParaRPr lang="zh-CN" altLang="en-US"/>
          </a:p>
        </p:txBody>
      </p:sp>
      <p:sp>
        <p:nvSpPr>
          <p:cNvPr id="27661" name="Line 14"/>
          <p:cNvSpPr>
            <a:spLocks noChangeShapeType="1"/>
          </p:cNvSpPr>
          <p:nvPr/>
        </p:nvSpPr>
        <p:spPr bwMode="auto">
          <a:xfrm flipV="1">
            <a:off x="4953000" y="1397000"/>
            <a:ext cx="152400" cy="12700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1314" tIns="35658" rIns="71314" bIns="35658"/>
          <a:lstStyle/>
          <a:p>
            <a:endParaRPr lang="zh-CN" altLang="en-US"/>
          </a:p>
        </p:txBody>
      </p:sp>
      <p:sp>
        <p:nvSpPr>
          <p:cNvPr id="27662" name="Rectangle 15"/>
          <p:cNvSpPr>
            <a:spLocks noChangeArrowheads="1"/>
          </p:cNvSpPr>
          <p:nvPr/>
        </p:nvSpPr>
        <p:spPr bwMode="auto">
          <a:xfrm>
            <a:off x="6934200" y="1524000"/>
            <a:ext cx="914400" cy="381000"/>
          </a:xfrm>
          <a:prstGeom prst="rect">
            <a:avLst/>
          </a:prstGeom>
          <a:solidFill>
            <a:srgbClr val="FF99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00"/>
            </a:extrusionClr>
          </a:sp3d>
        </p:spPr>
        <p:txBody>
          <a:bodyPr wrap="none" lIns="71314" tIns="35658" rIns="71314" bIns="35658" anchor="ctr">
            <a:flatTx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400" dirty="0">
                <a:latin typeface="Arial" pitchFamily="34" charset="0"/>
              </a:rPr>
              <a:t>a</a:t>
            </a:r>
            <a:r>
              <a:rPr lang="en-US" altLang="zh-CN" sz="1400" baseline="-25000" dirty="0">
                <a:latin typeface="Arial" pitchFamily="34" charset="0"/>
              </a:rPr>
              <a:t>n-1</a:t>
            </a:r>
            <a:endParaRPr lang="zh-CN" altLang="en-US" sz="1400" baseline="-25000" dirty="0">
              <a:latin typeface="Arial" pitchFamily="34" charset="0"/>
            </a:endParaRPr>
          </a:p>
        </p:txBody>
      </p:sp>
      <p:sp>
        <p:nvSpPr>
          <p:cNvPr id="27663" name="Line 16"/>
          <p:cNvSpPr>
            <a:spLocks noChangeShapeType="1"/>
          </p:cNvSpPr>
          <p:nvPr/>
        </p:nvSpPr>
        <p:spPr bwMode="auto">
          <a:xfrm>
            <a:off x="7467600" y="1524000"/>
            <a:ext cx="0" cy="38100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1314" tIns="35658" rIns="71314" bIns="35658"/>
          <a:lstStyle/>
          <a:p>
            <a:endParaRPr lang="zh-CN" altLang="en-US"/>
          </a:p>
        </p:txBody>
      </p:sp>
      <p:sp>
        <p:nvSpPr>
          <p:cNvPr id="27664" name="Line 17"/>
          <p:cNvSpPr>
            <a:spLocks noChangeShapeType="1"/>
          </p:cNvSpPr>
          <p:nvPr/>
        </p:nvSpPr>
        <p:spPr bwMode="auto">
          <a:xfrm flipV="1">
            <a:off x="7467600" y="1397000"/>
            <a:ext cx="152400" cy="12700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1314" tIns="35658" rIns="71314" bIns="35658"/>
          <a:lstStyle/>
          <a:p>
            <a:endParaRPr lang="zh-CN" altLang="en-US"/>
          </a:p>
        </p:txBody>
      </p:sp>
      <p:sp>
        <p:nvSpPr>
          <p:cNvPr id="27665" name="Line 18"/>
          <p:cNvSpPr>
            <a:spLocks noChangeShapeType="1"/>
          </p:cNvSpPr>
          <p:nvPr/>
        </p:nvSpPr>
        <p:spPr bwMode="auto">
          <a:xfrm>
            <a:off x="2667000" y="1651000"/>
            <a:ext cx="381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1314" tIns="35658" rIns="71314" bIns="35658"/>
          <a:lstStyle/>
          <a:p>
            <a:endParaRPr lang="zh-CN" altLang="en-US"/>
          </a:p>
        </p:txBody>
      </p:sp>
      <p:sp>
        <p:nvSpPr>
          <p:cNvPr id="27666" name="Line 19"/>
          <p:cNvSpPr>
            <a:spLocks noChangeShapeType="1"/>
          </p:cNvSpPr>
          <p:nvPr/>
        </p:nvSpPr>
        <p:spPr bwMode="auto">
          <a:xfrm>
            <a:off x="4038600" y="1651000"/>
            <a:ext cx="381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1314" tIns="35658" rIns="71314" bIns="35658"/>
          <a:lstStyle/>
          <a:p>
            <a:endParaRPr lang="zh-CN" altLang="en-US"/>
          </a:p>
        </p:txBody>
      </p:sp>
      <p:sp>
        <p:nvSpPr>
          <p:cNvPr id="27667" name="Line 20"/>
          <p:cNvSpPr>
            <a:spLocks noChangeShapeType="1"/>
          </p:cNvSpPr>
          <p:nvPr/>
        </p:nvSpPr>
        <p:spPr bwMode="auto">
          <a:xfrm>
            <a:off x="5410200" y="1651000"/>
            <a:ext cx="457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1314" tIns="35658" rIns="71314" bIns="35658"/>
          <a:lstStyle/>
          <a:p>
            <a:endParaRPr lang="zh-CN" altLang="en-US"/>
          </a:p>
        </p:txBody>
      </p:sp>
      <p:sp>
        <p:nvSpPr>
          <p:cNvPr id="27668" name="Line 21"/>
          <p:cNvSpPr>
            <a:spLocks noChangeShapeType="1"/>
          </p:cNvSpPr>
          <p:nvPr/>
        </p:nvSpPr>
        <p:spPr bwMode="auto">
          <a:xfrm>
            <a:off x="6477000" y="1651000"/>
            <a:ext cx="457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1314" tIns="35658" rIns="71314" bIns="35658"/>
          <a:lstStyle/>
          <a:p>
            <a:endParaRPr lang="zh-CN" altLang="en-US"/>
          </a:p>
        </p:txBody>
      </p:sp>
      <p:sp>
        <p:nvSpPr>
          <p:cNvPr id="27669" name="Line 22"/>
          <p:cNvSpPr>
            <a:spLocks noChangeShapeType="1"/>
          </p:cNvSpPr>
          <p:nvPr/>
        </p:nvSpPr>
        <p:spPr bwMode="auto">
          <a:xfrm>
            <a:off x="5867400" y="1651000"/>
            <a:ext cx="609600" cy="0"/>
          </a:xfrm>
          <a:prstGeom prst="line">
            <a:avLst/>
          </a:prstGeom>
          <a:noFill/>
          <a:ln w="19050" cap="rnd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1314" tIns="35658" rIns="71314" bIns="35658"/>
          <a:lstStyle/>
          <a:p>
            <a:endParaRPr lang="zh-CN" altLang="en-US"/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666851" y="3594045"/>
            <a:ext cx="554390" cy="456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1314" tIns="35658" rIns="71314" bIns="35658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500"/>
              <a:t>top</a:t>
            </a:r>
            <a:endParaRPr lang="en-US" altLang="zh-CN" sz="1900"/>
          </a:p>
        </p:txBody>
      </p:sp>
      <p:sp>
        <p:nvSpPr>
          <p:cNvPr id="27671" name="Line 5"/>
          <p:cNvSpPr>
            <a:spLocks noChangeShapeType="1"/>
          </p:cNvSpPr>
          <p:nvPr/>
        </p:nvSpPr>
        <p:spPr bwMode="auto">
          <a:xfrm>
            <a:off x="1368525" y="3895668"/>
            <a:ext cx="381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1314" tIns="35658" rIns="71314" bIns="35658"/>
          <a:lstStyle/>
          <a:p>
            <a:endParaRPr lang="zh-CN" altLang="en-US"/>
          </a:p>
        </p:txBody>
      </p:sp>
      <p:sp>
        <p:nvSpPr>
          <p:cNvPr id="27672" name="Rectangle 6"/>
          <p:cNvSpPr>
            <a:spLocks noChangeArrowheads="1"/>
          </p:cNvSpPr>
          <p:nvPr/>
        </p:nvSpPr>
        <p:spPr bwMode="auto">
          <a:xfrm>
            <a:off x="1749525" y="3784543"/>
            <a:ext cx="914400" cy="381000"/>
          </a:xfrm>
          <a:prstGeom prst="rect">
            <a:avLst/>
          </a:prstGeom>
          <a:solidFill>
            <a:srgbClr val="FF99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00"/>
            </a:extrusionClr>
          </a:sp3d>
        </p:spPr>
        <p:txBody>
          <a:bodyPr wrap="none" lIns="71314" tIns="35658" rIns="71314" bIns="35658" anchor="ctr">
            <a:flatTx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400" dirty="0">
                <a:latin typeface="Arial" pitchFamily="34" charset="0"/>
              </a:rPr>
              <a:t>a</a:t>
            </a:r>
            <a:r>
              <a:rPr lang="en-US" altLang="zh-CN" sz="1400" baseline="-25000" dirty="0">
                <a:latin typeface="Arial" pitchFamily="34" charset="0"/>
              </a:rPr>
              <a:t>n-1</a:t>
            </a:r>
            <a:endParaRPr lang="zh-CN" altLang="en-US" sz="1400" baseline="-25000" dirty="0">
              <a:latin typeface="Arial" pitchFamily="34" charset="0"/>
            </a:endParaRPr>
          </a:p>
        </p:txBody>
      </p:sp>
      <p:sp>
        <p:nvSpPr>
          <p:cNvPr id="27673" name="Line 7"/>
          <p:cNvSpPr>
            <a:spLocks noChangeShapeType="1"/>
          </p:cNvSpPr>
          <p:nvPr/>
        </p:nvSpPr>
        <p:spPr bwMode="auto">
          <a:xfrm>
            <a:off x="2282925" y="3784543"/>
            <a:ext cx="0" cy="38100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1314" tIns="35658" rIns="71314" bIns="35658"/>
          <a:lstStyle/>
          <a:p>
            <a:endParaRPr lang="zh-CN" altLang="en-US"/>
          </a:p>
        </p:txBody>
      </p:sp>
      <p:sp>
        <p:nvSpPr>
          <p:cNvPr id="27674" name="Line 8"/>
          <p:cNvSpPr>
            <a:spLocks noChangeShapeType="1"/>
          </p:cNvSpPr>
          <p:nvPr/>
        </p:nvSpPr>
        <p:spPr bwMode="auto">
          <a:xfrm flipV="1">
            <a:off x="2282925" y="3657543"/>
            <a:ext cx="152400" cy="12700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1314" tIns="35658" rIns="71314" bIns="35658"/>
          <a:lstStyle/>
          <a:p>
            <a:endParaRPr lang="zh-CN" altLang="en-US"/>
          </a:p>
        </p:txBody>
      </p:sp>
      <p:sp>
        <p:nvSpPr>
          <p:cNvPr id="27675" name="Rectangle 9"/>
          <p:cNvSpPr>
            <a:spLocks noChangeArrowheads="1"/>
          </p:cNvSpPr>
          <p:nvPr/>
        </p:nvSpPr>
        <p:spPr bwMode="auto">
          <a:xfrm>
            <a:off x="3121125" y="3784543"/>
            <a:ext cx="914400" cy="381000"/>
          </a:xfrm>
          <a:prstGeom prst="rect">
            <a:avLst/>
          </a:prstGeom>
          <a:solidFill>
            <a:srgbClr val="FF99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00"/>
            </a:extrusionClr>
          </a:sp3d>
        </p:spPr>
        <p:txBody>
          <a:bodyPr wrap="none" lIns="71314" tIns="35658" rIns="71314" bIns="35658" anchor="ctr">
            <a:flatTx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400" dirty="0">
                <a:latin typeface="Arial" pitchFamily="34" charset="0"/>
              </a:rPr>
              <a:t>a</a:t>
            </a:r>
            <a:r>
              <a:rPr lang="en-US" altLang="zh-CN" sz="1400" baseline="-25000" dirty="0">
                <a:latin typeface="Arial" pitchFamily="34" charset="0"/>
              </a:rPr>
              <a:t>n-2</a:t>
            </a:r>
            <a:endParaRPr lang="zh-CN" altLang="en-US" sz="1400" baseline="-25000" dirty="0">
              <a:latin typeface="Arial" pitchFamily="34" charset="0"/>
            </a:endParaRPr>
          </a:p>
        </p:txBody>
      </p:sp>
      <p:sp>
        <p:nvSpPr>
          <p:cNvPr id="27676" name="Line 10"/>
          <p:cNvSpPr>
            <a:spLocks noChangeShapeType="1"/>
          </p:cNvSpPr>
          <p:nvPr/>
        </p:nvSpPr>
        <p:spPr bwMode="auto">
          <a:xfrm>
            <a:off x="3654525" y="3784543"/>
            <a:ext cx="0" cy="38100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1314" tIns="35658" rIns="71314" bIns="35658"/>
          <a:lstStyle/>
          <a:p>
            <a:endParaRPr lang="zh-CN" altLang="en-US"/>
          </a:p>
        </p:txBody>
      </p:sp>
      <p:sp>
        <p:nvSpPr>
          <p:cNvPr id="27677" name="Line 11"/>
          <p:cNvSpPr>
            <a:spLocks noChangeShapeType="1"/>
          </p:cNvSpPr>
          <p:nvPr/>
        </p:nvSpPr>
        <p:spPr bwMode="auto">
          <a:xfrm flipV="1">
            <a:off x="3654525" y="3657543"/>
            <a:ext cx="152400" cy="12700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1314" tIns="35658" rIns="71314" bIns="35658"/>
          <a:lstStyle/>
          <a:p>
            <a:endParaRPr lang="zh-CN" altLang="en-US"/>
          </a:p>
        </p:txBody>
      </p:sp>
      <p:sp>
        <p:nvSpPr>
          <p:cNvPr id="27678" name="Rectangle 12"/>
          <p:cNvSpPr>
            <a:spLocks noChangeArrowheads="1"/>
          </p:cNvSpPr>
          <p:nvPr/>
        </p:nvSpPr>
        <p:spPr bwMode="auto">
          <a:xfrm>
            <a:off x="4492725" y="3784543"/>
            <a:ext cx="914400" cy="381000"/>
          </a:xfrm>
          <a:prstGeom prst="rect">
            <a:avLst/>
          </a:prstGeom>
          <a:solidFill>
            <a:srgbClr val="FF99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00"/>
            </a:extrusionClr>
          </a:sp3d>
        </p:spPr>
        <p:txBody>
          <a:bodyPr wrap="none" lIns="71314" tIns="35658" rIns="71314" bIns="35658" anchor="ctr">
            <a:flatTx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1400">
              <a:latin typeface="Arial" pitchFamily="34" charset="0"/>
            </a:endParaRPr>
          </a:p>
        </p:txBody>
      </p:sp>
      <p:sp>
        <p:nvSpPr>
          <p:cNvPr id="27679" name="Line 13"/>
          <p:cNvSpPr>
            <a:spLocks noChangeShapeType="1"/>
          </p:cNvSpPr>
          <p:nvPr/>
        </p:nvSpPr>
        <p:spPr bwMode="auto">
          <a:xfrm>
            <a:off x="5026125" y="3784543"/>
            <a:ext cx="0" cy="38100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1314" tIns="35658" rIns="71314" bIns="35658"/>
          <a:lstStyle/>
          <a:p>
            <a:endParaRPr lang="zh-CN" altLang="en-US"/>
          </a:p>
        </p:txBody>
      </p:sp>
      <p:sp>
        <p:nvSpPr>
          <p:cNvPr id="27680" name="Line 14"/>
          <p:cNvSpPr>
            <a:spLocks noChangeShapeType="1"/>
          </p:cNvSpPr>
          <p:nvPr/>
        </p:nvSpPr>
        <p:spPr bwMode="auto">
          <a:xfrm flipV="1">
            <a:off x="5026125" y="3657543"/>
            <a:ext cx="152400" cy="12700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1314" tIns="35658" rIns="71314" bIns="35658"/>
          <a:lstStyle/>
          <a:p>
            <a:endParaRPr lang="zh-CN" altLang="en-US"/>
          </a:p>
        </p:txBody>
      </p:sp>
      <p:sp>
        <p:nvSpPr>
          <p:cNvPr id="27681" name="Rectangle 15"/>
          <p:cNvSpPr>
            <a:spLocks noChangeArrowheads="1"/>
          </p:cNvSpPr>
          <p:nvPr/>
        </p:nvSpPr>
        <p:spPr bwMode="auto">
          <a:xfrm>
            <a:off x="7007325" y="3784543"/>
            <a:ext cx="914400" cy="381000"/>
          </a:xfrm>
          <a:prstGeom prst="rect">
            <a:avLst/>
          </a:prstGeom>
          <a:solidFill>
            <a:srgbClr val="FF99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00"/>
            </a:extrusionClr>
          </a:sp3d>
        </p:spPr>
        <p:txBody>
          <a:bodyPr wrap="none" lIns="71314" tIns="35658" rIns="71314" bIns="35658" anchor="ctr">
            <a:flatTx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400" dirty="0">
                <a:latin typeface="Arial" pitchFamily="34" charset="0"/>
              </a:rPr>
              <a:t>a</a:t>
            </a:r>
            <a:r>
              <a:rPr lang="en-US" altLang="zh-CN" sz="1400" baseline="-25000" dirty="0">
                <a:latin typeface="Arial" pitchFamily="34" charset="0"/>
              </a:rPr>
              <a:t>0</a:t>
            </a:r>
            <a:endParaRPr lang="zh-CN" altLang="en-US" sz="1400" baseline="-25000" dirty="0">
              <a:latin typeface="Arial" pitchFamily="34" charset="0"/>
            </a:endParaRPr>
          </a:p>
        </p:txBody>
      </p:sp>
      <p:sp>
        <p:nvSpPr>
          <p:cNvPr id="27682" name="Line 16"/>
          <p:cNvSpPr>
            <a:spLocks noChangeShapeType="1"/>
          </p:cNvSpPr>
          <p:nvPr/>
        </p:nvSpPr>
        <p:spPr bwMode="auto">
          <a:xfrm>
            <a:off x="7540725" y="3784543"/>
            <a:ext cx="0" cy="38100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1314" tIns="35658" rIns="71314" bIns="35658"/>
          <a:lstStyle/>
          <a:p>
            <a:endParaRPr lang="zh-CN" altLang="en-US"/>
          </a:p>
        </p:txBody>
      </p:sp>
      <p:sp>
        <p:nvSpPr>
          <p:cNvPr id="27683" name="Line 17"/>
          <p:cNvSpPr>
            <a:spLocks noChangeShapeType="1"/>
          </p:cNvSpPr>
          <p:nvPr/>
        </p:nvSpPr>
        <p:spPr bwMode="auto">
          <a:xfrm flipV="1">
            <a:off x="7540725" y="3657543"/>
            <a:ext cx="152400" cy="12700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1314" tIns="35658" rIns="71314" bIns="35658"/>
          <a:lstStyle/>
          <a:p>
            <a:endParaRPr lang="zh-CN" altLang="en-US"/>
          </a:p>
        </p:txBody>
      </p:sp>
      <p:sp>
        <p:nvSpPr>
          <p:cNvPr id="27684" name="Line 18"/>
          <p:cNvSpPr>
            <a:spLocks noChangeShapeType="1"/>
          </p:cNvSpPr>
          <p:nvPr/>
        </p:nvSpPr>
        <p:spPr bwMode="auto">
          <a:xfrm>
            <a:off x="2740125" y="3911543"/>
            <a:ext cx="381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1314" tIns="35658" rIns="71314" bIns="35658"/>
          <a:lstStyle/>
          <a:p>
            <a:endParaRPr lang="zh-CN" altLang="en-US"/>
          </a:p>
        </p:txBody>
      </p:sp>
      <p:sp>
        <p:nvSpPr>
          <p:cNvPr id="27685" name="Line 19"/>
          <p:cNvSpPr>
            <a:spLocks noChangeShapeType="1"/>
          </p:cNvSpPr>
          <p:nvPr/>
        </p:nvSpPr>
        <p:spPr bwMode="auto">
          <a:xfrm>
            <a:off x="4111725" y="3911543"/>
            <a:ext cx="381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1314" tIns="35658" rIns="71314" bIns="35658"/>
          <a:lstStyle/>
          <a:p>
            <a:endParaRPr lang="zh-CN" altLang="en-US"/>
          </a:p>
        </p:txBody>
      </p:sp>
      <p:sp>
        <p:nvSpPr>
          <p:cNvPr id="27686" name="Line 20"/>
          <p:cNvSpPr>
            <a:spLocks noChangeShapeType="1"/>
          </p:cNvSpPr>
          <p:nvPr/>
        </p:nvSpPr>
        <p:spPr bwMode="auto">
          <a:xfrm>
            <a:off x="5483325" y="3911543"/>
            <a:ext cx="457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1314" tIns="35658" rIns="71314" bIns="35658"/>
          <a:lstStyle/>
          <a:p>
            <a:endParaRPr lang="zh-CN" altLang="en-US"/>
          </a:p>
        </p:txBody>
      </p:sp>
      <p:sp>
        <p:nvSpPr>
          <p:cNvPr id="27687" name="Line 21"/>
          <p:cNvSpPr>
            <a:spLocks noChangeShapeType="1"/>
          </p:cNvSpPr>
          <p:nvPr/>
        </p:nvSpPr>
        <p:spPr bwMode="auto">
          <a:xfrm>
            <a:off x="6550125" y="3911543"/>
            <a:ext cx="457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1314" tIns="35658" rIns="71314" bIns="35658"/>
          <a:lstStyle/>
          <a:p>
            <a:endParaRPr lang="zh-CN" altLang="en-US"/>
          </a:p>
        </p:txBody>
      </p:sp>
      <p:sp>
        <p:nvSpPr>
          <p:cNvPr id="27688" name="Line 22"/>
          <p:cNvSpPr>
            <a:spLocks noChangeShapeType="1"/>
          </p:cNvSpPr>
          <p:nvPr/>
        </p:nvSpPr>
        <p:spPr bwMode="auto">
          <a:xfrm>
            <a:off x="5940525" y="3911543"/>
            <a:ext cx="609600" cy="0"/>
          </a:xfrm>
          <a:prstGeom prst="line">
            <a:avLst/>
          </a:prstGeom>
          <a:noFill/>
          <a:ln w="19050" cap="rnd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1314" tIns="35658" rIns="71314" bIns="35658"/>
          <a:lstStyle/>
          <a:p>
            <a:endParaRPr lang="zh-CN" altLang="en-US"/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7937602" y="3551710"/>
            <a:ext cx="1130300" cy="7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14" tIns="35658" rIns="71314" bIns="35658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4700">
                <a:latin typeface="楷体" pitchFamily="49" charset="-122"/>
                <a:ea typeface="楷体" pitchFamily="49" charset="-122"/>
              </a:rPr>
              <a:t>√</a:t>
            </a:r>
            <a:endParaRPr lang="zh-CN" altLang="en-US" sz="47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6" name="AutoShape 32"/>
          <p:cNvSpPr>
            <a:spLocks noChangeArrowheads="1"/>
          </p:cNvSpPr>
          <p:nvPr/>
        </p:nvSpPr>
        <p:spPr bwMode="auto">
          <a:xfrm flipV="1">
            <a:off x="7495902" y="3199097"/>
            <a:ext cx="195263" cy="435240"/>
          </a:xfrm>
          <a:prstGeom prst="upArrow">
            <a:avLst>
              <a:gd name="adj1" fmla="val 50000"/>
              <a:gd name="adj2" fmla="val 80179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lIns="71314" tIns="35658" rIns="71314" bIns="35658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itchFamily="2" charset="2"/>
              <a:buNone/>
            </a:pPr>
            <a:endParaRPr lang="zh-CN" altLang="en-US" b="1">
              <a:latin typeface="Times New Roman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293448" y="2826977"/>
            <a:ext cx="631334" cy="364400"/>
          </a:xfrm>
          <a:prstGeom prst="rect">
            <a:avLst/>
          </a:prstGeom>
        </p:spPr>
        <p:txBody>
          <a:bodyPr wrap="none" lIns="71314" tIns="35658" rIns="71314" bIns="35658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900" dirty="0">
                <a:solidFill>
                  <a:srgbClr val="800000"/>
                </a:solidFill>
                <a:ea typeface="楷体_GB2312" pitchFamily="49" charset="-122"/>
              </a:rPr>
              <a:t>栈底</a:t>
            </a:r>
          </a:p>
        </p:txBody>
      </p:sp>
      <p:sp>
        <p:nvSpPr>
          <p:cNvPr id="48" name="AutoShape 32"/>
          <p:cNvSpPr>
            <a:spLocks noChangeArrowheads="1"/>
          </p:cNvSpPr>
          <p:nvPr/>
        </p:nvSpPr>
        <p:spPr bwMode="auto">
          <a:xfrm flipV="1">
            <a:off x="2093502" y="3158570"/>
            <a:ext cx="195263" cy="435240"/>
          </a:xfrm>
          <a:prstGeom prst="upArrow">
            <a:avLst>
              <a:gd name="adj1" fmla="val 50000"/>
              <a:gd name="adj2" fmla="val 80179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lIns="71314" tIns="35658" rIns="71314" bIns="35658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itchFamily="2" charset="2"/>
              <a:buNone/>
            </a:pPr>
            <a:endParaRPr lang="zh-CN" altLang="en-US" b="1">
              <a:latin typeface="Times New Roman" pitchFamily="18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891051" y="2786451"/>
            <a:ext cx="631334" cy="364400"/>
          </a:xfrm>
          <a:prstGeom prst="rect">
            <a:avLst/>
          </a:prstGeom>
        </p:spPr>
        <p:txBody>
          <a:bodyPr wrap="none" lIns="71314" tIns="35658" rIns="71314" bIns="35658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900" dirty="0">
                <a:solidFill>
                  <a:srgbClr val="800000"/>
                </a:solidFill>
                <a:ea typeface="楷体_GB2312" pitchFamily="49" charset="-122"/>
              </a:rPr>
              <a:t>栈顶</a:t>
            </a:r>
          </a:p>
        </p:txBody>
      </p:sp>
    </p:spTree>
    <p:extLst>
      <p:ext uri="{BB962C8B-B14F-4D97-AF65-F5344CB8AC3E}">
        <p14:creationId xmlns:p14="http://schemas.microsoft.com/office/powerpoint/2010/main" val="88174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" grpId="0"/>
      <p:bldP spid="46" grpId="0" animBg="1"/>
      <p:bldP spid="47" grpId="0"/>
      <p:bldP spid="48" grpId="0" animBg="1"/>
      <p:bldP spid="4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02218" y="1514874"/>
            <a:ext cx="554390" cy="456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1314" tIns="35658" rIns="71314" bIns="35658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500" dirty="0"/>
              <a:t>top</a:t>
            </a:r>
            <a:endParaRPr lang="en-US" altLang="zh-CN" sz="1900" dirty="0"/>
          </a:p>
        </p:txBody>
      </p:sp>
      <p:sp>
        <p:nvSpPr>
          <p:cNvPr id="3" name="Line 5"/>
          <p:cNvSpPr>
            <a:spLocks noChangeShapeType="1"/>
          </p:cNvSpPr>
          <p:nvPr/>
        </p:nvSpPr>
        <p:spPr bwMode="auto">
          <a:xfrm>
            <a:off x="1103892" y="1816497"/>
            <a:ext cx="381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1314" tIns="35658" rIns="71314" bIns="35658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484892" y="1705372"/>
            <a:ext cx="914400" cy="381000"/>
          </a:xfrm>
          <a:prstGeom prst="rect">
            <a:avLst/>
          </a:prstGeom>
          <a:solidFill>
            <a:srgbClr val="FF99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00"/>
            </a:extrusionClr>
          </a:sp3d>
        </p:spPr>
        <p:txBody>
          <a:bodyPr wrap="none" lIns="71314" tIns="35658" rIns="71314" bIns="35658" anchor="ctr">
            <a:flatTx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400" dirty="0">
                <a:latin typeface="Arial" pitchFamily="34" charset="0"/>
              </a:rPr>
              <a:t>a</a:t>
            </a:r>
            <a:r>
              <a:rPr lang="en-US" altLang="zh-CN" sz="1400" baseline="-25000" dirty="0">
                <a:latin typeface="Arial" pitchFamily="34" charset="0"/>
              </a:rPr>
              <a:t>n-1</a:t>
            </a:r>
            <a:endParaRPr lang="zh-CN" altLang="en-US" sz="1400" baseline="-25000" dirty="0">
              <a:latin typeface="Arial" pitchFamily="34" charset="0"/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2018292" y="1705372"/>
            <a:ext cx="0" cy="38100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1314" tIns="35658" rIns="71314" bIns="35658"/>
          <a:lstStyle/>
          <a:p>
            <a:endParaRPr lang="zh-CN" altLang="en-US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V="1">
            <a:off x="2018292" y="1578372"/>
            <a:ext cx="152400" cy="12700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1314" tIns="35658" rIns="71314" bIns="35658"/>
          <a:lstStyle/>
          <a:p>
            <a:endParaRPr lang="zh-CN" altLang="en-US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856492" y="1705372"/>
            <a:ext cx="914400" cy="381000"/>
          </a:xfrm>
          <a:prstGeom prst="rect">
            <a:avLst/>
          </a:prstGeom>
          <a:solidFill>
            <a:srgbClr val="FF99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00"/>
            </a:extrusionClr>
          </a:sp3d>
        </p:spPr>
        <p:txBody>
          <a:bodyPr wrap="none" lIns="71314" tIns="35658" rIns="71314" bIns="35658" anchor="ctr">
            <a:flatTx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400" dirty="0">
                <a:latin typeface="Arial" pitchFamily="34" charset="0"/>
              </a:rPr>
              <a:t>a</a:t>
            </a:r>
            <a:r>
              <a:rPr lang="en-US" altLang="zh-CN" sz="1400" baseline="-25000" dirty="0">
                <a:latin typeface="Arial" pitchFamily="34" charset="0"/>
              </a:rPr>
              <a:t>n-2</a:t>
            </a:r>
            <a:endParaRPr lang="zh-CN" altLang="en-US" sz="1400" baseline="-25000" dirty="0">
              <a:latin typeface="Arial" pitchFamily="34" charset="0"/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3389892" y="1705372"/>
            <a:ext cx="0" cy="38100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1314" tIns="35658" rIns="71314" bIns="35658"/>
          <a:lstStyle/>
          <a:p>
            <a:endParaRPr lang="zh-CN" alt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 flipV="1">
            <a:off x="3389892" y="1578372"/>
            <a:ext cx="152400" cy="12700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1314" tIns="35658" rIns="71314" bIns="35658"/>
          <a:lstStyle/>
          <a:p>
            <a:endParaRPr lang="zh-CN" altLang="en-US"/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4228092" y="1705372"/>
            <a:ext cx="914400" cy="381000"/>
          </a:xfrm>
          <a:prstGeom prst="rect">
            <a:avLst/>
          </a:prstGeom>
          <a:solidFill>
            <a:srgbClr val="FF99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00"/>
            </a:extrusionClr>
          </a:sp3d>
        </p:spPr>
        <p:txBody>
          <a:bodyPr wrap="none" lIns="71314" tIns="35658" rIns="71314" bIns="35658" anchor="ctr">
            <a:flatTx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1400">
              <a:latin typeface="Arial" pitchFamily="34" charset="0"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4761492" y="1705372"/>
            <a:ext cx="0" cy="38100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1314" tIns="35658" rIns="71314" bIns="35658"/>
          <a:lstStyle/>
          <a:p>
            <a:endParaRPr lang="zh-CN" altLang="en-US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 flipV="1">
            <a:off x="4761492" y="1578372"/>
            <a:ext cx="152400" cy="12700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1314" tIns="35658" rIns="71314" bIns="35658"/>
          <a:lstStyle/>
          <a:p>
            <a:endParaRPr lang="zh-CN" altLang="en-US"/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6742692" y="1705372"/>
            <a:ext cx="914400" cy="381000"/>
          </a:xfrm>
          <a:prstGeom prst="rect">
            <a:avLst/>
          </a:prstGeom>
          <a:solidFill>
            <a:srgbClr val="FF99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00"/>
            </a:extrusionClr>
          </a:sp3d>
        </p:spPr>
        <p:txBody>
          <a:bodyPr wrap="none" lIns="71314" tIns="35658" rIns="71314" bIns="35658" anchor="ctr">
            <a:flatTx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400" dirty="0">
                <a:latin typeface="Arial" pitchFamily="34" charset="0"/>
              </a:rPr>
              <a:t>a</a:t>
            </a:r>
            <a:r>
              <a:rPr lang="en-US" altLang="zh-CN" sz="1400" baseline="-25000" dirty="0">
                <a:latin typeface="Arial" pitchFamily="34" charset="0"/>
              </a:rPr>
              <a:t>0</a:t>
            </a:r>
            <a:endParaRPr lang="zh-CN" altLang="en-US" sz="1400" baseline="-25000" dirty="0">
              <a:latin typeface="Arial" pitchFamily="34" charset="0"/>
            </a:endParaRPr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7276092" y="1705372"/>
            <a:ext cx="0" cy="38100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1314" tIns="35658" rIns="71314" bIns="35658"/>
          <a:lstStyle/>
          <a:p>
            <a:endParaRPr lang="zh-CN" altLang="en-US"/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 flipV="1">
            <a:off x="7276092" y="1578372"/>
            <a:ext cx="152400" cy="12700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1314" tIns="35658" rIns="71314" bIns="35658"/>
          <a:lstStyle/>
          <a:p>
            <a:endParaRPr lang="zh-CN" altLang="en-US"/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>
            <a:off x="2475492" y="1832372"/>
            <a:ext cx="381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1314" tIns="35658" rIns="71314" bIns="35658"/>
          <a:lstStyle/>
          <a:p>
            <a:endParaRPr lang="zh-CN" altLang="en-US"/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>
            <a:off x="3847092" y="1832372"/>
            <a:ext cx="381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1314" tIns="35658" rIns="71314" bIns="35658"/>
          <a:lstStyle/>
          <a:p>
            <a:endParaRPr lang="zh-CN" altLang="en-US"/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>
            <a:off x="5218692" y="1832372"/>
            <a:ext cx="457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1314" tIns="35658" rIns="71314" bIns="35658"/>
          <a:lstStyle/>
          <a:p>
            <a:endParaRPr lang="zh-CN" altLang="en-US"/>
          </a:p>
        </p:txBody>
      </p:sp>
      <p:sp>
        <p:nvSpPr>
          <p:cNvPr id="19" name="Line 21"/>
          <p:cNvSpPr>
            <a:spLocks noChangeShapeType="1"/>
          </p:cNvSpPr>
          <p:nvPr/>
        </p:nvSpPr>
        <p:spPr bwMode="auto">
          <a:xfrm>
            <a:off x="6285492" y="1832372"/>
            <a:ext cx="457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1314" tIns="35658" rIns="71314" bIns="35658"/>
          <a:lstStyle/>
          <a:p>
            <a:endParaRPr lang="zh-CN" altLang="en-US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5675892" y="1832372"/>
            <a:ext cx="609600" cy="0"/>
          </a:xfrm>
          <a:prstGeom prst="line">
            <a:avLst/>
          </a:prstGeom>
          <a:noFill/>
          <a:ln w="19050" cap="rnd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1314" tIns="35658" rIns="71314" bIns="35658"/>
          <a:lstStyle/>
          <a:p>
            <a:endParaRPr lang="zh-CN" altLang="en-US"/>
          </a:p>
        </p:txBody>
      </p:sp>
      <p:sp>
        <p:nvSpPr>
          <p:cNvPr id="21" name="文本框 2"/>
          <p:cNvSpPr txBox="1">
            <a:spLocks noChangeArrowheads="1"/>
          </p:cNvSpPr>
          <p:nvPr/>
        </p:nvSpPr>
        <p:spPr bwMode="auto">
          <a:xfrm>
            <a:off x="7325825" y="1725702"/>
            <a:ext cx="343164" cy="564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1314" tIns="35658" rIns="71314" bIns="35658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^</a:t>
            </a:r>
            <a:endParaRPr lang="zh-CN" altLang="en-US" sz="32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16745" y="2569468"/>
            <a:ext cx="2811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栈顶指针</a:t>
            </a:r>
            <a:r>
              <a:rPr lang="en-US" altLang="zh-CN" dirty="0" smtClean="0">
                <a:solidFill>
                  <a:srgbClr val="FF0000"/>
                </a:solidFill>
              </a:rPr>
              <a:t>top</a:t>
            </a:r>
            <a:r>
              <a:rPr lang="zh-CN" altLang="en-US" dirty="0" smtClean="0"/>
              <a:t>代表整个链栈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411504" y="553244"/>
            <a:ext cx="2468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的对象名</a:t>
            </a:r>
            <a:r>
              <a:rPr lang="zh-CN" altLang="en-US" dirty="0" smtClean="0"/>
              <a:t>即指针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267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链表结点结构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4355977" y="1345334"/>
            <a:ext cx="1584176" cy="504056"/>
          </a:xfrm>
          <a:prstGeom prst="rect">
            <a:avLst/>
          </a:prstGeom>
        </p:spPr>
      </p:pic>
      <p:pic>
        <p:nvPicPr>
          <p:cNvPr id="12290" name="图片 147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243" y="1345335"/>
            <a:ext cx="1505024" cy="112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右箭头 5"/>
          <p:cNvSpPr/>
          <p:nvPr/>
        </p:nvSpPr>
        <p:spPr>
          <a:xfrm>
            <a:off x="3347866" y="1441345"/>
            <a:ext cx="720080" cy="22193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60" y="2785493"/>
            <a:ext cx="6548437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214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36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链栈类实现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30" y="827419"/>
            <a:ext cx="4578350" cy="449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057302"/>
            <a:ext cx="4572000" cy="317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墨迹 1"/>
              <p14:cNvContentPartPr/>
              <p14:nvPr/>
            </p14:nvContentPartPr>
            <p14:xfrm>
              <a:off x="1153440" y="4534920"/>
              <a:ext cx="1143360" cy="3744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4080" y="4525560"/>
                <a:ext cx="1162080" cy="5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281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链栈类实现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6" y="913284"/>
            <a:ext cx="7669213" cy="434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555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83570" y="841276"/>
            <a:ext cx="8053659" cy="4539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kern="100" dirty="0" smtClean="0">
                <a:latin typeface="Calibri"/>
                <a:ea typeface="宋体"/>
                <a:cs typeface="Times New Roman"/>
              </a:rPr>
              <a:t>Suppose </a:t>
            </a:r>
            <a:r>
              <a:rPr lang="en-US" altLang="zh-CN" kern="100" dirty="0">
                <a:latin typeface="Calibri"/>
                <a:ea typeface="宋体"/>
                <a:cs typeface="Times New Roman"/>
              </a:rPr>
              <a:t>we have implemented the Stack ADT as a singly-linked-list with head and tail pointers and no sentinels. Which of the following best describe the running times for the functions push and pop, assuming there are n items in the list, and that the bottom of the stack is at the head of the list (all pushing and popping occurs at the tail)?</a:t>
            </a:r>
            <a:endParaRPr lang="zh-CN" altLang="zh-CN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kern="100" dirty="0">
                <a:latin typeface="Calibri"/>
                <a:ea typeface="宋体"/>
                <a:cs typeface="Times New Roman"/>
              </a:rPr>
              <a:t>(a) O(1) for both functions.</a:t>
            </a:r>
            <a:endParaRPr lang="zh-CN" altLang="zh-CN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kern="100" dirty="0">
                <a:latin typeface="Calibri"/>
                <a:ea typeface="宋体"/>
                <a:cs typeface="Times New Roman"/>
              </a:rPr>
              <a:t>(b) O(n) for both functions.</a:t>
            </a:r>
            <a:endParaRPr lang="zh-CN" altLang="zh-CN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kern="100" dirty="0">
                <a:latin typeface="Calibri"/>
                <a:ea typeface="宋体"/>
                <a:cs typeface="Times New Roman"/>
              </a:rPr>
              <a:t>(c) O(1) for push and O(n) for pop.</a:t>
            </a:r>
            <a:endParaRPr lang="zh-CN" altLang="zh-CN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kern="100" dirty="0">
                <a:latin typeface="Calibri"/>
                <a:ea typeface="宋体"/>
                <a:cs typeface="Times New Roman"/>
              </a:rPr>
              <a:t>(d) O(n) for push and O(1) for pop.</a:t>
            </a:r>
            <a:endParaRPr lang="zh-CN" altLang="zh-CN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kern="100" dirty="0">
                <a:latin typeface="Calibri"/>
                <a:ea typeface="宋体"/>
                <a:cs typeface="Times New Roman"/>
              </a:rPr>
              <a:t>(e) None of these is the correct choice.</a:t>
            </a:r>
            <a:endParaRPr lang="zh-CN" altLang="zh-CN" kern="100" dirty="0">
              <a:effectLst/>
              <a:latin typeface="Calibri"/>
              <a:ea typeface="宋体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1941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顺序结构，可能发生上溢出与下溢出</a:t>
            </a:r>
            <a:endParaRPr lang="en-US" altLang="zh-CN" dirty="0" smtClean="0"/>
          </a:p>
          <a:p>
            <a:r>
              <a:rPr lang="zh-CN" altLang="en-US" dirty="0" smtClean="0"/>
              <a:t>链式结构，可能发生下溢出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17889" y="193204"/>
            <a:ext cx="8316529" cy="54031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上溢出（</a:t>
            </a:r>
            <a:r>
              <a:rPr lang="en-US" altLang="zh-CN" dirty="0" smtClean="0"/>
              <a:t>overflow</a:t>
            </a:r>
            <a:r>
              <a:rPr lang="zh-CN" altLang="en-US" dirty="0" smtClean="0"/>
              <a:t>）与下溢出（</a:t>
            </a:r>
            <a:r>
              <a:rPr lang="en-US" altLang="zh-CN" dirty="0" smtClean="0"/>
              <a:t>underflow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882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栈的应用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01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栈作为一个容器，可以方便</a:t>
            </a:r>
            <a:r>
              <a:rPr lang="zh-CN" altLang="en-US" dirty="0"/>
              <a:t>地保存和取用信息，因此常作为算法或程序里的</a:t>
            </a:r>
            <a:r>
              <a:rPr lang="zh-CN" altLang="en-US" dirty="0" smtClean="0"/>
              <a:t>辅助数据结构</a:t>
            </a:r>
            <a:endParaRPr lang="zh-CN" altLang="en-US" dirty="0"/>
          </a:p>
          <a:p>
            <a:r>
              <a:rPr lang="zh-CN" altLang="en-US" dirty="0"/>
              <a:t>利用栈</a:t>
            </a:r>
            <a:r>
              <a:rPr lang="zh-CN" altLang="en-US" dirty="0">
                <a:solidFill>
                  <a:srgbClr val="FF0000"/>
                </a:solidFill>
              </a:rPr>
              <a:t>后进先出</a:t>
            </a:r>
            <a:r>
              <a:rPr lang="zh-CN" altLang="en-US" dirty="0"/>
              <a:t>的特点，可以得到特定的存储和取用顺序</a:t>
            </a:r>
          </a:p>
          <a:p>
            <a:pPr lvl="1"/>
            <a:r>
              <a:rPr lang="zh-CN" altLang="en-US" dirty="0" smtClean="0"/>
              <a:t>栈</a:t>
            </a:r>
            <a:r>
              <a:rPr lang="zh-CN" altLang="en-US" dirty="0"/>
              <a:t>可用</a:t>
            </a:r>
            <a:r>
              <a:rPr lang="zh-CN" altLang="en-US" dirty="0" smtClean="0"/>
              <a:t>于</a:t>
            </a:r>
            <a:r>
              <a:rPr lang="zh-CN" altLang="en-US" dirty="0" smtClean="0">
                <a:solidFill>
                  <a:srgbClr val="FF0000"/>
                </a:solidFill>
              </a:rPr>
              <a:t>逆置</a:t>
            </a:r>
            <a:r>
              <a:rPr lang="zh-CN" altLang="en-US" dirty="0" smtClean="0"/>
              <a:t>一</a:t>
            </a:r>
            <a:r>
              <a:rPr lang="zh-CN" altLang="en-US" dirty="0"/>
              <a:t>组元素的</a:t>
            </a:r>
            <a:r>
              <a:rPr lang="zh-CN" altLang="en-US" dirty="0" smtClean="0"/>
              <a:t>顺序，将</a:t>
            </a:r>
            <a:r>
              <a:rPr lang="zh-CN" altLang="en-US" dirty="0"/>
              <a:t>一组元素依次全部存入后取出，就能得到反序的序列</a:t>
            </a:r>
          </a:p>
          <a:p>
            <a:pPr lvl="1"/>
            <a:r>
              <a:rPr lang="zh-CN" altLang="en-US" dirty="0" smtClean="0"/>
              <a:t>不同的入栈、出栈操作</a:t>
            </a:r>
            <a:r>
              <a:rPr lang="zh-CN" altLang="en-US" dirty="0"/>
              <a:t>序列，可以得到不同的元素</a:t>
            </a:r>
            <a:r>
              <a:rPr lang="zh-CN" altLang="en-US" dirty="0" smtClean="0"/>
              <a:t>序列，但不能得到全排列。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40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数据逆置</a:t>
            </a:r>
            <a:endParaRPr lang="en-US" altLang="zh-CN" dirty="0" smtClean="0"/>
          </a:p>
          <a:p>
            <a:r>
              <a:rPr lang="zh-CN" altLang="en-US" dirty="0"/>
              <a:t>进制转换</a:t>
            </a:r>
          </a:p>
          <a:p>
            <a:r>
              <a:rPr lang="zh-CN" altLang="en-US" dirty="0" smtClean="0"/>
              <a:t>括号配对</a:t>
            </a:r>
            <a:endParaRPr lang="en-US" altLang="zh-CN" dirty="0" smtClean="0"/>
          </a:p>
          <a:p>
            <a:r>
              <a:rPr lang="zh-CN" altLang="en-US" dirty="0" smtClean="0"/>
              <a:t>表达式求值</a:t>
            </a:r>
            <a:endParaRPr lang="en-US" altLang="zh-CN" dirty="0" smtClean="0"/>
          </a:p>
          <a:p>
            <a:r>
              <a:rPr lang="en-US" altLang="zh-CN" dirty="0" smtClean="0"/>
              <a:t>N</a:t>
            </a:r>
            <a:r>
              <a:rPr lang="zh-CN" altLang="en-US" dirty="0" smtClean="0"/>
              <a:t>皇后问题</a:t>
            </a:r>
            <a:endParaRPr lang="en-US" altLang="zh-CN" dirty="0" smtClean="0"/>
          </a:p>
          <a:p>
            <a:r>
              <a:rPr lang="zh-CN" altLang="en-US" dirty="0" smtClean="0"/>
              <a:t>迷宫求解</a:t>
            </a:r>
            <a:endParaRPr lang="en-US" altLang="zh-CN" dirty="0" smtClean="0"/>
          </a:p>
          <a:p>
            <a:r>
              <a:rPr lang="zh-CN" altLang="en-US" dirty="0" smtClean="0"/>
              <a:t>递归的实现（专门一章）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应用举例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880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数据逆置</a:t>
            </a:r>
            <a:r>
              <a:rPr lang="en-US" altLang="zh-CN" dirty="0" smtClean="0"/>
              <a:t>-</a:t>
            </a:r>
            <a:r>
              <a:rPr lang="zh-CN" altLang="en-US" dirty="0" smtClean="0"/>
              <a:t>进制转换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55577" y="1129314"/>
            <a:ext cx="7488832" cy="37856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600" b="1" dirty="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def </a:t>
            </a:r>
            <a:r>
              <a:rPr lang="zh-CN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baseConverter(decNumber,base):</a:t>
            </a:r>
            <a:br>
              <a:rPr lang="zh-CN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digits = </a:t>
            </a:r>
            <a:r>
              <a:rPr lang="zh-CN" altLang="zh-CN" sz="1600" b="1" dirty="0">
                <a:solidFill>
                  <a:srgbClr val="0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"0123456789ABCDEF"</a:t>
            </a:r>
            <a:br>
              <a:rPr lang="zh-CN" altLang="zh-CN" sz="1600" b="1" dirty="0">
                <a:solidFill>
                  <a:srgbClr val="0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600" b="1" dirty="0">
                <a:solidFill>
                  <a:srgbClr val="0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lang="zh-CN" altLang="zh-CN" sz="1600" b="1" dirty="0">
                <a:solidFill>
                  <a:srgbClr val="0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600" b="1" dirty="0">
                <a:solidFill>
                  <a:srgbClr val="0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lang="zh-CN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remstack = Stack()</a:t>
            </a:r>
            <a:br>
              <a:rPr lang="zh-CN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lang="zh-CN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lang="zh-CN" altLang="zh-CN" sz="1600" b="1" dirty="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while </a:t>
            </a:r>
            <a:r>
              <a:rPr lang="zh-CN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decNumber &gt; </a:t>
            </a:r>
            <a:r>
              <a:rPr lang="zh-CN" altLang="zh-CN" sz="16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lang="zh-CN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:</a:t>
            </a:r>
            <a:br>
              <a:rPr lang="zh-CN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rem = decNumber % base</a:t>
            </a:r>
            <a:br>
              <a:rPr lang="zh-CN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remstack.push(rem)</a:t>
            </a:r>
            <a:br>
              <a:rPr lang="zh-CN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decNumber = decNumber // base</a:t>
            </a:r>
            <a:br>
              <a:rPr lang="zh-CN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lang="zh-CN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newString = </a:t>
            </a:r>
            <a:r>
              <a:rPr lang="zh-CN" altLang="zh-CN" sz="1600" b="1" dirty="0">
                <a:solidFill>
                  <a:srgbClr val="0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""</a:t>
            </a:r>
            <a:br>
              <a:rPr lang="zh-CN" altLang="zh-CN" sz="1600" b="1" dirty="0">
                <a:solidFill>
                  <a:srgbClr val="0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600" b="1" dirty="0">
                <a:solidFill>
                  <a:srgbClr val="0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lang="zh-CN" altLang="zh-CN" sz="1600" b="1" dirty="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while not </a:t>
            </a:r>
            <a:r>
              <a:rPr lang="zh-CN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remstack.isEmpty():</a:t>
            </a:r>
            <a:br>
              <a:rPr lang="zh-CN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newString = newString + digits[remstack.pop()]</a:t>
            </a:r>
            <a:br>
              <a:rPr lang="zh-CN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lang="zh-CN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lang="zh-CN" altLang="zh-CN" sz="1600" b="1" dirty="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return </a:t>
            </a:r>
            <a:r>
              <a:rPr lang="zh-CN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newString</a:t>
            </a:r>
            <a:endParaRPr lang="zh-CN" altLang="zh-CN" sz="16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710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括号配对（只有一种括号）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9512" y="690456"/>
            <a:ext cx="8279904" cy="50167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600" b="1" dirty="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def </a:t>
            </a:r>
            <a:r>
              <a:rPr lang="zh-CN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parChecker(symbolString):</a:t>
            </a:r>
            <a:br>
              <a:rPr lang="zh-CN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s = Stack()</a:t>
            </a:r>
            <a:br>
              <a:rPr lang="zh-CN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balanced = </a:t>
            </a:r>
            <a:r>
              <a:rPr lang="zh-CN" altLang="zh-CN" sz="1600" b="1" dirty="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True</a:t>
            </a:r>
            <a:br>
              <a:rPr lang="zh-CN" altLang="zh-CN" sz="1600" b="1" dirty="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600" b="1" dirty="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lang="zh-CN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index = </a:t>
            </a:r>
            <a:r>
              <a:rPr lang="zh-CN" altLang="zh-CN" sz="16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0</a:t>
            </a:r>
            <a:br>
              <a:rPr lang="zh-CN" altLang="zh-CN" sz="16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6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lang="zh-CN" altLang="zh-CN" sz="1600" b="1" dirty="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while </a:t>
            </a:r>
            <a:r>
              <a:rPr lang="zh-CN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index &lt; </a:t>
            </a:r>
            <a:r>
              <a:rPr lang="zh-CN" altLang="zh-CN" sz="1600" dirty="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len</a:t>
            </a:r>
            <a:r>
              <a:rPr lang="zh-CN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(symbolString) </a:t>
            </a:r>
            <a:r>
              <a:rPr lang="zh-CN" altLang="zh-CN" sz="1600" b="1" dirty="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and </a:t>
            </a:r>
            <a:r>
              <a:rPr lang="zh-CN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balanced:</a:t>
            </a:r>
            <a:br>
              <a:rPr lang="zh-CN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symbol = symbolString[index]</a:t>
            </a:r>
            <a:br>
              <a:rPr lang="zh-CN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lang="zh-CN" altLang="zh-CN" sz="1600" b="1" dirty="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if </a:t>
            </a:r>
            <a:r>
              <a:rPr lang="zh-CN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symbol == </a:t>
            </a:r>
            <a:r>
              <a:rPr lang="zh-CN" altLang="zh-CN" sz="1600" b="1" dirty="0">
                <a:solidFill>
                  <a:srgbClr val="0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"("</a:t>
            </a:r>
            <a:r>
              <a:rPr lang="zh-CN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:</a:t>
            </a:r>
            <a:br>
              <a:rPr lang="zh-CN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    s.push(symbol)</a:t>
            </a:r>
            <a:br>
              <a:rPr lang="zh-CN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lang="zh-CN" altLang="zh-CN" sz="1600" b="1" dirty="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else</a:t>
            </a:r>
            <a:r>
              <a:rPr lang="zh-CN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:</a:t>
            </a:r>
            <a:br>
              <a:rPr lang="zh-CN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    </a:t>
            </a:r>
            <a:r>
              <a:rPr lang="zh-CN" altLang="zh-CN" sz="1600" b="1" dirty="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if </a:t>
            </a:r>
            <a:r>
              <a:rPr lang="zh-CN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s.isEmpty():</a:t>
            </a:r>
            <a:br>
              <a:rPr lang="zh-CN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        balanced = </a:t>
            </a:r>
            <a:r>
              <a:rPr lang="zh-CN" altLang="zh-CN" sz="1600" b="1" dirty="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False</a:t>
            </a:r>
            <a:br>
              <a:rPr lang="zh-CN" altLang="zh-CN" sz="1600" b="1" dirty="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600" b="1" dirty="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    else</a:t>
            </a:r>
            <a:r>
              <a:rPr lang="zh-CN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:</a:t>
            </a:r>
            <a:br>
              <a:rPr lang="zh-CN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        s.pop()</a:t>
            </a:r>
            <a:br>
              <a:rPr lang="zh-CN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lang="zh-CN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index = index + </a:t>
            </a:r>
            <a:r>
              <a:rPr lang="zh-CN" altLang="zh-CN" sz="16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1</a:t>
            </a:r>
            <a:br>
              <a:rPr lang="zh-CN" altLang="zh-CN" sz="16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6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lang="zh-CN" altLang="zh-CN" sz="16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6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lang="zh-CN" altLang="zh-CN" sz="1600" b="1" dirty="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if </a:t>
            </a:r>
            <a:r>
              <a:rPr lang="zh-CN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balanced </a:t>
            </a:r>
            <a:r>
              <a:rPr lang="zh-CN" altLang="zh-CN" sz="1600" b="1" dirty="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and </a:t>
            </a:r>
            <a:r>
              <a:rPr lang="zh-CN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s.isEmpty():</a:t>
            </a:r>
            <a:br>
              <a:rPr lang="zh-CN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lang="zh-CN" altLang="zh-CN" sz="1600" b="1" dirty="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return True</a:t>
            </a:r>
            <a:br>
              <a:rPr lang="zh-CN" altLang="zh-CN" sz="1600" b="1" dirty="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600" b="1" dirty="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else</a:t>
            </a:r>
            <a:r>
              <a:rPr lang="zh-CN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:</a:t>
            </a:r>
            <a:br>
              <a:rPr lang="zh-CN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lang="zh-CN" altLang="zh-CN" sz="1600" b="1" dirty="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return False</a:t>
            </a:r>
            <a:endParaRPr lang="zh-CN" altLang="zh-CN" sz="24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6804249" y="1129799"/>
            <a:ext cx="1224136" cy="720080"/>
          </a:xfrm>
          <a:prstGeom prst="wedgeRoundRect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zh-CN" altLang="en-US" dirty="0" smtClean="0"/>
              <a:t>没必要</a:t>
            </a:r>
            <a:r>
              <a:rPr lang="zh-CN" altLang="en-US" dirty="0"/>
              <a:t>用栈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932548" y="2554413"/>
            <a:ext cx="3743400" cy="2800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28" tIns="45714" rIns="91428" bIns="45714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600" b="1" dirty="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def </a:t>
            </a:r>
            <a:r>
              <a:rPr lang="zh-CN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parChecker(symbolString):</a:t>
            </a:r>
            <a:br>
              <a:rPr lang="zh-CN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count = </a:t>
            </a:r>
            <a:r>
              <a:rPr lang="zh-CN" altLang="zh-CN" sz="16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0</a:t>
            </a:r>
            <a:br>
              <a:rPr lang="zh-CN" altLang="zh-CN" sz="16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6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lang="zh-CN" altLang="zh-CN" sz="1600" b="1" dirty="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for </a:t>
            </a:r>
            <a:r>
              <a:rPr lang="zh-CN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 </a:t>
            </a:r>
            <a:r>
              <a:rPr lang="zh-CN" altLang="zh-CN" sz="1600" b="1" dirty="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in </a:t>
            </a:r>
            <a:r>
              <a:rPr lang="zh-CN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symbolString:</a:t>
            </a:r>
            <a:br>
              <a:rPr lang="zh-CN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lang="zh-CN" altLang="zh-CN" sz="1600" b="1" dirty="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if </a:t>
            </a:r>
            <a:r>
              <a:rPr lang="zh-CN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 == </a:t>
            </a:r>
            <a:r>
              <a:rPr lang="zh-CN" altLang="zh-CN" sz="1600" b="1" dirty="0">
                <a:solidFill>
                  <a:srgbClr val="0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"("</a:t>
            </a:r>
            <a:r>
              <a:rPr lang="zh-CN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:</a:t>
            </a:r>
            <a:br>
              <a:rPr lang="zh-CN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    count += </a:t>
            </a:r>
            <a:r>
              <a:rPr lang="zh-CN" altLang="zh-CN" sz="16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1</a:t>
            </a:r>
            <a:br>
              <a:rPr lang="zh-CN" altLang="zh-CN" sz="16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6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lang="zh-CN" altLang="zh-CN" sz="1600" b="1" dirty="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elif </a:t>
            </a:r>
            <a:r>
              <a:rPr lang="zh-CN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 == </a:t>
            </a:r>
            <a:r>
              <a:rPr lang="zh-CN" altLang="zh-CN" sz="1600" b="1" dirty="0">
                <a:solidFill>
                  <a:srgbClr val="0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")"</a:t>
            </a:r>
            <a:r>
              <a:rPr lang="zh-CN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:</a:t>
            </a:r>
            <a:br>
              <a:rPr lang="zh-CN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    </a:t>
            </a:r>
            <a:r>
              <a:rPr lang="zh-CN" altLang="zh-CN" sz="1600" b="1" dirty="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if </a:t>
            </a:r>
            <a:r>
              <a:rPr lang="zh-CN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count &lt; </a:t>
            </a:r>
            <a:r>
              <a:rPr lang="zh-CN" altLang="zh-CN" sz="16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1</a:t>
            </a:r>
            <a:r>
              <a:rPr lang="zh-CN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:</a:t>
            </a:r>
            <a:br>
              <a:rPr lang="zh-CN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        </a:t>
            </a:r>
            <a:r>
              <a:rPr lang="zh-CN" altLang="zh-CN" sz="1600" b="1" dirty="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return False</a:t>
            </a:r>
            <a:br>
              <a:rPr lang="zh-CN" altLang="zh-CN" sz="1600" b="1" dirty="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600" b="1" dirty="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    else</a:t>
            </a:r>
            <a:r>
              <a:rPr lang="zh-CN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:</a:t>
            </a:r>
            <a:br>
              <a:rPr lang="zh-CN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        count -= </a:t>
            </a:r>
            <a:r>
              <a:rPr lang="zh-CN" altLang="zh-CN" sz="16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1</a:t>
            </a:r>
            <a:br>
              <a:rPr lang="zh-CN" altLang="zh-CN" sz="16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6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lang="zh-CN" altLang="zh-CN" sz="1600" b="1" dirty="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return </a:t>
            </a:r>
            <a:r>
              <a:rPr lang="zh-CN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count == </a:t>
            </a:r>
            <a:r>
              <a:rPr lang="zh-CN" altLang="zh-CN" sz="16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0</a:t>
            </a:r>
            <a:endParaRPr lang="zh-CN" altLang="zh-CN" sz="24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209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括号配对（有多种括号）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11560" y="852137"/>
            <a:ext cx="7200800" cy="47089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500" b="1" dirty="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def </a:t>
            </a:r>
            <a:r>
              <a:rPr lang="zh-CN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parChecker(symbolString):</a:t>
            </a:r>
            <a:br>
              <a:rPr lang="zh-CN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s = Stack()</a:t>
            </a:r>
            <a:br>
              <a:rPr lang="zh-CN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balanced = </a:t>
            </a:r>
            <a:r>
              <a:rPr lang="zh-CN" altLang="zh-CN" sz="1500" b="1" dirty="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True</a:t>
            </a:r>
            <a:br>
              <a:rPr lang="zh-CN" altLang="zh-CN" sz="1500" b="1" dirty="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500" b="1" dirty="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lang="zh-CN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index = </a:t>
            </a:r>
            <a:r>
              <a:rPr lang="zh-CN" altLang="zh-CN" sz="15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0</a:t>
            </a:r>
            <a:br>
              <a:rPr lang="zh-CN" altLang="zh-CN" sz="15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5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lang="zh-CN" altLang="zh-CN" sz="1500" b="1" dirty="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while </a:t>
            </a:r>
            <a:r>
              <a:rPr lang="zh-CN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index &lt; </a:t>
            </a:r>
            <a:r>
              <a:rPr lang="zh-CN" altLang="zh-CN" sz="1500" dirty="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len</a:t>
            </a:r>
            <a:r>
              <a:rPr lang="zh-CN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(symbolString) </a:t>
            </a:r>
            <a:r>
              <a:rPr lang="zh-CN" altLang="zh-CN" sz="1500" b="1" dirty="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and </a:t>
            </a:r>
            <a:r>
              <a:rPr lang="zh-CN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balanced:</a:t>
            </a:r>
            <a:br>
              <a:rPr lang="zh-CN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symbol = symbolString[index]</a:t>
            </a:r>
            <a:br>
              <a:rPr lang="zh-CN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lang="zh-CN" altLang="zh-CN" sz="1500" b="1" dirty="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if </a:t>
            </a:r>
            <a:r>
              <a:rPr lang="zh-CN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symbol </a:t>
            </a:r>
            <a:r>
              <a:rPr lang="zh-CN" altLang="zh-CN" sz="1500" b="1" dirty="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in </a:t>
            </a:r>
            <a:r>
              <a:rPr lang="zh-CN" altLang="zh-CN" sz="1500" b="1" dirty="0">
                <a:solidFill>
                  <a:srgbClr val="0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"([{"</a:t>
            </a:r>
            <a:r>
              <a:rPr lang="zh-CN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:</a:t>
            </a:r>
            <a:br>
              <a:rPr lang="zh-CN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    s.push(symbol)</a:t>
            </a:r>
            <a:br>
              <a:rPr lang="zh-CN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lang="zh-CN" altLang="zh-CN" sz="1500" b="1" dirty="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else</a:t>
            </a:r>
            <a:r>
              <a:rPr lang="zh-CN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:</a:t>
            </a:r>
            <a:br>
              <a:rPr lang="zh-CN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    </a:t>
            </a:r>
            <a:r>
              <a:rPr lang="zh-CN" altLang="zh-CN" sz="1500" b="1" dirty="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if </a:t>
            </a:r>
            <a:r>
              <a:rPr lang="zh-CN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s.isEmpty():</a:t>
            </a:r>
            <a:br>
              <a:rPr lang="zh-CN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        balanced = </a:t>
            </a:r>
            <a:r>
              <a:rPr lang="zh-CN" altLang="zh-CN" sz="1500" b="1" dirty="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False</a:t>
            </a:r>
            <a:br>
              <a:rPr lang="zh-CN" altLang="zh-CN" sz="1500" b="1" dirty="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500" b="1" dirty="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    else</a:t>
            </a:r>
            <a:r>
              <a:rPr lang="zh-CN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:</a:t>
            </a:r>
            <a:br>
              <a:rPr lang="zh-CN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        top = s.pop()</a:t>
            </a:r>
            <a:br>
              <a:rPr lang="zh-CN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        </a:t>
            </a:r>
            <a:r>
              <a:rPr lang="zh-CN" altLang="zh-CN" sz="1500" b="1" dirty="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if not </a:t>
            </a:r>
            <a:r>
              <a:rPr lang="zh-CN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matches(top,symbol):</a:t>
            </a:r>
            <a:br>
              <a:rPr lang="zh-CN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               balanced = </a:t>
            </a:r>
            <a:r>
              <a:rPr lang="zh-CN" altLang="zh-CN" sz="1500" b="1" dirty="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False</a:t>
            </a:r>
            <a:br>
              <a:rPr lang="zh-CN" altLang="zh-CN" sz="1500" b="1" dirty="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500" b="1" dirty="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lang="zh-CN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index = index + </a:t>
            </a:r>
            <a:r>
              <a:rPr lang="zh-CN" altLang="zh-CN" sz="15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1</a:t>
            </a:r>
            <a:br>
              <a:rPr lang="zh-CN" altLang="zh-CN" sz="15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5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lang="zh-CN" altLang="zh-CN" sz="1500" b="1" dirty="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if </a:t>
            </a:r>
            <a:r>
              <a:rPr lang="zh-CN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balanced </a:t>
            </a:r>
            <a:r>
              <a:rPr lang="zh-CN" altLang="zh-CN" sz="1500" b="1" dirty="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and </a:t>
            </a:r>
            <a:r>
              <a:rPr lang="zh-CN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s.isEmpty():</a:t>
            </a:r>
            <a:br>
              <a:rPr lang="zh-CN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lang="zh-CN" altLang="zh-CN" sz="1500" b="1" dirty="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return True</a:t>
            </a:r>
            <a:br>
              <a:rPr lang="zh-CN" altLang="zh-CN" sz="1500" b="1" dirty="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500" b="1" dirty="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else</a:t>
            </a:r>
            <a:r>
              <a:rPr lang="zh-CN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:</a:t>
            </a:r>
            <a:br>
              <a:rPr lang="zh-CN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lang="zh-CN" altLang="zh-CN" sz="1500" b="1" dirty="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return False</a:t>
            </a:r>
            <a:endParaRPr lang="zh-CN" altLang="zh-CN" sz="15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228186" y="1032820"/>
            <a:ext cx="2520280" cy="2554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000" kern="0" dirty="0">
                <a:solidFill>
                  <a:prstClr val="black"/>
                </a:solidFill>
              </a:rPr>
              <a:t>{3*[A+(b*cd)]}</a:t>
            </a:r>
          </a:p>
          <a:p>
            <a:endParaRPr lang="en-US" altLang="zh-CN" sz="2000" kern="0" dirty="0">
              <a:solidFill>
                <a:prstClr val="black"/>
              </a:solidFill>
            </a:endParaRPr>
          </a:p>
          <a:p>
            <a:r>
              <a:rPr lang="en-US" altLang="zh-CN" sz="2000" kern="0" dirty="0">
                <a:solidFill>
                  <a:prstClr val="black"/>
                </a:solidFill>
              </a:rPr>
              <a:t>3*A+(b*cd]+{5*a}</a:t>
            </a:r>
          </a:p>
          <a:p>
            <a:endParaRPr lang="en-US" altLang="zh-CN" sz="2000" kern="0" dirty="0">
              <a:solidFill>
                <a:prstClr val="black"/>
              </a:solidFill>
            </a:endParaRPr>
          </a:p>
          <a:p>
            <a:r>
              <a:rPr lang="en-US" altLang="zh-CN" sz="2000" kern="0" dirty="0">
                <a:solidFill>
                  <a:prstClr val="black"/>
                </a:solidFill>
              </a:rPr>
              <a:t>3*A+(b*cd)</a:t>
            </a:r>
            <a:r>
              <a:rPr lang="en-US" altLang="zh-CN" sz="2000" kern="0" dirty="0" err="1">
                <a:solidFill>
                  <a:prstClr val="black"/>
                </a:solidFill>
              </a:rPr>
              <a:t>dfg</a:t>
            </a:r>
            <a:r>
              <a:rPr lang="en-US" altLang="zh-CN" sz="2000" kern="0" dirty="0">
                <a:solidFill>
                  <a:prstClr val="black"/>
                </a:solidFill>
              </a:rPr>
              <a:t>]+</a:t>
            </a:r>
            <a:r>
              <a:rPr lang="en-US" altLang="zh-CN" sz="2000" kern="0" dirty="0" err="1">
                <a:solidFill>
                  <a:prstClr val="black"/>
                </a:solidFill>
              </a:rPr>
              <a:t>sfg</a:t>
            </a:r>
            <a:endParaRPr lang="en-US" altLang="zh-CN" sz="2000" kern="0" dirty="0">
              <a:solidFill>
                <a:prstClr val="black"/>
              </a:solidFill>
            </a:endParaRPr>
          </a:p>
          <a:p>
            <a:endParaRPr lang="en-US" altLang="zh-CN" sz="2000" kern="0" dirty="0">
              <a:solidFill>
                <a:prstClr val="black"/>
              </a:solidFill>
            </a:endParaRPr>
          </a:p>
          <a:p>
            <a:r>
              <a:rPr lang="en-US" altLang="zh-CN" sz="2000" kern="0" dirty="0">
                <a:solidFill>
                  <a:prstClr val="black"/>
                </a:solidFill>
              </a:rPr>
              <a:t>{3*A+(b*cd)+5+e</a:t>
            </a:r>
          </a:p>
          <a:p>
            <a:endParaRPr lang="en-US" altLang="zh-CN" sz="2000" kern="0" dirty="0">
              <a:solidFill>
                <a:prstClr val="black"/>
              </a:solidFill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6012160" y="3721596"/>
            <a:ext cx="2664296" cy="720080"/>
          </a:xfrm>
          <a:prstGeom prst="wedgeRoundRect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zh-CN" altLang="en-US" dirty="0" smtClean="0"/>
              <a:t>给出更详细的不匹配的信息？如位置，原因等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271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线性结构</a:t>
            </a:r>
            <a:r>
              <a:rPr lang="zh-CN" altLang="en-US" dirty="0" smtClean="0"/>
              <a:t>是</a:t>
            </a:r>
            <a:r>
              <a:rPr lang="en-US" altLang="zh-CN" dirty="0" smtClean="0"/>
              <a:t>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</a:t>
            </a:r>
            <a:r>
              <a:rPr lang="zh-CN" altLang="en-US" dirty="0" smtClean="0"/>
              <a:t>≥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</a:t>
            </a:r>
            <a:r>
              <a:rPr lang="zh-CN" altLang="en-US" dirty="0"/>
              <a:t>个</a:t>
            </a:r>
            <a:r>
              <a:rPr lang="zh-CN" altLang="en-US" dirty="0" smtClean="0"/>
              <a:t>数据</a:t>
            </a:r>
            <a:r>
              <a:rPr lang="zh-CN" altLang="en-US" u="sng" dirty="0" smtClean="0">
                <a:solidFill>
                  <a:srgbClr val="FF0000"/>
                </a:solidFill>
              </a:rPr>
              <a:t>元素</a:t>
            </a:r>
            <a:r>
              <a:rPr lang="zh-CN" altLang="en-US" dirty="0" smtClean="0"/>
              <a:t>构成的</a:t>
            </a:r>
            <a:r>
              <a:rPr lang="zh-CN" altLang="en-US" u="sng" dirty="0" smtClean="0"/>
              <a:t>有限</a:t>
            </a:r>
            <a:r>
              <a:rPr lang="zh-CN" altLang="en-US" dirty="0" smtClean="0"/>
              <a:t>序列。</a:t>
            </a:r>
            <a:endParaRPr lang="en-US" altLang="zh-CN" dirty="0" smtClean="0"/>
          </a:p>
          <a:p>
            <a:pPr lvl="1"/>
            <a:r>
              <a:rPr lang="zh-CN" altLang="en-US" dirty="0"/>
              <a:t>当</a:t>
            </a:r>
            <a:r>
              <a:rPr lang="en-US" altLang="zh-CN" dirty="0"/>
              <a:t>n=0</a:t>
            </a:r>
            <a:r>
              <a:rPr lang="zh-CN" altLang="en-US" dirty="0"/>
              <a:t>，表长为</a:t>
            </a:r>
            <a:r>
              <a:rPr lang="en-US" altLang="zh-CN" dirty="0"/>
              <a:t>0</a:t>
            </a:r>
            <a:r>
              <a:rPr lang="zh-CN" altLang="en-US" dirty="0"/>
              <a:t>，表中没有元素，称为空线性表，简称空表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</a:t>
            </a:r>
            <a:r>
              <a:rPr lang="en-US" altLang="zh-CN" dirty="0"/>
              <a:t>n&gt;0</a:t>
            </a:r>
            <a:r>
              <a:rPr lang="zh-CN" altLang="en-US" dirty="0" smtClean="0"/>
              <a:t>，非</a:t>
            </a:r>
            <a:r>
              <a:rPr lang="zh-CN" altLang="en-US" dirty="0"/>
              <a:t>空表</a:t>
            </a:r>
            <a:r>
              <a:rPr lang="zh-CN" altLang="en-US" dirty="0" smtClean="0"/>
              <a:t>，记为：</a:t>
            </a:r>
            <a:r>
              <a:rPr lang="en-US" altLang="zh-CN" dirty="0"/>
              <a:t>L=(a</a:t>
            </a:r>
            <a:r>
              <a:rPr lang="en-US" altLang="zh-CN" baseline="-25000" dirty="0"/>
              <a:t>0</a:t>
            </a:r>
            <a:r>
              <a:rPr lang="en-US" altLang="zh-CN" dirty="0"/>
              <a:t>,a</a:t>
            </a:r>
            <a:r>
              <a:rPr lang="en-US" altLang="zh-CN" baseline="-25000" dirty="0"/>
              <a:t>1</a:t>
            </a:r>
            <a:r>
              <a:rPr lang="en-US" altLang="zh-CN" dirty="0"/>
              <a:t>,a</a:t>
            </a:r>
            <a:r>
              <a:rPr lang="en-US" altLang="zh-CN" baseline="-25000" dirty="0"/>
              <a:t>2</a:t>
            </a:r>
            <a:r>
              <a:rPr lang="en-US" altLang="zh-CN" dirty="0"/>
              <a:t>,…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i</a:t>
            </a:r>
            <a:r>
              <a:rPr lang="en-US" altLang="zh-CN" dirty="0"/>
              <a:t>…a</a:t>
            </a:r>
            <a:r>
              <a:rPr lang="en-US" altLang="zh-CN" baseline="-25000" dirty="0"/>
              <a:t>n-1</a:t>
            </a:r>
            <a:r>
              <a:rPr lang="en-US" altLang="zh-CN" dirty="0"/>
              <a:t>)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</a:t>
            </a:r>
            <a:r>
              <a:rPr lang="zh-CN" altLang="en-US" dirty="0"/>
              <a:t>元素有一个固定的位序号，如元素</a:t>
            </a:r>
            <a:r>
              <a:rPr lang="en-US" altLang="zh-CN" dirty="0"/>
              <a:t>a</a:t>
            </a:r>
            <a:r>
              <a:rPr lang="en-US" altLang="zh-CN" baseline="-25000" dirty="0"/>
              <a:t>0</a:t>
            </a:r>
            <a:r>
              <a:rPr lang="zh-CN" altLang="en-US" dirty="0"/>
              <a:t>的位序号是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i</a:t>
            </a:r>
            <a:r>
              <a:rPr lang="zh-CN" altLang="en-US" dirty="0"/>
              <a:t>的位序号是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</a:t>
            </a:r>
            <a:r>
              <a:rPr lang="zh-CN" altLang="en-US" dirty="0" smtClean="0">
                <a:solidFill>
                  <a:srgbClr val="FF0000"/>
                </a:solidFill>
              </a:rPr>
              <a:t>元素</a:t>
            </a:r>
            <a:r>
              <a:rPr lang="zh-CN" altLang="en-US" dirty="0" smtClean="0"/>
              <a:t>唯一</a:t>
            </a:r>
            <a:r>
              <a:rPr lang="zh-CN" altLang="en-US" dirty="0"/>
              <a:t>的前驱和</a:t>
            </a:r>
            <a:r>
              <a:rPr lang="zh-CN" altLang="en-US" dirty="0" smtClean="0"/>
              <a:t>后继。</a:t>
            </a:r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什么</a:t>
            </a:r>
            <a:r>
              <a:rPr lang="zh-CN" altLang="en-US" dirty="0" smtClean="0"/>
              <a:t>是线性结构</a:t>
            </a:r>
            <a:endParaRPr lang="zh-CN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401" y="4657703"/>
            <a:ext cx="6445232" cy="640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9" y="3649588"/>
            <a:ext cx="5904656" cy="720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955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）凡出现左括弧，则进栈；</a:t>
            </a:r>
          </a:p>
          <a:p>
            <a:pPr marL="0" indent="0"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）凡出现右括弧，首先检查栈是否空</a:t>
            </a:r>
          </a:p>
          <a:p>
            <a:pPr marL="0" indent="0">
              <a:buNone/>
            </a:pPr>
            <a:r>
              <a:rPr lang="zh-CN" altLang="en-US" sz="2000" dirty="0"/>
              <a:t>   若栈空，则表明该“右括弧”多余，</a:t>
            </a:r>
          </a:p>
          <a:p>
            <a:pPr marL="0" indent="0">
              <a:buNone/>
            </a:pPr>
            <a:r>
              <a:rPr lang="zh-CN" altLang="en-US" sz="2000" dirty="0"/>
              <a:t>   否则和栈顶元素比较，</a:t>
            </a:r>
          </a:p>
          <a:p>
            <a:pPr marL="0" indent="0">
              <a:buNone/>
            </a:pPr>
            <a:r>
              <a:rPr lang="zh-CN" altLang="en-US" sz="2000" dirty="0"/>
              <a:t>       若相匹配，则“左括弧出栈” ，</a:t>
            </a:r>
          </a:p>
          <a:p>
            <a:pPr marL="0" indent="0">
              <a:buNone/>
            </a:pPr>
            <a:r>
              <a:rPr lang="zh-CN" altLang="en-US" sz="2000" dirty="0"/>
              <a:t>       否则表明不匹配。</a:t>
            </a:r>
          </a:p>
          <a:p>
            <a:pPr marL="0" indent="0">
              <a:buNone/>
            </a:pPr>
            <a:r>
              <a:rPr lang="en-US" altLang="zh-CN" sz="2000" dirty="0"/>
              <a:t>3</a:t>
            </a:r>
            <a:r>
              <a:rPr lang="zh-CN" altLang="en-US" sz="2000" dirty="0"/>
              <a:t>）表达式检验结束时，</a:t>
            </a:r>
          </a:p>
          <a:p>
            <a:pPr marL="0" indent="0">
              <a:buNone/>
            </a:pPr>
            <a:r>
              <a:rPr lang="zh-CN" altLang="en-US" sz="2000" dirty="0"/>
              <a:t>   若栈空，则表明表达式中匹配正确，</a:t>
            </a:r>
          </a:p>
          <a:p>
            <a:pPr marL="0" indent="0">
              <a:buNone/>
            </a:pPr>
            <a:r>
              <a:rPr lang="zh-CN" altLang="en-US" sz="2000" dirty="0"/>
              <a:t>   否则表明“左括弧”有余。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en-US" dirty="0"/>
              <a:t>算法</a:t>
            </a:r>
            <a:r>
              <a:rPr lang="zh-CN" altLang="en-US" dirty="0" smtClean="0"/>
              <a:t>思想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186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ct val="5000"/>
              </a:spcBef>
              <a:buClr>
                <a:srgbClr val="800080"/>
              </a:buClr>
              <a:buSzPct val="50000"/>
            </a:pPr>
            <a:r>
              <a:rPr lang="zh-CN" altLang="en-US" sz="2300" dirty="0">
                <a:latin typeface="Times New Roman" pitchFamily="18" charset="0"/>
              </a:rPr>
              <a:t>一个表达式由操作数（亦称运算对象）、操作符（亦称运算符）和分界符组成。</a:t>
            </a:r>
          </a:p>
          <a:p>
            <a:pPr>
              <a:spcBef>
                <a:spcPct val="5000"/>
              </a:spcBef>
              <a:buClr>
                <a:srgbClr val="800080"/>
              </a:buClr>
              <a:buSzPct val="50000"/>
            </a:pPr>
            <a:r>
              <a:rPr lang="zh-CN" altLang="en-US" sz="2300" dirty="0">
                <a:latin typeface="Times New Roman" pitchFamily="18" charset="0"/>
              </a:rPr>
              <a:t>算术表达式有三种表示：</a:t>
            </a:r>
          </a:p>
          <a:p>
            <a:pPr lvl="1">
              <a:spcBef>
                <a:spcPct val="5000"/>
              </a:spcBef>
              <a:buClr>
                <a:srgbClr val="800080"/>
              </a:buClr>
              <a:buSzPct val="50000"/>
            </a:pPr>
            <a:r>
              <a:rPr lang="zh-CN" altLang="en-US" sz="1900" b="1" dirty="0">
                <a:latin typeface="Times New Roman" pitchFamily="18" charset="0"/>
              </a:rPr>
              <a:t>中缀</a:t>
            </a:r>
            <a:r>
              <a:rPr lang="en-US" altLang="zh-CN" sz="1900" b="1" dirty="0">
                <a:latin typeface="Times New Roman" pitchFamily="18" charset="0"/>
              </a:rPr>
              <a:t>(infix)</a:t>
            </a:r>
            <a:r>
              <a:rPr lang="zh-CN" altLang="en-US" sz="1900" b="1" dirty="0">
                <a:latin typeface="Times New Roman" pitchFamily="18" charset="0"/>
              </a:rPr>
              <a:t>表示 </a:t>
            </a:r>
          </a:p>
          <a:p>
            <a:pPr marL="457145" lvl="1" indent="0">
              <a:spcBef>
                <a:spcPct val="5000"/>
              </a:spcBef>
              <a:buClr>
                <a:srgbClr val="800080"/>
              </a:buClr>
              <a:buSzPct val="50000"/>
              <a:buNone/>
            </a:pPr>
            <a:r>
              <a:rPr lang="zh-CN" altLang="en-US" sz="1900" dirty="0">
                <a:latin typeface="Times New Roman" pitchFamily="18" charset="0"/>
              </a:rPr>
              <a:t>    </a:t>
            </a:r>
            <a:r>
              <a:rPr lang="en-US" altLang="zh-CN" sz="1900" dirty="0">
                <a:latin typeface="Times New Roman" pitchFamily="18" charset="0"/>
              </a:rPr>
              <a:t>&lt;</a:t>
            </a:r>
            <a:r>
              <a:rPr lang="zh-CN" altLang="en-US" sz="1900" dirty="0">
                <a:latin typeface="Times New Roman" pitchFamily="18" charset="0"/>
              </a:rPr>
              <a:t>操作数</a:t>
            </a:r>
            <a:r>
              <a:rPr lang="en-US" altLang="zh-CN" sz="1900" dirty="0">
                <a:latin typeface="Times New Roman" pitchFamily="18" charset="0"/>
              </a:rPr>
              <a:t>&gt; &lt;</a:t>
            </a:r>
            <a:r>
              <a:rPr lang="zh-CN" altLang="en-US" sz="1900" dirty="0">
                <a:latin typeface="Times New Roman" pitchFamily="18" charset="0"/>
              </a:rPr>
              <a:t>操作符</a:t>
            </a:r>
            <a:r>
              <a:rPr lang="en-US" altLang="zh-CN" sz="1900" dirty="0">
                <a:latin typeface="Times New Roman" pitchFamily="18" charset="0"/>
              </a:rPr>
              <a:t>&gt; &lt;</a:t>
            </a:r>
            <a:r>
              <a:rPr lang="zh-CN" altLang="en-US" sz="1900" dirty="0">
                <a:latin typeface="Times New Roman" pitchFamily="18" charset="0"/>
              </a:rPr>
              <a:t>操作数</a:t>
            </a:r>
            <a:r>
              <a:rPr lang="en-US" altLang="zh-CN" sz="1900" dirty="0">
                <a:latin typeface="Times New Roman" pitchFamily="18" charset="0"/>
              </a:rPr>
              <a:t>&gt;</a:t>
            </a:r>
            <a:r>
              <a:rPr lang="zh-CN" altLang="en-US" sz="1900" dirty="0">
                <a:latin typeface="Times New Roman" pitchFamily="18" charset="0"/>
              </a:rPr>
              <a:t>，如 </a:t>
            </a:r>
            <a:r>
              <a:rPr lang="en-US" altLang="zh-CN" sz="1900" dirty="0">
                <a:latin typeface="Times New Roman" pitchFamily="18" charset="0"/>
              </a:rPr>
              <a:t>A+B</a:t>
            </a:r>
            <a:r>
              <a:rPr lang="zh-CN" altLang="en-US" sz="1900" dirty="0">
                <a:latin typeface="Times New Roman" pitchFamily="18" charset="0"/>
              </a:rPr>
              <a:t>；</a:t>
            </a:r>
          </a:p>
          <a:p>
            <a:pPr lvl="1">
              <a:spcBef>
                <a:spcPct val="5000"/>
              </a:spcBef>
              <a:buClr>
                <a:srgbClr val="800080"/>
              </a:buClr>
              <a:buSzPct val="50000"/>
            </a:pPr>
            <a:r>
              <a:rPr lang="zh-CN" altLang="en-US" sz="1900" b="1" dirty="0">
                <a:latin typeface="Times New Roman" pitchFamily="18" charset="0"/>
              </a:rPr>
              <a:t>前缀</a:t>
            </a:r>
            <a:r>
              <a:rPr lang="en-US" altLang="zh-CN" sz="1900" b="1" dirty="0">
                <a:latin typeface="Times New Roman" pitchFamily="18" charset="0"/>
              </a:rPr>
              <a:t>(prefix)</a:t>
            </a:r>
            <a:r>
              <a:rPr lang="zh-CN" altLang="en-US" sz="1900" b="1" dirty="0" smtClean="0">
                <a:latin typeface="Times New Roman" pitchFamily="18" charset="0"/>
              </a:rPr>
              <a:t>表示</a:t>
            </a:r>
            <a:r>
              <a:rPr lang="zh-CN" altLang="zh-CN" sz="1800" dirty="0">
                <a:solidFill>
                  <a:srgbClr val="FF0000"/>
                </a:solidFill>
              </a:rPr>
              <a:t>（波兰式）</a:t>
            </a:r>
            <a:endParaRPr lang="zh-CN" altLang="en-US" sz="1900" b="1" dirty="0">
              <a:solidFill>
                <a:srgbClr val="FF0000"/>
              </a:solidFill>
              <a:latin typeface="Times New Roman" pitchFamily="18" charset="0"/>
            </a:endParaRPr>
          </a:p>
          <a:p>
            <a:pPr marL="457145" lvl="1" indent="0">
              <a:spcBef>
                <a:spcPct val="5000"/>
              </a:spcBef>
              <a:buClr>
                <a:srgbClr val="800080"/>
              </a:buClr>
              <a:buSzPct val="50000"/>
              <a:buNone/>
            </a:pPr>
            <a:r>
              <a:rPr lang="zh-CN" altLang="en-US" sz="1900" dirty="0">
                <a:latin typeface="Times New Roman" pitchFamily="18" charset="0"/>
              </a:rPr>
              <a:t>    </a:t>
            </a:r>
            <a:r>
              <a:rPr lang="en-US" altLang="zh-CN" sz="1900" dirty="0">
                <a:latin typeface="Times New Roman" pitchFamily="18" charset="0"/>
              </a:rPr>
              <a:t>&lt;</a:t>
            </a:r>
            <a:r>
              <a:rPr lang="zh-CN" altLang="en-US" sz="1900" dirty="0">
                <a:latin typeface="Times New Roman" pitchFamily="18" charset="0"/>
              </a:rPr>
              <a:t>操作符</a:t>
            </a:r>
            <a:r>
              <a:rPr lang="en-US" altLang="zh-CN" sz="1900" dirty="0">
                <a:latin typeface="Times New Roman" pitchFamily="18" charset="0"/>
              </a:rPr>
              <a:t>&gt; &lt;</a:t>
            </a:r>
            <a:r>
              <a:rPr lang="zh-CN" altLang="en-US" sz="1900" dirty="0">
                <a:latin typeface="Times New Roman" pitchFamily="18" charset="0"/>
              </a:rPr>
              <a:t>操作数</a:t>
            </a:r>
            <a:r>
              <a:rPr lang="en-US" altLang="zh-CN" sz="1900" dirty="0">
                <a:latin typeface="Times New Roman" pitchFamily="18" charset="0"/>
              </a:rPr>
              <a:t>&gt; &lt;</a:t>
            </a:r>
            <a:r>
              <a:rPr lang="zh-CN" altLang="en-US" sz="1900" dirty="0">
                <a:latin typeface="Times New Roman" pitchFamily="18" charset="0"/>
              </a:rPr>
              <a:t>操作数</a:t>
            </a:r>
            <a:r>
              <a:rPr lang="en-US" altLang="zh-CN" sz="1900" dirty="0">
                <a:latin typeface="Times New Roman" pitchFamily="18" charset="0"/>
              </a:rPr>
              <a:t>&gt;</a:t>
            </a:r>
            <a:r>
              <a:rPr lang="zh-CN" altLang="en-US" sz="1900" dirty="0">
                <a:latin typeface="Times New Roman" pitchFamily="18" charset="0"/>
              </a:rPr>
              <a:t>，如 </a:t>
            </a:r>
            <a:r>
              <a:rPr lang="en-US" altLang="zh-CN" sz="1900" dirty="0">
                <a:latin typeface="Times New Roman" pitchFamily="18" charset="0"/>
              </a:rPr>
              <a:t>+AB</a:t>
            </a:r>
            <a:r>
              <a:rPr lang="zh-CN" altLang="en-US" sz="1900" dirty="0">
                <a:latin typeface="Times New Roman" pitchFamily="18" charset="0"/>
              </a:rPr>
              <a:t>；</a:t>
            </a:r>
          </a:p>
          <a:p>
            <a:pPr lvl="1">
              <a:spcBef>
                <a:spcPct val="5000"/>
              </a:spcBef>
              <a:buClr>
                <a:srgbClr val="800080"/>
              </a:buClr>
              <a:buSzPct val="50000"/>
            </a:pPr>
            <a:r>
              <a:rPr lang="zh-CN" altLang="en-US" sz="1900" b="1" dirty="0">
                <a:latin typeface="Times New Roman" pitchFamily="18" charset="0"/>
              </a:rPr>
              <a:t>后缀</a:t>
            </a:r>
            <a:r>
              <a:rPr lang="en-US" altLang="zh-CN" sz="1900" b="1" dirty="0">
                <a:latin typeface="Times New Roman" pitchFamily="18" charset="0"/>
              </a:rPr>
              <a:t>(postfix)</a:t>
            </a:r>
            <a:r>
              <a:rPr lang="zh-CN" altLang="en-US" sz="1900" b="1" dirty="0">
                <a:latin typeface="Times New Roman" pitchFamily="18" charset="0"/>
              </a:rPr>
              <a:t>表示 </a:t>
            </a:r>
            <a:r>
              <a:rPr lang="zh-CN" altLang="zh-CN" sz="1800" dirty="0">
                <a:solidFill>
                  <a:srgbClr val="FF0000"/>
                </a:solidFill>
              </a:rPr>
              <a:t>（逆波兰式）</a:t>
            </a:r>
            <a:endParaRPr lang="zh-CN" altLang="en-US" sz="1900" b="1" dirty="0">
              <a:solidFill>
                <a:srgbClr val="FF0000"/>
              </a:solidFill>
              <a:latin typeface="Times New Roman" pitchFamily="18" charset="0"/>
            </a:endParaRPr>
          </a:p>
          <a:p>
            <a:pPr marL="457145" lvl="1" indent="0">
              <a:spcBef>
                <a:spcPct val="5000"/>
              </a:spcBef>
              <a:buClr>
                <a:srgbClr val="800080"/>
              </a:buClr>
              <a:buSzPct val="50000"/>
              <a:buNone/>
            </a:pPr>
            <a:r>
              <a:rPr lang="zh-CN" altLang="en-US" sz="1900" dirty="0">
                <a:latin typeface="Times New Roman" pitchFamily="18" charset="0"/>
              </a:rPr>
              <a:t>     </a:t>
            </a:r>
            <a:r>
              <a:rPr lang="en-US" altLang="zh-CN" sz="1900" dirty="0">
                <a:latin typeface="Times New Roman" pitchFamily="18" charset="0"/>
              </a:rPr>
              <a:t>&lt;</a:t>
            </a:r>
            <a:r>
              <a:rPr lang="zh-CN" altLang="en-US" sz="1900" dirty="0">
                <a:latin typeface="Times New Roman" pitchFamily="18" charset="0"/>
              </a:rPr>
              <a:t>操作数</a:t>
            </a:r>
            <a:r>
              <a:rPr lang="en-US" altLang="zh-CN" sz="1900" dirty="0">
                <a:latin typeface="Times New Roman" pitchFamily="18" charset="0"/>
              </a:rPr>
              <a:t>&gt; &lt;</a:t>
            </a:r>
            <a:r>
              <a:rPr lang="zh-CN" altLang="en-US" sz="1900" dirty="0">
                <a:latin typeface="Times New Roman" pitchFamily="18" charset="0"/>
              </a:rPr>
              <a:t>操作数</a:t>
            </a:r>
            <a:r>
              <a:rPr lang="en-US" altLang="zh-CN" sz="1900" dirty="0">
                <a:latin typeface="Times New Roman" pitchFamily="18" charset="0"/>
              </a:rPr>
              <a:t>&gt; &lt;</a:t>
            </a:r>
            <a:r>
              <a:rPr lang="zh-CN" altLang="en-US" sz="1900" dirty="0">
                <a:latin typeface="Times New Roman" pitchFamily="18" charset="0"/>
              </a:rPr>
              <a:t>操作符</a:t>
            </a:r>
            <a:r>
              <a:rPr lang="en-US" altLang="zh-CN" sz="1900" dirty="0">
                <a:latin typeface="Times New Roman" pitchFamily="18" charset="0"/>
              </a:rPr>
              <a:t>&gt;</a:t>
            </a:r>
            <a:r>
              <a:rPr lang="zh-CN" altLang="en-US" sz="1900" dirty="0">
                <a:latin typeface="Times New Roman" pitchFamily="18" charset="0"/>
              </a:rPr>
              <a:t>，如 </a:t>
            </a:r>
            <a:r>
              <a:rPr lang="en-US" altLang="zh-CN" sz="1900" dirty="0">
                <a:latin typeface="Times New Roman" pitchFamily="18" charset="0"/>
              </a:rPr>
              <a:t>AB+</a:t>
            </a:r>
            <a:r>
              <a:rPr lang="zh-CN" altLang="en-US" sz="1900" dirty="0">
                <a:latin typeface="Times New Roman" pitchFamily="18" charset="0"/>
              </a:rPr>
              <a:t>；</a:t>
            </a:r>
          </a:p>
          <a:p>
            <a:pPr>
              <a:spcBef>
                <a:spcPct val="5000"/>
              </a:spcBef>
              <a:buClr>
                <a:srgbClr val="800080"/>
              </a:buClr>
              <a:buSzPct val="50000"/>
            </a:pPr>
            <a:endParaRPr lang="zh-CN" altLang="en-US" sz="2300" dirty="0">
              <a:latin typeface="Times New Roman" pitchFamily="18" charset="0"/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sz="3200" dirty="0"/>
              <a:t>栈的应用：表达式求值</a:t>
            </a:r>
          </a:p>
        </p:txBody>
      </p:sp>
      <p:sp>
        <p:nvSpPr>
          <p:cNvPr id="90114" name="灯片编号占位符 4"/>
          <p:cNvSpPr>
            <a:spLocks noGrp="1" noChangeArrowheads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579432" indent="-222858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891432" indent="-178287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248006" indent="-178287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1604580" indent="-178287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1961152" indent="-178287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317726" indent="-178287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2674299" indent="-178287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030872" indent="-178287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fld id="{A2A132CF-DF2C-448E-8327-33DDC1DE3ACF}" type="slidenum">
              <a:rPr lang="en-US" altLang="zh-CN" sz="900">
                <a:latin typeface="Arial Black" pitchFamily="34" charset="0"/>
              </a:rPr>
              <a:pPr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t>41</a:t>
            </a:fld>
            <a:endParaRPr lang="en-US" altLang="zh-CN" sz="90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218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zh-CN" dirty="0"/>
              <a:t>a+b*(c-d)-e/f </a:t>
            </a:r>
          </a:p>
          <a:p>
            <a:r>
              <a:rPr lang="pt-BR" altLang="zh-CN" dirty="0"/>
              <a:t>(A+B)*D-E/(F+A*D)+C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中缀转换为后缀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19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zh-CN" dirty="0"/>
              <a:t>a+b*(c-d)-e/f</a:t>
            </a:r>
          </a:p>
          <a:p>
            <a:r>
              <a:rPr lang="pt-BR" altLang="zh-CN" dirty="0"/>
              <a:t>(A+B)*D-E/(F+A*D)+C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中缀转换为</a:t>
            </a:r>
            <a:r>
              <a:rPr lang="zh-CN" altLang="en-US" dirty="0" smtClean="0"/>
              <a:t>前缀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5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中缀表达式    </a:t>
            </a:r>
            <a:r>
              <a:rPr lang="en-US" altLang="zh-CN" dirty="0"/>
              <a:t>a + b * ( c - d ) - e / f</a:t>
            </a:r>
          </a:p>
          <a:p>
            <a:r>
              <a:rPr lang="zh-CN" altLang="en-US" dirty="0"/>
              <a:t>后缀表达式    </a:t>
            </a:r>
            <a:r>
              <a:rPr lang="en-US" altLang="zh-CN" dirty="0"/>
              <a:t>a b c d - * + e f / -</a:t>
            </a:r>
          </a:p>
          <a:p>
            <a:r>
              <a:rPr lang="zh-CN" altLang="en-US" dirty="0"/>
              <a:t>前缀表达式    </a:t>
            </a:r>
            <a:r>
              <a:rPr lang="en-US" altLang="zh-CN" dirty="0"/>
              <a:t>- + a * </a:t>
            </a:r>
            <a:r>
              <a:rPr lang="en-US" altLang="zh-CN"/>
              <a:t>b </a:t>
            </a:r>
            <a:r>
              <a:rPr lang="en-US" altLang="zh-CN" smtClean="0"/>
              <a:t>- </a:t>
            </a:r>
            <a:r>
              <a:rPr lang="en-US" altLang="zh-CN" dirty="0"/>
              <a:t>c d / e f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表达式的不同形式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468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举例：依次</a:t>
            </a:r>
            <a:r>
              <a:rPr lang="zh-CN" altLang="en-US" dirty="0"/>
              <a:t>输入</a:t>
            </a:r>
            <a:r>
              <a:rPr lang="zh-CN" altLang="en-US" dirty="0" smtClean="0"/>
              <a:t>：</a:t>
            </a:r>
            <a:r>
              <a:rPr lang="en-US" altLang="zh-CN" dirty="0"/>
              <a:t>1  2  4 *  +  5 -</a:t>
            </a:r>
            <a:r>
              <a:rPr lang="zh-CN" altLang="en-US" dirty="0" smtClean="0"/>
              <a:t>后，</a:t>
            </a:r>
            <a:r>
              <a:rPr lang="zh-CN" altLang="en-US" dirty="0"/>
              <a:t>返回</a:t>
            </a:r>
            <a:r>
              <a:rPr lang="zh-CN" altLang="en-US" dirty="0" smtClean="0"/>
              <a:t>计算结果</a:t>
            </a:r>
            <a:r>
              <a:rPr lang="en-US" altLang="zh-CN" dirty="0" smtClean="0"/>
              <a:t>4</a:t>
            </a:r>
            <a:endParaRPr lang="en-US" altLang="zh-CN" dirty="0"/>
          </a:p>
          <a:p>
            <a:r>
              <a:rPr lang="zh-CN" altLang="en-US" dirty="0"/>
              <a:t>算法思想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sz="2100" b="1" dirty="0"/>
              <a:t>从字符串中依次分离出操作数或运算</a:t>
            </a:r>
            <a:r>
              <a:rPr lang="zh-CN" altLang="en-US" sz="2100" b="1" dirty="0" smtClean="0"/>
              <a:t>符（也可事先分离好后放在列表中）</a:t>
            </a:r>
            <a:endParaRPr lang="zh-CN" altLang="en-US" sz="2100" b="1" dirty="0"/>
          </a:p>
          <a:p>
            <a:pPr lvl="1"/>
            <a:r>
              <a:rPr lang="zh-CN" altLang="en-US" sz="2100" b="1" dirty="0"/>
              <a:t>如分离出的是操作数</a:t>
            </a:r>
          </a:p>
          <a:p>
            <a:pPr marL="457145" lvl="1" indent="0">
              <a:buNone/>
            </a:pPr>
            <a:r>
              <a:rPr lang="zh-CN" altLang="en-US" sz="2100" dirty="0"/>
              <a:t>        由于对该操作数执行的运算符还未知，所以暂时将它存储起来；</a:t>
            </a:r>
          </a:p>
          <a:p>
            <a:pPr lvl="1"/>
            <a:r>
              <a:rPr lang="zh-CN" altLang="en-US" sz="2100" b="1" dirty="0"/>
              <a:t>如分离出的“</a:t>
            </a:r>
            <a:r>
              <a:rPr lang="en-US" altLang="zh-CN" sz="2100" b="1" dirty="0"/>
              <a:t>+-*/”</a:t>
            </a:r>
            <a:r>
              <a:rPr lang="zh-CN" altLang="en-US" sz="2100" b="1" dirty="0"/>
              <a:t>等运算符</a:t>
            </a:r>
            <a:endParaRPr lang="en-US" altLang="zh-CN" sz="2100" b="1" dirty="0"/>
          </a:p>
          <a:p>
            <a:pPr marL="914291" lvl="2" indent="0">
              <a:buNone/>
            </a:pPr>
            <a:r>
              <a:rPr lang="zh-CN" altLang="en-US" sz="2100" dirty="0"/>
              <a:t>将最近保存过的数拿出两个作算术运算，并将运算结果存储起来。</a:t>
            </a:r>
            <a:endParaRPr lang="en-US" altLang="zh-CN" sz="2100" dirty="0"/>
          </a:p>
          <a:p>
            <a:pPr marL="457145" lvl="1" indent="0">
              <a:buNone/>
            </a:pPr>
            <a:r>
              <a:rPr lang="en-US" altLang="zh-CN" sz="2100" dirty="0"/>
              <a:t>	</a:t>
            </a:r>
            <a:r>
              <a:rPr lang="zh-CN" altLang="en-US" sz="2100" dirty="0"/>
              <a:t>由于最近存储的操作数（或是最近存储的中间结果）是即将拿出来作运算的操作数，也即后存储的先取出来，即满足“后进先出”的原则，因此，应把这些操作数存储在栈中。</a:t>
            </a:r>
            <a:endParaRPr lang="en-US" altLang="zh-CN" sz="2100" dirty="0"/>
          </a:p>
          <a:p>
            <a:pPr lvl="1"/>
            <a:r>
              <a:rPr lang="zh-CN" altLang="en-US" sz="2100" dirty="0"/>
              <a:t>字符串读完，如栈的长度为</a:t>
            </a:r>
            <a:r>
              <a:rPr lang="en-US" altLang="zh-CN" sz="2100" dirty="0"/>
              <a:t>1</a:t>
            </a:r>
            <a:r>
              <a:rPr lang="zh-CN" altLang="en-US" sz="2100" dirty="0"/>
              <a:t>，则表达式合法，栈中元素为计算结果。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后缀表达式求值算法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871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5191" y="168601"/>
            <a:ext cx="7676104" cy="54031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1  2  </a:t>
            </a:r>
            <a:r>
              <a:rPr lang="en-US" altLang="zh-CN" dirty="0" smtClean="0"/>
              <a:t>4 </a:t>
            </a:r>
            <a:r>
              <a:rPr lang="zh-CN" altLang="en-US" dirty="0" smtClean="0"/>
              <a:t>*  </a:t>
            </a:r>
            <a:r>
              <a:rPr lang="en-US" altLang="zh-CN" dirty="0" smtClean="0"/>
              <a:t>+  5 - 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666" y="1230273"/>
            <a:ext cx="1343025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247" y="1277898"/>
            <a:ext cx="102870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357" y="1273133"/>
            <a:ext cx="93345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263608"/>
            <a:ext cx="9525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233" y="1287423"/>
            <a:ext cx="87630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2183"/>
            <a:ext cx="83820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273133"/>
            <a:ext cx="85725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48285" y="3972163"/>
            <a:ext cx="763326" cy="369320"/>
          </a:xfrm>
          <a:prstGeom prst="rect">
            <a:avLst/>
          </a:prstGeom>
          <a:noFill/>
        </p:spPr>
        <p:txBody>
          <a:bodyPr wrap="none" lIns="91428" tIns="45714" rIns="91428" bIns="45714" rtlCol="0">
            <a:spAutoFit/>
          </a:bodyPr>
          <a:lstStyle/>
          <a:p>
            <a:r>
              <a:rPr lang="zh-CN" altLang="en-US" dirty="0" smtClean="0"/>
              <a:t>读入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67745" y="3972163"/>
            <a:ext cx="763326" cy="369320"/>
          </a:xfrm>
          <a:prstGeom prst="rect">
            <a:avLst/>
          </a:prstGeom>
          <a:noFill/>
        </p:spPr>
        <p:txBody>
          <a:bodyPr wrap="none" lIns="91428" tIns="45714" rIns="91428" bIns="45714" rtlCol="0">
            <a:spAutoFit/>
          </a:bodyPr>
          <a:lstStyle/>
          <a:p>
            <a:r>
              <a:rPr lang="zh-CN" altLang="en-US" dirty="0" smtClean="0"/>
              <a:t>读入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63889" y="3972163"/>
            <a:ext cx="763326" cy="369320"/>
          </a:xfrm>
          <a:prstGeom prst="rect">
            <a:avLst/>
          </a:prstGeom>
          <a:noFill/>
        </p:spPr>
        <p:txBody>
          <a:bodyPr wrap="none" lIns="91428" tIns="45714" rIns="91428" bIns="45714" rtlCol="0">
            <a:spAutoFit/>
          </a:bodyPr>
          <a:lstStyle/>
          <a:p>
            <a:r>
              <a:rPr lang="zh-CN" altLang="en-US" dirty="0" smtClean="0"/>
              <a:t>读入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842924" y="3972163"/>
            <a:ext cx="761723" cy="369320"/>
          </a:xfrm>
          <a:prstGeom prst="rect">
            <a:avLst/>
          </a:prstGeom>
          <a:noFill/>
        </p:spPr>
        <p:txBody>
          <a:bodyPr wrap="none" lIns="91428" tIns="45714" rIns="91428" bIns="45714" rtlCol="0">
            <a:spAutoFit/>
          </a:bodyPr>
          <a:lstStyle/>
          <a:p>
            <a:r>
              <a:rPr lang="zh-CN" altLang="en-US" dirty="0" smtClean="0"/>
              <a:t>读入*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157979" y="3972163"/>
            <a:ext cx="761723" cy="369320"/>
          </a:xfrm>
          <a:prstGeom prst="rect">
            <a:avLst/>
          </a:prstGeom>
          <a:noFill/>
        </p:spPr>
        <p:txBody>
          <a:bodyPr wrap="none" lIns="91428" tIns="45714" rIns="91428" bIns="45714" rtlCol="0">
            <a:spAutoFit/>
          </a:bodyPr>
          <a:lstStyle/>
          <a:p>
            <a:r>
              <a:rPr lang="zh-CN" altLang="en-US" dirty="0" smtClean="0"/>
              <a:t>读入</a:t>
            </a:r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176038" y="3972163"/>
            <a:ext cx="763326" cy="369320"/>
          </a:xfrm>
          <a:prstGeom prst="rect">
            <a:avLst/>
          </a:prstGeom>
          <a:noFill/>
        </p:spPr>
        <p:txBody>
          <a:bodyPr wrap="none" lIns="91428" tIns="45714" rIns="91428" bIns="45714" rtlCol="0">
            <a:spAutoFit/>
          </a:bodyPr>
          <a:lstStyle/>
          <a:p>
            <a:r>
              <a:rPr lang="zh-CN" altLang="en-US" dirty="0" smtClean="0"/>
              <a:t>读入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315710" y="3972163"/>
            <a:ext cx="716839" cy="369320"/>
          </a:xfrm>
          <a:prstGeom prst="rect">
            <a:avLst/>
          </a:prstGeom>
          <a:noFill/>
        </p:spPr>
        <p:txBody>
          <a:bodyPr wrap="none" lIns="91428" tIns="45714" rIns="91428" bIns="45714" rtlCol="0">
            <a:spAutoFit/>
          </a:bodyPr>
          <a:lstStyle/>
          <a:p>
            <a:r>
              <a:rPr lang="zh-CN" altLang="en-US" dirty="0" smtClean="0"/>
              <a:t>读入</a:t>
            </a:r>
            <a:r>
              <a:rPr lang="en-US" altLang="zh-CN" dirty="0" smtClean="0"/>
              <a:t>-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162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种表达式形式中，</a:t>
            </a:r>
            <a:r>
              <a:rPr lang="zh-CN" altLang="en-US" dirty="0" smtClean="0">
                <a:solidFill>
                  <a:srgbClr val="FF0000"/>
                </a:solidFill>
              </a:rPr>
              <a:t>所有操作数顺序相同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前缀表达式和后缀表达式中没有</a:t>
            </a:r>
            <a:r>
              <a:rPr lang="zh-CN" altLang="en-US" dirty="0" smtClean="0">
                <a:solidFill>
                  <a:srgbClr val="FF0000"/>
                </a:solidFill>
              </a:rPr>
              <a:t>括号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后缀表达式中</a:t>
            </a:r>
            <a:r>
              <a:rPr lang="zh-CN" altLang="en-US" dirty="0" smtClean="0">
                <a:solidFill>
                  <a:srgbClr val="FF0000"/>
                </a:solidFill>
              </a:rPr>
              <a:t>操作符的次序</a:t>
            </a:r>
            <a:r>
              <a:rPr lang="zh-CN" altLang="en-US" dirty="0" smtClean="0"/>
              <a:t>即为</a:t>
            </a:r>
            <a:r>
              <a:rPr lang="zh-CN" altLang="en-US" dirty="0" smtClean="0">
                <a:solidFill>
                  <a:srgbClr val="FF0000"/>
                </a:solidFill>
              </a:rPr>
              <a:t>运算次序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计算机内部用</a:t>
            </a:r>
            <a:r>
              <a:rPr lang="zh-CN" altLang="en-US" dirty="0" smtClean="0">
                <a:solidFill>
                  <a:srgbClr val="FF0000"/>
                </a:solidFill>
              </a:rPr>
              <a:t>后缀</a:t>
            </a:r>
            <a:r>
              <a:rPr lang="zh-CN" altLang="en-US" dirty="0" smtClean="0"/>
              <a:t>形式表示和处理表达式；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结论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475656" y="3176196"/>
            <a:ext cx="318548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1 2 </a:t>
            </a:r>
            <a:r>
              <a:rPr lang="en-US" altLang="zh-CN" sz="36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4 </a:t>
            </a:r>
            <a:r>
              <a:rPr lang="en-US" altLang="zh-CN" sz="36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+</a:t>
            </a:r>
            <a:r>
              <a:rPr lang="zh-CN" altLang="en-US" sz="36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 </a:t>
            </a:r>
            <a:r>
              <a:rPr lang="en-US" altLang="zh-CN" sz="36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*</a:t>
            </a:r>
            <a:r>
              <a:rPr lang="en-US" altLang="zh-CN" sz="36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 </a:t>
            </a:r>
            <a:r>
              <a:rPr lang="en-US" altLang="zh-CN" sz="36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5 </a:t>
            </a:r>
            <a:r>
              <a:rPr lang="en-US" altLang="zh-CN" sz="36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-</a:t>
            </a:r>
          </a:p>
          <a:p>
            <a:r>
              <a:rPr lang="en-US" altLang="zh-CN" sz="36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 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475656" y="393762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zh-CN" sz="36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en-US" altLang="zh-CN" sz="36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 (2 +</a:t>
            </a:r>
            <a:r>
              <a:rPr lang="zh-CN" altLang="en-US" sz="36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36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4)- 5</a:t>
            </a:r>
            <a:endParaRPr lang="en-US" altLang="zh-CN" sz="36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47664" y="4657699"/>
            <a:ext cx="31854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36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 </a:t>
            </a:r>
            <a:r>
              <a:rPr lang="en-US" altLang="zh-CN" sz="36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 </a:t>
            </a:r>
            <a:r>
              <a:rPr lang="en-US" altLang="zh-CN" sz="36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en-US" altLang="zh-CN" sz="36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36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36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2 4 5</a:t>
            </a:r>
          </a:p>
        </p:txBody>
      </p:sp>
    </p:spTree>
    <p:extLst>
      <p:ext uri="{BB962C8B-B14F-4D97-AF65-F5344CB8AC3E}">
        <p14:creationId xmlns:p14="http://schemas.microsoft.com/office/powerpoint/2010/main" val="103453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95939" y="3865613"/>
            <a:ext cx="3375671" cy="9030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lIns="71312" tIns="35657" rIns="71312" bIns="35657" rtlCol="0">
            <a:spAutoFit/>
          </a:bodyPr>
          <a:lstStyle/>
          <a:p>
            <a:pPr defTabSz="713117">
              <a:lnSpc>
                <a:spcPct val="150000"/>
              </a:lnSpc>
            </a:pPr>
            <a:r>
              <a:rPr lang="zh-CN" altLang="en-US" dirty="0" smtClean="0">
                <a:solidFill>
                  <a:srgbClr val="000000"/>
                </a:solidFill>
              </a:rPr>
              <a:t>如果输入有错？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defTabSz="713117">
              <a:lnSpc>
                <a:spcPct val="150000"/>
              </a:lnSpc>
            </a:pPr>
            <a:r>
              <a:rPr lang="zh-CN" altLang="en-US" dirty="0" smtClean="0">
                <a:solidFill>
                  <a:srgbClr val="000000"/>
                </a:solidFill>
              </a:rPr>
              <a:t>如果各个逻辑部分中没有空格？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10301"/>
            <a:ext cx="3486118" cy="5355300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  <a:effectLst/>
        </p:spPr>
        <p:txBody>
          <a:bodyPr vert="horz" wrap="square" lIns="91428" tIns="45714" rIns="91428" bIns="45714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400" b="1" dirty="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def </a:t>
            </a:r>
            <a:r>
              <a:rPr lang="zh-CN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postfix(lst):</a:t>
            </a:r>
            <a:br>
              <a:rPr lang="zh-CN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st = ArrayStack()</a:t>
            </a:r>
            <a:br>
              <a:rPr lang="zh-CN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i = </a:t>
            </a:r>
            <a:r>
              <a:rPr lang="zh-CN" altLang="zh-CN" sz="14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0</a:t>
            </a:r>
            <a:br>
              <a:rPr lang="zh-CN" altLang="zh-CN" sz="14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4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while </a:t>
            </a:r>
            <a:r>
              <a:rPr lang="zh-CN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i &lt; </a:t>
            </a:r>
            <a:r>
              <a:rPr lang="zh-CN" altLang="zh-CN" sz="1400" dirty="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len</a:t>
            </a:r>
            <a:r>
              <a:rPr lang="zh-CN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(lst):</a:t>
            </a:r>
            <a:br>
              <a:rPr lang="zh-CN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m = lst[i]</a:t>
            </a:r>
            <a:br>
              <a:rPr lang="zh-CN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lang="zh-CN" altLang="zh-CN" sz="1400" b="1" dirty="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if </a:t>
            </a:r>
            <a:r>
              <a:rPr lang="zh-CN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m </a:t>
            </a:r>
            <a:r>
              <a:rPr lang="zh-CN" altLang="zh-CN" sz="1400" b="1" dirty="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not in </a:t>
            </a:r>
            <a:r>
              <a:rPr lang="zh-CN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operator:</a:t>
            </a:r>
            <a:br>
              <a:rPr lang="zh-CN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    st.push(</a:t>
            </a:r>
            <a:r>
              <a:rPr lang="zh-CN" altLang="zh-CN" sz="1400" dirty="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float</a:t>
            </a:r>
            <a:r>
              <a:rPr lang="zh-CN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(m))</a:t>
            </a:r>
            <a:br>
              <a:rPr lang="zh-CN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lang="zh-CN" altLang="zh-CN" sz="1400" b="1" dirty="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else</a:t>
            </a:r>
            <a:r>
              <a:rPr lang="zh-CN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:</a:t>
            </a:r>
            <a:br>
              <a:rPr lang="zh-CN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    y = st.pop()</a:t>
            </a:r>
            <a:br>
              <a:rPr lang="zh-CN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    x = st.pop()</a:t>
            </a:r>
            <a:br>
              <a:rPr lang="zh-CN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    z = </a:t>
            </a:r>
            <a:r>
              <a:rPr lang="zh-CN" altLang="zh-CN" sz="14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0</a:t>
            </a:r>
            <a:br>
              <a:rPr lang="zh-CN" altLang="zh-CN" sz="14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4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    </a:t>
            </a:r>
            <a:r>
              <a:rPr lang="zh-CN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op = m</a:t>
            </a:r>
            <a:br>
              <a:rPr lang="zh-CN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    </a:t>
            </a:r>
            <a:r>
              <a:rPr lang="zh-CN" altLang="zh-CN" sz="1400" b="1" dirty="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if </a:t>
            </a:r>
            <a:r>
              <a:rPr lang="zh-CN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op == </a:t>
            </a:r>
            <a:r>
              <a:rPr lang="zh-CN" altLang="zh-CN" sz="1400" b="1" dirty="0">
                <a:solidFill>
                  <a:srgbClr val="0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'+'</a:t>
            </a:r>
            <a:r>
              <a:rPr lang="zh-CN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:</a:t>
            </a:r>
            <a:br>
              <a:rPr lang="zh-CN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        z = x + y</a:t>
            </a:r>
            <a:br>
              <a:rPr lang="zh-CN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    </a:t>
            </a:r>
            <a:r>
              <a:rPr lang="zh-CN" altLang="zh-CN" sz="1400" b="1" dirty="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elif </a:t>
            </a:r>
            <a:r>
              <a:rPr lang="zh-CN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op == </a:t>
            </a:r>
            <a:r>
              <a:rPr lang="zh-CN" altLang="zh-CN" sz="1400" b="1" dirty="0">
                <a:solidFill>
                  <a:srgbClr val="0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'-'</a:t>
            </a:r>
            <a:r>
              <a:rPr lang="zh-CN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:</a:t>
            </a:r>
            <a:br>
              <a:rPr lang="zh-CN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        z = x - y</a:t>
            </a:r>
            <a:br>
              <a:rPr lang="zh-CN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    </a:t>
            </a:r>
            <a:r>
              <a:rPr lang="zh-CN" altLang="zh-CN" sz="1400" b="1" dirty="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elif </a:t>
            </a:r>
            <a:r>
              <a:rPr lang="zh-CN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op == </a:t>
            </a:r>
            <a:r>
              <a:rPr lang="zh-CN" altLang="zh-CN" sz="1400" b="1" dirty="0">
                <a:solidFill>
                  <a:srgbClr val="0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'*'</a:t>
            </a:r>
            <a:r>
              <a:rPr lang="zh-CN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:</a:t>
            </a:r>
            <a:br>
              <a:rPr lang="zh-CN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        z = x * y</a:t>
            </a:r>
            <a:br>
              <a:rPr lang="zh-CN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    </a:t>
            </a:r>
            <a:r>
              <a:rPr lang="zh-CN" altLang="zh-CN" sz="1400" b="1" dirty="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elif </a:t>
            </a:r>
            <a:r>
              <a:rPr lang="zh-CN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op == </a:t>
            </a:r>
            <a:r>
              <a:rPr lang="zh-CN" altLang="zh-CN" sz="1400" b="1" dirty="0">
                <a:solidFill>
                  <a:srgbClr val="0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'/'</a:t>
            </a:r>
            <a:r>
              <a:rPr lang="zh-CN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:</a:t>
            </a:r>
            <a:br>
              <a:rPr lang="zh-CN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        z = x / y</a:t>
            </a:r>
            <a:br>
              <a:rPr lang="zh-CN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    st.push(z)</a:t>
            </a:r>
            <a:br>
              <a:rPr lang="zh-CN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i += </a:t>
            </a:r>
            <a:r>
              <a:rPr lang="zh-CN" altLang="zh-CN" sz="14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1</a:t>
            </a:r>
            <a:br>
              <a:rPr lang="zh-CN" altLang="zh-CN" sz="14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4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return </a:t>
            </a:r>
            <a:r>
              <a:rPr lang="zh-CN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st.pop()</a:t>
            </a:r>
            <a:br>
              <a:rPr lang="zh-CN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endParaRPr lang="zh-CN" altLang="zh-CN" sz="20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851920" y="994012"/>
            <a:ext cx="5040560" cy="4000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28" tIns="45714" rIns="91428" bIns="45714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endParaRPr lang="zh-CN" altLang="zh-CN" sz="24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79912" y="2569468"/>
            <a:ext cx="5184576" cy="923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91428" tIns="45714" rIns="91428" bIns="45714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['1', '2', '3.1', '*', '+', '5e-2', '/'] ===&gt; 144.0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['3.5', '20', '4', '+', '*', '20', '4', '/', '-'] ===&gt; 79.0</a:t>
            </a:r>
            <a:endParaRPr lang="zh-CN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25771" y="159968"/>
            <a:ext cx="6320961" cy="12464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if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__name__ ==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'__main__'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: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postfix_ex =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"1 2 3.1 * + 5e-2 / "</a:t>
            </a:r>
            <a:b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(postfix_ex,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'===&gt;'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postfix(postfix_ex.split()))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postfix_ex =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"3.5 20 4 + * 20 4 / -"</a:t>
            </a:r>
            <a:b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(postfix_ex,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'===&gt;'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postfix(postfix_ex.split()))</a:t>
            </a:r>
            <a:endParaRPr kumimoji="0" lang="zh-CN" altLang="zh-CN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915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中缀转后缀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769271"/>
            <a:ext cx="8231253" cy="4687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095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755579" y="950559"/>
            <a:ext cx="8053659" cy="4055893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按操作方法不同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普通线性表、列表，是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列表的抽象概念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队列</a:t>
            </a:r>
            <a:endParaRPr lang="en-US" altLang="zh-CN" dirty="0" smtClean="0"/>
          </a:p>
          <a:p>
            <a:pPr lvl="1"/>
            <a:r>
              <a:rPr lang="zh-CN" altLang="en-US" dirty="0"/>
              <a:t>双</a:t>
            </a:r>
            <a:r>
              <a:rPr lang="zh-CN" altLang="en-US" dirty="0" smtClean="0"/>
              <a:t>端队列</a:t>
            </a:r>
            <a:endParaRPr lang="en-US" altLang="zh-CN" dirty="0" smtClean="0"/>
          </a:p>
          <a:p>
            <a:pPr lvl="1"/>
            <a:r>
              <a:rPr lang="zh-CN" altLang="en-US" dirty="0"/>
              <a:t>优先队列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按数据元素类型不同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字符串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043610" y="137201"/>
            <a:ext cx="7676104" cy="540314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线性结构分类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6722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2"/>
          <p:cNvSpPr txBox="1">
            <a:spLocks noChangeArrowheads="1"/>
          </p:cNvSpPr>
          <p:nvPr/>
        </p:nvSpPr>
        <p:spPr bwMode="auto">
          <a:xfrm>
            <a:off x="1524000" y="381004"/>
            <a:ext cx="4724400" cy="400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zh-CN" altLang="en-US" sz="2000" b="1" dirty="0">
                <a:latin typeface="宋体" pitchFamily="2" charset="-122"/>
              </a:rPr>
              <a:t>表达式：</a:t>
            </a:r>
            <a:r>
              <a:rPr lang="en-US" altLang="zh-CN" sz="2000" b="1" dirty="0">
                <a:latin typeface="宋体" pitchFamily="2" charset="-122"/>
              </a:rPr>
              <a:t>5+6</a:t>
            </a:r>
            <a:r>
              <a:rPr lang="zh-CN" altLang="en-US" sz="2000" b="1" dirty="0">
                <a:latin typeface="宋体" pitchFamily="2" charset="-122"/>
              </a:rPr>
              <a:t>*</a:t>
            </a:r>
            <a:r>
              <a:rPr lang="en-US" altLang="zh-CN" sz="2000" b="1" dirty="0">
                <a:latin typeface="宋体" pitchFamily="2" charset="-122"/>
              </a:rPr>
              <a:t>(1+2)-4 </a:t>
            </a:r>
          </a:p>
        </p:txBody>
      </p:sp>
      <p:sp>
        <p:nvSpPr>
          <p:cNvPr id="122918" name="Text Box 11"/>
          <p:cNvSpPr txBox="1">
            <a:spLocks noChangeArrowheads="1"/>
          </p:cNvSpPr>
          <p:nvPr/>
        </p:nvSpPr>
        <p:spPr bwMode="auto">
          <a:xfrm>
            <a:off x="1840277" y="1107230"/>
            <a:ext cx="1371600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en-US" altLang="zh-CN" sz="2000" b="1" dirty="0" err="1">
                <a:latin typeface="宋体" pitchFamily="2" charset="-122"/>
              </a:rPr>
              <a:t>optr</a:t>
            </a:r>
            <a:r>
              <a:rPr lang="zh-CN" altLang="en-US" sz="2000" b="1" dirty="0">
                <a:latin typeface="宋体" pitchFamily="2" charset="-122"/>
              </a:rPr>
              <a:t>栈</a:t>
            </a:r>
          </a:p>
        </p:txBody>
      </p:sp>
      <p:grpSp>
        <p:nvGrpSpPr>
          <p:cNvPr id="122919" name="Group 12"/>
          <p:cNvGrpSpPr>
            <a:grpSpLocks/>
          </p:cNvGrpSpPr>
          <p:nvPr/>
        </p:nvGrpSpPr>
        <p:grpSpPr bwMode="auto">
          <a:xfrm>
            <a:off x="1921024" y="1561356"/>
            <a:ext cx="1066800" cy="3048000"/>
            <a:chOff x="1248" y="1152"/>
            <a:chExt cx="672" cy="2304"/>
          </a:xfrm>
          <a:noFill/>
        </p:grpSpPr>
        <p:sp>
          <p:nvSpPr>
            <p:cNvPr id="122920" name="Rectangle 13"/>
            <p:cNvSpPr>
              <a:spLocks noChangeArrowheads="1"/>
            </p:cNvSpPr>
            <p:nvPr/>
          </p:nvSpPr>
          <p:spPr bwMode="auto">
            <a:xfrm>
              <a:off x="1248" y="1152"/>
              <a:ext cx="672" cy="2304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15000"/>
                </a:lnSpc>
                <a:spcBef>
                  <a:spcPct val="30000"/>
                </a:spcBef>
                <a:buClrTx/>
                <a:buSzTx/>
                <a:buFont typeface="Wingdings" pitchFamily="2" charset="2"/>
                <a:buNone/>
              </a:pPr>
              <a:endParaRPr lang="zh-CN" altLang="en-US" sz="1900"/>
            </a:p>
          </p:txBody>
        </p:sp>
        <p:sp>
          <p:nvSpPr>
            <p:cNvPr id="122921" name="Line 14"/>
            <p:cNvSpPr>
              <a:spLocks noChangeShapeType="1"/>
            </p:cNvSpPr>
            <p:nvPr/>
          </p:nvSpPr>
          <p:spPr bwMode="auto">
            <a:xfrm>
              <a:off x="1248" y="3168"/>
              <a:ext cx="672" cy="0"/>
            </a:xfrm>
            <a:prstGeom prst="line">
              <a:avLst/>
            </a:prstGeom>
            <a:grpFill/>
            <a:ln w="12700" cap="rnd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22" name="Line 15"/>
            <p:cNvSpPr>
              <a:spLocks noChangeShapeType="1"/>
            </p:cNvSpPr>
            <p:nvPr/>
          </p:nvSpPr>
          <p:spPr bwMode="auto">
            <a:xfrm>
              <a:off x="1248" y="2880"/>
              <a:ext cx="672" cy="0"/>
            </a:xfrm>
            <a:prstGeom prst="line">
              <a:avLst/>
            </a:prstGeom>
            <a:grpFill/>
            <a:ln w="12700" cap="rnd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23" name="Line 16"/>
            <p:cNvSpPr>
              <a:spLocks noChangeShapeType="1"/>
            </p:cNvSpPr>
            <p:nvPr/>
          </p:nvSpPr>
          <p:spPr bwMode="auto">
            <a:xfrm>
              <a:off x="1248" y="2592"/>
              <a:ext cx="672" cy="0"/>
            </a:xfrm>
            <a:prstGeom prst="line">
              <a:avLst/>
            </a:prstGeom>
            <a:grpFill/>
            <a:ln w="12700" cap="rnd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24" name="Line 17"/>
            <p:cNvSpPr>
              <a:spLocks noChangeShapeType="1"/>
            </p:cNvSpPr>
            <p:nvPr/>
          </p:nvSpPr>
          <p:spPr bwMode="auto">
            <a:xfrm>
              <a:off x="1248" y="2304"/>
              <a:ext cx="672" cy="0"/>
            </a:xfrm>
            <a:prstGeom prst="line">
              <a:avLst/>
            </a:prstGeom>
            <a:grpFill/>
            <a:ln w="12700" cap="rnd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25" name="Line 18"/>
            <p:cNvSpPr>
              <a:spLocks noChangeShapeType="1"/>
            </p:cNvSpPr>
            <p:nvPr/>
          </p:nvSpPr>
          <p:spPr bwMode="auto">
            <a:xfrm>
              <a:off x="1248" y="2016"/>
              <a:ext cx="672" cy="0"/>
            </a:xfrm>
            <a:prstGeom prst="line">
              <a:avLst/>
            </a:prstGeom>
            <a:grpFill/>
            <a:ln w="12700" cap="rnd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26" name="Line 19"/>
            <p:cNvSpPr>
              <a:spLocks noChangeShapeType="1"/>
            </p:cNvSpPr>
            <p:nvPr/>
          </p:nvSpPr>
          <p:spPr bwMode="auto">
            <a:xfrm>
              <a:off x="1248" y="1728"/>
              <a:ext cx="672" cy="0"/>
            </a:xfrm>
            <a:prstGeom prst="line">
              <a:avLst/>
            </a:prstGeom>
            <a:grpFill/>
            <a:ln w="12700" cap="rnd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27" name="Line 20"/>
            <p:cNvSpPr>
              <a:spLocks noChangeShapeType="1"/>
            </p:cNvSpPr>
            <p:nvPr/>
          </p:nvSpPr>
          <p:spPr bwMode="auto">
            <a:xfrm>
              <a:off x="1248" y="1440"/>
              <a:ext cx="672" cy="0"/>
            </a:xfrm>
            <a:prstGeom prst="line">
              <a:avLst/>
            </a:prstGeom>
            <a:grpFill/>
            <a:ln w="12700" cap="rnd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3169" name="Text Box 49"/>
          <p:cNvSpPr txBox="1">
            <a:spLocks noChangeArrowheads="1"/>
          </p:cNvSpPr>
          <p:nvPr/>
        </p:nvSpPr>
        <p:spPr bwMode="auto">
          <a:xfrm>
            <a:off x="2247900" y="3810004"/>
            <a:ext cx="609600" cy="461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en-US" altLang="zh-CN" sz="2400" b="1" dirty="0">
                <a:latin typeface="宋体" pitchFamily="2" charset="-122"/>
              </a:rPr>
              <a:t>+</a:t>
            </a:r>
          </a:p>
        </p:txBody>
      </p:sp>
      <p:sp>
        <p:nvSpPr>
          <p:cNvPr id="133179" name="Text Box 59"/>
          <p:cNvSpPr txBox="1">
            <a:spLocks noChangeArrowheads="1"/>
          </p:cNvSpPr>
          <p:nvPr/>
        </p:nvSpPr>
        <p:spPr bwMode="auto">
          <a:xfrm>
            <a:off x="2286000" y="3451715"/>
            <a:ext cx="609600" cy="400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zh-CN" altLang="en-US" sz="2000" b="1" dirty="0">
                <a:latin typeface="宋体" pitchFamily="2" charset="-122"/>
              </a:rPr>
              <a:t>*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33184" name="Text Box 64"/>
          <p:cNvSpPr txBox="1">
            <a:spLocks noChangeArrowheads="1"/>
          </p:cNvSpPr>
          <p:nvPr/>
        </p:nvSpPr>
        <p:spPr bwMode="auto">
          <a:xfrm>
            <a:off x="2362200" y="3048004"/>
            <a:ext cx="457200" cy="461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en-US" altLang="zh-CN" sz="2400" b="1" dirty="0">
                <a:latin typeface="宋体" pitchFamily="2" charset="-122"/>
              </a:rPr>
              <a:t>(</a:t>
            </a:r>
          </a:p>
        </p:txBody>
      </p:sp>
      <p:sp>
        <p:nvSpPr>
          <p:cNvPr id="133194" name="Text Box 74"/>
          <p:cNvSpPr txBox="1">
            <a:spLocks noChangeArrowheads="1"/>
          </p:cNvSpPr>
          <p:nvPr/>
        </p:nvSpPr>
        <p:spPr bwMode="auto">
          <a:xfrm>
            <a:off x="2362200" y="2667003"/>
            <a:ext cx="457200" cy="461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en-US" altLang="zh-CN" sz="2400" b="1" dirty="0">
                <a:latin typeface="宋体" pitchFamily="2" charset="-122"/>
              </a:rPr>
              <a:t>+</a:t>
            </a:r>
          </a:p>
        </p:txBody>
      </p:sp>
      <p:sp>
        <p:nvSpPr>
          <p:cNvPr id="133204" name="Rectangle 84"/>
          <p:cNvSpPr>
            <a:spLocks noChangeArrowheads="1"/>
          </p:cNvSpPr>
          <p:nvPr/>
        </p:nvSpPr>
        <p:spPr bwMode="auto">
          <a:xfrm>
            <a:off x="2247900" y="2734278"/>
            <a:ext cx="533400" cy="26724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lIns="91425" tIns="45712" rIns="91425" bIns="45712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30000"/>
              </a:spcBef>
              <a:buClrTx/>
              <a:buSzTx/>
              <a:buFont typeface="Wingdings" pitchFamily="2" charset="2"/>
              <a:buNone/>
            </a:pPr>
            <a:endParaRPr lang="zh-CN" altLang="en-US" sz="1900"/>
          </a:p>
        </p:txBody>
      </p:sp>
      <p:sp>
        <p:nvSpPr>
          <p:cNvPr id="133224" name="Rectangle 104"/>
          <p:cNvSpPr>
            <a:spLocks noChangeArrowheads="1"/>
          </p:cNvSpPr>
          <p:nvPr/>
        </p:nvSpPr>
        <p:spPr bwMode="auto">
          <a:xfrm>
            <a:off x="2267744" y="3116064"/>
            <a:ext cx="533400" cy="3175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lIns="91425" tIns="45712" rIns="91425" bIns="45712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30000"/>
              </a:spcBef>
              <a:buClrTx/>
              <a:buSzTx/>
              <a:buFont typeface="Wingdings" pitchFamily="2" charset="2"/>
              <a:buNone/>
            </a:pPr>
            <a:endParaRPr lang="zh-CN" altLang="en-US" sz="1900"/>
          </a:p>
        </p:txBody>
      </p:sp>
      <p:sp>
        <p:nvSpPr>
          <p:cNvPr id="133258" name="Rectangle 138"/>
          <p:cNvSpPr>
            <a:spLocks noChangeArrowheads="1"/>
          </p:cNvSpPr>
          <p:nvPr/>
        </p:nvSpPr>
        <p:spPr bwMode="auto">
          <a:xfrm>
            <a:off x="2171700" y="3892606"/>
            <a:ext cx="533400" cy="3175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lIns="91425" tIns="45712" rIns="91425" bIns="45712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30000"/>
              </a:spcBef>
              <a:buClrTx/>
              <a:buSzTx/>
              <a:buFont typeface="Wingdings" pitchFamily="2" charset="2"/>
              <a:buNone/>
            </a:pPr>
            <a:endParaRPr lang="zh-CN" altLang="en-US" sz="1900"/>
          </a:p>
        </p:txBody>
      </p:sp>
      <p:sp>
        <p:nvSpPr>
          <p:cNvPr id="133268" name="Rectangle 148"/>
          <p:cNvSpPr>
            <a:spLocks noChangeArrowheads="1"/>
          </p:cNvSpPr>
          <p:nvPr/>
        </p:nvSpPr>
        <p:spPr bwMode="auto">
          <a:xfrm>
            <a:off x="2214033" y="3506717"/>
            <a:ext cx="533400" cy="3175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lIns="91425" tIns="45712" rIns="91425" bIns="45712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30000"/>
              </a:spcBef>
              <a:buClrTx/>
              <a:buSzTx/>
              <a:buFont typeface="Wingdings" pitchFamily="2" charset="2"/>
              <a:buNone/>
            </a:pPr>
            <a:endParaRPr lang="zh-CN" altLang="en-US" sz="1900"/>
          </a:p>
        </p:txBody>
      </p:sp>
      <p:sp>
        <p:nvSpPr>
          <p:cNvPr id="133269" name="Text Box 149"/>
          <p:cNvSpPr txBox="1">
            <a:spLocks noChangeArrowheads="1"/>
          </p:cNvSpPr>
          <p:nvPr/>
        </p:nvSpPr>
        <p:spPr bwMode="auto">
          <a:xfrm>
            <a:off x="2247900" y="3824219"/>
            <a:ext cx="457200" cy="461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en-US" altLang="zh-CN" sz="2400" b="1" dirty="0">
                <a:latin typeface="宋体" pitchFamily="2" charset="-122"/>
              </a:rPr>
              <a:t>-</a:t>
            </a:r>
          </a:p>
        </p:txBody>
      </p:sp>
      <p:sp>
        <p:nvSpPr>
          <p:cNvPr id="133279" name="Rectangle 159"/>
          <p:cNvSpPr>
            <a:spLocks noChangeArrowheads="1"/>
          </p:cNvSpPr>
          <p:nvPr/>
        </p:nvSpPr>
        <p:spPr bwMode="auto">
          <a:xfrm>
            <a:off x="2267744" y="3865612"/>
            <a:ext cx="533400" cy="3175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lIns="91425" tIns="45712" rIns="91425" bIns="45712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30000"/>
              </a:spcBef>
              <a:buClrTx/>
              <a:buSzTx/>
              <a:buFont typeface="Wingdings" pitchFamily="2" charset="2"/>
              <a:buNone/>
            </a:pPr>
            <a:endParaRPr lang="zh-CN" altLang="en-US" sz="1900"/>
          </a:p>
        </p:txBody>
      </p:sp>
      <p:sp>
        <p:nvSpPr>
          <p:cNvPr id="133309" name="Text Box 189"/>
          <p:cNvSpPr txBox="1">
            <a:spLocks noChangeArrowheads="1"/>
          </p:cNvSpPr>
          <p:nvPr/>
        </p:nvSpPr>
        <p:spPr bwMode="auto">
          <a:xfrm>
            <a:off x="3810000" y="698504"/>
            <a:ext cx="381000" cy="400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en-US" altLang="zh-CN" sz="2000" b="1">
                <a:latin typeface="宋体" pitchFamily="2" charset="-122"/>
              </a:rPr>
              <a:t>5</a:t>
            </a:r>
          </a:p>
        </p:txBody>
      </p:sp>
      <p:sp>
        <p:nvSpPr>
          <p:cNvPr id="122897" name="Text Box 190"/>
          <p:cNvSpPr txBox="1">
            <a:spLocks noChangeArrowheads="1"/>
          </p:cNvSpPr>
          <p:nvPr/>
        </p:nvSpPr>
        <p:spPr bwMode="auto">
          <a:xfrm>
            <a:off x="1752600" y="698504"/>
            <a:ext cx="2286000" cy="400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zh-CN" altLang="en-US" sz="2000" b="1" dirty="0">
                <a:latin typeface="宋体" pitchFamily="2" charset="-122"/>
              </a:rPr>
              <a:t>读入表达式过程：</a:t>
            </a:r>
          </a:p>
        </p:txBody>
      </p:sp>
      <p:sp>
        <p:nvSpPr>
          <p:cNvPr id="133311" name="Text Box 191"/>
          <p:cNvSpPr txBox="1">
            <a:spLocks noChangeArrowheads="1"/>
          </p:cNvSpPr>
          <p:nvPr/>
        </p:nvSpPr>
        <p:spPr bwMode="auto">
          <a:xfrm>
            <a:off x="3962400" y="698504"/>
            <a:ext cx="381000" cy="400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</a:rPr>
              <a:t>+</a:t>
            </a:r>
          </a:p>
        </p:txBody>
      </p:sp>
      <p:sp>
        <p:nvSpPr>
          <p:cNvPr id="133312" name="Text Box 192"/>
          <p:cNvSpPr txBox="1">
            <a:spLocks noChangeArrowheads="1"/>
          </p:cNvSpPr>
          <p:nvPr/>
        </p:nvSpPr>
        <p:spPr bwMode="auto">
          <a:xfrm>
            <a:off x="4114800" y="685273"/>
            <a:ext cx="228600" cy="400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</a:rPr>
              <a:t>6</a:t>
            </a:r>
          </a:p>
        </p:txBody>
      </p:sp>
      <p:sp>
        <p:nvSpPr>
          <p:cNvPr id="133313" name="Text Box 193"/>
          <p:cNvSpPr txBox="1">
            <a:spLocks noChangeArrowheads="1"/>
          </p:cNvSpPr>
          <p:nvPr/>
        </p:nvSpPr>
        <p:spPr bwMode="auto">
          <a:xfrm>
            <a:off x="4343400" y="764447"/>
            <a:ext cx="381000" cy="307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zh-CN" altLang="en-US" sz="1400" b="1">
                <a:latin typeface="宋体" pitchFamily="2" charset="-122"/>
              </a:rPr>
              <a:t>*</a:t>
            </a:r>
            <a:endParaRPr lang="en-US" altLang="zh-CN" sz="1400" b="1">
              <a:latin typeface="宋体" pitchFamily="2" charset="-122"/>
            </a:endParaRPr>
          </a:p>
        </p:txBody>
      </p:sp>
      <p:sp>
        <p:nvSpPr>
          <p:cNvPr id="133314" name="Text Box 194"/>
          <p:cNvSpPr txBox="1">
            <a:spLocks noChangeArrowheads="1"/>
          </p:cNvSpPr>
          <p:nvPr/>
        </p:nvSpPr>
        <p:spPr bwMode="auto">
          <a:xfrm>
            <a:off x="4427984" y="698504"/>
            <a:ext cx="457200" cy="400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</a:rPr>
              <a:t>(</a:t>
            </a:r>
          </a:p>
        </p:txBody>
      </p:sp>
      <p:sp>
        <p:nvSpPr>
          <p:cNvPr id="133315" name="Text Box 195"/>
          <p:cNvSpPr txBox="1">
            <a:spLocks noChangeArrowheads="1"/>
          </p:cNvSpPr>
          <p:nvPr/>
        </p:nvSpPr>
        <p:spPr bwMode="auto">
          <a:xfrm>
            <a:off x="4572000" y="685273"/>
            <a:ext cx="457200" cy="400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</a:rPr>
              <a:t>1</a:t>
            </a:r>
          </a:p>
        </p:txBody>
      </p:sp>
      <p:sp>
        <p:nvSpPr>
          <p:cNvPr id="133316" name="Text Box 196"/>
          <p:cNvSpPr txBox="1">
            <a:spLocks noChangeArrowheads="1"/>
          </p:cNvSpPr>
          <p:nvPr/>
        </p:nvSpPr>
        <p:spPr bwMode="auto">
          <a:xfrm>
            <a:off x="4842312" y="702435"/>
            <a:ext cx="457200" cy="400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</a:rPr>
              <a:t>+</a:t>
            </a:r>
          </a:p>
        </p:txBody>
      </p:sp>
      <p:sp>
        <p:nvSpPr>
          <p:cNvPr id="133317" name="Text Box 197"/>
          <p:cNvSpPr txBox="1">
            <a:spLocks noChangeArrowheads="1"/>
          </p:cNvSpPr>
          <p:nvPr/>
        </p:nvSpPr>
        <p:spPr bwMode="auto">
          <a:xfrm>
            <a:off x="5089376" y="685273"/>
            <a:ext cx="457200" cy="400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en-US" altLang="zh-CN" sz="2000" b="1">
                <a:latin typeface="宋体" pitchFamily="2" charset="-122"/>
              </a:rPr>
              <a:t>2</a:t>
            </a:r>
          </a:p>
        </p:txBody>
      </p:sp>
      <p:sp>
        <p:nvSpPr>
          <p:cNvPr id="133318" name="Text Box 198"/>
          <p:cNvSpPr txBox="1">
            <a:spLocks noChangeArrowheads="1"/>
          </p:cNvSpPr>
          <p:nvPr/>
        </p:nvSpPr>
        <p:spPr bwMode="auto">
          <a:xfrm>
            <a:off x="5363721" y="704409"/>
            <a:ext cx="457200" cy="400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</a:rPr>
              <a:t>)</a:t>
            </a:r>
          </a:p>
        </p:txBody>
      </p:sp>
      <p:sp>
        <p:nvSpPr>
          <p:cNvPr id="133319" name="Text Box 199"/>
          <p:cNvSpPr txBox="1">
            <a:spLocks noChangeArrowheads="1"/>
          </p:cNvSpPr>
          <p:nvPr/>
        </p:nvSpPr>
        <p:spPr bwMode="auto">
          <a:xfrm>
            <a:off x="5592321" y="671588"/>
            <a:ext cx="457200" cy="400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</a:rPr>
              <a:t>-</a:t>
            </a:r>
          </a:p>
        </p:txBody>
      </p:sp>
      <p:sp>
        <p:nvSpPr>
          <p:cNvPr id="133320" name="Text Box 200"/>
          <p:cNvSpPr txBox="1">
            <a:spLocks noChangeArrowheads="1"/>
          </p:cNvSpPr>
          <p:nvPr/>
        </p:nvSpPr>
        <p:spPr bwMode="auto">
          <a:xfrm>
            <a:off x="6000970" y="687446"/>
            <a:ext cx="457200" cy="400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</a:rPr>
              <a:t>4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448175" y="2518834"/>
            <a:ext cx="396232" cy="430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5" tIns="45712" rIns="91425" bIns="4571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altLang="zh-CN" sz="2200" b="1" dirty="0">
                <a:solidFill>
                  <a:srgbClr val="0000FF"/>
                </a:solidFill>
                <a:latin typeface="Times New Roman" pitchFamily="18" charset="0"/>
              </a:rPr>
              <a:t>5 </a:t>
            </a:r>
            <a:endParaRPr lang="zh-CN" altLang="en-US" sz="2200" b="1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208" name="TextBox 207"/>
          <p:cNvSpPr txBox="1">
            <a:spLocks noChangeArrowheads="1"/>
          </p:cNvSpPr>
          <p:nvPr/>
        </p:nvSpPr>
        <p:spPr bwMode="auto">
          <a:xfrm>
            <a:off x="4886325" y="2532063"/>
            <a:ext cx="396232" cy="430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5" tIns="45712" rIns="91425" bIns="4571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altLang="zh-CN" sz="2200" b="1">
                <a:solidFill>
                  <a:srgbClr val="0000FF"/>
                </a:solidFill>
                <a:latin typeface="Times New Roman" pitchFamily="18" charset="0"/>
              </a:rPr>
              <a:t>6 </a:t>
            </a:r>
            <a:endParaRPr lang="zh-CN" altLang="en-US" sz="2200" b="1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209" name="TextBox 208"/>
          <p:cNvSpPr txBox="1">
            <a:spLocks noChangeArrowheads="1"/>
          </p:cNvSpPr>
          <p:nvPr/>
        </p:nvSpPr>
        <p:spPr bwMode="auto">
          <a:xfrm>
            <a:off x="5337573" y="2524127"/>
            <a:ext cx="396232" cy="430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5" tIns="45712" rIns="91425" bIns="4571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altLang="zh-CN" sz="2200" b="1">
                <a:solidFill>
                  <a:srgbClr val="0000FF"/>
                </a:solidFill>
                <a:latin typeface="Times New Roman" pitchFamily="18" charset="0"/>
              </a:rPr>
              <a:t>1 </a:t>
            </a:r>
            <a:endParaRPr lang="zh-CN" altLang="en-US" sz="2200" b="1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210" name="TextBox 209"/>
          <p:cNvSpPr txBox="1">
            <a:spLocks noChangeArrowheads="1"/>
          </p:cNvSpPr>
          <p:nvPr/>
        </p:nvSpPr>
        <p:spPr bwMode="auto">
          <a:xfrm>
            <a:off x="5805488" y="2530742"/>
            <a:ext cx="396232" cy="430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5" tIns="45712" rIns="91425" bIns="4571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altLang="zh-CN" sz="2200" b="1">
                <a:solidFill>
                  <a:srgbClr val="0000FF"/>
                </a:solidFill>
                <a:latin typeface="Times New Roman" pitchFamily="18" charset="0"/>
              </a:rPr>
              <a:t>2 </a:t>
            </a:r>
            <a:endParaRPr lang="zh-CN" altLang="en-US" sz="2200" b="1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211" name="TextBox 210"/>
          <p:cNvSpPr txBox="1">
            <a:spLocks noChangeArrowheads="1"/>
          </p:cNvSpPr>
          <p:nvPr/>
        </p:nvSpPr>
        <p:spPr bwMode="auto">
          <a:xfrm>
            <a:off x="6259116" y="2529418"/>
            <a:ext cx="415468" cy="430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5" tIns="45712" rIns="91425" bIns="4571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altLang="zh-CN" sz="2200" b="1">
                <a:solidFill>
                  <a:srgbClr val="0000FF"/>
                </a:solidFill>
                <a:latin typeface="Times New Roman" pitchFamily="18" charset="0"/>
              </a:rPr>
              <a:t>+ </a:t>
            </a:r>
            <a:endParaRPr lang="zh-CN" altLang="en-US" sz="2200" b="1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212" name="TextBox 211"/>
          <p:cNvSpPr txBox="1">
            <a:spLocks noChangeArrowheads="1"/>
          </p:cNvSpPr>
          <p:nvPr/>
        </p:nvSpPr>
        <p:spPr bwMode="auto">
          <a:xfrm>
            <a:off x="6738938" y="2582334"/>
            <a:ext cx="396232" cy="430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5" tIns="45712" rIns="91425" bIns="4571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zh-CN" altLang="en-US" sz="2200" b="1">
                <a:solidFill>
                  <a:srgbClr val="0000FF"/>
                </a:solidFill>
                <a:latin typeface="Times New Roman" pitchFamily="18" charset="0"/>
              </a:rPr>
              <a:t>*</a:t>
            </a:r>
            <a:r>
              <a:rPr lang="en-US" altLang="zh-CN" sz="2200" b="1">
                <a:solidFill>
                  <a:srgbClr val="0000FF"/>
                </a:solidFill>
                <a:latin typeface="Times New Roman" pitchFamily="18" charset="0"/>
              </a:rPr>
              <a:t> </a:t>
            </a:r>
            <a:endParaRPr lang="zh-CN" altLang="en-US" sz="2200" b="1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213" name="TextBox 212"/>
          <p:cNvSpPr txBox="1">
            <a:spLocks noChangeArrowheads="1"/>
          </p:cNvSpPr>
          <p:nvPr/>
        </p:nvSpPr>
        <p:spPr bwMode="auto">
          <a:xfrm>
            <a:off x="7149704" y="2569107"/>
            <a:ext cx="415468" cy="430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5" tIns="45712" rIns="91425" bIns="4571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altLang="zh-CN" sz="2200" b="1">
                <a:solidFill>
                  <a:srgbClr val="0000FF"/>
                </a:solidFill>
                <a:latin typeface="Times New Roman" pitchFamily="18" charset="0"/>
              </a:rPr>
              <a:t>+ </a:t>
            </a:r>
            <a:endParaRPr lang="zh-CN" altLang="en-US" sz="2200" b="1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214" name="TextBox 213"/>
          <p:cNvSpPr txBox="1">
            <a:spLocks noChangeArrowheads="1"/>
          </p:cNvSpPr>
          <p:nvPr/>
        </p:nvSpPr>
        <p:spPr bwMode="auto">
          <a:xfrm>
            <a:off x="7609286" y="2604824"/>
            <a:ext cx="396232" cy="430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5" tIns="45712" rIns="91425" bIns="4571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altLang="zh-CN" sz="2200" b="1">
                <a:solidFill>
                  <a:srgbClr val="0000FF"/>
                </a:solidFill>
                <a:latin typeface="Times New Roman" pitchFamily="18" charset="0"/>
              </a:rPr>
              <a:t>4 </a:t>
            </a:r>
            <a:endParaRPr lang="zh-CN" altLang="en-US" sz="2200" b="1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215" name="TextBox 214"/>
          <p:cNvSpPr txBox="1">
            <a:spLocks noChangeArrowheads="1"/>
          </p:cNvSpPr>
          <p:nvPr/>
        </p:nvSpPr>
        <p:spPr bwMode="auto">
          <a:xfrm>
            <a:off x="8068869" y="2578367"/>
            <a:ext cx="349745" cy="430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5" tIns="45712" rIns="91425" bIns="4571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altLang="zh-CN" sz="2200" b="1" dirty="0">
                <a:solidFill>
                  <a:srgbClr val="0000FF"/>
                </a:solidFill>
                <a:latin typeface="Times New Roman" pitchFamily="18" charset="0"/>
              </a:rPr>
              <a:t>- </a:t>
            </a:r>
            <a:endParaRPr lang="zh-CN" altLang="en-US" sz="2200" b="1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14801" y="2126514"/>
            <a:ext cx="1529015" cy="349011"/>
          </a:xfrm>
          <a:prstGeom prst="rect">
            <a:avLst/>
          </a:prstGeom>
          <a:noFill/>
        </p:spPr>
        <p:txBody>
          <a:bodyPr wrap="none" lIns="71314" tIns="35658" rIns="71314" bIns="35658" rtlCol="0">
            <a:spAutoFit/>
          </a:bodyPr>
          <a:lstStyle/>
          <a:p>
            <a:r>
              <a:rPr lang="zh-CN" altLang="en-US" dirty="0" smtClean="0"/>
              <a:t>后缀表达式：</a:t>
            </a:r>
            <a:endParaRPr lang="zh-CN" altLang="en-US" dirty="0"/>
          </a:p>
        </p:txBody>
      </p:sp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79190"/>
              </p:ext>
            </p:extLst>
          </p:nvPr>
        </p:nvGraphicFramePr>
        <p:xfrm>
          <a:off x="3710275" y="4306094"/>
          <a:ext cx="2969190" cy="882985"/>
        </p:xfrm>
        <a:graphic>
          <a:graphicData uri="http://schemas.openxmlformats.org/drawingml/2006/table">
            <a:tbl>
              <a:tblPr firstRow="1" firstCol="1" bandRow="1"/>
              <a:tblGrid>
                <a:gridCol w="989730"/>
                <a:gridCol w="989730"/>
                <a:gridCol w="989730"/>
              </a:tblGrid>
              <a:tr h="3884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符</a:t>
                      </a:r>
                      <a:r>
                        <a:rPr lang="zh-CN" altLang="en-US" sz="20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号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*/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+ -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55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优先级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612173" y="4240870"/>
            <a:ext cx="1580728" cy="5733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69880137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3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3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3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3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3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3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3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3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33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33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9" grpId="0"/>
      <p:bldP spid="133179" grpId="0"/>
      <p:bldP spid="133184" grpId="0"/>
      <p:bldP spid="133194" grpId="0"/>
      <p:bldP spid="133204" grpId="0" animBg="1"/>
      <p:bldP spid="133224" grpId="0" animBg="1"/>
      <p:bldP spid="133258" grpId="0" animBg="1"/>
      <p:bldP spid="133268" grpId="0" animBg="1"/>
      <p:bldP spid="133269" grpId="0"/>
      <p:bldP spid="133279" grpId="0" animBg="1"/>
      <p:bldP spid="133309" grpId="0"/>
      <p:bldP spid="133311" grpId="0"/>
      <p:bldP spid="133312" grpId="0"/>
      <p:bldP spid="133313" grpId="0"/>
      <p:bldP spid="133314" grpId="0"/>
      <p:bldP spid="133315" grpId="0"/>
      <p:bldP spid="133316" grpId="0"/>
      <p:bldP spid="133317" grpId="0"/>
      <p:bldP spid="133318" grpId="0"/>
      <p:bldP spid="133319" grpId="0"/>
      <p:bldP spid="133320" grpId="0"/>
      <p:bldP spid="2" grpId="0"/>
      <p:bldP spid="208" grpId="0"/>
      <p:bldP spid="209" grpId="0"/>
      <p:bldP spid="210" grpId="0"/>
      <p:bldP spid="211" grpId="0"/>
      <p:bldP spid="213" grpId="0"/>
      <p:bldP spid="214" grpId="0"/>
      <p:bldP spid="21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67544" y="77214"/>
            <a:ext cx="7920880" cy="5493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300" b="1" dirty="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def </a:t>
            </a:r>
            <a:r>
              <a:rPr lang="zh-CN" altLang="zh-CN" sz="13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infixToPostfix(infixexpr):</a:t>
            </a:r>
            <a:br>
              <a:rPr lang="zh-CN" altLang="zh-CN" sz="13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3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prec = {}</a:t>
            </a:r>
            <a:br>
              <a:rPr lang="zh-CN" altLang="zh-CN" sz="13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3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prec[</a:t>
            </a:r>
            <a:r>
              <a:rPr lang="zh-CN" altLang="zh-CN" sz="1300" b="1" dirty="0">
                <a:solidFill>
                  <a:srgbClr val="0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"*"</a:t>
            </a:r>
            <a:r>
              <a:rPr lang="zh-CN" altLang="zh-CN" sz="13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] = </a:t>
            </a:r>
            <a:r>
              <a:rPr lang="zh-CN" altLang="zh-CN" sz="13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3</a:t>
            </a:r>
            <a:br>
              <a:rPr lang="zh-CN" altLang="zh-CN" sz="13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3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lang="zh-CN" altLang="zh-CN" sz="13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prec[</a:t>
            </a:r>
            <a:r>
              <a:rPr lang="zh-CN" altLang="zh-CN" sz="1300" b="1" dirty="0">
                <a:solidFill>
                  <a:srgbClr val="0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"/"</a:t>
            </a:r>
            <a:r>
              <a:rPr lang="zh-CN" altLang="zh-CN" sz="13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] = </a:t>
            </a:r>
            <a:r>
              <a:rPr lang="zh-CN" altLang="zh-CN" sz="13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3</a:t>
            </a:r>
            <a:br>
              <a:rPr lang="zh-CN" altLang="zh-CN" sz="13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3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lang="zh-CN" altLang="zh-CN" sz="13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prec[</a:t>
            </a:r>
            <a:r>
              <a:rPr lang="zh-CN" altLang="zh-CN" sz="1300" b="1" dirty="0">
                <a:solidFill>
                  <a:srgbClr val="0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"+"</a:t>
            </a:r>
            <a:r>
              <a:rPr lang="zh-CN" altLang="zh-CN" sz="13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] = </a:t>
            </a:r>
            <a:r>
              <a:rPr lang="zh-CN" altLang="zh-CN" sz="13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2</a:t>
            </a:r>
            <a:br>
              <a:rPr lang="zh-CN" altLang="zh-CN" sz="13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3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lang="zh-CN" altLang="zh-CN" sz="13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prec[</a:t>
            </a:r>
            <a:r>
              <a:rPr lang="zh-CN" altLang="zh-CN" sz="1300" b="1" dirty="0">
                <a:solidFill>
                  <a:srgbClr val="0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"-"</a:t>
            </a:r>
            <a:r>
              <a:rPr lang="zh-CN" altLang="zh-CN" sz="13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] = </a:t>
            </a:r>
            <a:r>
              <a:rPr lang="zh-CN" altLang="zh-CN" sz="13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2</a:t>
            </a:r>
            <a:br>
              <a:rPr lang="zh-CN" altLang="zh-CN" sz="13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3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lang="zh-CN" altLang="zh-CN" sz="13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prec[</a:t>
            </a:r>
            <a:r>
              <a:rPr lang="zh-CN" altLang="zh-CN" sz="1300" b="1" dirty="0">
                <a:solidFill>
                  <a:srgbClr val="0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"("</a:t>
            </a:r>
            <a:r>
              <a:rPr lang="zh-CN" altLang="zh-CN" sz="13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] = </a:t>
            </a:r>
            <a:r>
              <a:rPr lang="zh-CN" altLang="zh-CN" sz="13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1</a:t>
            </a:r>
            <a:br>
              <a:rPr lang="zh-CN" altLang="zh-CN" sz="13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3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lang="zh-CN" altLang="zh-CN" sz="13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opStack = Stack()</a:t>
            </a:r>
            <a:br>
              <a:rPr lang="zh-CN" altLang="zh-CN" sz="13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3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postfixList = []</a:t>
            </a:r>
            <a:br>
              <a:rPr lang="zh-CN" altLang="zh-CN" sz="13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3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tokenList = infixexpr.split()</a:t>
            </a:r>
            <a:br>
              <a:rPr lang="zh-CN" altLang="zh-CN" sz="13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3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lang="zh-CN" altLang="zh-CN" sz="1300" b="1" dirty="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for </a:t>
            </a:r>
            <a:r>
              <a:rPr lang="zh-CN" altLang="zh-CN" sz="13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token </a:t>
            </a:r>
            <a:r>
              <a:rPr lang="zh-CN" altLang="zh-CN" sz="1300" b="1" dirty="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in </a:t>
            </a:r>
            <a:r>
              <a:rPr lang="zh-CN" altLang="zh-CN" sz="13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tokenList:</a:t>
            </a:r>
            <a:br>
              <a:rPr lang="zh-CN" altLang="zh-CN" sz="13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3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lang="zh-CN" altLang="zh-CN" sz="1300" b="1" dirty="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if </a:t>
            </a:r>
            <a:r>
              <a:rPr lang="zh-CN" altLang="zh-CN" sz="13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token </a:t>
            </a:r>
            <a:r>
              <a:rPr lang="zh-CN" altLang="zh-CN" sz="1300" b="1" dirty="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in </a:t>
            </a:r>
            <a:r>
              <a:rPr lang="zh-CN" altLang="zh-CN" sz="1300" b="1" dirty="0">
                <a:solidFill>
                  <a:srgbClr val="0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"ABCDEFGHIJKLMNOPQRSTUVWXYZ" </a:t>
            </a:r>
            <a:r>
              <a:rPr lang="zh-CN" altLang="zh-CN" sz="1300" b="1" dirty="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or </a:t>
            </a:r>
            <a:r>
              <a:rPr lang="zh-CN" altLang="zh-CN" sz="13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token </a:t>
            </a:r>
            <a:r>
              <a:rPr lang="zh-CN" altLang="zh-CN" sz="1300" b="1" dirty="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in </a:t>
            </a:r>
            <a:r>
              <a:rPr lang="zh-CN" altLang="zh-CN" sz="1300" b="1" dirty="0">
                <a:solidFill>
                  <a:srgbClr val="0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"0123456789"</a:t>
            </a:r>
            <a:r>
              <a:rPr lang="zh-CN" altLang="zh-CN" sz="13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:</a:t>
            </a:r>
            <a:br>
              <a:rPr lang="zh-CN" altLang="zh-CN" sz="13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3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    postfixList.append(token)</a:t>
            </a:r>
            <a:br>
              <a:rPr lang="zh-CN" altLang="zh-CN" sz="13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3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lang="zh-CN" altLang="zh-CN" sz="1300" b="1" dirty="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elif </a:t>
            </a:r>
            <a:r>
              <a:rPr lang="zh-CN" altLang="zh-CN" sz="13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token == </a:t>
            </a:r>
            <a:r>
              <a:rPr lang="zh-CN" altLang="zh-CN" sz="1300" b="1" dirty="0">
                <a:solidFill>
                  <a:srgbClr val="0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'('</a:t>
            </a:r>
            <a:r>
              <a:rPr lang="zh-CN" altLang="zh-CN" sz="13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:</a:t>
            </a:r>
            <a:br>
              <a:rPr lang="zh-CN" altLang="zh-CN" sz="13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3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    opStack.push(token)</a:t>
            </a:r>
            <a:br>
              <a:rPr lang="zh-CN" altLang="zh-CN" sz="13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3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lang="zh-CN" altLang="zh-CN" sz="1300" b="1" dirty="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elif </a:t>
            </a:r>
            <a:r>
              <a:rPr lang="zh-CN" altLang="zh-CN" sz="13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token == </a:t>
            </a:r>
            <a:r>
              <a:rPr lang="zh-CN" altLang="zh-CN" sz="1300" b="1" dirty="0">
                <a:solidFill>
                  <a:srgbClr val="0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')'</a:t>
            </a:r>
            <a:r>
              <a:rPr lang="zh-CN" altLang="zh-CN" sz="13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: </a:t>
            </a:r>
            <a:endParaRPr lang="en-US" altLang="zh-CN" sz="1300" dirty="0">
              <a:solidFill>
                <a:srgbClr val="000000"/>
              </a:solidFill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3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   topToken = opStack.pop()</a:t>
            </a:r>
            <a:br>
              <a:rPr lang="zh-CN" altLang="zh-CN" sz="13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3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    </a:t>
            </a:r>
            <a:r>
              <a:rPr lang="zh-CN" altLang="zh-CN" sz="1300" b="1" dirty="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while </a:t>
            </a:r>
            <a:r>
              <a:rPr lang="zh-CN" altLang="zh-CN" sz="13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topToken != </a:t>
            </a:r>
            <a:r>
              <a:rPr lang="zh-CN" altLang="zh-CN" sz="1300" b="1" dirty="0">
                <a:solidFill>
                  <a:srgbClr val="0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'('</a:t>
            </a:r>
            <a:r>
              <a:rPr lang="zh-CN" altLang="zh-CN" sz="13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:</a:t>
            </a:r>
            <a:br>
              <a:rPr lang="zh-CN" altLang="zh-CN" sz="13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3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        postfixList.append(topToken)</a:t>
            </a:r>
            <a:br>
              <a:rPr lang="zh-CN" altLang="zh-CN" sz="13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3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        topToken = opStack.pop()</a:t>
            </a:r>
            <a:br>
              <a:rPr lang="zh-CN" altLang="zh-CN" sz="13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3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lang="zh-CN" altLang="zh-CN" sz="1300" b="1" dirty="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else</a:t>
            </a:r>
            <a:r>
              <a:rPr lang="zh-CN" altLang="zh-CN" sz="13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:</a:t>
            </a:r>
            <a:br>
              <a:rPr lang="zh-CN" altLang="zh-CN" sz="13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3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    </a:t>
            </a:r>
            <a:r>
              <a:rPr lang="zh-CN" altLang="zh-CN" sz="1300" b="1" dirty="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while </a:t>
            </a:r>
            <a:r>
              <a:rPr lang="zh-CN" altLang="zh-CN" sz="13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lang="zh-CN" altLang="zh-CN" sz="1300" b="1" dirty="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not </a:t>
            </a:r>
            <a:r>
              <a:rPr lang="zh-CN" altLang="zh-CN" sz="13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opStack.isEmpty()) </a:t>
            </a:r>
            <a:r>
              <a:rPr lang="zh-CN" altLang="zh-CN" sz="1300" b="1" dirty="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and </a:t>
            </a:r>
            <a:r>
              <a:rPr lang="zh-CN" altLang="zh-CN" sz="13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(prec[opStack.peek()] &gt;= prec[token]):</a:t>
            </a:r>
            <a:br>
              <a:rPr lang="zh-CN" altLang="zh-CN" sz="13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3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          postfixList.append(opStack.pop())</a:t>
            </a:r>
            <a:br>
              <a:rPr lang="zh-CN" altLang="zh-CN" sz="13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3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    opStack.push(token)</a:t>
            </a:r>
            <a:br>
              <a:rPr lang="zh-CN" altLang="zh-CN" sz="13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3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lang="zh-CN" altLang="zh-CN" sz="1300" b="1" dirty="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while not </a:t>
            </a:r>
            <a:r>
              <a:rPr lang="zh-CN" altLang="zh-CN" sz="13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opStack.isEmpty():</a:t>
            </a:r>
            <a:br>
              <a:rPr lang="zh-CN" altLang="zh-CN" sz="13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3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postfixList.append(opStack.pop())</a:t>
            </a:r>
            <a:br>
              <a:rPr lang="zh-CN" altLang="zh-CN" sz="13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3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lang="zh-CN" altLang="zh-CN" sz="1300" b="1" dirty="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return </a:t>
            </a:r>
            <a:r>
              <a:rPr lang="zh-CN" altLang="zh-CN" sz="1300" b="1" dirty="0">
                <a:solidFill>
                  <a:srgbClr val="0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 "</a:t>
            </a:r>
            <a:r>
              <a:rPr lang="zh-CN" altLang="zh-CN" sz="13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.join(postfixList)</a:t>
            </a:r>
            <a:endParaRPr lang="zh-CN" altLang="zh-CN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32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2"/>
          <p:cNvSpPr txBox="1">
            <a:spLocks noChangeArrowheads="1"/>
          </p:cNvSpPr>
          <p:nvPr/>
        </p:nvSpPr>
        <p:spPr bwMode="auto">
          <a:xfrm>
            <a:off x="1524000" y="381004"/>
            <a:ext cx="4724400" cy="400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zh-CN" altLang="en-US" sz="2000" b="1" dirty="0">
                <a:latin typeface="宋体" pitchFamily="2" charset="-122"/>
              </a:rPr>
              <a:t>表达式：</a:t>
            </a:r>
            <a:r>
              <a:rPr lang="en-US" altLang="zh-CN" sz="2000" b="1" dirty="0">
                <a:latin typeface="宋体" pitchFamily="2" charset="-122"/>
              </a:rPr>
              <a:t>5+6</a:t>
            </a:r>
            <a:r>
              <a:rPr lang="zh-CN" altLang="en-US" sz="2000" b="1" dirty="0">
                <a:latin typeface="宋体" pitchFamily="2" charset="-122"/>
              </a:rPr>
              <a:t>*</a:t>
            </a:r>
            <a:r>
              <a:rPr lang="en-US" altLang="zh-CN" sz="2000" b="1" dirty="0">
                <a:latin typeface="宋体" pitchFamily="2" charset="-122"/>
              </a:rPr>
              <a:t>(1+2)-4 </a:t>
            </a:r>
          </a:p>
        </p:txBody>
      </p:sp>
      <p:sp>
        <p:nvSpPr>
          <p:cNvPr id="122918" name="Text Box 11"/>
          <p:cNvSpPr txBox="1">
            <a:spLocks noChangeArrowheads="1"/>
          </p:cNvSpPr>
          <p:nvPr/>
        </p:nvSpPr>
        <p:spPr bwMode="auto">
          <a:xfrm>
            <a:off x="251520" y="675273"/>
            <a:ext cx="1371600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en-US" altLang="zh-CN" sz="2000" b="1" dirty="0" err="1">
                <a:latin typeface="宋体" pitchFamily="2" charset="-122"/>
              </a:rPr>
              <a:t>optr</a:t>
            </a:r>
            <a:r>
              <a:rPr lang="zh-CN" altLang="en-US" sz="2000" b="1" dirty="0">
                <a:latin typeface="宋体" pitchFamily="2" charset="-122"/>
              </a:rPr>
              <a:t>栈</a:t>
            </a:r>
          </a:p>
        </p:txBody>
      </p:sp>
      <p:grpSp>
        <p:nvGrpSpPr>
          <p:cNvPr id="122919" name="Group 12"/>
          <p:cNvGrpSpPr>
            <a:grpSpLocks/>
          </p:cNvGrpSpPr>
          <p:nvPr/>
        </p:nvGrpSpPr>
        <p:grpSpPr bwMode="auto">
          <a:xfrm>
            <a:off x="1921024" y="1561356"/>
            <a:ext cx="1066800" cy="3048000"/>
            <a:chOff x="1248" y="1152"/>
            <a:chExt cx="672" cy="2304"/>
          </a:xfrm>
          <a:noFill/>
        </p:grpSpPr>
        <p:sp>
          <p:nvSpPr>
            <p:cNvPr id="122920" name="Rectangle 13"/>
            <p:cNvSpPr>
              <a:spLocks noChangeArrowheads="1"/>
            </p:cNvSpPr>
            <p:nvPr/>
          </p:nvSpPr>
          <p:spPr bwMode="auto">
            <a:xfrm>
              <a:off x="1248" y="1152"/>
              <a:ext cx="672" cy="2304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15000"/>
                </a:lnSpc>
                <a:spcBef>
                  <a:spcPct val="30000"/>
                </a:spcBef>
                <a:buClrTx/>
                <a:buSzTx/>
                <a:buFont typeface="Wingdings" pitchFamily="2" charset="2"/>
                <a:buNone/>
              </a:pPr>
              <a:endParaRPr lang="zh-CN" altLang="en-US" sz="1900"/>
            </a:p>
          </p:txBody>
        </p:sp>
        <p:sp>
          <p:nvSpPr>
            <p:cNvPr id="122921" name="Line 14"/>
            <p:cNvSpPr>
              <a:spLocks noChangeShapeType="1"/>
            </p:cNvSpPr>
            <p:nvPr/>
          </p:nvSpPr>
          <p:spPr bwMode="auto">
            <a:xfrm>
              <a:off x="1248" y="3168"/>
              <a:ext cx="672" cy="0"/>
            </a:xfrm>
            <a:prstGeom prst="line">
              <a:avLst/>
            </a:prstGeom>
            <a:grpFill/>
            <a:ln w="12700" cap="rnd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22" name="Line 15"/>
            <p:cNvSpPr>
              <a:spLocks noChangeShapeType="1"/>
            </p:cNvSpPr>
            <p:nvPr/>
          </p:nvSpPr>
          <p:spPr bwMode="auto">
            <a:xfrm>
              <a:off x="1248" y="2880"/>
              <a:ext cx="672" cy="0"/>
            </a:xfrm>
            <a:prstGeom prst="line">
              <a:avLst/>
            </a:prstGeom>
            <a:grpFill/>
            <a:ln w="12700" cap="rnd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23" name="Line 16"/>
            <p:cNvSpPr>
              <a:spLocks noChangeShapeType="1"/>
            </p:cNvSpPr>
            <p:nvPr/>
          </p:nvSpPr>
          <p:spPr bwMode="auto">
            <a:xfrm>
              <a:off x="1248" y="2592"/>
              <a:ext cx="672" cy="0"/>
            </a:xfrm>
            <a:prstGeom prst="line">
              <a:avLst/>
            </a:prstGeom>
            <a:grpFill/>
            <a:ln w="12700" cap="rnd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24" name="Line 17"/>
            <p:cNvSpPr>
              <a:spLocks noChangeShapeType="1"/>
            </p:cNvSpPr>
            <p:nvPr/>
          </p:nvSpPr>
          <p:spPr bwMode="auto">
            <a:xfrm>
              <a:off x="1248" y="2304"/>
              <a:ext cx="672" cy="0"/>
            </a:xfrm>
            <a:prstGeom prst="line">
              <a:avLst/>
            </a:prstGeom>
            <a:grpFill/>
            <a:ln w="12700" cap="rnd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25" name="Line 18"/>
            <p:cNvSpPr>
              <a:spLocks noChangeShapeType="1"/>
            </p:cNvSpPr>
            <p:nvPr/>
          </p:nvSpPr>
          <p:spPr bwMode="auto">
            <a:xfrm>
              <a:off x="1248" y="2016"/>
              <a:ext cx="672" cy="0"/>
            </a:xfrm>
            <a:prstGeom prst="line">
              <a:avLst/>
            </a:prstGeom>
            <a:grpFill/>
            <a:ln w="12700" cap="rnd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26" name="Line 19"/>
            <p:cNvSpPr>
              <a:spLocks noChangeShapeType="1"/>
            </p:cNvSpPr>
            <p:nvPr/>
          </p:nvSpPr>
          <p:spPr bwMode="auto">
            <a:xfrm>
              <a:off x="1248" y="1728"/>
              <a:ext cx="672" cy="0"/>
            </a:xfrm>
            <a:prstGeom prst="line">
              <a:avLst/>
            </a:prstGeom>
            <a:grpFill/>
            <a:ln w="12700" cap="rnd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27" name="Line 20"/>
            <p:cNvSpPr>
              <a:spLocks noChangeShapeType="1"/>
            </p:cNvSpPr>
            <p:nvPr/>
          </p:nvSpPr>
          <p:spPr bwMode="auto">
            <a:xfrm>
              <a:off x="1248" y="1440"/>
              <a:ext cx="672" cy="0"/>
            </a:xfrm>
            <a:prstGeom prst="line">
              <a:avLst/>
            </a:prstGeom>
            <a:grpFill/>
            <a:ln w="12700" cap="rnd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3141" name="Text Box 21"/>
          <p:cNvSpPr txBox="1">
            <a:spLocks noChangeArrowheads="1"/>
          </p:cNvSpPr>
          <p:nvPr/>
        </p:nvSpPr>
        <p:spPr bwMode="auto">
          <a:xfrm>
            <a:off x="2362200" y="4191004"/>
            <a:ext cx="685800" cy="461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en-US" altLang="zh-CN" sz="2400" b="1">
                <a:latin typeface="宋体" pitchFamily="2" charset="-122"/>
              </a:rPr>
              <a:t>#</a:t>
            </a:r>
          </a:p>
        </p:txBody>
      </p:sp>
      <p:sp>
        <p:nvSpPr>
          <p:cNvPr id="133169" name="Text Box 49"/>
          <p:cNvSpPr txBox="1">
            <a:spLocks noChangeArrowheads="1"/>
          </p:cNvSpPr>
          <p:nvPr/>
        </p:nvSpPr>
        <p:spPr bwMode="auto">
          <a:xfrm>
            <a:off x="2247900" y="3810004"/>
            <a:ext cx="609600" cy="461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en-US" altLang="zh-CN" sz="2400" b="1" dirty="0">
                <a:latin typeface="宋体" pitchFamily="2" charset="-122"/>
              </a:rPr>
              <a:t>+</a:t>
            </a:r>
          </a:p>
        </p:txBody>
      </p:sp>
      <p:sp>
        <p:nvSpPr>
          <p:cNvPr id="133179" name="Text Box 59"/>
          <p:cNvSpPr txBox="1">
            <a:spLocks noChangeArrowheads="1"/>
          </p:cNvSpPr>
          <p:nvPr/>
        </p:nvSpPr>
        <p:spPr bwMode="auto">
          <a:xfrm>
            <a:off x="2286000" y="3451715"/>
            <a:ext cx="609600" cy="400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zh-CN" altLang="en-US" sz="2000" b="1" dirty="0">
                <a:latin typeface="宋体" pitchFamily="2" charset="-122"/>
              </a:rPr>
              <a:t>*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33184" name="Text Box 64"/>
          <p:cNvSpPr txBox="1">
            <a:spLocks noChangeArrowheads="1"/>
          </p:cNvSpPr>
          <p:nvPr/>
        </p:nvSpPr>
        <p:spPr bwMode="auto">
          <a:xfrm>
            <a:off x="2362200" y="3048004"/>
            <a:ext cx="457200" cy="461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en-US" altLang="zh-CN" sz="2400" b="1" dirty="0">
                <a:latin typeface="宋体" pitchFamily="2" charset="-122"/>
              </a:rPr>
              <a:t>(</a:t>
            </a:r>
          </a:p>
        </p:txBody>
      </p:sp>
      <p:sp>
        <p:nvSpPr>
          <p:cNvPr id="133194" name="Text Box 74"/>
          <p:cNvSpPr txBox="1">
            <a:spLocks noChangeArrowheads="1"/>
          </p:cNvSpPr>
          <p:nvPr/>
        </p:nvSpPr>
        <p:spPr bwMode="auto">
          <a:xfrm>
            <a:off x="2362200" y="2667003"/>
            <a:ext cx="457200" cy="461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en-US" altLang="zh-CN" sz="2400" b="1" dirty="0">
                <a:latin typeface="宋体" pitchFamily="2" charset="-122"/>
              </a:rPr>
              <a:t>+</a:t>
            </a:r>
          </a:p>
        </p:txBody>
      </p:sp>
      <p:sp>
        <p:nvSpPr>
          <p:cNvPr id="133204" name="Rectangle 84"/>
          <p:cNvSpPr>
            <a:spLocks noChangeArrowheads="1"/>
          </p:cNvSpPr>
          <p:nvPr/>
        </p:nvSpPr>
        <p:spPr bwMode="auto">
          <a:xfrm>
            <a:off x="2247900" y="2734278"/>
            <a:ext cx="533400" cy="26724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lIns="91425" tIns="45712" rIns="91425" bIns="45712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30000"/>
              </a:spcBef>
              <a:buClrTx/>
              <a:buSzTx/>
              <a:buFont typeface="Wingdings" pitchFamily="2" charset="2"/>
              <a:buNone/>
            </a:pPr>
            <a:endParaRPr lang="zh-CN" altLang="en-US" sz="1900"/>
          </a:p>
        </p:txBody>
      </p:sp>
      <p:sp>
        <p:nvSpPr>
          <p:cNvPr id="133224" name="Rectangle 104"/>
          <p:cNvSpPr>
            <a:spLocks noChangeArrowheads="1"/>
          </p:cNvSpPr>
          <p:nvPr/>
        </p:nvSpPr>
        <p:spPr bwMode="auto">
          <a:xfrm>
            <a:off x="2267744" y="3116064"/>
            <a:ext cx="533400" cy="3175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lIns="91425" tIns="45712" rIns="91425" bIns="45712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30000"/>
              </a:spcBef>
              <a:buClrTx/>
              <a:buSzTx/>
              <a:buFont typeface="Wingdings" pitchFamily="2" charset="2"/>
              <a:buNone/>
            </a:pPr>
            <a:endParaRPr lang="zh-CN" altLang="en-US" sz="1900"/>
          </a:p>
        </p:txBody>
      </p:sp>
      <p:sp>
        <p:nvSpPr>
          <p:cNvPr id="133258" name="Rectangle 138"/>
          <p:cNvSpPr>
            <a:spLocks noChangeArrowheads="1"/>
          </p:cNvSpPr>
          <p:nvPr/>
        </p:nvSpPr>
        <p:spPr bwMode="auto">
          <a:xfrm>
            <a:off x="2171700" y="3892606"/>
            <a:ext cx="533400" cy="3175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lIns="91425" tIns="45712" rIns="91425" bIns="45712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30000"/>
              </a:spcBef>
              <a:buClrTx/>
              <a:buSzTx/>
              <a:buFont typeface="Wingdings" pitchFamily="2" charset="2"/>
              <a:buNone/>
            </a:pPr>
            <a:endParaRPr lang="zh-CN" altLang="en-US" sz="1900"/>
          </a:p>
        </p:txBody>
      </p:sp>
      <p:sp>
        <p:nvSpPr>
          <p:cNvPr id="133268" name="Rectangle 148"/>
          <p:cNvSpPr>
            <a:spLocks noChangeArrowheads="1"/>
          </p:cNvSpPr>
          <p:nvPr/>
        </p:nvSpPr>
        <p:spPr bwMode="auto">
          <a:xfrm>
            <a:off x="2214033" y="3506717"/>
            <a:ext cx="533400" cy="3175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lIns="91425" tIns="45712" rIns="91425" bIns="45712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30000"/>
              </a:spcBef>
              <a:buClrTx/>
              <a:buSzTx/>
              <a:buFont typeface="Wingdings" pitchFamily="2" charset="2"/>
              <a:buNone/>
            </a:pPr>
            <a:endParaRPr lang="zh-CN" altLang="en-US" sz="1900"/>
          </a:p>
        </p:txBody>
      </p:sp>
      <p:sp>
        <p:nvSpPr>
          <p:cNvPr id="133269" name="Text Box 149"/>
          <p:cNvSpPr txBox="1">
            <a:spLocks noChangeArrowheads="1"/>
          </p:cNvSpPr>
          <p:nvPr/>
        </p:nvSpPr>
        <p:spPr bwMode="auto">
          <a:xfrm>
            <a:off x="2247900" y="3824219"/>
            <a:ext cx="457200" cy="461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en-US" altLang="zh-CN" sz="2400" b="1" dirty="0">
                <a:latin typeface="宋体" pitchFamily="2" charset="-122"/>
              </a:rPr>
              <a:t>-</a:t>
            </a:r>
          </a:p>
        </p:txBody>
      </p:sp>
      <p:sp>
        <p:nvSpPr>
          <p:cNvPr id="133279" name="Rectangle 159"/>
          <p:cNvSpPr>
            <a:spLocks noChangeArrowheads="1"/>
          </p:cNvSpPr>
          <p:nvPr/>
        </p:nvSpPr>
        <p:spPr bwMode="auto">
          <a:xfrm>
            <a:off x="2267744" y="3865612"/>
            <a:ext cx="533400" cy="3175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lIns="91425" tIns="45712" rIns="91425" bIns="45712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30000"/>
              </a:spcBef>
              <a:buClrTx/>
              <a:buSzTx/>
              <a:buFont typeface="Wingdings" pitchFamily="2" charset="2"/>
              <a:buNone/>
            </a:pPr>
            <a:endParaRPr lang="zh-CN" altLang="en-US" sz="1900"/>
          </a:p>
        </p:txBody>
      </p:sp>
      <p:sp>
        <p:nvSpPr>
          <p:cNvPr id="133304" name="Rectangle 184"/>
          <p:cNvSpPr>
            <a:spLocks noChangeArrowheads="1"/>
          </p:cNvSpPr>
          <p:nvPr/>
        </p:nvSpPr>
        <p:spPr bwMode="auto">
          <a:xfrm>
            <a:off x="2209800" y="4254500"/>
            <a:ext cx="533400" cy="3175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lIns="91425" tIns="45712" rIns="91425" bIns="45712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30000"/>
              </a:spcBef>
              <a:buClrTx/>
              <a:buSzTx/>
              <a:buFont typeface="Wingdings" pitchFamily="2" charset="2"/>
              <a:buNone/>
            </a:pPr>
            <a:endParaRPr lang="zh-CN" altLang="en-US" sz="1900"/>
          </a:p>
        </p:txBody>
      </p:sp>
      <p:sp>
        <p:nvSpPr>
          <p:cNvPr id="133309" name="Text Box 189"/>
          <p:cNvSpPr txBox="1">
            <a:spLocks noChangeArrowheads="1"/>
          </p:cNvSpPr>
          <p:nvPr/>
        </p:nvSpPr>
        <p:spPr bwMode="auto">
          <a:xfrm>
            <a:off x="3810000" y="698504"/>
            <a:ext cx="381000" cy="400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en-US" altLang="zh-CN" sz="2000" b="1">
                <a:latin typeface="宋体" pitchFamily="2" charset="-122"/>
              </a:rPr>
              <a:t>5</a:t>
            </a:r>
          </a:p>
        </p:txBody>
      </p:sp>
      <p:sp>
        <p:nvSpPr>
          <p:cNvPr id="122897" name="Text Box 190"/>
          <p:cNvSpPr txBox="1">
            <a:spLocks noChangeArrowheads="1"/>
          </p:cNvSpPr>
          <p:nvPr/>
        </p:nvSpPr>
        <p:spPr bwMode="auto">
          <a:xfrm>
            <a:off x="1752600" y="698504"/>
            <a:ext cx="2286000" cy="400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zh-CN" altLang="en-US" sz="2000" b="1" dirty="0">
                <a:latin typeface="宋体" pitchFamily="2" charset="-122"/>
              </a:rPr>
              <a:t>读入表达式过程：</a:t>
            </a:r>
          </a:p>
        </p:txBody>
      </p:sp>
      <p:sp>
        <p:nvSpPr>
          <p:cNvPr id="133311" name="Text Box 191"/>
          <p:cNvSpPr txBox="1">
            <a:spLocks noChangeArrowheads="1"/>
          </p:cNvSpPr>
          <p:nvPr/>
        </p:nvSpPr>
        <p:spPr bwMode="auto">
          <a:xfrm>
            <a:off x="3962400" y="698504"/>
            <a:ext cx="381000" cy="400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</a:rPr>
              <a:t>+</a:t>
            </a:r>
          </a:p>
        </p:txBody>
      </p:sp>
      <p:sp>
        <p:nvSpPr>
          <p:cNvPr id="133312" name="Text Box 192"/>
          <p:cNvSpPr txBox="1">
            <a:spLocks noChangeArrowheads="1"/>
          </p:cNvSpPr>
          <p:nvPr/>
        </p:nvSpPr>
        <p:spPr bwMode="auto">
          <a:xfrm>
            <a:off x="4114800" y="685273"/>
            <a:ext cx="228600" cy="400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</a:rPr>
              <a:t>6</a:t>
            </a:r>
          </a:p>
        </p:txBody>
      </p:sp>
      <p:sp>
        <p:nvSpPr>
          <p:cNvPr id="133313" name="Text Box 193"/>
          <p:cNvSpPr txBox="1">
            <a:spLocks noChangeArrowheads="1"/>
          </p:cNvSpPr>
          <p:nvPr/>
        </p:nvSpPr>
        <p:spPr bwMode="auto">
          <a:xfrm>
            <a:off x="4343400" y="764447"/>
            <a:ext cx="381000" cy="307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zh-CN" altLang="en-US" sz="1400" b="1">
                <a:latin typeface="宋体" pitchFamily="2" charset="-122"/>
              </a:rPr>
              <a:t>*</a:t>
            </a:r>
            <a:endParaRPr lang="en-US" altLang="zh-CN" sz="1400" b="1">
              <a:latin typeface="宋体" pitchFamily="2" charset="-122"/>
            </a:endParaRPr>
          </a:p>
        </p:txBody>
      </p:sp>
      <p:sp>
        <p:nvSpPr>
          <p:cNvPr id="133314" name="Text Box 194"/>
          <p:cNvSpPr txBox="1">
            <a:spLocks noChangeArrowheads="1"/>
          </p:cNvSpPr>
          <p:nvPr/>
        </p:nvSpPr>
        <p:spPr bwMode="auto">
          <a:xfrm>
            <a:off x="4427984" y="698504"/>
            <a:ext cx="457200" cy="400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</a:rPr>
              <a:t>(</a:t>
            </a:r>
          </a:p>
        </p:txBody>
      </p:sp>
      <p:sp>
        <p:nvSpPr>
          <p:cNvPr id="133315" name="Text Box 195"/>
          <p:cNvSpPr txBox="1">
            <a:spLocks noChangeArrowheads="1"/>
          </p:cNvSpPr>
          <p:nvPr/>
        </p:nvSpPr>
        <p:spPr bwMode="auto">
          <a:xfrm>
            <a:off x="4572000" y="685273"/>
            <a:ext cx="457200" cy="400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</a:rPr>
              <a:t>1</a:t>
            </a:r>
          </a:p>
        </p:txBody>
      </p:sp>
      <p:sp>
        <p:nvSpPr>
          <p:cNvPr id="133316" name="Text Box 196"/>
          <p:cNvSpPr txBox="1">
            <a:spLocks noChangeArrowheads="1"/>
          </p:cNvSpPr>
          <p:nvPr/>
        </p:nvSpPr>
        <p:spPr bwMode="auto">
          <a:xfrm>
            <a:off x="4842312" y="702435"/>
            <a:ext cx="457200" cy="400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</a:rPr>
              <a:t>+</a:t>
            </a:r>
          </a:p>
        </p:txBody>
      </p:sp>
      <p:sp>
        <p:nvSpPr>
          <p:cNvPr id="133317" name="Text Box 197"/>
          <p:cNvSpPr txBox="1">
            <a:spLocks noChangeArrowheads="1"/>
          </p:cNvSpPr>
          <p:nvPr/>
        </p:nvSpPr>
        <p:spPr bwMode="auto">
          <a:xfrm>
            <a:off x="5089376" y="685273"/>
            <a:ext cx="457200" cy="400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en-US" altLang="zh-CN" sz="2000" b="1">
                <a:latin typeface="宋体" pitchFamily="2" charset="-122"/>
              </a:rPr>
              <a:t>2</a:t>
            </a:r>
          </a:p>
        </p:txBody>
      </p:sp>
      <p:sp>
        <p:nvSpPr>
          <p:cNvPr id="133318" name="Text Box 198"/>
          <p:cNvSpPr txBox="1">
            <a:spLocks noChangeArrowheads="1"/>
          </p:cNvSpPr>
          <p:nvPr/>
        </p:nvSpPr>
        <p:spPr bwMode="auto">
          <a:xfrm>
            <a:off x="5363721" y="704409"/>
            <a:ext cx="457200" cy="400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</a:rPr>
              <a:t>)</a:t>
            </a:r>
          </a:p>
        </p:txBody>
      </p:sp>
      <p:sp>
        <p:nvSpPr>
          <p:cNvPr id="133319" name="Text Box 199"/>
          <p:cNvSpPr txBox="1">
            <a:spLocks noChangeArrowheads="1"/>
          </p:cNvSpPr>
          <p:nvPr/>
        </p:nvSpPr>
        <p:spPr bwMode="auto">
          <a:xfrm>
            <a:off x="5592321" y="671588"/>
            <a:ext cx="457200" cy="400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</a:rPr>
              <a:t>-</a:t>
            </a:r>
          </a:p>
        </p:txBody>
      </p:sp>
      <p:sp>
        <p:nvSpPr>
          <p:cNvPr id="133320" name="Text Box 200"/>
          <p:cNvSpPr txBox="1">
            <a:spLocks noChangeArrowheads="1"/>
          </p:cNvSpPr>
          <p:nvPr/>
        </p:nvSpPr>
        <p:spPr bwMode="auto">
          <a:xfrm>
            <a:off x="6000970" y="687446"/>
            <a:ext cx="457200" cy="400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</a:rPr>
              <a:t>4</a:t>
            </a:r>
          </a:p>
        </p:txBody>
      </p:sp>
      <p:sp>
        <p:nvSpPr>
          <p:cNvPr id="133321" name="Text Box 201"/>
          <p:cNvSpPr txBox="1">
            <a:spLocks noChangeArrowheads="1"/>
          </p:cNvSpPr>
          <p:nvPr/>
        </p:nvSpPr>
        <p:spPr bwMode="auto">
          <a:xfrm>
            <a:off x="6804248" y="687990"/>
            <a:ext cx="457200" cy="400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</a:rPr>
              <a:t>#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448175" y="2518834"/>
            <a:ext cx="396232" cy="430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5" tIns="45712" rIns="91425" bIns="4571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altLang="zh-CN" sz="2200" b="1" dirty="0">
                <a:solidFill>
                  <a:srgbClr val="0000FF"/>
                </a:solidFill>
                <a:latin typeface="Times New Roman" pitchFamily="18" charset="0"/>
              </a:rPr>
              <a:t>5 </a:t>
            </a:r>
            <a:endParaRPr lang="zh-CN" altLang="en-US" sz="2200" b="1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208" name="TextBox 207"/>
          <p:cNvSpPr txBox="1">
            <a:spLocks noChangeArrowheads="1"/>
          </p:cNvSpPr>
          <p:nvPr/>
        </p:nvSpPr>
        <p:spPr bwMode="auto">
          <a:xfrm>
            <a:off x="4886325" y="2532063"/>
            <a:ext cx="396232" cy="430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5" tIns="45712" rIns="91425" bIns="4571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altLang="zh-CN" sz="2200" b="1">
                <a:solidFill>
                  <a:srgbClr val="0000FF"/>
                </a:solidFill>
                <a:latin typeface="Times New Roman" pitchFamily="18" charset="0"/>
              </a:rPr>
              <a:t>6 </a:t>
            </a:r>
            <a:endParaRPr lang="zh-CN" altLang="en-US" sz="2200" b="1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209" name="TextBox 208"/>
          <p:cNvSpPr txBox="1">
            <a:spLocks noChangeArrowheads="1"/>
          </p:cNvSpPr>
          <p:nvPr/>
        </p:nvSpPr>
        <p:spPr bwMode="auto">
          <a:xfrm>
            <a:off x="5337573" y="2524127"/>
            <a:ext cx="396232" cy="430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5" tIns="45712" rIns="91425" bIns="4571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altLang="zh-CN" sz="2200" b="1">
                <a:solidFill>
                  <a:srgbClr val="0000FF"/>
                </a:solidFill>
                <a:latin typeface="Times New Roman" pitchFamily="18" charset="0"/>
              </a:rPr>
              <a:t>1 </a:t>
            </a:r>
            <a:endParaRPr lang="zh-CN" altLang="en-US" sz="2200" b="1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210" name="TextBox 209"/>
          <p:cNvSpPr txBox="1">
            <a:spLocks noChangeArrowheads="1"/>
          </p:cNvSpPr>
          <p:nvPr/>
        </p:nvSpPr>
        <p:spPr bwMode="auto">
          <a:xfrm>
            <a:off x="5805488" y="2530742"/>
            <a:ext cx="396232" cy="430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5" tIns="45712" rIns="91425" bIns="4571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altLang="zh-CN" sz="2200" b="1">
                <a:solidFill>
                  <a:srgbClr val="0000FF"/>
                </a:solidFill>
                <a:latin typeface="Times New Roman" pitchFamily="18" charset="0"/>
              </a:rPr>
              <a:t>2 </a:t>
            </a:r>
            <a:endParaRPr lang="zh-CN" altLang="en-US" sz="2200" b="1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211" name="TextBox 210"/>
          <p:cNvSpPr txBox="1">
            <a:spLocks noChangeArrowheads="1"/>
          </p:cNvSpPr>
          <p:nvPr/>
        </p:nvSpPr>
        <p:spPr bwMode="auto">
          <a:xfrm>
            <a:off x="6259116" y="2529418"/>
            <a:ext cx="415468" cy="430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5" tIns="45712" rIns="91425" bIns="4571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altLang="zh-CN" sz="2200" b="1">
                <a:solidFill>
                  <a:srgbClr val="0000FF"/>
                </a:solidFill>
                <a:latin typeface="Times New Roman" pitchFamily="18" charset="0"/>
              </a:rPr>
              <a:t>+ </a:t>
            </a:r>
            <a:endParaRPr lang="zh-CN" altLang="en-US" sz="2200" b="1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212" name="TextBox 211"/>
          <p:cNvSpPr txBox="1">
            <a:spLocks noChangeArrowheads="1"/>
          </p:cNvSpPr>
          <p:nvPr/>
        </p:nvSpPr>
        <p:spPr bwMode="auto">
          <a:xfrm>
            <a:off x="6738938" y="2582334"/>
            <a:ext cx="396232" cy="430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5" tIns="45712" rIns="91425" bIns="4571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zh-CN" altLang="en-US" sz="2200" b="1">
                <a:solidFill>
                  <a:srgbClr val="0000FF"/>
                </a:solidFill>
                <a:latin typeface="Times New Roman" pitchFamily="18" charset="0"/>
              </a:rPr>
              <a:t>*</a:t>
            </a:r>
            <a:r>
              <a:rPr lang="en-US" altLang="zh-CN" sz="2200" b="1">
                <a:solidFill>
                  <a:srgbClr val="0000FF"/>
                </a:solidFill>
                <a:latin typeface="Times New Roman" pitchFamily="18" charset="0"/>
              </a:rPr>
              <a:t> </a:t>
            </a:r>
            <a:endParaRPr lang="zh-CN" altLang="en-US" sz="2200" b="1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213" name="TextBox 212"/>
          <p:cNvSpPr txBox="1">
            <a:spLocks noChangeArrowheads="1"/>
          </p:cNvSpPr>
          <p:nvPr/>
        </p:nvSpPr>
        <p:spPr bwMode="auto">
          <a:xfrm>
            <a:off x="7149704" y="2569107"/>
            <a:ext cx="415468" cy="430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5" tIns="45712" rIns="91425" bIns="4571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altLang="zh-CN" sz="2200" b="1">
                <a:solidFill>
                  <a:srgbClr val="0000FF"/>
                </a:solidFill>
                <a:latin typeface="Times New Roman" pitchFamily="18" charset="0"/>
              </a:rPr>
              <a:t>+ </a:t>
            </a:r>
            <a:endParaRPr lang="zh-CN" altLang="en-US" sz="2200" b="1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214" name="TextBox 213"/>
          <p:cNvSpPr txBox="1">
            <a:spLocks noChangeArrowheads="1"/>
          </p:cNvSpPr>
          <p:nvPr/>
        </p:nvSpPr>
        <p:spPr bwMode="auto">
          <a:xfrm>
            <a:off x="7609286" y="2604824"/>
            <a:ext cx="396232" cy="430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5" tIns="45712" rIns="91425" bIns="4571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altLang="zh-CN" sz="2200" b="1">
                <a:solidFill>
                  <a:srgbClr val="0000FF"/>
                </a:solidFill>
                <a:latin typeface="Times New Roman" pitchFamily="18" charset="0"/>
              </a:rPr>
              <a:t>4 </a:t>
            </a:r>
            <a:endParaRPr lang="zh-CN" altLang="en-US" sz="2200" b="1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215" name="TextBox 214"/>
          <p:cNvSpPr txBox="1">
            <a:spLocks noChangeArrowheads="1"/>
          </p:cNvSpPr>
          <p:nvPr/>
        </p:nvSpPr>
        <p:spPr bwMode="auto">
          <a:xfrm>
            <a:off x="8068869" y="2578367"/>
            <a:ext cx="349745" cy="430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5" tIns="45712" rIns="91425" bIns="4571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altLang="zh-CN" sz="2200" b="1" dirty="0">
                <a:solidFill>
                  <a:srgbClr val="0000FF"/>
                </a:solidFill>
                <a:latin typeface="Times New Roman" pitchFamily="18" charset="0"/>
              </a:rPr>
              <a:t>- </a:t>
            </a:r>
            <a:endParaRPr lang="zh-CN" altLang="en-US" sz="2200" b="1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14801" y="2126514"/>
            <a:ext cx="1529015" cy="349011"/>
          </a:xfrm>
          <a:prstGeom prst="rect">
            <a:avLst/>
          </a:prstGeom>
          <a:noFill/>
        </p:spPr>
        <p:txBody>
          <a:bodyPr wrap="none" lIns="71314" tIns="35658" rIns="71314" bIns="35658" rtlCol="0">
            <a:spAutoFit/>
          </a:bodyPr>
          <a:lstStyle/>
          <a:p>
            <a:r>
              <a:rPr lang="zh-CN" altLang="en-US" dirty="0" smtClean="0"/>
              <a:t>后缀表达式：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38602" y="3543589"/>
            <a:ext cx="951934" cy="349011"/>
          </a:xfrm>
          <a:prstGeom prst="rect">
            <a:avLst/>
          </a:prstGeom>
          <a:noFill/>
        </p:spPr>
        <p:txBody>
          <a:bodyPr wrap="none" lIns="71314" tIns="35658" rIns="71314" bIns="35658" rtlCol="0">
            <a:spAutoFit/>
          </a:bodyPr>
          <a:lstStyle/>
          <a:p>
            <a:r>
              <a:rPr lang="en-US" altLang="zh-CN" dirty="0" smtClean="0"/>
              <a:t>#</a:t>
            </a:r>
            <a:r>
              <a:rPr lang="zh-CN" altLang="en-US" dirty="0" smtClean="0"/>
              <a:t>的作用</a:t>
            </a:r>
            <a:endParaRPr lang="zh-CN" altLang="en-US" dirty="0"/>
          </a:p>
        </p:txBody>
      </p:sp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790534"/>
              </p:ext>
            </p:extLst>
          </p:nvPr>
        </p:nvGraphicFramePr>
        <p:xfrm>
          <a:off x="3491880" y="4306094"/>
          <a:ext cx="5168440" cy="882985"/>
        </p:xfrm>
        <a:graphic>
          <a:graphicData uri="http://schemas.openxmlformats.org/drawingml/2006/table">
            <a:tbl>
              <a:tblPr firstRow="1" firstCol="1" bandRow="1"/>
              <a:tblGrid>
                <a:gridCol w="1043112"/>
                <a:gridCol w="824717"/>
                <a:gridCol w="824717"/>
                <a:gridCol w="825298"/>
                <a:gridCol w="825298"/>
                <a:gridCol w="825298"/>
              </a:tblGrid>
              <a:tr h="3884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符</a:t>
                      </a:r>
                      <a:r>
                        <a:rPr lang="zh-CN" altLang="en-US" sz="20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号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*/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+ -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(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)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#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5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优先级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1" name="矩形 50"/>
          <p:cNvSpPr/>
          <p:nvPr/>
        </p:nvSpPr>
        <p:spPr>
          <a:xfrm>
            <a:off x="6752919" y="121196"/>
            <a:ext cx="2222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(A+B)*D-E/(F+A*D)+C</a:t>
            </a:r>
          </a:p>
        </p:txBody>
      </p:sp>
    </p:spTree>
    <p:extLst>
      <p:ext uri="{BB962C8B-B14F-4D97-AF65-F5344CB8AC3E}">
        <p14:creationId xmlns:p14="http://schemas.microsoft.com/office/powerpoint/2010/main" val="270952102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33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3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3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3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3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3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3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3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3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3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3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33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33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33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33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1" grpId="0"/>
      <p:bldP spid="133169" grpId="0"/>
      <p:bldP spid="133179" grpId="0"/>
      <p:bldP spid="133184" grpId="0"/>
      <p:bldP spid="133194" grpId="0"/>
      <p:bldP spid="133204" grpId="0" animBg="1"/>
      <p:bldP spid="133224" grpId="0" animBg="1"/>
      <p:bldP spid="133258" grpId="0" animBg="1"/>
      <p:bldP spid="133268" grpId="0" animBg="1"/>
      <p:bldP spid="133269" grpId="0"/>
      <p:bldP spid="133279" grpId="0" animBg="1"/>
      <p:bldP spid="133304" grpId="0" animBg="1"/>
      <p:bldP spid="133309" grpId="0"/>
      <p:bldP spid="133311" grpId="0"/>
      <p:bldP spid="133312" grpId="0"/>
      <p:bldP spid="133313" grpId="0"/>
      <p:bldP spid="133314" grpId="0"/>
      <p:bldP spid="133315" grpId="0"/>
      <p:bldP spid="133316" grpId="0"/>
      <p:bldP spid="133317" grpId="0"/>
      <p:bldP spid="133318" grpId="0"/>
      <p:bldP spid="133319" grpId="0"/>
      <p:bldP spid="133320" grpId="0"/>
      <p:bldP spid="133321" grpId="0"/>
      <p:bldP spid="2" grpId="0"/>
      <p:bldP spid="208" grpId="0"/>
      <p:bldP spid="209" grpId="0"/>
      <p:bldP spid="210" grpId="0"/>
      <p:bldP spid="211" grpId="0"/>
      <p:bldP spid="213" grpId="0"/>
      <p:bldP spid="214" grpId="0"/>
      <p:bldP spid="215" grpId="0"/>
      <p:bldP spid="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67547" y="913284"/>
            <a:ext cx="8341691" cy="439248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栈中初始存入一个“</a:t>
            </a:r>
            <a:r>
              <a:rPr lang="en-US" altLang="zh-CN" dirty="0" smtClean="0">
                <a:solidFill>
                  <a:srgbClr val="FF0000"/>
                </a:solidFill>
              </a:rPr>
              <a:t>#</a:t>
            </a:r>
            <a:r>
              <a:rPr lang="zh-CN" altLang="en-US" dirty="0" smtClean="0">
                <a:solidFill>
                  <a:srgbClr val="FF0000"/>
                </a:solidFill>
              </a:rPr>
              <a:t>”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循环</a:t>
            </a:r>
            <a:r>
              <a:rPr lang="zh-CN" altLang="en-US" dirty="0">
                <a:solidFill>
                  <a:srgbClr val="FF0000"/>
                </a:solidFill>
              </a:rPr>
              <a:t>（外层）</a:t>
            </a:r>
            <a:r>
              <a:rPr lang="zh-CN" altLang="en-US" dirty="0"/>
              <a:t>从左到右依次扫描中缀</a:t>
            </a:r>
            <a:r>
              <a:rPr lang="zh-CN" altLang="en-US" dirty="0" smtClean="0"/>
              <a:t>表达式读入每个单词，直至</a:t>
            </a:r>
            <a:r>
              <a:rPr lang="zh-CN" altLang="en-US" dirty="0">
                <a:solidFill>
                  <a:srgbClr val="FF0000"/>
                </a:solidFill>
              </a:rPr>
              <a:t>栈顶为“</a:t>
            </a:r>
            <a:r>
              <a:rPr lang="en-US" altLang="zh-CN" dirty="0">
                <a:solidFill>
                  <a:srgbClr val="FF0000"/>
                </a:solidFill>
              </a:rPr>
              <a:t>#”</a:t>
            </a:r>
            <a:r>
              <a:rPr lang="zh-CN" altLang="en-US" dirty="0">
                <a:solidFill>
                  <a:srgbClr val="FF0000"/>
                </a:solidFill>
              </a:rPr>
              <a:t>且表达式读到“</a:t>
            </a:r>
            <a:r>
              <a:rPr lang="en-US" altLang="zh-CN" dirty="0">
                <a:solidFill>
                  <a:srgbClr val="FF0000"/>
                </a:solidFill>
              </a:rPr>
              <a:t>#”</a:t>
            </a:r>
            <a:r>
              <a:rPr lang="zh-CN" altLang="en-US" dirty="0">
                <a:solidFill>
                  <a:srgbClr val="FF0000"/>
                </a:solidFill>
              </a:rPr>
              <a:t>时</a:t>
            </a:r>
            <a:r>
              <a:rPr lang="zh-CN" altLang="en-US" dirty="0"/>
              <a:t>结束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sz="2200" dirty="0">
                <a:solidFill>
                  <a:schemeClr val="tx2">
                    <a:lumMod val="75000"/>
                  </a:schemeClr>
                </a:solidFill>
              </a:rPr>
              <a:t>若单词</a:t>
            </a:r>
            <a:r>
              <a:rPr lang="en-US" altLang="zh-CN" sz="2200" dirty="0">
                <a:solidFill>
                  <a:schemeClr val="tx2">
                    <a:lumMod val="75000"/>
                  </a:schemeClr>
                </a:solidFill>
              </a:rPr>
              <a:t>y</a:t>
            </a:r>
            <a:r>
              <a:rPr lang="zh-CN" altLang="en-US" sz="2200" dirty="0">
                <a:solidFill>
                  <a:schemeClr val="tx2">
                    <a:lumMod val="75000"/>
                  </a:schemeClr>
                </a:solidFill>
              </a:rPr>
              <a:t>是操作数，则将其直接加到后缀列表末尾；</a:t>
            </a:r>
            <a:endParaRPr lang="en-US" altLang="zh-CN" sz="22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sz="2200" dirty="0">
                <a:solidFill>
                  <a:schemeClr val="tx2">
                    <a:lumMod val="75000"/>
                  </a:schemeClr>
                </a:solidFill>
              </a:rPr>
              <a:t>若单词</a:t>
            </a:r>
            <a:r>
              <a:rPr lang="en-US" altLang="zh-CN" sz="2200" dirty="0">
                <a:solidFill>
                  <a:schemeClr val="tx2">
                    <a:lumMod val="75000"/>
                  </a:schemeClr>
                </a:solidFill>
              </a:rPr>
              <a:t>y</a:t>
            </a:r>
            <a:r>
              <a:rPr lang="zh-CN" altLang="en-US" sz="2200" dirty="0">
                <a:solidFill>
                  <a:schemeClr val="tx2">
                    <a:lumMod val="75000"/>
                  </a:schemeClr>
                </a:solidFill>
              </a:rPr>
              <a:t>是是左括号，左括号入栈；</a:t>
            </a:r>
            <a:endParaRPr lang="en-US" altLang="zh-CN" sz="22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sz="2200" dirty="0" smtClean="0">
                <a:solidFill>
                  <a:schemeClr val="tx2">
                    <a:lumMod val="75000"/>
                  </a:schemeClr>
                </a:solidFill>
              </a:rPr>
              <a:t>否则，读取</a:t>
            </a:r>
            <a:r>
              <a:rPr lang="zh-CN" altLang="en-US" sz="2200" dirty="0">
                <a:solidFill>
                  <a:schemeClr val="tx2">
                    <a:lumMod val="75000"/>
                  </a:schemeClr>
                </a:solidFill>
              </a:rPr>
              <a:t>栈顶的符号设为</a:t>
            </a:r>
            <a:r>
              <a:rPr lang="en-US" altLang="zh-CN" sz="2200" dirty="0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zh-CN" altLang="en-US" sz="2200" dirty="0">
                <a:solidFill>
                  <a:schemeClr val="tx2">
                    <a:lumMod val="75000"/>
                  </a:schemeClr>
                </a:solidFill>
              </a:rPr>
              <a:t>，</a:t>
            </a:r>
            <a:r>
              <a:rPr lang="zh-CN" altLang="en-US" sz="2200" dirty="0">
                <a:solidFill>
                  <a:srgbClr val="FF0000"/>
                </a:solidFill>
              </a:rPr>
              <a:t>循环（内层）</a:t>
            </a:r>
            <a:r>
              <a:rPr lang="zh-CN" altLang="en-US" sz="2200" dirty="0">
                <a:solidFill>
                  <a:schemeClr val="tx2">
                    <a:lumMod val="75000"/>
                  </a:schemeClr>
                </a:solidFill>
              </a:rPr>
              <a:t>比较</a:t>
            </a:r>
            <a:r>
              <a:rPr lang="en-US" altLang="zh-CN" sz="2200" dirty="0">
                <a:solidFill>
                  <a:schemeClr val="tx2">
                    <a:lumMod val="75000"/>
                  </a:schemeClr>
                </a:solidFill>
              </a:rPr>
              <a:t>y</a:t>
            </a:r>
            <a:r>
              <a:rPr lang="zh-CN" altLang="en-US" sz="2200" dirty="0">
                <a:solidFill>
                  <a:schemeClr val="tx2">
                    <a:lumMod val="75000"/>
                  </a:schemeClr>
                </a:solidFill>
              </a:rPr>
              <a:t>与栈顶</a:t>
            </a:r>
            <a:r>
              <a:rPr lang="en-US" altLang="zh-CN" sz="2200" dirty="0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zh-CN" altLang="en-US" sz="2200" dirty="0">
                <a:solidFill>
                  <a:schemeClr val="tx2">
                    <a:lumMod val="75000"/>
                  </a:schemeClr>
                </a:solidFill>
              </a:rPr>
              <a:t>的优先数值大小；</a:t>
            </a:r>
            <a:endParaRPr lang="en-US" altLang="zh-CN" sz="2200" dirty="0">
              <a:solidFill>
                <a:schemeClr val="tx2">
                  <a:lumMod val="75000"/>
                </a:schemeClr>
              </a:solidFill>
            </a:endParaRPr>
          </a:p>
          <a:p>
            <a:pPr lvl="2">
              <a:lnSpc>
                <a:spcPct val="120000"/>
              </a:lnSpc>
            </a:pPr>
            <a:r>
              <a:rPr lang="zh-CN" altLang="en-US" sz="1900" dirty="0"/>
              <a:t>若</a:t>
            </a:r>
            <a:r>
              <a:rPr lang="en-US" altLang="zh-CN" sz="1900" dirty="0"/>
              <a:t>y</a:t>
            </a:r>
            <a:r>
              <a:rPr lang="zh-CN" altLang="en-US" sz="1900" dirty="0" smtClean="0"/>
              <a:t>优先级高，</a:t>
            </a:r>
            <a:r>
              <a:rPr lang="zh-CN" altLang="en-US" sz="1900" dirty="0"/>
              <a:t>则</a:t>
            </a:r>
            <a:r>
              <a:rPr lang="en-US" altLang="zh-CN" sz="1900" dirty="0"/>
              <a:t>y</a:t>
            </a:r>
            <a:r>
              <a:rPr lang="zh-CN" altLang="en-US" sz="1900" dirty="0"/>
              <a:t>入栈，跳出内层循环，继续读下一个单词；</a:t>
            </a:r>
            <a:endParaRPr lang="en-US" altLang="zh-CN" sz="1900" dirty="0"/>
          </a:p>
          <a:p>
            <a:pPr lvl="2">
              <a:lnSpc>
                <a:spcPct val="120000"/>
              </a:lnSpc>
            </a:pPr>
            <a:r>
              <a:rPr lang="zh-CN" altLang="en-US" sz="1900" dirty="0"/>
              <a:t>若</a:t>
            </a:r>
            <a:r>
              <a:rPr lang="en-US" altLang="zh-CN" sz="1900" dirty="0"/>
              <a:t>y</a:t>
            </a:r>
            <a:r>
              <a:rPr lang="zh-CN" altLang="en-US" sz="1900" dirty="0"/>
              <a:t>为右括号且栈顶</a:t>
            </a:r>
            <a:r>
              <a:rPr lang="en-US" altLang="zh-CN" sz="1900" dirty="0"/>
              <a:t>x</a:t>
            </a:r>
            <a:r>
              <a:rPr lang="zh-CN" altLang="en-US" sz="1900" dirty="0"/>
              <a:t>为左括号，则出栈左括号，</a:t>
            </a:r>
            <a:r>
              <a:rPr lang="en-US" altLang="zh-CN" sz="1900" dirty="0"/>
              <a:t>x</a:t>
            </a:r>
            <a:r>
              <a:rPr lang="zh-CN" altLang="en-US" sz="1900" dirty="0"/>
              <a:t>和</a:t>
            </a:r>
            <a:r>
              <a:rPr lang="en-US" altLang="zh-CN" sz="1900" dirty="0"/>
              <a:t>y</a:t>
            </a:r>
            <a:r>
              <a:rPr lang="zh-CN" altLang="en-US" sz="1900" dirty="0"/>
              <a:t>均舍弃，跳出内层循环，继续读下一个单词；</a:t>
            </a:r>
            <a:endParaRPr lang="en-US" altLang="zh-CN" sz="1900" dirty="0"/>
          </a:p>
          <a:p>
            <a:pPr lvl="2">
              <a:lnSpc>
                <a:spcPct val="120000"/>
              </a:lnSpc>
            </a:pPr>
            <a:r>
              <a:rPr lang="zh-CN" altLang="en-US" sz="1900" dirty="0"/>
              <a:t>否则（即</a:t>
            </a:r>
            <a:r>
              <a:rPr lang="en-US" altLang="zh-CN" sz="1900" dirty="0"/>
              <a:t>x</a:t>
            </a:r>
            <a:r>
              <a:rPr lang="zh-CN" altLang="en-US" sz="1900" dirty="0"/>
              <a:t>的优先数值≥</a:t>
            </a:r>
            <a:r>
              <a:rPr lang="en-US" altLang="zh-CN" sz="1900" dirty="0"/>
              <a:t>y</a:t>
            </a:r>
            <a:r>
              <a:rPr lang="zh-CN" altLang="en-US" sz="1900" dirty="0"/>
              <a:t>的优先级数值，</a:t>
            </a:r>
            <a:r>
              <a:rPr lang="en-US" altLang="zh-CN" sz="1900" dirty="0"/>
              <a:t>x</a:t>
            </a:r>
            <a:r>
              <a:rPr lang="zh-CN" altLang="en-US" sz="1900" dirty="0"/>
              <a:t>比</a:t>
            </a:r>
            <a:r>
              <a:rPr lang="en-US" altLang="zh-CN" sz="1900" dirty="0"/>
              <a:t>y</a:t>
            </a:r>
            <a:r>
              <a:rPr lang="zh-CN" altLang="en-US" sz="1900" dirty="0"/>
              <a:t>级别更高或同级别但在</a:t>
            </a:r>
            <a:r>
              <a:rPr lang="en-US" altLang="zh-CN" sz="1900" dirty="0"/>
              <a:t>y</a:t>
            </a:r>
            <a:r>
              <a:rPr lang="zh-CN" altLang="en-US" sz="1900" dirty="0"/>
              <a:t>前面出现），说明</a:t>
            </a:r>
            <a:r>
              <a:rPr lang="en-US" altLang="zh-CN" sz="1900" dirty="0"/>
              <a:t>x</a:t>
            </a:r>
            <a:r>
              <a:rPr lang="zh-CN" altLang="en-US" sz="1900" dirty="0"/>
              <a:t>算符所运算的操作数已加入到</a:t>
            </a:r>
            <a:r>
              <a:rPr lang="en-US" altLang="zh-CN" sz="1900" dirty="0" err="1"/>
              <a:t>exp</a:t>
            </a:r>
            <a:r>
              <a:rPr lang="zh-CN" altLang="en-US" sz="1900" dirty="0"/>
              <a:t>中，出栈</a:t>
            </a:r>
            <a:r>
              <a:rPr lang="en-US" altLang="zh-CN" sz="1900" dirty="0"/>
              <a:t>x</a:t>
            </a:r>
            <a:r>
              <a:rPr lang="zh-CN" altLang="en-US" sz="1900" dirty="0"/>
              <a:t>并加入到</a:t>
            </a:r>
            <a:r>
              <a:rPr lang="en-US" altLang="zh-CN" sz="1900" dirty="0" err="1"/>
              <a:t>exp</a:t>
            </a:r>
            <a:r>
              <a:rPr lang="zh-CN" altLang="en-US" sz="1900" dirty="0"/>
              <a:t>中，读取新栈顶至</a:t>
            </a:r>
            <a:r>
              <a:rPr lang="en-US" altLang="zh-CN" sz="1900" dirty="0"/>
              <a:t>x</a:t>
            </a:r>
            <a:r>
              <a:rPr lang="zh-CN" altLang="en-US" sz="1900" dirty="0"/>
              <a:t>，继续内层循环）；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方法二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290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57" y="121196"/>
            <a:ext cx="8620171" cy="543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70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中缀表达式直接求值</a:t>
            </a:r>
          </a:p>
        </p:txBody>
      </p:sp>
      <p:sp>
        <p:nvSpPr>
          <p:cNvPr id="4" name="矩形 3"/>
          <p:cNvSpPr/>
          <p:nvPr/>
        </p:nvSpPr>
        <p:spPr>
          <a:xfrm>
            <a:off x="1259632" y="985292"/>
            <a:ext cx="69847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713145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例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5 + 6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*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( 1 + 2 ) - 4</a:t>
            </a:r>
          </a:p>
          <a:p>
            <a:pPr lvl="0" defTabSz="713145">
              <a:lnSpc>
                <a:spcPct val="110000"/>
              </a:lnSpc>
              <a:spcBef>
                <a:spcPct val="3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    </a:t>
            </a: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3660008" y="1443808"/>
            <a:ext cx="333375" cy="298979"/>
          </a:xfrm>
          <a:prstGeom prst="ellipse">
            <a:avLst/>
          </a:prstGeom>
          <a:solidFill>
            <a:srgbClr val="FFFFAF"/>
          </a:solidFill>
          <a:ln w="12700" cap="rnd">
            <a:solidFill>
              <a:schemeClr val="bg2"/>
            </a:solidFill>
            <a:round/>
            <a:headEnd/>
            <a:tailEnd/>
          </a:ln>
        </p:spPr>
        <p:txBody>
          <a:bodyPr lIns="91425" tIns="45712" rIns="91425" bIns="45712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defTabSz="713145">
              <a:spcBef>
                <a:spcPct val="50000"/>
              </a:spcBef>
              <a:buClrTx/>
              <a:buSzTx/>
              <a:buNone/>
            </a:pPr>
            <a:r>
              <a:rPr lang="en-US" altLang="zh-CN" sz="1800">
                <a:solidFill>
                  <a:srgbClr val="000000"/>
                </a:solidFill>
                <a:latin typeface="宋体" pitchFamily="2" charset="-122"/>
              </a:rPr>
              <a:t>1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3035525" y="1434948"/>
            <a:ext cx="332184" cy="298979"/>
          </a:xfrm>
          <a:prstGeom prst="ellipse">
            <a:avLst/>
          </a:prstGeom>
          <a:solidFill>
            <a:srgbClr val="FFFFAF"/>
          </a:solidFill>
          <a:ln w="12700" cap="rnd">
            <a:solidFill>
              <a:schemeClr val="bg2"/>
            </a:solidFill>
            <a:round/>
            <a:headEnd/>
            <a:tailEnd/>
          </a:ln>
        </p:spPr>
        <p:txBody>
          <a:bodyPr lIns="91425" tIns="45712" rIns="91425" bIns="45712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defTabSz="713145">
              <a:spcBef>
                <a:spcPct val="50000"/>
              </a:spcBef>
              <a:buClrTx/>
              <a:buSz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宋体" pitchFamily="2" charset="-122"/>
              </a:rPr>
              <a:t>2</a:t>
            </a: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2523976" y="1422489"/>
            <a:ext cx="333375" cy="298979"/>
          </a:xfrm>
          <a:prstGeom prst="ellipse">
            <a:avLst/>
          </a:prstGeom>
          <a:solidFill>
            <a:srgbClr val="FFFFAF"/>
          </a:solidFill>
          <a:ln w="12700" cap="rnd">
            <a:solidFill>
              <a:schemeClr val="bg2"/>
            </a:solidFill>
            <a:round/>
            <a:headEnd/>
            <a:tailEnd/>
          </a:ln>
        </p:spPr>
        <p:txBody>
          <a:bodyPr lIns="91425" tIns="45712" rIns="91425" bIns="45712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defTabSz="713145">
              <a:spcBef>
                <a:spcPct val="50000"/>
              </a:spcBef>
              <a:buClrTx/>
              <a:buSzTx/>
              <a:buNone/>
            </a:pPr>
            <a:r>
              <a:rPr lang="en-US" altLang="zh-CN" sz="1800">
                <a:solidFill>
                  <a:srgbClr val="000000"/>
                </a:solidFill>
                <a:latin typeface="宋体" pitchFamily="2" charset="-122"/>
              </a:rPr>
              <a:t>3</a:t>
            </a: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4241921" y="1426087"/>
            <a:ext cx="333375" cy="298979"/>
          </a:xfrm>
          <a:prstGeom prst="ellipse">
            <a:avLst/>
          </a:prstGeom>
          <a:solidFill>
            <a:srgbClr val="FFFFAF"/>
          </a:solidFill>
          <a:ln w="12700" cap="rnd">
            <a:solidFill>
              <a:schemeClr val="bg2"/>
            </a:solidFill>
            <a:round/>
            <a:headEnd/>
            <a:tailEnd/>
          </a:ln>
        </p:spPr>
        <p:txBody>
          <a:bodyPr lIns="91425" tIns="45712" rIns="91425" bIns="45712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defTabSz="713145">
              <a:spcBef>
                <a:spcPct val="50000"/>
              </a:spcBef>
              <a:buClrTx/>
              <a:buSzTx/>
              <a:buNone/>
            </a:pPr>
            <a:r>
              <a:rPr lang="en-US" altLang="zh-CN" sz="1800">
                <a:solidFill>
                  <a:srgbClr val="000000"/>
                </a:solidFill>
                <a:latin typeface="宋体" pitchFamily="2" charset="-122"/>
              </a:rPr>
              <a:t>4</a:t>
            </a:r>
          </a:p>
        </p:txBody>
      </p:sp>
      <p:sp>
        <p:nvSpPr>
          <p:cNvPr id="10" name="矩形 9"/>
          <p:cNvSpPr/>
          <p:nvPr/>
        </p:nvSpPr>
        <p:spPr>
          <a:xfrm>
            <a:off x="1331640" y="1742787"/>
            <a:ext cx="5504463" cy="749121"/>
          </a:xfrm>
          <a:prstGeom prst="rect">
            <a:avLst/>
          </a:prstGeom>
        </p:spPr>
        <p:txBody>
          <a:bodyPr wrap="none" lIns="71314" tIns="35658" rIns="71314" bIns="35658">
            <a:spAutoFit/>
          </a:bodyPr>
          <a:lstStyle/>
          <a:p>
            <a:pPr defTabSz="713145"/>
            <a:r>
              <a:rPr lang="zh-CN" altLang="en-US" sz="2200" dirty="0">
                <a:solidFill>
                  <a:srgbClr val="000000"/>
                </a:solidFill>
              </a:rPr>
              <a:t>需要两个栈，一个放操作符，一个放操作数</a:t>
            </a:r>
            <a:endParaRPr lang="en-US" altLang="zh-CN" sz="2200" dirty="0">
              <a:solidFill>
                <a:srgbClr val="000000"/>
              </a:solidFill>
            </a:endParaRPr>
          </a:p>
          <a:p>
            <a:pPr defTabSz="713145"/>
            <a:endParaRPr lang="zh-CN" altLang="en-US" sz="2200" dirty="0">
              <a:solidFill>
                <a:srgbClr val="FF0000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604" y="2209428"/>
            <a:ext cx="201930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209428"/>
            <a:ext cx="201930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43608" y="444167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opnd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82174" y="4811008"/>
            <a:ext cx="58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optr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14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83568" y="985292"/>
            <a:ext cx="8136904" cy="4055893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1</a:t>
            </a:r>
            <a:r>
              <a:rPr lang="zh-CN" altLang="en-US" dirty="0"/>
              <a:t>）初始化</a:t>
            </a:r>
            <a:r>
              <a:rPr lang="en-US" altLang="zh-CN" dirty="0" err="1"/>
              <a:t>opnd</a:t>
            </a:r>
            <a:r>
              <a:rPr lang="zh-CN" altLang="en-US" dirty="0"/>
              <a:t>栈用于存放操作数，初始化空栈</a:t>
            </a:r>
            <a:r>
              <a:rPr lang="en-US" altLang="zh-CN" dirty="0" err="1"/>
              <a:t>optr</a:t>
            </a:r>
            <a:r>
              <a:rPr lang="zh-CN" altLang="en-US" dirty="0"/>
              <a:t>并存入</a:t>
            </a:r>
            <a:r>
              <a:rPr lang="en-US" altLang="zh-CN" dirty="0"/>
              <a:t>#</a:t>
            </a:r>
            <a:r>
              <a:rPr lang="zh-CN" altLang="en-US" dirty="0"/>
              <a:t>，用于存放算符。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2</a:t>
            </a:r>
            <a:r>
              <a:rPr lang="zh-CN" altLang="en-US" dirty="0"/>
              <a:t>）循环（外层）从左到右依次扫描中缀表达式，根据所遇到的逻辑符号</a:t>
            </a:r>
            <a:r>
              <a:rPr lang="en-US" altLang="zh-CN" dirty="0"/>
              <a:t>y</a:t>
            </a:r>
            <a:r>
              <a:rPr lang="zh-CN" altLang="en-US" dirty="0"/>
              <a:t>的不同情况分别处理，直至栈顶为“</a:t>
            </a:r>
            <a:r>
              <a:rPr lang="en-US" altLang="zh-CN" dirty="0"/>
              <a:t>#”</a:t>
            </a:r>
            <a:r>
              <a:rPr lang="zh-CN" altLang="en-US" dirty="0"/>
              <a:t>且表达式读到“</a:t>
            </a:r>
            <a:r>
              <a:rPr lang="en-US" altLang="zh-CN" dirty="0"/>
              <a:t>#”</a:t>
            </a:r>
            <a:r>
              <a:rPr lang="zh-CN" altLang="en-US" dirty="0"/>
              <a:t>时结束。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a) </a:t>
            </a:r>
            <a:r>
              <a:rPr lang="zh-CN" altLang="en-US" dirty="0" smtClean="0"/>
              <a:t>若</a:t>
            </a:r>
            <a:r>
              <a:rPr lang="en-US" altLang="zh-CN" dirty="0"/>
              <a:t>y</a:t>
            </a:r>
            <a:r>
              <a:rPr lang="zh-CN" altLang="en-US" dirty="0"/>
              <a:t>是操作数，则将其入栈到</a:t>
            </a:r>
            <a:r>
              <a:rPr lang="en-US" altLang="zh-CN" dirty="0" err="1"/>
              <a:t>opnd</a:t>
            </a:r>
            <a:r>
              <a:rPr lang="zh-CN" altLang="en-US" dirty="0"/>
              <a:t>；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b) </a:t>
            </a:r>
            <a:r>
              <a:rPr lang="zh-CN" altLang="en-US" dirty="0" smtClean="0"/>
              <a:t>若</a:t>
            </a:r>
            <a:r>
              <a:rPr lang="en-US" altLang="zh-CN" dirty="0"/>
              <a:t>y</a:t>
            </a:r>
            <a:r>
              <a:rPr lang="zh-CN" altLang="en-US" dirty="0"/>
              <a:t>是左括号，则将其入栈到</a:t>
            </a:r>
            <a:r>
              <a:rPr lang="en-US" altLang="zh-CN" dirty="0" err="1"/>
              <a:t>optr</a:t>
            </a:r>
            <a:r>
              <a:rPr lang="zh-CN" altLang="en-US" dirty="0"/>
              <a:t>；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c)</a:t>
            </a:r>
            <a:r>
              <a:rPr lang="zh-CN" altLang="en-US" dirty="0" smtClean="0"/>
              <a:t>读取</a:t>
            </a:r>
            <a:r>
              <a:rPr lang="en-US" altLang="zh-CN" dirty="0" err="1" smtClean="0"/>
              <a:t>optr</a:t>
            </a:r>
            <a:r>
              <a:rPr lang="zh-CN" altLang="en-US" dirty="0" smtClean="0"/>
              <a:t>栈</a:t>
            </a:r>
            <a:r>
              <a:rPr lang="zh-CN" altLang="en-US" dirty="0"/>
              <a:t>顶的符号，设为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d) </a:t>
            </a:r>
            <a:r>
              <a:rPr lang="zh-CN" altLang="en-US" dirty="0" smtClean="0"/>
              <a:t>循环</a:t>
            </a:r>
            <a:r>
              <a:rPr lang="zh-CN" altLang="en-US" dirty="0"/>
              <a:t>（内层）比较</a:t>
            </a:r>
            <a:r>
              <a:rPr lang="en-US" altLang="zh-CN" dirty="0"/>
              <a:t>y</a:t>
            </a:r>
            <a:r>
              <a:rPr lang="zh-CN" altLang="en-US" dirty="0"/>
              <a:t>与栈顶</a:t>
            </a:r>
            <a:r>
              <a:rPr lang="en-US" altLang="zh-CN" dirty="0"/>
              <a:t>x</a:t>
            </a:r>
            <a:r>
              <a:rPr lang="zh-CN" altLang="en-US" dirty="0"/>
              <a:t>的优先级大小，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若</a:t>
            </a:r>
            <a:r>
              <a:rPr lang="en-US" altLang="zh-CN" dirty="0"/>
              <a:t>y</a:t>
            </a:r>
            <a:r>
              <a:rPr lang="zh-CN" altLang="en-US" dirty="0"/>
              <a:t>优先数值大，则</a:t>
            </a:r>
            <a:r>
              <a:rPr lang="en-US" altLang="zh-CN" dirty="0"/>
              <a:t>y</a:t>
            </a:r>
            <a:r>
              <a:rPr lang="zh-CN" altLang="en-US" dirty="0"/>
              <a:t>入栈，跳出内层循环，转</a:t>
            </a:r>
            <a:r>
              <a:rPr lang="zh-CN" altLang="en-US" dirty="0" smtClean="0"/>
              <a:t>步骤</a:t>
            </a:r>
            <a:r>
              <a:rPr lang="en-US" altLang="zh-CN" dirty="0" smtClean="0"/>
              <a:t>2</a:t>
            </a:r>
            <a:r>
              <a:rPr lang="zh-CN" altLang="en-US" dirty="0"/>
              <a:t>）外层循环；</a:t>
            </a:r>
          </a:p>
          <a:p>
            <a:pPr marL="449263" indent="0">
              <a:lnSpc>
                <a:spcPct val="12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若</a:t>
            </a:r>
            <a:r>
              <a:rPr lang="en-US" altLang="zh-CN" dirty="0"/>
              <a:t>y</a:t>
            </a:r>
            <a:r>
              <a:rPr lang="zh-CN" altLang="en-US" dirty="0"/>
              <a:t>为右括号且栈顶</a:t>
            </a:r>
            <a:r>
              <a:rPr lang="en-US" altLang="zh-CN" dirty="0"/>
              <a:t>x</a:t>
            </a:r>
            <a:r>
              <a:rPr lang="zh-CN" altLang="en-US" dirty="0"/>
              <a:t>为左括号，则出栈左括号，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均舍弃，跳出内层循环，转</a:t>
            </a:r>
            <a:r>
              <a:rPr lang="zh-CN" altLang="en-US" dirty="0" smtClean="0"/>
              <a:t>步骤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en-US" dirty="0"/>
              <a:t>外层循环；</a:t>
            </a:r>
          </a:p>
          <a:p>
            <a:pPr marL="449263" indent="0">
              <a:lnSpc>
                <a:spcPct val="12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否则</a:t>
            </a:r>
            <a:r>
              <a:rPr lang="zh-CN" altLang="en-US" dirty="0"/>
              <a:t>调用</a:t>
            </a:r>
            <a:r>
              <a:rPr lang="en-US" altLang="zh-CN" dirty="0"/>
              <a:t>calculate</a:t>
            </a:r>
            <a:r>
              <a:rPr lang="zh-CN" altLang="en-US" dirty="0"/>
              <a:t>函数进行运算，即将</a:t>
            </a:r>
            <a:r>
              <a:rPr lang="en-US" altLang="zh-CN" dirty="0"/>
              <a:t>x</a:t>
            </a:r>
            <a:r>
              <a:rPr lang="zh-CN" altLang="en-US" dirty="0"/>
              <a:t>从</a:t>
            </a:r>
            <a:r>
              <a:rPr lang="en-US" altLang="zh-CN" dirty="0" err="1"/>
              <a:t>optr</a:t>
            </a:r>
            <a:r>
              <a:rPr lang="zh-CN" altLang="en-US" dirty="0"/>
              <a:t>出栈，再从</a:t>
            </a:r>
            <a:r>
              <a:rPr lang="en-US" altLang="zh-CN" dirty="0" err="1"/>
              <a:t>opnd</a:t>
            </a:r>
            <a:r>
              <a:rPr lang="zh-CN" altLang="en-US" dirty="0"/>
              <a:t>栈依次出栈两个操作数</a:t>
            </a:r>
            <a:r>
              <a:rPr lang="en-US" altLang="zh-CN" dirty="0" err="1"/>
              <a:t>b,a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做运算</a:t>
            </a:r>
            <a:r>
              <a:rPr lang="en-US" altLang="zh-CN" dirty="0"/>
              <a:t>x</a:t>
            </a:r>
            <a:r>
              <a:rPr lang="zh-CN" altLang="en-US" dirty="0"/>
              <a:t>，将运算结果入</a:t>
            </a:r>
            <a:r>
              <a:rPr lang="en-US" altLang="zh-CN" dirty="0" err="1"/>
              <a:t>opnd</a:t>
            </a:r>
            <a:r>
              <a:rPr lang="zh-CN" altLang="en-US" dirty="0"/>
              <a:t>栈；读取新栈顶至</a:t>
            </a:r>
            <a:r>
              <a:rPr lang="en-US" altLang="zh-CN" dirty="0"/>
              <a:t>x</a:t>
            </a:r>
            <a:r>
              <a:rPr lang="zh-CN" altLang="en-US" dirty="0"/>
              <a:t>中，继续内层循环</a:t>
            </a:r>
            <a:r>
              <a:rPr lang="en-US" altLang="zh-CN" dirty="0"/>
              <a:t>d)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算法思想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27984" y="265212"/>
            <a:ext cx="1947969" cy="3749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713145">
              <a:lnSpc>
                <a:spcPct val="110000"/>
              </a:lnSpc>
              <a:spcBef>
                <a:spcPct val="30000"/>
              </a:spcBef>
            </a:pP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</a:rPr>
              <a:t>5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+ 6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*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 ( 1 + 2 ) - 4</a:t>
            </a:r>
          </a:p>
        </p:txBody>
      </p:sp>
    </p:spTree>
    <p:extLst>
      <p:ext uri="{BB962C8B-B14F-4D97-AF65-F5344CB8AC3E}">
        <p14:creationId xmlns:p14="http://schemas.microsoft.com/office/powerpoint/2010/main" val="223076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0563"/>
            <a:ext cx="6455368" cy="569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598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回溯法又称为试探法，它按优先条件向前搜索以达到目标，如探索到某一步时，发现原先的选择达不到目标，就退回一步按次优条件重新选择，</a:t>
            </a:r>
            <a:r>
              <a:rPr lang="zh-CN" altLang="en-US" dirty="0" smtClean="0"/>
              <a:t>这种</a:t>
            </a:r>
            <a:r>
              <a:rPr lang="zh-CN" altLang="en-US" dirty="0"/>
              <a:t>受阻</a:t>
            </a:r>
            <a:r>
              <a:rPr lang="zh-CN" altLang="en-US" dirty="0" smtClean="0"/>
              <a:t>时</a:t>
            </a:r>
            <a:r>
              <a:rPr lang="zh-CN" altLang="en-US" dirty="0"/>
              <a:t>退回上一选择</a:t>
            </a:r>
            <a:r>
              <a:rPr lang="zh-CN" altLang="en-US" dirty="0" smtClean="0"/>
              <a:t>再求解的</a:t>
            </a:r>
            <a:r>
              <a:rPr lang="zh-CN" altLang="en-US" dirty="0"/>
              <a:t>方法即为回溯法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举例：</a:t>
            </a:r>
            <a:r>
              <a:rPr lang="en-US" altLang="zh-CN" dirty="0" smtClean="0"/>
              <a:t>n</a:t>
            </a:r>
            <a:r>
              <a:rPr lang="zh-CN" altLang="en-US" dirty="0" smtClean="0"/>
              <a:t>皇后问题</a:t>
            </a:r>
            <a:endParaRPr lang="en-US" altLang="zh-CN" dirty="0"/>
          </a:p>
          <a:p>
            <a:r>
              <a:rPr lang="zh-CN" altLang="en-US" dirty="0" smtClean="0"/>
              <a:t>方法：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利用栈进行回溯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利用递归</a:t>
            </a:r>
            <a:r>
              <a:rPr lang="zh-CN" altLang="en-US" dirty="0"/>
              <a:t>进行</a:t>
            </a:r>
            <a:r>
              <a:rPr lang="zh-CN" altLang="en-US" dirty="0" smtClean="0"/>
              <a:t>回溯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回溯法求解问题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21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假设棋盘上有</a:t>
            </a:r>
            <a:r>
              <a:rPr lang="en-US" altLang="zh-CN" dirty="0"/>
              <a:t>n</a:t>
            </a:r>
            <a:r>
              <a:rPr lang="zh-CN" altLang="en-US" dirty="0"/>
              <a:t>个皇后，可否将所有</a:t>
            </a:r>
            <a:r>
              <a:rPr lang="en-US" altLang="zh-CN" dirty="0"/>
              <a:t>n</a:t>
            </a:r>
            <a:r>
              <a:rPr lang="zh-CN" altLang="en-US" dirty="0"/>
              <a:t>个皇后放到棋盘中，使得没有两个皇后在同一行上，没有两个皇后在同一列上，且没有两个皇后问题在同一对角线上？要求找出所有解决方案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n=8</a:t>
            </a:r>
            <a:r>
              <a:rPr lang="zh-CN" altLang="en-US" dirty="0" smtClean="0"/>
              <a:t>的</a:t>
            </a:r>
            <a:r>
              <a:rPr lang="en-US" altLang="zh-CN" dirty="0"/>
              <a:t>1</a:t>
            </a:r>
            <a:r>
              <a:rPr lang="zh-CN" altLang="en-US" dirty="0"/>
              <a:t>个解决</a:t>
            </a:r>
            <a:r>
              <a:rPr lang="zh-CN" altLang="en-US" dirty="0" smtClean="0"/>
              <a:t>方案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n</a:t>
            </a:r>
            <a:r>
              <a:rPr lang="zh-CN" altLang="en-US" dirty="0"/>
              <a:t>皇后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281436"/>
            <a:ext cx="3024336" cy="2923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446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栈的概念和性质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410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395536" y="956619"/>
            <a:ext cx="5472609" cy="4055893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用一个类来封装棋盘格局及皇后放置等方法，用一个布尔类型的二维数组来表示当时的棋盘状态，其中被皇后占有的位置值为</a:t>
            </a:r>
            <a:r>
              <a:rPr lang="en-US" altLang="zh-CN" dirty="0"/>
              <a:t>True</a:t>
            </a:r>
            <a:r>
              <a:rPr lang="zh-CN" altLang="en-US" dirty="0"/>
              <a:t>，否则为</a:t>
            </a:r>
            <a:r>
              <a:rPr lang="en-US" altLang="zh-CN" dirty="0"/>
              <a:t>False</a:t>
            </a:r>
            <a:r>
              <a:rPr lang="zh-CN" altLang="en-US" dirty="0"/>
              <a:t>。</a:t>
            </a:r>
          </a:p>
          <a:p>
            <a:r>
              <a:rPr lang="zh-CN" altLang="zh-CN" dirty="0" smtClean="0"/>
              <a:t>按照</a:t>
            </a:r>
            <a:r>
              <a:rPr lang="zh-CN" altLang="zh-CN" dirty="0"/>
              <a:t>行序依次探测皇后的可放置位置；</a:t>
            </a:r>
            <a:endParaRPr lang="en-US" altLang="zh-CN" dirty="0"/>
          </a:p>
          <a:p>
            <a:r>
              <a:rPr lang="zh-CN" altLang="zh-CN" dirty="0"/>
              <a:t>用一个计数器</a:t>
            </a:r>
            <a:r>
              <a:rPr lang="en-US" altLang="zh-CN" dirty="0"/>
              <a:t>count</a:t>
            </a:r>
            <a:r>
              <a:rPr lang="zh-CN" altLang="zh-CN" dirty="0"/>
              <a:t>存储当前已放置的皇后个数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设置</a:t>
            </a:r>
            <a:r>
              <a:rPr lang="en-US" altLang="zh-CN" dirty="0" err="1" smtClean="0"/>
              <a:t>st</a:t>
            </a:r>
            <a:r>
              <a:rPr lang="zh-CN" altLang="en-US" dirty="0" smtClean="0"/>
              <a:t>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在某位置放置皇后时，将该位置入栈；</a:t>
            </a:r>
            <a:endParaRPr lang="en-US" altLang="zh-CN" dirty="0" smtClean="0"/>
          </a:p>
          <a:p>
            <a:pPr marL="742902" lvl="1" indent="-342900"/>
            <a:r>
              <a:rPr lang="zh-CN" altLang="en-US" dirty="0" smtClean="0"/>
              <a:t>当发现在该位置防止皇后的方案是失败的，则移走皇后，出栈该位置，设为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count,nxt_col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，接着从</a:t>
            </a:r>
            <a:r>
              <a:rPr lang="en-US" altLang="zh-CN" dirty="0" smtClean="0"/>
              <a:t>(count,nxt_col+1)</a:t>
            </a:r>
            <a:r>
              <a:rPr lang="zh-CN" altLang="en-US" dirty="0" smtClean="0"/>
              <a:t>位置开始试探</a:t>
            </a:r>
            <a:endParaRPr lang="zh-CN" altLang="zh-CN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总体方案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738266"/>
              </p:ext>
            </p:extLst>
          </p:nvPr>
        </p:nvGraphicFramePr>
        <p:xfrm>
          <a:off x="6564220" y="3378382"/>
          <a:ext cx="1680188" cy="1616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47"/>
                <a:gridCol w="420047"/>
                <a:gridCol w="420047"/>
                <a:gridCol w="420047"/>
              </a:tblGrid>
              <a:tr h="4040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0406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0406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0406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636228" y="2874326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0      1      2      3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32173" y="3306374"/>
            <a:ext cx="432048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0     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1     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2  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3</a:t>
            </a:r>
            <a:endParaRPr lang="zh-CN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041" y="193204"/>
            <a:ext cx="2019300" cy="2457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526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9552" y="841276"/>
            <a:ext cx="8496944" cy="4421161"/>
          </a:xfrm>
        </p:spPr>
        <p:txBody>
          <a:bodyPr>
            <a:no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1600" dirty="0"/>
              <a:t>1</a:t>
            </a:r>
            <a:r>
              <a:rPr lang="zh-CN" altLang="en-US" sz="1600" dirty="0"/>
              <a:t>）初始化</a:t>
            </a:r>
            <a:r>
              <a:rPr lang="en-US" altLang="zh-CN" sz="1600" dirty="0" err="1"/>
              <a:t>st</a:t>
            </a:r>
            <a:r>
              <a:rPr lang="zh-CN" altLang="en-US" sz="1600" dirty="0"/>
              <a:t>栈，用于存放已放置皇后的位置坐标；</a:t>
            </a:r>
            <a:r>
              <a:rPr lang="en-US" altLang="zh-CN" sz="1600" dirty="0"/>
              <a:t>count</a:t>
            </a:r>
            <a:r>
              <a:rPr lang="zh-CN" altLang="en-US" sz="1600" dirty="0" smtClean="0"/>
              <a:t>初始为</a:t>
            </a:r>
            <a:r>
              <a:rPr lang="en-US" altLang="zh-CN" sz="1600" dirty="0"/>
              <a:t>0</a:t>
            </a:r>
            <a:r>
              <a:rPr lang="zh-CN" altLang="en-US" sz="1600" dirty="0"/>
              <a:t>，</a:t>
            </a:r>
            <a:r>
              <a:rPr lang="zh-CN" altLang="en-US" sz="1600" dirty="0" smtClean="0"/>
              <a:t>表示已放置皇后</a:t>
            </a:r>
            <a:r>
              <a:rPr lang="zh-CN" altLang="en-US" sz="1600" dirty="0"/>
              <a:t>数目；从</a:t>
            </a:r>
            <a:r>
              <a:rPr lang="en-US" altLang="zh-CN" sz="1600" dirty="0"/>
              <a:t>count=0</a:t>
            </a:r>
            <a:r>
              <a:rPr lang="zh-CN" altLang="en-US" sz="1600" dirty="0"/>
              <a:t>行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nxt_col</a:t>
            </a:r>
            <a:r>
              <a:rPr lang="en-US" altLang="zh-CN" sz="1600" dirty="0" smtClean="0"/>
              <a:t>=0</a:t>
            </a:r>
            <a:r>
              <a:rPr lang="zh-CN" altLang="en-US" sz="1600" dirty="0"/>
              <a:t>列位置开始探测皇后放置位置。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/>
              <a:t>2</a:t>
            </a:r>
            <a:r>
              <a:rPr lang="zh-CN" altLang="en-US" sz="1600" dirty="0"/>
              <a:t>）循环（外层）执行</a:t>
            </a:r>
            <a:r>
              <a:rPr lang="zh-CN" altLang="en-US" sz="1600" dirty="0" smtClean="0"/>
              <a:t>（每次循环试图在</a:t>
            </a:r>
            <a:r>
              <a:rPr lang="zh-CN" altLang="en-US" sz="1600" dirty="0"/>
              <a:t>第</a:t>
            </a:r>
            <a:r>
              <a:rPr lang="en-US" altLang="zh-CN" sz="1600" dirty="0"/>
              <a:t>count</a:t>
            </a:r>
            <a:r>
              <a:rPr lang="zh-CN" altLang="en-US" sz="1600" dirty="0"/>
              <a:t>行放置皇后）：</a:t>
            </a:r>
          </a:p>
          <a:p>
            <a:pPr marL="0" indent="0">
              <a:spcAft>
                <a:spcPts val="0"/>
              </a:spcAft>
              <a:buNone/>
            </a:pPr>
            <a:r>
              <a:rPr lang="zh-CN" altLang="en-US" sz="1600" dirty="0"/>
              <a:t>循环（内层）检查第</a:t>
            </a:r>
            <a:r>
              <a:rPr lang="en-US" altLang="zh-CN" sz="1600" dirty="0"/>
              <a:t>count</a:t>
            </a:r>
            <a:r>
              <a:rPr lang="zh-CN" altLang="en-US" sz="1600" dirty="0"/>
              <a:t>行第</a:t>
            </a:r>
            <a:r>
              <a:rPr lang="en-US" altLang="zh-CN" sz="1600" dirty="0"/>
              <a:t>col</a:t>
            </a:r>
            <a:r>
              <a:rPr lang="zh-CN" altLang="en-US" sz="1600" dirty="0"/>
              <a:t>列</a:t>
            </a:r>
            <a:r>
              <a:rPr lang="zh-CN" altLang="en-US" sz="1600" dirty="0" smtClean="0"/>
              <a:t>的位置（</a:t>
            </a:r>
            <a:r>
              <a:rPr lang="en-US" altLang="zh-CN" sz="1600" dirty="0"/>
              <a:t>col</a:t>
            </a:r>
            <a:r>
              <a:rPr lang="zh-CN" altLang="en-US" sz="1600" dirty="0"/>
              <a:t>的范围</a:t>
            </a:r>
            <a:r>
              <a:rPr lang="zh-CN" altLang="en-US" sz="1600" dirty="0" smtClean="0"/>
              <a:t>是</a:t>
            </a:r>
            <a:r>
              <a:rPr lang="en-US" altLang="zh-CN" sz="1600" dirty="0" smtClean="0"/>
              <a:t>nxt_col..</a:t>
            </a:r>
            <a:r>
              <a:rPr lang="en-US" altLang="zh-CN" sz="1600" dirty="0"/>
              <a:t>7</a:t>
            </a:r>
            <a:r>
              <a:rPr lang="zh-CN" altLang="en-US" sz="1600" dirty="0"/>
              <a:t>，最多是</a:t>
            </a:r>
            <a:r>
              <a:rPr lang="en-US" altLang="zh-CN" sz="1600" dirty="0"/>
              <a:t>0</a:t>
            </a:r>
            <a:r>
              <a:rPr lang="zh-CN" altLang="en-US" sz="1600" dirty="0"/>
              <a:t>到</a:t>
            </a:r>
            <a:r>
              <a:rPr lang="en-US" altLang="zh-CN" sz="1600" dirty="0"/>
              <a:t>7</a:t>
            </a:r>
            <a:r>
              <a:rPr lang="zh-CN" altLang="en-US" sz="1600" dirty="0"/>
              <a:t>八</a:t>
            </a:r>
            <a:r>
              <a:rPr lang="zh-CN" altLang="en-US" sz="1600" dirty="0" smtClean="0"/>
              <a:t>个</a:t>
            </a:r>
            <a:r>
              <a:rPr lang="zh-CN" altLang="en-US" sz="1600" dirty="0"/>
              <a:t>位置</a:t>
            </a:r>
            <a:r>
              <a:rPr lang="zh-CN" altLang="en-US" sz="1600" dirty="0" smtClean="0"/>
              <a:t>）</a:t>
            </a:r>
            <a:r>
              <a:rPr lang="zh-CN" altLang="en-US" sz="1600" dirty="0"/>
              <a:t>：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/>
              <a:t>a)</a:t>
            </a:r>
            <a:r>
              <a:rPr lang="zh-CN" altLang="en-US" sz="1600" dirty="0"/>
              <a:t>如果与该位置同行同列同对角线上的方格上没有皇后，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/>
              <a:t>•	</a:t>
            </a:r>
            <a:r>
              <a:rPr lang="zh-CN" altLang="en-US" sz="1600" dirty="0"/>
              <a:t>在该位置放置皇后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/>
              <a:t>•	</a:t>
            </a:r>
            <a:r>
              <a:rPr lang="zh-CN" altLang="en-US" sz="1600" dirty="0"/>
              <a:t>该坐标位置入</a:t>
            </a:r>
            <a:r>
              <a:rPr lang="en-US" altLang="zh-CN" sz="1600" dirty="0" err="1"/>
              <a:t>st</a:t>
            </a:r>
            <a:r>
              <a:rPr lang="zh-CN" altLang="en-US" sz="1600" dirty="0"/>
              <a:t>栈，以方便回溯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/>
              <a:t>•	count</a:t>
            </a:r>
            <a:r>
              <a:rPr lang="zh-CN" altLang="en-US" sz="1600" dirty="0"/>
              <a:t>加</a:t>
            </a:r>
            <a:r>
              <a:rPr lang="en-US" altLang="zh-CN" sz="1600" dirty="0"/>
              <a:t>1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nxt_col</a:t>
            </a:r>
            <a:r>
              <a:rPr lang="zh-CN" altLang="en-US" sz="1600" dirty="0" smtClean="0"/>
              <a:t>为</a:t>
            </a:r>
            <a:r>
              <a:rPr lang="en-US" altLang="zh-CN" sz="1600" dirty="0"/>
              <a:t>0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/>
              <a:t>•	</a:t>
            </a:r>
            <a:r>
              <a:rPr lang="zh-CN" altLang="en-US" sz="1600" dirty="0"/>
              <a:t>如果皇后已放满，输出一个解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/>
              <a:t>•	</a:t>
            </a:r>
            <a:r>
              <a:rPr lang="zh-CN" altLang="en-US" sz="1600" dirty="0"/>
              <a:t>转步骤</a:t>
            </a:r>
            <a:r>
              <a:rPr lang="en-US" altLang="zh-CN" sz="1600" dirty="0"/>
              <a:t>2</a:t>
            </a:r>
            <a:r>
              <a:rPr lang="zh-CN" altLang="en-US" sz="1600" dirty="0"/>
              <a:t>）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/>
              <a:t>b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否则，即第</a:t>
            </a:r>
            <a:r>
              <a:rPr lang="en-US" altLang="zh-CN" sz="1600" dirty="0"/>
              <a:t>count</a:t>
            </a:r>
            <a:r>
              <a:rPr lang="zh-CN" altLang="en-US" sz="1600" dirty="0"/>
              <a:t>行无法放置皇后，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/>
              <a:t>•	</a:t>
            </a:r>
            <a:r>
              <a:rPr lang="zh-CN" altLang="en-US" sz="1600" dirty="0"/>
              <a:t>若栈空，则已无解，算法结束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/>
              <a:t>•	</a:t>
            </a:r>
            <a:r>
              <a:rPr lang="zh-CN" altLang="en-US" sz="1600" dirty="0"/>
              <a:t>若栈非空，从</a:t>
            </a:r>
            <a:r>
              <a:rPr lang="en-US" altLang="zh-CN" sz="1600" dirty="0" err="1"/>
              <a:t>st</a:t>
            </a:r>
            <a:r>
              <a:rPr lang="zh-CN" altLang="en-US" sz="1600" dirty="0"/>
              <a:t>栈出栈一对位置</a:t>
            </a:r>
            <a:r>
              <a:rPr lang="en-US" altLang="zh-CN" sz="1600" dirty="0"/>
              <a:t>(</a:t>
            </a:r>
            <a:r>
              <a:rPr lang="en-US" altLang="zh-CN" sz="1600" dirty="0" err="1" smtClean="0"/>
              <a:t>count,nxt_col</a:t>
            </a:r>
            <a:r>
              <a:rPr lang="en-US" altLang="zh-CN" sz="1600" dirty="0" smtClean="0"/>
              <a:t>)</a:t>
            </a:r>
            <a:r>
              <a:rPr lang="zh-CN" altLang="en-US" sz="1600" dirty="0"/>
              <a:t>，从该位置移走皇后，从</a:t>
            </a:r>
            <a:r>
              <a:rPr lang="en-US" altLang="zh-CN" sz="1600" dirty="0"/>
              <a:t>count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nxt_col+1</a:t>
            </a:r>
            <a:r>
              <a:rPr lang="zh-CN" altLang="en-US" sz="1600" dirty="0"/>
              <a:t>继续探索，即转步骤</a:t>
            </a:r>
            <a:r>
              <a:rPr lang="en-US" altLang="zh-CN" sz="1600" dirty="0"/>
              <a:t>2</a:t>
            </a:r>
            <a:r>
              <a:rPr lang="zh-CN" altLang="en-US" sz="1600" dirty="0"/>
              <a:t>）</a:t>
            </a:r>
            <a:r>
              <a:rPr lang="zh-CN" altLang="en-US" sz="1600" dirty="0" smtClean="0"/>
              <a:t>；</a:t>
            </a:r>
            <a:endParaRPr lang="zh-CN" altLang="en-US" sz="1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算法思想（以</a:t>
            </a:r>
            <a:r>
              <a:rPr lang="en-US" altLang="zh-CN" dirty="0" smtClean="0"/>
              <a:t>8</a:t>
            </a:r>
            <a:r>
              <a:rPr lang="zh-CN" altLang="en-US" dirty="0" smtClean="0"/>
              <a:t>皇后为例）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894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8823"/>
            <a:ext cx="4459318" cy="5631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772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230593"/>
            <a:ext cx="8343900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821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0"/>
            <a:ext cx="5695578" cy="5772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813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雨课堂练习</a:t>
            </a:r>
            <a:r>
              <a:rPr lang="zh-CN" altLang="en-US" dirty="0"/>
              <a:t>作业</a:t>
            </a:r>
            <a:r>
              <a:rPr lang="zh-CN" altLang="en-US" dirty="0" smtClean="0"/>
              <a:t>讲解，</a:t>
            </a:r>
            <a:r>
              <a:rPr lang="en-US" altLang="zh-CN" dirty="0" smtClean="0"/>
              <a:t>MOOC</a:t>
            </a:r>
            <a:r>
              <a:rPr lang="zh-CN" altLang="en-US" dirty="0"/>
              <a:t>练习有不懂问</a:t>
            </a:r>
          </a:p>
          <a:p>
            <a:r>
              <a:rPr lang="zh-CN" altLang="en-US" dirty="0" smtClean="0"/>
              <a:t>顺序</a:t>
            </a:r>
            <a:r>
              <a:rPr lang="zh-CN" altLang="en-US" dirty="0"/>
              <a:t>栈的另一种实现</a:t>
            </a:r>
          </a:p>
          <a:p>
            <a:r>
              <a:rPr lang="zh-CN" altLang="en-US" dirty="0" smtClean="0"/>
              <a:t>链栈？</a:t>
            </a:r>
            <a:endParaRPr lang="zh-CN" altLang="en-US" dirty="0"/>
          </a:p>
          <a:p>
            <a:r>
              <a:rPr lang="zh-CN" altLang="en-US" dirty="0" smtClean="0"/>
              <a:t>算法：删除栈中值为</a:t>
            </a:r>
            <a:r>
              <a:rPr lang="en-US" altLang="zh-CN" dirty="0" smtClean="0"/>
              <a:t>item</a:t>
            </a:r>
            <a:r>
              <a:rPr lang="zh-CN" altLang="en-US" dirty="0" smtClean="0"/>
              <a:t>的元素</a:t>
            </a:r>
            <a:endParaRPr lang="en-US" altLang="zh-CN" dirty="0" smtClean="0"/>
          </a:p>
          <a:p>
            <a:r>
              <a:rPr lang="zh-CN" altLang="en-US" dirty="0" smtClean="0"/>
              <a:t>算法：前缀表达式求值</a:t>
            </a:r>
            <a:endParaRPr lang="zh-CN" altLang="en-US" dirty="0"/>
          </a:p>
          <a:p>
            <a:r>
              <a:rPr lang="zh-CN" altLang="en-US" dirty="0" smtClean="0"/>
              <a:t>实验：</a:t>
            </a:r>
            <a:r>
              <a:rPr lang="en-US" altLang="zh-CN" dirty="0" smtClean="0"/>
              <a:t>Html </a:t>
            </a:r>
            <a:r>
              <a:rPr lang="zh-CN" altLang="en-US" dirty="0"/>
              <a:t>标记</a:t>
            </a:r>
            <a:r>
              <a:rPr lang="zh-CN" altLang="en-US" dirty="0" smtClean="0"/>
              <a:t>判断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练习和答疑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767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．</a:t>
            </a:r>
            <a:r>
              <a:rPr lang="zh-CN" altLang="en-US" dirty="0"/>
              <a:t>你的老板要求你把一些数字加起来计算一下公司上一年赚了多少钱。不幸的是老板总是会不小心读错数字。不过，老板在意识到读错一个数字时会说一个零，以表示忽略刚才读的那个数字。老板也可能会重复的犯错，对每一个错误，他都会说一次零。例如，他说“</a:t>
            </a:r>
            <a:r>
              <a:rPr lang="en-US" altLang="zh-CN" dirty="0"/>
              <a:t>1,3,5,4,0,0,7,0,0,6”,</a:t>
            </a:r>
            <a:r>
              <a:rPr lang="zh-CN" altLang="en-US" dirty="0"/>
              <a:t>则最后计算的总和为</a:t>
            </a:r>
            <a:r>
              <a:rPr lang="en-US" altLang="zh-CN" dirty="0"/>
              <a:t>7</a:t>
            </a:r>
            <a:r>
              <a:rPr lang="zh-CN" altLang="en-US" dirty="0"/>
              <a:t>。设计算法读入若干个数值，并计算各正确的数值之和。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．</a:t>
            </a:r>
            <a:r>
              <a:rPr lang="zh-CN" altLang="en-US" dirty="0"/>
              <a:t>设计算法，判断一个字符串输入序列能否通过栈得到一个输出序列，如输入序列为</a:t>
            </a:r>
            <a:r>
              <a:rPr lang="en-US" altLang="zh-CN" dirty="0"/>
              <a:t>madam</a:t>
            </a:r>
            <a:r>
              <a:rPr lang="zh-CN" altLang="en-US" dirty="0"/>
              <a:t>，输出序列为</a:t>
            </a:r>
            <a:r>
              <a:rPr lang="en-US" altLang="zh-CN" dirty="0" err="1"/>
              <a:t>adamm</a:t>
            </a:r>
            <a:r>
              <a:rPr lang="zh-CN" altLang="en-US" dirty="0"/>
              <a:t>，则结果为</a:t>
            </a:r>
            <a:r>
              <a:rPr lang="en-US" altLang="zh-CN" dirty="0"/>
              <a:t>True</a:t>
            </a:r>
            <a:r>
              <a:rPr lang="zh-CN" altLang="en-US" dirty="0"/>
              <a:t>；如输入序列为</a:t>
            </a:r>
            <a:r>
              <a:rPr lang="en-US" altLang="zh-CN" dirty="0"/>
              <a:t>01234</a:t>
            </a:r>
            <a:r>
              <a:rPr lang="zh-CN" altLang="en-US" dirty="0"/>
              <a:t>，输出序列为</a:t>
            </a:r>
            <a:r>
              <a:rPr lang="en-US" altLang="zh-CN" dirty="0" smtClean="0"/>
              <a:t>20134</a:t>
            </a:r>
            <a:r>
              <a:rPr lang="zh-CN" altLang="en-US" dirty="0"/>
              <a:t>，则结果为</a:t>
            </a:r>
            <a:r>
              <a:rPr lang="en-US" altLang="zh-CN" dirty="0"/>
              <a:t>False</a:t>
            </a:r>
            <a:r>
              <a:rPr lang="zh-CN" altLang="en-US" dirty="0"/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更多练习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191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dirty="0"/>
              <a:t>A stack is a </a:t>
            </a:r>
            <a:r>
              <a:rPr lang="en-US" altLang="zh-CN" sz="1800" dirty="0">
                <a:solidFill>
                  <a:srgbClr val="FF0000"/>
                </a:solidFill>
              </a:rPr>
              <a:t>list </a:t>
            </a:r>
            <a:r>
              <a:rPr lang="en-US" altLang="zh-CN" sz="1800" dirty="0"/>
              <a:t>in which all </a:t>
            </a:r>
            <a:r>
              <a:rPr lang="en-US" altLang="zh-CN" sz="1800" dirty="0">
                <a:solidFill>
                  <a:srgbClr val="FF0000"/>
                </a:solidFill>
              </a:rPr>
              <a:t>insertions and deletions </a:t>
            </a:r>
            <a:r>
              <a:rPr lang="en-US" altLang="zh-CN" sz="1800" dirty="0"/>
              <a:t>of entries are made at </a:t>
            </a:r>
            <a:r>
              <a:rPr lang="en-US" altLang="zh-CN" sz="1800" dirty="0">
                <a:solidFill>
                  <a:srgbClr val="FF0000"/>
                </a:solidFill>
              </a:rPr>
              <a:t>one end</a:t>
            </a:r>
            <a:r>
              <a:rPr lang="en-US" altLang="zh-CN" sz="1800" dirty="0"/>
              <a:t>, called the </a:t>
            </a:r>
            <a:r>
              <a:rPr lang="en-US" altLang="zh-CN" sz="1800" dirty="0">
                <a:solidFill>
                  <a:srgbClr val="FF0000"/>
                </a:solidFill>
              </a:rPr>
              <a:t>top of the stack</a:t>
            </a:r>
            <a:r>
              <a:rPr lang="en-US" altLang="zh-CN" sz="1800" dirty="0"/>
              <a:t>. The last entry which is inserted is the first one that will be removed . Empty stack means the stack has no item.</a:t>
            </a:r>
          </a:p>
          <a:p>
            <a:pPr algn="l"/>
            <a:r>
              <a:rPr lang="en-US" altLang="zh-CN" sz="1800" dirty="0"/>
              <a:t>  Example: plates sitting on the counter in a busy cafeteria.</a:t>
            </a:r>
          </a:p>
          <a:p>
            <a:pPr lvl="1" algn="l"/>
            <a:r>
              <a:rPr lang="en-US" altLang="zh-CN" sz="1800" dirty="0"/>
              <a:t>Customers take trays off the top of stack.</a:t>
            </a:r>
          </a:p>
          <a:p>
            <a:pPr lvl="1" algn="l"/>
            <a:r>
              <a:rPr lang="en-US" altLang="zh-CN" sz="1800" dirty="0"/>
              <a:t>employees returned  trays back on top of the stack.  </a:t>
            </a:r>
          </a:p>
          <a:p>
            <a:pPr algn="l"/>
            <a:r>
              <a:rPr lang="en-US" altLang="zh-CN" sz="1800" dirty="0"/>
              <a:t>Other examples</a:t>
            </a:r>
            <a:r>
              <a:rPr lang="en-US" altLang="zh-CN" sz="1800" dirty="0" smtClean="0"/>
              <a:t>…</a:t>
            </a:r>
            <a:r>
              <a:rPr lang="zh-CN" altLang="en-US" sz="1800" dirty="0" smtClean="0"/>
              <a:t>弹夹装卸子弹，桌子</a:t>
            </a:r>
            <a:r>
              <a:rPr lang="zh-CN" altLang="en-US" sz="1800" dirty="0"/>
              <a:t>上的一盒抽纸，叠在一起的靠背椅</a:t>
            </a:r>
            <a:r>
              <a:rPr lang="zh-CN" altLang="en-US" sz="1800" dirty="0" smtClean="0"/>
              <a:t>。</a:t>
            </a:r>
            <a:endParaRPr lang="zh-CN" altLang="en-US" sz="1800" dirty="0"/>
          </a:p>
          <a:p>
            <a:pPr algn="l"/>
            <a:r>
              <a:rPr lang="zh-CN" altLang="en-US" sz="1800" dirty="0"/>
              <a:t> </a:t>
            </a:r>
            <a:r>
              <a:rPr lang="en-US" altLang="zh-CN" sz="1800" dirty="0"/>
              <a:t>methods</a:t>
            </a:r>
          </a:p>
          <a:p>
            <a:pPr lvl="1" algn="l"/>
            <a:r>
              <a:rPr lang="en-US" altLang="zh-CN" sz="1800" dirty="0"/>
              <a:t>push</a:t>
            </a:r>
            <a:r>
              <a:rPr lang="zh-CN" altLang="en-US" sz="1800" dirty="0"/>
              <a:t>（入栈） </a:t>
            </a:r>
            <a:r>
              <a:rPr lang="en-US" altLang="zh-CN" sz="1800" dirty="0"/>
              <a:t>pop</a:t>
            </a:r>
            <a:r>
              <a:rPr lang="zh-CN" altLang="en-US" sz="1800" dirty="0"/>
              <a:t>（出栈） </a:t>
            </a:r>
            <a:r>
              <a:rPr lang="en-US" altLang="zh-CN" sz="1800" dirty="0"/>
              <a:t>empty(</a:t>
            </a:r>
            <a:r>
              <a:rPr lang="zh-CN" altLang="en-US" sz="1800" dirty="0"/>
              <a:t>判空</a:t>
            </a:r>
            <a:r>
              <a:rPr lang="en-US" altLang="zh-CN" sz="1800" dirty="0"/>
              <a:t>)   top(</a:t>
            </a:r>
            <a:r>
              <a:rPr lang="zh-CN" altLang="en-US" sz="1800" dirty="0"/>
              <a:t>取栈顶元素</a:t>
            </a:r>
            <a:r>
              <a:rPr lang="en-US" altLang="zh-CN" sz="1800" dirty="0"/>
              <a:t>)	 size    </a:t>
            </a:r>
            <a:r>
              <a:rPr lang="en-US" altLang="zh-CN" sz="1800" dirty="0" err="1"/>
              <a:t>init</a:t>
            </a:r>
            <a:endParaRPr lang="en-US" altLang="zh-CN" sz="1800" dirty="0"/>
          </a:p>
          <a:p>
            <a:pPr algn="l"/>
            <a:r>
              <a:rPr lang="en-US" altLang="zh-CN" sz="1800" dirty="0"/>
              <a:t> Important property : Last in , first out ---LIFO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栈的</a:t>
            </a:r>
            <a:r>
              <a:rPr lang="zh-CN" altLang="en-US" dirty="0" smtClean="0"/>
              <a:t>定义（</a:t>
            </a:r>
            <a:r>
              <a:rPr lang="en-US" altLang="zh-CN" dirty="0" smtClean="0"/>
              <a:t>Specification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765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操作受限</a:t>
            </a:r>
            <a:r>
              <a:rPr lang="zh-CN" altLang="en-US" dirty="0" smtClean="0"/>
              <a:t>的线性表</a:t>
            </a:r>
            <a:endParaRPr lang="en-US" altLang="zh-CN" dirty="0" smtClean="0"/>
          </a:p>
          <a:p>
            <a:r>
              <a:rPr lang="zh-CN" altLang="en-US" dirty="0" smtClean="0"/>
              <a:t>栈</a:t>
            </a:r>
            <a:r>
              <a:rPr lang="zh-CN" altLang="en-US" dirty="0"/>
              <a:t>中允许插入、删除的这一端称为</a:t>
            </a:r>
            <a:r>
              <a:rPr lang="zh-CN" altLang="en-US" dirty="0">
                <a:solidFill>
                  <a:srgbClr val="FF0000"/>
                </a:solidFill>
              </a:rPr>
              <a:t>栈顶</a:t>
            </a:r>
            <a:r>
              <a:rPr lang="zh-CN" altLang="en-US" dirty="0"/>
              <a:t>，另一端为固定端，称为</a:t>
            </a:r>
            <a:r>
              <a:rPr lang="zh-CN" altLang="en-US" dirty="0">
                <a:solidFill>
                  <a:srgbClr val="FF0000"/>
                </a:solidFill>
              </a:rPr>
              <a:t>栈底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元素</a:t>
            </a:r>
            <a:r>
              <a:rPr lang="zh-CN" altLang="en-US" dirty="0"/>
              <a:t>的插入称为</a:t>
            </a:r>
            <a:r>
              <a:rPr lang="zh-CN" altLang="en-US" dirty="0">
                <a:solidFill>
                  <a:srgbClr val="FF0000"/>
                </a:solidFill>
              </a:rPr>
              <a:t>入栈</a:t>
            </a:r>
            <a:r>
              <a:rPr lang="zh-CN" altLang="en-US" dirty="0"/>
              <a:t>或进栈，元素的删除称为</a:t>
            </a:r>
            <a:r>
              <a:rPr lang="zh-CN" altLang="en-US" dirty="0">
                <a:solidFill>
                  <a:srgbClr val="FF0000"/>
                </a:solidFill>
              </a:rPr>
              <a:t>出栈</a:t>
            </a:r>
            <a:r>
              <a:rPr lang="zh-CN" altLang="en-US" dirty="0"/>
              <a:t>或退栈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zh-CN" altLang="en-US" dirty="0"/>
              <a:t>表中没有元素时称为</a:t>
            </a:r>
            <a:r>
              <a:rPr lang="zh-CN" altLang="en-US" dirty="0">
                <a:solidFill>
                  <a:srgbClr val="FF0000"/>
                </a:solidFill>
              </a:rPr>
              <a:t>空栈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栈</a:t>
            </a:r>
            <a:r>
              <a:rPr lang="zh-CN" altLang="en-US" dirty="0"/>
              <a:t>的操作特点是最后入栈的元素第一个出栈，即满足“后进先出（</a:t>
            </a:r>
            <a:r>
              <a:rPr lang="en-US" altLang="zh-CN" dirty="0"/>
              <a:t>Last In First Out</a:t>
            </a:r>
            <a:r>
              <a:rPr lang="zh-CN" altLang="en-US" dirty="0"/>
              <a:t>，简称</a:t>
            </a:r>
            <a:r>
              <a:rPr lang="en-US" altLang="zh-CN" dirty="0">
                <a:solidFill>
                  <a:srgbClr val="FF0000"/>
                </a:solidFill>
              </a:rPr>
              <a:t>LIFO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”的原则。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解释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417340"/>
            <a:ext cx="630555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711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图示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67546" y="841279"/>
            <a:ext cx="8053659" cy="4055893"/>
          </a:xfrm>
        </p:spPr>
        <p:txBody>
          <a:bodyPr/>
          <a:lstStyle/>
          <a:p>
            <a:r>
              <a:rPr lang="zh-CN" altLang="en-US" dirty="0"/>
              <a:t>可以</a:t>
            </a:r>
            <a:r>
              <a:rPr lang="zh-CN" altLang="en-US" dirty="0" smtClean="0"/>
              <a:t>用一个来</a:t>
            </a:r>
            <a:r>
              <a:rPr lang="zh-CN" altLang="en-US" dirty="0">
                <a:solidFill>
                  <a:srgbClr val="FF0000"/>
                </a:solidFill>
              </a:rPr>
              <a:t>开口向上的容器</a:t>
            </a:r>
            <a:r>
              <a:rPr lang="zh-CN" altLang="en-US" dirty="0" smtClean="0"/>
              <a:t>表示</a:t>
            </a:r>
            <a:r>
              <a:rPr lang="zh-CN" altLang="en-US" dirty="0"/>
              <a:t>一个栈，对这个容器，用户可见的位置只有栈顶位置，只能在此位置进行插入和删除操作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栈</a:t>
            </a:r>
            <a:r>
              <a:rPr lang="zh-CN" altLang="en-US" dirty="0"/>
              <a:t>的插入和删除一般分别被称为</a:t>
            </a:r>
            <a:r>
              <a:rPr lang="en-US" altLang="zh-CN" dirty="0"/>
              <a:t>push</a:t>
            </a:r>
            <a:r>
              <a:rPr lang="zh-CN" altLang="en-US" dirty="0"/>
              <a:t>和</a:t>
            </a:r>
            <a:r>
              <a:rPr lang="en-US" altLang="zh-CN" dirty="0"/>
              <a:t>pop</a:t>
            </a:r>
            <a:r>
              <a:rPr lang="zh-CN" altLang="en-US" dirty="0"/>
              <a:t>操作。</a:t>
            </a:r>
          </a:p>
          <a:p>
            <a:endParaRPr lang="zh-CN" altLang="en-US" dirty="0"/>
          </a:p>
        </p:txBody>
      </p:sp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5" y="2569468"/>
            <a:ext cx="2016224" cy="28083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471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张玉华汉字的世界任你纵横2019.11.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张玉华汉字的世界任你纵横2019.11.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36000" rIns="0" bIns="3600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altLang="zh-CN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36000" rIns="0" bIns="3600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altLang="zh-CN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3814</TotalTime>
  <Words>2818</Words>
  <Application>Microsoft Office PowerPoint</Application>
  <PresentationFormat>全屏显示(16:10)</PresentationFormat>
  <Paragraphs>385</Paragraphs>
  <Slides>66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66</vt:i4>
      </vt:variant>
    </vt:vector>
  </HeadingPairs>
  <TitlesOfParts>
    <vt:vector size="69" baseType="lpstr">
      <vt:lpstr>张玉华汉字的世界任你纵横2019.11.7</vt:lpstr>
      <vt:lpstr>1_张玉华汉字的世界任你纵横2019.11.7</vt:lpstr>
      <vt:lpstr>1_默认设计模板</vt:lpstr>
      <vt:lpstr>03周补充（栈）</vt:lpstr>
      <vt:lpstr>主要学习内容</vt:lpstr>
      <vt:lpstr>线性结构</vt:lpstr>
      <vt:lpstr>什么是线性结构</vt:lpstr>
      <vt:lpstr>线性结构分类</vt:lpstr>
      <vt:lpstr>栈的概念和性质</vt:lpstr>
      <vt:lpstr>栈的定义（Specification）</vt:lpstr>
      <vt:lpstr>解释</vt:lpstr>
      <vt:lpstr>图示</vt:lpstr>
      <vt:lpstr>问题</vt:lpstr>
      <vt:lpstr>栈的抽象数据类型ADT</vt:lpstr>
      <vt:lpstr>ADT’</vt:lpstr>
      <vt:lpstr>PowerPoint 演示文稿</vt:lpstr>
      <vt:lpstr>栈的存储</vt:lpstr>
      <vt:lpstr>问题</vt:lpstr>
      <vt:lpstr>栈的顺序存储</vt:lpstr>
      <vt:lpstr>Python列表的存储</vt:lpstr>
      <vt:lpstr>简化图示</vt:lpstr>
      <vt:lpstr>栈的顺序存储1：用Python列表实现</vt:lpstr>
      <vt:lpstr>实现</vt:lpstr>
      <vt:lpstr>关于MOOC源课程配套代码：pythonds模块 </vt:lpstr>
      <vt:lpstr>顺序存储2：设置当前容量和栈顶位置</vt:lpstr>
      <vt:lpstr>图示</vt:lpstr>
      <vt:lpstr>PowerPoint 演示文稿</vt:lpstr>
      <vt:lpstr>PowerPoint 演示文稿</vt:lpstr>
      <vt:lpstr>栈的链式存储</vt:lpstr>
      <vt:lpstr>栈的链式存储表示 — 链式栈</vt:lpstr>
      <vt:lpstr>PowerPoint 演示文稿</vt:lpstr>
      <vt:lpstr>链表结点结构</vt:lpstr>
      <vt:lpstr>链栈类实现</vt:lpstr>
      <vt:lpstr>链栈类实现</vt:lpstr>
      <vt:lpstr>问题</vt:lpstr>
      <vt:lpstr>上溢出（overflow）与下溢出（underflow）</vt:lpstr>
      <vt:lpstr>栈的应用</vt:lpstr>
      <vt:lpstr>概述</vt:lpstr>
      <vt:lpstr>应用举例</vt:lpstr>
      <vt:lpstr>数据逆置-进制转换</vt:lpstr>
      <vt:lpstr>括号配对（只有一种括号）</vt:lpstr>
      <vt:lpstr>括号配对（有多种括号）</vt:lpstr>
      <vt:lpstr>算法思想</vt:lpstr>
      <vt:lpstr>栈的应用：表达式求值</vt:lpstr>
      <vt:lpstr>中缀转换为后缀</vt:lpstr>
      <vt:lpstr>中缀转换为前缀</vt:lpstr>
      <vt:lpstr>表达式的不同形式</vt:lpstr>
      <vt:lpstr>后缀表达式求值算法</vt:lpstr>
      <vt:lpstr>1  2  4 *  +  5 - </vt:lpstr>
      <vt:lpstr>结论</vt:lpstr>
      <vt:lpstr>PowerPoint 演示文稿</vt:lpstr>
      <vt:lpstr>中缀转后缀</vt:lpstr>
      <vt:lpstr>PowerPoint 演示文稿</vt:lpstr>
      <vt:lpstr>PowerPoint 演示文稿</vt:lpstr>
      <vt:lpstr>PowerPoint 演示文稿</vt:lpstr>
      <vt:lpstr>方法二</vt:lpstr>
      <vt:lpstr>PowerPoint 演示文稿</vt:lpstr>
      <vt:lpstr>中缀表达式直接求值</vt:lpstr>
      <vt:lpstr>算法思想</vt:lpstr>
      <vt:lpstr>PowerPoint 演示文稿</vt:lpstr>
      <vt:lpstr>回溯法求解问题</vt:lpstr>
      <vt:lpstr>n皇后问题</vt:lpstr>
      <vt:lpstr>总体方案</vt:lpstr>
      <vt:lpstr>算法思想（以8皇后为例）</vt:lpstr>
      <vt:lpstr>PowerPoint 演示文稿</vt:lpstr>
      <vt:lpstr>PowerPoint 演示文稿</vt:lpstr>
      <vt:lpstr>PowerPoint 演示文稿</vt:lpstr>
      <vt:lpstr>练习和答疑</vt:lpstr>
      <vt:lpstr>更多练习</vt:lpstr>
    </vt:vector>
  </TitlesOfParts>
  <Company>P R 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1.3  算法概述    </dc:title>
  <dc:creator>Windows User</dc:creator>
  <cp:lastModifiedBy>Windows User</cp:lastModifiedBy>
  <cp:revision>153</cp:revision>
  <dcterms:created xsi:type="dcterms:W3CDTF">2020-02-21T12:53:37Z</dcterms:created>
  <dcterms:modified xsi:type="dcterms:W3CDTF">2020-03-13T06:07:08Z</dcterms:modified>
</cp:coreProperties>
</file>