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91" r:id="rId3"/>
  </p:sldMasterIdLst>
  <p:notesMasterIdLst>
    <p:notesMasterId r:id="rId76"/>
  </p:notesMasterIdLst>
  <p:sldIdLst>
    <p:sldId id="308" r:id="rId4"/>
    <p:sldId id="309" r:id="rId5"/>
    <p:sldId id="434" r:id="rId6"/>
    <p:sldId id="374" r:id="rId7"/>
    <p:sldId id="262" r:id="rId8"/>
    <p:sldId id="435" r:id="rId9"/>
    <p:sldId id="378" r:id="rId10"/>
    <p:sldId id="379" r:id="rId11"/>
    <p:sldId id="263" r:id="rId12"/>
    <p:sldId id="373" r:id="rId13"/>
    <p:sldId id="438" r:id="rId14"/>
    <p:sldId id="436" r:id="rId15"/>
    <p:sldId id="388" r:id="rId16"/>
    <p:sldId id="437" r:id="rId17"/>
    <p:sldId id="380" r:id="rId18"/>
    <p:sldId id="439" r:id="rId19"/>
    <p:sldId id="480" r:id="rId20"/>
    <p:sldId id="440" r:id="rId21"/>
    <p:sldId id="441" r:id="rId22"/>
    <p:sldId id="442" r:id="rId23"/>
    <p:sldId id="430" r:id="rId24"/>
    <p:sldId id="449" r:id="rId25"/>
    <p:sldId id="448" r:id="rId26"/>
    <p:sldId id="443" r:id="rId27"/>
    <p:sldId id="447" r:id="rId28"/>
    <p:sldId id="446" r:id="rId29"/>
    <p:sldId id="384" r:id="rId30"/>
    <p:sldId id="383" r:id="rId31"/>
    <p:sldId id="450" r:id="rId32"/>
    <p:sldId id="266" r:id="rId33"/>
    <p:sldId id="386" r:id="rId34"/>
    <p:sldId id="387" r:id="rId35"/>
    <p:sldId id="389" r:id="rId36"/>
    <p:sldId id="479" r:id="rId37"/>
    <p:sldId id="394" r:id="rId38"/>
    <p:sldId id="478" r:id="rId39"/>
    <p:sldId id="433" r:id="rId40"/>
    <p:sldId id="393" r:id="rId41"/>
    <p:sldId id="396" r:id="rId42"/>
    <p:sldId id="392" r:id="rId43"/>
    <p:sldId id="391" r:id="rId44"/>
    <p:sldId id="454" r:id="rId45"/>
    <p:sldId id="451" r:id="rId46"/>
    <p:sldId id="397" r:id="rId47"/>
    <p:sldId id="399" r:id="rId48"/>
    <p:sldId id="455" r:id="rId49"/>
    <p:sldId id="456" r:id="rId50"/>
    <p:sldId id="457" r:id="rId51"/>
    <p:sldId id="458" r:id="rId52"/>
    <p:sldId id="452" r:id="rId53"/>
    <p:sldId id="459" r:id="rId54"/>
    <p:sldId id="398" r:id="rId55"/>
    <p:sldId id="453" r:id="rId56"/>
    <p:sldId id="460" r:id="rId57"/>
    <p:sldId id="463" r:id="rId58"/>
    <p:sldId id="461" r:id="rId59"/>
    <p:sldId id="464" r:id="rId60"/>
    <p:sldId id="403" r:id="rId61"/>
    <p:sldId id="465" r:id="rId62"/>
    <p:sldId id="466" r:id="rId63"/>
    <p:sldId id="467" r:id="rId64"/>
    <p:sldId id="468" r:id="rId65"/>
    <p:sldId id="469" r:id="rId66"/>
    <p:sldId id="470" r:id="rId67"/>
    <p:sldId id="471" r:id="rId68"/>
    <p:sldId id="472" r:id="rId69"/>
    <p:sldId id="474" r:id="rId70"/>
    <p:sldId id="475" r:id="rId71"/>
    <p:sldId id="476" r:id="rId72"/>
    <p:sldId id="477" r:id="rId73"/>
    <p:sldId id="365" r:id="rId74"/>
    <p:sldId id="327" r:id="rId75"/>
  </p:sldIdLst>
  <p:sldSz cx="9144000" cy="5715000" type="screen16x10"/>
  <p:notesSz cx="6858000" cy="9144000"/>
  <p:defaultTextStyle>
    <a:defPPr>
      <a:defRPr lang="zh-CN"/>
    </a:defPPr>
    <a:lvl1pPr marL="0" algn="l" defTabSz="914291" rtl="0" eaLnBrk="1" latinLnBrk="0" hangingPunct="1">
      <a:defRPr sz="1800" kern="1200">
        <a:solidFill>
          <a:schemeClr val="tx1"/>
        </a:solidFill>
        <a:latin typeface="+mn-lt"/>
        <a:ea typeface="+mn-ea"/>
        <a:cs typeface="+mn-cs"/>
      </a:defRPr>
    </a:lvl1pPr>
    <a:lvl2pPr marL="457145" algn="l" defTabSz="914291" rtl="0" eaLnBrk="1" latinLnBrk="0" hangingPunct="1">
      <a:defRPr sz="1800" kern="1200">
        <a:solidFill>
          <a:schemeClr val="tx1"/>
        </a:solidFill>
        <a:latin typeface="+mn-lt"/>
        <a:ea typeface="+mn-ea"/>
        <a:cs typeface="+mn-cs"/>
      </a:defRPr>
    </a:lvl2pPr>
    <a:lvl3pPr marL="914291" algn="l" defTabSz="914291" rtl="0" eaLnBrk="1" latinLnBrk="0" hangingPunct="1">
      <a:defRPr sz="1800" kern="1200">
        <a:solidFill>
          <a:schemeClr val="tx1"/>
        </a:solidFill>
        <a:latin typeface="+mn-lt"/>
        <a:ea typeface="+mn-ea"/>
        <a:cs typeface="+mn-cs"/>
      </a:defRPr>
    </a:lvl3pPr>
    <a:lvl4pPr marL="1371435" algn="l" defTabSz="914291" rtl="0" eaLnBrk="1" latinLnBrk="0" hangingPunct="1">
      <a:defRPr sz="1800" kern="1200">
        <a:solidFill>
          <a:schemeClr val="tx1"/>
        </a:solidFill>
        <a:latin typeface="+mn-lt"/>
        <a:ea typeface="+mn-ea"/>
        <a:cs typeface="+mn-cs"/>
      </a:defRPr>
    </a:lvl4pPr>
    <a:lvl5pPr marL="1828581" algn="l" defTabSz="914291" rtl="0" eaLnBrk="1" latinLnBrk="0" hangingPunct="1">
      <a:defRPr sz="1800" kern="1200">
        <a:solidFill>
          <a:schemeClr val="tx1"/>
        </a:solidFill>
        <a:latin typeface="+mn-lt"/>
        <a:ea typeface="+mn-ea"/>
        <a:cs typeface="+mn-cs"/>
      </a:defRPr>
    </a:lvl5pPr>
    <a:lvl6pPr marL="2285725" algn="l" defTabSz="914291" rtl="0" eaLnBrk="1" latinLnBrk="0" hangingPunct="1">
      <a:defRPr sz="1800" kern="1200">
        <a:solidFill>
          <a:schemeClr val="tx1"/>
        </a:solidFill>
        <a:latin typeface="+mn-lt"/>
        <a:ea typeface="+mn-ea"/>
        <a:cs typeface="+mn-cs"/>
      </a:defRPr>
    </a:lvl6pPr>
    <a:lvl7pPr marL="2742870" algn="l" defTabSz="914291" rtl="0" eaLnBrk="1" latinLnBrk="0" hangingPunct="1">
      <a:defRPr sz="1800" kern="1200">
        <a:solidFill>
          <a:schemeClr val="tx1"/>
        </a:solidFill>
        <a:latin typeface="+mn-lt"/>
        <a:ea typeface="+mn-ea"/>
        <a:cs typeface="+mn-cs"/>
      </a:defRPr>
    </a:lvl7pPr>
    <a:lvl8pPr marL="3200016" algn="l" defTabSz="914291" rtl="0" eaLnBrk="1" latinLnBrk="0" hangingPunct="1">
      <a:defRPr sz="1800" kern="1200">
        <a:solidFill>
          <a:schemeClr val="tx1"/>
        </a:solidFill>
        <a:latin typeface="+mn-lt"/>
        <a:ea typeface="+mn-ea"/>
        <a:cs typeface="+mn-cs"/>
      </a:defRPr>
    </a:lvl8pPr>
    <a:lvl9pPr marL="3657162" algn="l" defTabSz="914291"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413" autoAdjust="0"/>
    <p:restoredTop sz="91218" autoAdjust="0"/>
  </p:normalViewPr>
  <p:slideViewPr>
    <p:cSldViewPr>
      <p:cViewPr varScale="1">
        <p:scale>
          <a:sx n="109" d="100"/>
          <a:sy n="109" d="100"/>
        </p:scale>
        <p:origin x="-132" y="-78"/>
      </p:cViewPr>
      <p:guideLst>
        <p:guide orient="horz" pos="1800"/>
        <p:guide pos="2880"/>
      </p:guideLst>
    </p:cSldViewPr>
  </p:slideViewPr>
  <p:notesTextViewPr>
    <p:cViewPr>
      <p:scale>
        <a:sx n="1" d="1"/>
        <a:sy n="1" d="1"/>
      </p:scale>
      <p:origin x="0" y="0"/>
    </p:cViewPr>
  </p:notesTextViewPr>
  <p:sorterViewPr>
    <p:cViewPr>
      <p:scale>
        <a:sx n="140" d="100"/>
        <a:sy n="140" d="100"/>
      </p:scale>
      <p:origin x="0" y="8220"/>
    </p:cViewPr>
  </p:sorterViewPr>
  <p:notesViewPr>
    <p:cSldViewPr>
      <p:cViewPr varScale="1">
        <p:scale>
          <a:sx n="83" d="100"/>
          <a:sy n="83" d="100"/>
        </p:scale>
        <p:origin x="-574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ink/ink1.xml><?xml version="1.0" encoding="utf-8"?>
<inkml:ink xmlns:inkml="http://www.w3.org/2003/InkML">
  <inkml:definitions>
    <inkml:context xml:id="ctx0">
      <inkml:inkSource xml:id="inkSrc0">
        <inkml:traceFormat>
          <inkml:channel name="X" type="integer" max="2560" units="cm"/>
          <inkml:channel name="Y" type="integer" max="1080" units="cm"/>
        </inkml:traceFormat>
        <inkml:channelProperties>
          <inkml:channelProperty channel="X" name="resolution" value="36.57143" units="1/cm"/>
          <inkml:channelProperty channel="Y" name="resolution" value="34.83871" units="1/cm"/>
        </inkml:channelProperties>
      </inkml:inkSource>
      <inkml:timestamp xml:id="ts0" timeString="2020-03-18T14:13:21.737"/>
    </inkml:context>
    <inkml:brush xml:id="br0">
      <inkml:brushProperty name="width" value="0.05292" units="cm"/>
      <inkml:brushProperty name="height" value="0.05292" units="cm"/>
    </inkml:brush>
  </inkml:definitions>
  <inkml:trace contextRef="#ctx0" brushRef="#br0">17448 2367,'0'-15,"-30"0,16 15,-16-15,1 15,-1 0,16 0,-1 0,0 0,1 0,-1 0,0 0,0 0,1 15,-1-15,0 15,1 0,-1-1,0 1,1 0,-1-1,15 1,0 0,0-1,-15-14,15 15,0 0,0 0,0-1,0 1,0 0,0-1,0 16,0-16,0 1,0 0,0 0,0-1,15 1,-15 0,15-1,-1-14,1 15,0 0,-1-1,1-14,0 15,-1-15,1 0,0 15,0-15,-1 0,1 0,14 0,1 0,-16 0,1 0,0 0,14 0,1 0,-16 0,16 0,-16 0,1 0,0-15,0 0,-15 1,14 14,1-15,-15 0,15 1,-15-1,0 0,0 1,0-1,0 0,14 15,-14-15,0 1,0-1,0 0,0 1,0-1,0 0,0 1,0-1,-14 0,14 0,0 1,-15 14,0 0,15-15,-14 15,14-15,-15 1,0 14,0-15,1 15,-1 0,15-15,-15 15,1 0</inkml:trace>
  <inkml:trace contextRef="#ctx0" brushRef="#br0" timeOffset="2928.9562">17374 2352,'0'15,"0"-1,-29 1,29 14,-30-14,16 0,-16-1,16 16,-1-15,-15 14,16-14,-1-1,0 1,15 0,-14-15,14 14,0 1,-15-15,15 15,0 0,0-1,0-43,0 14,15 0,-1 1,1-1,0-14,14 29,-14-30,0 30,-1 0,1-14,0 14,-1 0,-14 14,0 1,0 0,-29 14,14-14,1 14,-1-14,0 14,-14-14,29 0,-15-1,30-43,-1 14,1-14,15-1,-1 1,15 0,-29-1,14 1,1 29,-30-15,14 15,-14-15,15 15,-15 15,0 0,0 0,-15 14,1 0,-1-14,0 14,0-14,-14 15,29-16,-15 1,1 0,-1-15,15-15,0 0,0-14,-15 14,15-14,0-1,0 1,0 0,0 14,0 0,15 15,0 15,-1 0,1-1,0 16,-1-16,1 16,-15-16,15 1,-15 15,0-16,-15 1,0 0,1-15,-16 0,1 0,14 0,1 0,-1 0,15-15,-15 0,15-14,0-1,0-43,0 44,30-1,-16 15,30 1,-14 14,29 0,-45 14,45 16,-30-15,1 14,-15-14,-15 14,0 0,0 1,-15-15,-29 14,14-14,-28-15,28 0,1 0,14 0,0 0,1 0,14-15,-15 0,15 1,0-16,0 15,0 1,0-16,0 1,0 14,0 1,15-1</inkml:trace>
  <inkml:trace contextRef="#ctx0" brushRef="#br0" timeOffset="4215.8427">17330 2484,'15'0,"-30"0,44 0,-14 0,0 0,0 0,-1 0,-14 15,15 0,0-1,-1 1,-14 14,15-14,-15 0,0-1,0 1,-15 0,1-15,-16 0,1 0,-1 0,1 0,14 0,-14 0,14-15,1 15,-1-15,15 1,0-1,0-14,0-1,0 16,0-1,15-15,14 16,-14-1,-1 15,1 0,0 0,-1 0,1 0,0 0,0 0,-1 15,1 14,-15-14,0 0,0-1,0 1,0 0,0-1,0 16,-15-16,1-14,-1 0,0 0,-14 0,14 0,0 0,1-14,-1-1,0-14,15 14,0 0,0 1,0-16,0 15,0 1,0-1,0 0,30 15,-16 0,1 0,0 0,-1 0,1 0,0 0,14 15,-14 0,-15-1,15 1,-1 0,-14 0,0-1,0 1,0 0,-14-15,-1 14,0-14,-14 0,14 0,0 0,1 0,-1-14,0-1,1 0,-1-14,15 14,0-14,0 14,0 0,0 1,0-1,15 0,-1 1,1 14,0 0,14-15,-14 15,0 0,-1 0,1 0,-15 15,15-1,-15 1,0 0,0-1,0 1,0 0,0-1,-15-14,-14 0,14 0,0 0,0 0,1 0,-1 0,15-14,-15 14,15-15,0 0,0 1,0-1,0 0</inkml:trace>
  <inkml:trace contextRef="#ctx0" brushRef="#br0" timeOffset="4440.0614">17359 2337,'15'0,"0"0,0 0,14 15,-29 0,15-1,-1 1,-14 0,15-15,-15 14,0 1,0 0</inkml:trace>
  <inkml:trace contextRef="#ctx0" brushRef="#br0" timeOffset="44752.1128">19167 2499,'0'-15,"-14"15,-1 0,0 0,1 0,-1 0,0 0,1 0,-1 0,0 0,0 0,1 0,-1 0,15 15,-15-15,15 15,-14-1,-1 1,0 0,15-1,0 1,-14-15,14 15,0-1,0 1,0 0,0 0,0-1,0 1,0 0,0-1,0 1,0 0,14-15,-14 14,15-14,0 0,-15 15,14-15,-14 15,15-15,0 0,-1 0,-14 15,15-15,0 14,14-14,-14 0,0 0,14 0,-14 0,-1 0,1 0,0 0,0 0,-1-14,1 14,14 0,-14 0,-15-15,15 15,-1 0,1 0,-15-15,15 15,-1 0,-14-15,15 1,0 14,0-15,-1 0,1 15,-15-14,15-1,-15 0,0 1,0-1,0 0,0 0,0 1,0-1,0 0,0 1,0-1,-15 0,15 1,-15-1,1 15,14-15,-15 15,0 0,0 0,1 0,14-15,-15 15,0 0,1-14,-1 14,0 0,1 0,-1 0,0 0,1 0,-1 0,0 0,0 0,1 0,-1 0,0 0,15 14,-14-14,-1 15,0-15,15 15,-14-15,14 15,0-1,0 1,0 0,0-1,0 1,0 0</inkml:trace>
  <inkml:trace contextRef="#ctx0" brushRef="#br0" timeOffset="53454.9472">17257 1837,'14'0,"-14"15,15-15,-15 15,15-1,-15 1,14 0,1 0,-15-1,15 1,-15 0,14-1,-14 1,15 14,0-29,-15 15,0 0,15 0,-1-15,1 0,0-15,-15 0,14 15,1-15,-15 1,15 14,-15-15,14 15,-14-15,15 1,0-1,-15 0,15 15,-15-14,14-1,-14 0,15 15,0-15,-1 1,1 14,-15-15,0 0,15 15,-1 0,-14-14,15 14,-15-15,15 15,-15-15,15 15,-15-14,14 14,1-15,0 15,-15-15</inkml:trace>
  <inkml:trace contextRef="#ctx0" brushRef="#br0" timeOffset="53511.8071">17742 1749</inkml:trace>
  <inkml:trace contextRef="#ctx0" brushRef="#br0" timeOffset="71067.2549">19476 2058,'0'29,"0"-14,0 0,0-1,0 16,0-1,-15 1,15-16,0 1,-14 14,-1-14,15 0,0-1,-15 16,15-15,-14 14,14 0,0-14,0 0,-15-1,15-58,0 30,0-16,0 16,15-16,-1 15,-14 1,15-16,0 16,-1-1,1-14</inkml:trace>
  <inkml:trace contextRef="#ctx0" brushRef="#br0" timeOffset="71776.2318">19594 2087,'0'-14,"14"14,1 0,0 0,-15 14,14-14,-14 15,0 0,15-1,-15 1,0 0,0-1,0 16,0-15,0-1,0 16,0-16,0 1,0 0,0-1,0 1,0 0,0 0,0-1</inkml:trace>
  <inkml:trace contextRef="#ctx0" brushRef="#br0" timeOffset="73328.4659">19535 2161,'0'-30,"15"1,-1 14,16 1,-16-1,1 15,0 0,-1 0,1 0,0 0,0 0,-1 15,1-1,-15 1,0 0,15-1,-15 1,0 0,0-1,14-14,-14 15,0 0,0 0,0-1,0 16,0-16,0 1,0 0,0-1,0 1,-14 0,14 0,0-1,0 1,0 0,0-1,14-14,1 0,0 0,-1 0,1 0,0 0,0 0,-1 15,1-15,0 0,-1 0,1 0,0 0,-15-15,0 1,0-1</inkml:trace>
  <inkml:trace contextRef="#ctx0" brushRef="#br0" timeOffset="74550.8331">16683 1837,'0'15,"0"0,0-1,0 31,0-31,0 16,0-1,-14 0,14 16,-15-16,0 0,15 15,-15-14,-14 14,29-15,-15 1,1-1,14 1,-30-1,16 0,14 1,-15-1,0-14,15 0,0 14,0 0,-15-14,15 0,-14 14,14-14,0 0,0-1,-15-14,15 15,-15 0</inkml:trace>
  <inkml:trace contextRef="#ctx0" brushRef="#br0" timeOffset="75855.7154">16683 1881,'15'0,"0"-14,-1 14,1-15,0 15,-1 0,1 0,0 0,0 0,-15 15,14-15,-14 14,15 1,0-15,-15 15,0 0,0-1,0 1,0 0,0-1,0 1,0 14,0-14,0 0,0 0,-15-15,15 14,-15-14,15 15,-14-15,14 15,-15-1,0-14,0 0,15 15,-29-15,14 15,1-15,-1 0,0 0,1 0,-1 0,0 14,0-14,1 0,-1 0,0 0,1 0,-1 0,0 0,1 0,14-14,-15 14,15-15,0 0,0 1</inkml:trace>
  <inkml:trace contextRef="#ctx0" brushRef="#br0" timeOffset="80361.6148">19917 2264,'15'0,"-1"0,1 0,0 0,0 0,-1 0,1 0,14 0,-14 0,0 0,-1 0,-14-15,15 15,-15-15,0 1,0-1,0 0,0 0,0 1,0-1,0 0,-15 15,1 0,-1 0,0 0,1 0,-1 0,15 15,-15-15,1 15,14-1,-15-14,0 15,15 0,-15-15,15 15,0-1,0 1,0 0,0-1,0 1,0 0,0-1,15 1,0-15,-15 15,15-15,-15 15,29-15,-29 14,15-14,-1 15,1-15,0 0,-1 0,1 0,0 0,0-15,-15 1,14-1</inkml:trace>
  <inkml:trace contextRef="#ctx0" brushRef="#br0" timeOffset="80826.4243">20196 2146,'15'15,"0"-1,-1 16,1 14,0-15,14 15,1 1,-1 13,0-28,-14-1,15 15,-16-29,16 0,-16 14,1-14,-15-1,0-43</inkml:trace>
  <inkml:trace contextRef="#ctx0" brushRef="#br0" timeOffset="81303.7407">20520 2146,'0'15,"0"-1,-15 16,0-1,-14 1,14-16,-14 30,-1-29,16 15,-16-1,1-14,14-1,-14 1,29 0,-30-1,16 1,-1-15,15 15,-15-15,15 15</inkml:trace>
  <inkml:trace contextRef="#ctx0" brushRef="#br0" timeOffset="81714.4214">20549 2293,'15'0,"0"0,-1 0,16-15,-1 1,0 14,1 0,-1 0,1-15,-16 0,1 15,0 0,-15-14</inkml:trace>
  <inkml:trace contextRef="#ctx0" brushRef="#br0" timeOffset="82204.2534">20799 2131,'-15'0,"15"15,0 0,-14-1,-1 16,0-1,1-14,14 29,-15-15,0-14,0 0,15 14,0 1,0-16,30 1,-30 0,29-1,1-14,14 0,-30 0,45-14,-29-1,43-14,-58 14,14-14,-14 29</inkml:trace>
  <inkml:trace contextRef="#ctx0" brushRef="#br0" timeOffset="82840.4041">21093 2146,'0'29,"0"-14,0 0,-15 29,15-15,0 1,-14-1,-1 1,15-1,0-14,-15-1,15 16,-15-16,15 16,0-15,0-1,0 1,0 0,0-1,0 1,0 0,0-1,-14 1,14 0,0 0,0-1,0 1,0 0,0-1,0 1,0 0</inkml:trace>
  <inkml:trace contextRef="#ctx0" brushRef="#br0" timeOffset="83970.5833">21005 2131,'14'0,"-14"-14,15 14,0 0,0 0,-1 0,1 0,0 0,-1 0,1 0,0 0,-1 14,-14 1,15 0,-15-1,15-14,-15 15,0 0,0 0,15-15,-15 14,14 1,-14 0,0-1,0 1,0 0,-14-15,14 14,-15 1,0-15,0 0,1 0,-16 0,16 15,-1-15,-14 0,14 0,0 0,0 0,-14 0,14 0,1 0,-1 0,0 0</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080" units="cm"/>
        </inkml:traceFormat>
        <inkml:channelProperties>
          <inkml:channelProperty channel="X" name="resolution" value="36.57143" units="1/cm"/>
          <inkml:channelProperty channel="Y" name="resolution" value="34.83871" units="1/cm"/>
        </inkml:channelProperties>
      </inkml:inkSource>
      <inkml:timestamp xml:id="ts0" timeString="2020-03-18T14:15:46.496"/>
    </inkml:context>
    <inkml:brush xml:id="br0">
      <inkml:brushProperty name="width" value="0.05292" units="cm"/>
      <inkml:brushProperty name="height" value="0.05292" units="cm"/>
    </inkml:brush>
  </inkml:definitions>
  <inkml:trace contextRef="#ctx0" brushRef="#br0">5909 9143</inkml:trace>
  <inkml:trace contextRef="#ctx0" brushRef="#br0" timeOffset="1984.2733">8555 9143</inkml:trace>
  <inkml:trace contextRef="#ctx0" brushRef="#br0" timeOffset="2914.4634">11039 9143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FDC29E-25C7-49B5-BAFC-417295D47C88}" type="datetimeFigureOut">
              <a:rPr lang="zh-CN" altLang="en-US" smtClean="0"/>
              <a:t>2020/3/19</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ADA4E6-DBF2-4B22-AEBC-299FDD4ED234}" type="slidenum">
              <a:rPr lang="zh-CN" altLang="en-US" smtClean="0"/>
              <a:t>‹#›</a:t>
            </a:fld>
            <a:endParaRPr lang="zh-CN" altLang="en-US"/>
          </a:p>
        </p:txBody>
      </p:sp>
    </p:spTree>
    <p:extLst>
      <p:ext uri="{BB962C8B-B14F-4D97-AF65-F5344CB8AC3E}">
        <p14:creationId xmlns:p14="http://schemas.microsoft.com/office/powerpoint/2010/main" val="1839171503"/>
      </p:ext>
    </p:extLst>
  </p:cSld>
  <p:clrMap bg1="lt1" tx1="dk1" bg2="lt2" tx2="dk2" accent1="accent1" accent2="accent2" accent3="accent3" accent4="accent4" accent5="accent5" accent6="accent6" hlink="hlink" folHlink="folHlink"/>
  <p:notesStyle>
    <a:lvl1pPr marL="0" algn="l" defTabSz="914291" rtl="0" eaLnBrk="1" latinLnBrk="0" hangingPunct="1">
      <a:defRPr sz="1200" kern="1200">
        <a:solidFill>
          <a:schemeClr val="tx1"/>
        </a:solidFill>
        <a:latin typeface="+mn-lt"/>
        <a:ea typeface="+mn-ea"/>
        <a:cs typeface="+mn-cs"/>
      </a:defRPr>
    </a:lvl1pPr>
    <a:lvl2pPr marL="457145" algn="l" defTabSz="914291" rtl="0" eaLnBrk="1" latinLnBrk="0" hangingPunct="1">
      <a:defRPr sz="1200" kern="1200">
        <a:solidFill>
          <a:schemeClr val="tx1"/>
        </a:solidFill>
        <a:latin typeface="+mn-lt"/>
        <a:ea typeface="+mn-ea"/>
        <a:cs typeface="+mn-cs"/>
      </a:defRPr>
    </a:lvl2pPr>
    <a:lvl3pPr marL="914291" algn="l" defTabSz="914291" rtl="0" eaLnBrk="1" latinLnBrk="0" hangingPunct="1">
      <a:defRPr sz="1200" kern="1200">
        <a:solidFill>
          <a:schemeClr val="tx1"/>
        </a:solidFill>
        <a:latin typeface="+mn-lt"/>
        <a:ea typeface="+mn-ea"/>
        <a:cs typeface="+mn-cs"/>
      </a:defRPr>
    </a:lvl3pPr>
    <a:lvl4pPr marL="1371435" algn="l" defTabSz="914291" rtl="0" eaLnBrk="1" latinLnBrk="0" hangingPunct="1">
      <a:defRPr sz="1200" kern="1200">
        <a:solidFill>
          <a:schemeClr val="tx1"/>
        </a:solidFill>
        <a:latin typeface="+mn-lt"/>
        <a:ea typeface="+mn-ea"/>
        <a:cs typeface="+mn-cs"/>
      </a:defRPr>
    </a:lvl4pPr>
    <a:lvl5pPr marL="1828581" algn="l" defTabSz="914291" rtl="0" eaLnBrk="1" latinLnBrk="0" hangingPunct="1">
      <a:defRPr sz="1200" kern="1200">
        <a:solidFill>
          <a:schemeClr val="tx1"/>
        </a:solidFill>
        <a:latin typeface="+mn-lt"/>
        <a:ea typeface="+mn-ea"/>
        <a:cs typeface="+mn-cs"/>
      </a:defRPr>
    </a:lvl5pPr>
    <a:lvl6pPr marL="2285725" algn="l" defTabSz="914291" rtl="0" eaLnBrk="1" latinLnBrk="0" hangingPunct="1">
      <a:defRPr sz="1200" kern="1200">
        <a:solidFill>
          <a:schemeClr val="tx1"/>
        </a:solidFill>
        <a:latin typeface="+mn-lt"/>
        <a:ea typeface="+mn-ea"/>
        <a:cs typeface="+mn-cs"/>
      </a:defRPr>
    </a:lvl6pPr>
    <a:lvl7pPr marL="2742870" algn="l" defTabSz="914291" rtl="0" eaLnBrk="1" latinLnBrk="0" hangingPunct="1">
      <a:defRPr sz="1200" kern="1200">
        <a:solidFill>
          <a:schemeClr val="tx1"/>
        </a:solidFill>
        <a:latin typeface="+mn-lt"/>
        <a:ea typeface="+mn-ea"/>
        <a:cs typeface="+mn-cs"/>
      </a:defRPr>
    </a:lvl7pPr>
    <a:lvl8pPr marL="3200016" algn="l" defTabSz="914291" rtl="0" eaLnBrk="1" latinLnBrk="0" hangingPunct="1">
      <a:defRPr sz="1200" kern="1200">
        <a:solidFill>
          <a:schemeClr val="tx1"/>
        </a:solidFill>
        <a:latin typeface="+mn-lt"/>
        <a:ea typeface="+mn-ea"/>
        <a:cs typeface="+mn-cs"/>
      </a:defRPr>
    </a:lvl8pPr>
    <a:lvl9pPr marL="3657162" algn="l" defTabSz="91429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Wait one’s turn</a:t>
            </a:r>
            <a:r>
              <a:rPr lang="en-US" altLang="zh-CN" baseline="0" smtClean="0"/>
              <a:t>  before having access to something</a:t>
            </a:r>
            <a:endParaRPr lang="zh-CN" altLang="en-US"/>
          </a:p>
        </p:txBody>
      </p:sp>
      <p:sp>
        <p:nvSpPr>
          <p:cNvPr id="4" name="灯片编号占位符 3"/>
          <p:cNvSpPr>
            <a:spLocks noGrp="1"/>
          </p:cNvSpPr>
          <p:nvPr>
            <p:ph type="sldNum" sz="quarter" idx="10"/>
          </p:nvPr>
        </p:nvSpPr>
        <p:spPr/>
        <p:txBody>
          <a:bodyPr/>
          <a:lstStyle/>
          <a:p>
            <a:fld id="{01ADA4E6-DBF2-4B22-AEBC-299FDD4ED234}" type="slidenum">
              <a:rPr lang="zh-CN" altLang="en-US" smtClean="0"/>
              <a:t>6</a:t>
            </a:fld>
            <a:endParaRPr lang="zh-CN" altLang="en-US"/>
          </a:p>
        </p:txBody>
      </p:sp>
    </p:spTree>
    <p:extLst>
      <p:ext uri="{BB962C8B-B14F-4D97-AF65-F5344CB8AC3E}">
        <p14:creationId xmlns:p14="http://schemas.microsoft.com/office/powerpoint/2010/main" val="3939374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291" rtl="0" eaLnBrk="1" fontAlgn="auto" latinLnBrk="0" hangingPunct="1">
              <a:lnSpc>
                <a:spcPct val="100000"/>
              </a:lnSpc>
              <a:spcBef>
                <a:spcPts val="0"/>
              </a:spcBef>
              <a:spcAft>
                <a:spcPts val="0"/>
              </a:spcAft>
              <a:buClrTx/>
              <a:buSzTx/>
              <a:buFontTx/>
              <a:buNone/>
              <a:tabLst/>
              <a:defRPr/>
            </a:pPr>
            <a:r>
              <a:rPr lang="en-US" altLang="zh-CN" dirty="0" smtClean="0"/>
              <a:t>python</a:t>
            </a:r>
            <a:r>
              <a:rPr lang="zh-CN" altLang="en-US" dirty="0" smtClean="0"/>
              <a:t>的对象名即于指针</a:t>
            </a:r>
          </a:p>
          <a:p>
            <a:endParaRPr lang="zh-CN" altLang="en-US" dirty="0"/>
          </a:p>
        </p:txBody>
      </p:sp>
      <p:sp>
        <p:nvSpPr>
          <p:cNvPr id="4" name="灯片编号占位符 3"/>
          <p:cNvSpPr>
            <a:spLocks noGrp="1"/>
          </p:cNvSpPr>
          <p:nvPr>
            <p:ph type="sldNum" sz="quarter" idx="10"/>
          </p:nvPr>
        </p:nvSpPr>
        <p:spPr/>
        <p:txBody>
          <a:bodyPr/>
          <a:lstStyle/>
          <a:p>
            <a:fld id="{01ADA4E6-DBF2-4B22-AEBC-299FDD4ED234}" type="slidenum">
              <a:rPr lang="zh-CN" altLang="en-US" smtClean="0"/>
              <a:t>32</a:t>
            </a:fld>
            <a:endParaRPr lang="zh-CN" altLang="en-US"/>
          </a:p>
        </p:txBody>
      </p:sp>
    </p:spTree>
    <p:extLst>
      <p:ext uri="{BB962C8B-B14F-4D97-AF65-F5344CB8AC3E}">
        <p14:creationId xmlns:p14="http://schemas.microsoft.com/office/powerpoint/2010/main" val="2001938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ChangeArrowheads="1" noTextEdit="1"/>
          </p:cNvSpPr>
          <p:nvPr>
            <p:ph type="sldImg" idx="4294967295"/>
          </p:nvPr>
        </p:nvSpPr>
        <p:spPr>
          <a:xfrm>
            <a:off x="685800" y="685800"/>
            <a:ext cx="5486400" cy="3429000"/>
          </a:xfrm>
          <a:ln/>
        </p:spPr>
      </p:sp>
      <p:sp>
        <p:nvSpPr>
          <p:cNvPr id="91139" name="备注占位符 2"/>
          <p:cNvSpPr>
            <a:spLocks noGrp="1" noChangeArrowheads="1"/>
          </p:cNvSpPr>
          <p:nvPr>
            <p:ph type="body" idx="4294967295"/>
          </p:nvPr>
        </p:nvSpPr>
        <p:spPr/>
        <p:txBody>
          <a:bodyPr>
            <a:prstTxWarp prst="textNoShape">
              <a:avLst/>
            </a:prstTxWarp>
          </a:bodyPr>
          <a:lstStyle/>
          <a:p>
            <a:endParaRPr lang="zh-CN" altLang="en-US" smtClean="0">
              <a:latin typeface="Arial" pitchFamily="34" charset="0"/>
            </a:endParaRPr>
          </a:p>
        </p:txBody>
      </p:sp>
      <p:sp>
        <p:nvSpPr>
          <p:cNvPr id="91140"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ea typeface="宋体" pitchFamily="2" charset="-122"/>
              </a:defRPr>
            </a:lvl1pPr>
            <a:lvl2pPr marL="742950" indent="-285750">
              <a:spcBef>
                <a:spcPct val="30000"/>
              </a:spcBef>
              <a:defRPr sz="1200">
                <a:solidFill>
                  <a:schemeClr val="tx1"/>
                </a:solidFill>
                <a:latin typeface="Times New Roman" pitchFamily="18" charset="0"/>
                <a:ea typeface="宋体" pitchFamily="2" charset="-122"/>
              </a:defRPr>
            </a:lvl2pPr>
            <a:lvl3pPr marL="1143000" indent="-228600">
              <a:spcBef>
                <a:spcPct val="30000"/>
              </a:spcBef>
              <a:defRPr sz="1200">
                <a:solidFill>
                  <a:schemeClr val="tx1"/>
                </a:solidFill>
                <a:latin typeface="Times New Roman" pitchFamily="18" charset="0"/>
                <a:ea typeface="宋体" pitchFamily="2" charset="-122"/>
              </a:defRPr>
            </a:lvl3pPr>
            <a:lvl4pPr marL="1600200" indent="-228600">
              <a:spcBef>
                <a:spcPct val="30000"/>
              </a:spcBef>
              <a:defRPr sz="1200">
                <a:solidFill>
                  <a:schemeClr val="tx1"/>
                </a:solidFill>
                <a:latin typeface="Times New Roman" pitchFamily="18" charset="0"/>
                <a:ea typeface="宋体" pitchFamily="2" charset="-122"/>
              </a:defRPr>
            </a:lvl4pPr>
            <a:lvl5pPr marL="2057400" indent="-22860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a:spcBef>
                <a:spcPct val="0"/>
              </a:spcBef>
              <a:buFontTx/>
              <a:buNone/>
            </a:pPr>
            <a:fld id="{AD8385AD-A04E-453B-AE4A-C70ED5E8BD1B}" type="slidenum">
              <a:rPr lang="en-US" altLang="zh-CN">
                <a:latin typeface="Arial" pitchFamily="34" charset="0"/>
              </a:rPr>
              <a:pPr>
                <a:spcBef>
                  <a:spcPct val="0"/>
                </a:spcBef>
                <a:buFontTx/>
                <a:buNone/>
              </a:pPr>
              <a:t>45</a:t>
            </a:fld>
            <a:endParaRPr lang="en-US" altLang="zh-CN">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2" y="1112373"/>
            <a:ext cx="8979446" cy="3005267"/>
          </a:xfrm>
          <a:prstGeom prst="rect">
            <a:avLst/>
          </a:prstGeom>
          <a:pattFill prst="pct5">
            <a:fgClr>
              <a:schemeClr val="bg1">
                <a:lumMod val="75000"/>
              </a:schemeClr>
            </a:fgClr>
            <a:bgClr>
              <a:schemeClr val="bg1"/>
            </a:bgClr>
          </a:pattFill>
          <a:effectLst>
            <a:reflection blurRad="12700" stA="30000" endPos="36000" dir="5400000" sy="-100000" algn="bl" rotWithShape="0"/>
          </a:effectLst>
        </p:spPr>
      </p:pic>
      <p:sp>
        <p:nvSpPr>
          <p:cNvPr id="3" name="日期占位符 2"/>
          <p:cNvSpPr>
            <a:spLocks noGrp="1"/>
          </p:cNvSpPr>
          <p:nvPr>
            <p:ph type="dt" sz="half" idx="10"/>
          </p:nvPr>
        </p:nvSpPr>
        <p:spPr>
          <a:xfrm>
            <a:off x="457200" y="5301853"/>
            <a:ext cx="2133600" cy="304271"/>
          </a:xfrm>
        </p:spPr>
        <p:txBody>
          <a:bodyPr/>
          <a:lstStyle/>
          <a:p>
            <a:fld id="{A50C5AAE-0B16-46AE-9118-13DD8FB9120E}" type="datetimeFigureOut">
              <a:rPr lang="zh-CN" altLang="en-US" smtClean="0">
                <a:solidFill>
                  <a:prstClr val="black">
                    <a:tint val="75000"/>
                  </a:prstClr>
                </a:solidFill>
              </a:rPr>
              <a:pPr/>
              <a:t>2020/3/19</a:t>
            </a:fld>
            <a:endParaRPr lang="zh-CN" altLang="en-US">
              <a:solidFill>
                <a:prstClr val="black">
                  <a:tint val="75000"/>
                </a:prstClr>
              </a:solidFill>
            </a:endParaRPr>
          </a:p>
        </p:txBody>
      </p:sp>
      <p:sp>
        <p:nvSpPr>
          <p:cNvPr id="4" name="页脚占位符 3"/>
          <p:cNvSpPr>
            <a:spLocks noGrp="1"/>
          </p:cNvSpPr>
          <p:nvPr>
            <p:ph type="ftr" sz="quarter" idx="11"/>
          </p:nvPr>
        </p:nvSpPr>
        <p:spPr>
          <a:xfrm>
            <a:off x="3124200" y="5301853"/>
            <a:ext cx="2895600" cy="304271"/>
          </a:xfrm>
        </p:spPr>
        <p:txBody>
          <a:bodyPr/>
          <a:lstStyle/>
          <a:p>
            <a:endParaRPr lang="zh-CN" altLang="en-US">
              <a:solidFill>
                <a:prstClr val="black">
                  <a:tint val="75000"/>
                </a:prstClr>
              </a:solidFill>
            </a:endParaRPr>
          </a:p>
        </p:txBody>
      </p:sp>
      <p:sp>
        <p:nvSpPr>
          <p:cNvPr id="6" name="矩形 5"/>
          <p:cNvSpPr/>
          <p:nvPr/>
        </p:nvSpPr>
        <p:spPr>
          <a:xfrm>
            <a:off x="0" y="0"/>
            <a:ext cx="9144000" cy="877280"/>
          </a:xfrm>
          <a:prstGeom prst="rect">
            <a:avLst/>
          </a:prstGeom>
          <a:gradFill flip="none" rotWithShape="1">
            <a:gsLst>
              <a:gs pos="0">
                <a:srgbClr val="6A1E1C"/>
              </a:gs>
              <a:gs pos="0">
                <a:schemeClr val="accent2">
                  <a:lumMod val="75000"/>
                  <a:shade val="30000"/>
                  <a:satMod val="115000"/>
                </a:schemeClr>
              </a:gs>
              <a:gs pos="32000">
                <a:schemeClr val="accent2">
                  <a:lumMod val="75000"/>
                  <a:shade val="100000"/>
                  <a:satMod val="115000"/>
                </a:schemeClr>
              </a:gs>
            </a:gsLst>
            <a:lin ang="0" scaled="1"/>
            <a:tileRect/>
          </a:gradFill>
          <a:ln>
            <a:solidFill>
              <a:srgbClr val="C00000"/>
            </a:solidFill>
          </a:ln>
        </p:spPr>
        <p:style>
          <a:lnRef idx="1">
            <a:schemeClr val="accent2"/>
          </a:lnRef>
          <a:fillRef idx="3">
            <a:schemeClr val="accent2"/>
          </a:fillRef>
          <a:effectRef idx="2">
            <a:schemeClr val="accent2"/>
          </a:effectRef>
          <a:fontRef idx="minor">
            <a:schemeClr val="lt1"/>
          </a:fontRef>
        </p:style>
        <p:txBody>
          <a:bodyPr lIns="91428" tIns="45714" rIns="91428" bIns="45714" rtlCol="0" anchor="ctr"/>
          <a:lstStyle/>
          <a:p>
            <a:pPr algn="ctr"/>
            <a:r>
              <a:rPr lang="zh-CN" altLang="en-US" sz="3200" dirty="0">
                <a:solidFill>
                  <a:prstClr val="white"/>
                </a:solidFill>
              </a:rPr>
              <a:t>        计算机科学与技术学院</a:t>
            </a:r>
            <a:endParaRPr lang="zh-CN" altLang="en-US" sz="2400" dirty="0">
              <a:solidFill>
                <a:prstClr val="white"/>
              </a:solidFill>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6" y="51030"/>
            <a:ext cx="936104" cy="775226"/>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5621" y="221942"/>
            <a:ext cx="1656183" cy="433407"/>
          </a:xfrm>
          <a:prstGeom prst="rect">
            <a:avLst/>
          </a:prstGeom>
        </p:spPr>
      </p:pic>
      <p:sp>
        <p:nvSpPr>
          <p:cNvPr id="11" name="矩形 10"/>
          <p:cNvSpPr/>
          <p:nvPr/>
        </p:nvSpPr>
        <p:spPr>
          <a:xfrm flipV="1">
            <a:off x="1665" y="5167067"/>
            <a:ext cx="9144000" cy="547374"/>
          </a:xfrm>
          <a:prstGeom prst="rect">
            <a:avLst/>
          </a:prstGeom>
          <a:pattFill prst="pct20">
            <a:fgClr>
              <a:schemeClr val="bg1">
                <a:lumMod val="50000"/>
              </a:schemeClr>
            </a:fgClr>
            <a:bgClr>
              <a:schemeClr val="bg1">
                <a:lumMod val="65000"/>
              </a:schemeClr>
            </a:bgClr>
          </a:pattFill>
          <a:ln>
            <a:noFill/>
          </a:ln>
          <a:scene3d>
            <a:camera prst="orthographicFront">
              <a:rot lat="0" lon="0" rev="10799999"/>
            </a:camera>
            <a:lightRig rig="threePt" dir="t"/>
          </a:scene3d>
          <a:sp3d/>
        </p:spPr>
        <p:style>
          <a:lnRef idx="1">
            <a:schemeClr val="accent2"/>
          </a:lnRef>
          <a:fillRef idx="3">
            <a:schemeClr val="accent2"/>
          </a:fillRef>
          <a:effectRef idx="2">
            <a:schemeClr val="accent2"/>
          </a:effectRef>
          <a:fontRef idx="minor">
            <a:schemeClr val="lt1"/>
          </a:fontRef>
        </p:style>
        <p:txBody>
          <a:bodyPr lIns="91428" tIns="45714" rIns="91428" bIns="45714" rtlCol="0" anchor="ctr"/>
          <a:lstStyle/>
          <a:p>
            <a:pPr algn="ctr"/>
            <a:endParaRPr lang="zh-CN" altLang="en-US">
              <a:solidFill>
                <a:prstClr val="black"/>
              </a:solidFill>
            </a:endParaRPr>
          </a:p>
        </p:txBody>
      </p:sp>
      <p:sp>
        <p:nvSpPr>
          <p:cNvPr id="15" name="矩形 14"/>
          <p:cNvSpPr/>
          <p:nvPr/>
        </p:nvSpPr>
        <p:spPr>
          <a:xfrm>
            <a:off x="1665" y="955356"/>
            <a:ext cx="9144000" cy="4320480"/>
          </a:xfrm>
          <a:prstGeom prst="rect">
            <a:avLst/>
          </a:prstGeom>
          <a:gradFill flip="none" rotWithShape="1">
            <a:gsLst>
              <a:gs pos="43000">
                <a:schemeClr val="bg1">
                  <a:alpha val="65000"/>
                </a:schemeClr>
              </a:gs>
              <a:gs pos="0">
                <a:schemeClr val="tx2">
                  <a:lumMod val="40000"/>
                  <a:lumOff val="60000"/>
                  <a:alpha val="0"/>
                </a:schemeClr>
              </a:gs>
            </a:gsLst>
            <a:lin ang="16200000" scaled="1"/>
            <a:tileRect/>
          </a:gradFill>
          <a:ln>
            <a:noFill/>
          </a:ln>
        </p:spPr>
        <p:style>
          <a:lnRef idx="1">
            <a:schemeClr val="accent1"/>
          </a:lnRef>
          <a:fillRef idx="3">
            <a:schemeClr val="accent1"/>
          </a:fillRef>
          <a:effectRef idx="2">
            <a:schemeClr val="accent1"/>
          </a:effectRef>
          <a:fontRef idx="minor">
            <a:schemeClr val="lt1"/>
          </a:fontRef>
        </p:style>
        <p:txBody>
          <a:bodyPr lIns="91428" tIns="45714" rIns="91428" bIns="45714" rtlCol="0" anchor="ctr"/>
          <a:lstStyle/>
          <a:p>
            <a:pPr algn="ctr"/>
            <a:endParaRPr lang="zh-CN" altLang="en-US" b="1" dirty="0">
              <a:solidFill>
                <a:prstClr val="white"/>
              </a:solidFill>
              <a:effectLst>
                <a:outerShdw blurRad="38100" dist="38100" dir="2700000" algn="tl">
                  <a:srgbClr val="000000">
                    <a:alpha val="43137"/>
                  </a:srgbClr>
                </a:outerShdw>
              </a:effectLst>
            </a:endParaRPr>
          </a:p>
        </p:txBody>
      </p:sp>
      <p:sp>
        <p:nvSpPr>
          <p:cNvPr id="7" name="矩形 6"/>
          <p:cNvSpPr/>
          <p:nvPr/>
        </p:nvSpPr>
        <p:spPr>
          <a:xfrm flipV="1">
            <a:off x="0" y="877280"/>
            <a:ext cx="9144000" cy="180020"/>
          </a:xfrm>
          <a:prstGeom prst="rect">
            <a:avLst/>
          </a:prstGeom>
          <a:pattFill prst="pct20">
            <a:fgClr>
              <a:schemeClr val="bg1">
                <a:lumMod val="50000"/>
              </a:schemeClr>
            </a:fgClr>
            <a:bgClr>
              <a:schemeClr val="bg1">
                <a:lumMod val="65000"/>
              </a:schemeClr>
            </a:bgClr>
          </a:pattFill>
          <a:ln>
            <a:noFill/>
          </a:ln>
        </p:spPr>
        <p:style>
          <a:lnRef idx="1">
            <a:schemeClr val="accent2"/>
          </a:lnRef>
          <a:fillRef idx="3">
            <a:schemeClr val="accent2"/>
          </a:fillRef>
          <a:effectRef idx="2">
            <a:schemeClr val="accent2"/>
          </a:effectRef>
          <a:fontRef idx="minor">
            <a:schemeClr val="lt1"/>
          </a:fontRef>
        </p:style>
        <p:txBody>
          <a:bodyPr lIns="91428" tIns="45714" rIns="91428" bIns="45714" rtlCol="0" anchor="ctr"/>
          <a:lstStyle/>
          <a:p>
            <a:pPr algn="ctr"/>
            <a:endParaRPr lang="zh-CN" altLang="en-US">
              <a:solidFill>
                <a:prstClr val="white"/>
              </a:solidFill>
            </a:endParaRPr>
          </a:p>
        </p:txBody>
      </p:sp>
      <p:sp>
        <p:nvSpPr>
          <p:cNvPr id="16" name="内容占位符 22"/>
          <p:cNvSpPr>
            <a:spLocks noGrp="1"/>
          </p:cNvSpPr>
          <p:nvPr>
            <p:ph sz="quarter" idx="13"/>
          </p:nvPr>
        </p:nvSpPr>
        <p:spPr>
          <a:xfrm>
            <a:off x="1043610" y="1777380"/>
            <a:ext cx="7056784" cy="1620180"/>
          </a:xfrm>
        </p:spPr>
        <p:txBody>
          <a:bodyPr anchor="ctr">
            <a:normAutofit/>
          </a:bodyPr>
          <a:lstStyle>
            <a:lvl1pPr marL="0" indent="0" algn="ctr">
              <a:buNone/>
              <a:defRPr sz="6000" b="0">
                <a:solidFill>
                  <a:srgbClr val="E21D08"/>
                </a:solidFill>
                <a:effectLst/>
                <a:latin typeface="华文新魏" panose="02010800040101010101" pitchFamily="2" charset="-122"/>
                <a:ea typeface="华文新魏" panose="02010800040101010101" pitchFamily="2" charset="-122"/>
              </a:defRPr>
            </a:lvl1pPr>
          </a:lstStyle>
          <a:p>
            <a:pPr lvl="0"/>
            <a:r>
              <a:rPr lang="zh-CN" altLang="en-US" smtClean="0"/>
              <a:t>单击此处编辑母版文本样式</a:t>
            </a:r>
          </a:p>
        </p:txBody>
      </p:sp>
      <p:sp>
        <p:nvSpPr>
          <p:cNvPr id="17" name="内容占位符 24"/>
          <p:cNvSpPr>
            <a:spLocks noGrp="1"/>
          </p:cNvSpPr>
          <p:nvPr>
            <p:ph sz="quarter" idx="14"/>
          </p:nvPr>
        </p:nvSpPr>
        <p:spPr>
          <a:xfrm>
            <a:off x="2087576" y="3577171"/>
            <a:ext cx="4968875" cy="1336364"/>
          </a:xfrm>
        </p:spPr>
        <p:txBody>
          <a:bodyPr anchor="ctr">
            <a:normAutofit/>
          </a:bodyPr>
          <a:lstStyle>
            <a:lvl1pPr marL="0" indent="0" algn="ctr">
              <a:buNone/>
              <a:defRPr sz="3600" b="1">
                <a:solidFill>
                  <a:srgbClr val="E21D08"/>
                </a:solidFill>
                <a:effectLst/>
                <a:latin typeface="+mj-lt"/>
                <a:ea typeface="楷体" panose="02010609060101010101" pitchFamily="49" charset="-122"/>
              </a:defRPr>
            </a:lvl1pPr>
          </a:lstStyle>
          <a:p>
            <a:pPr lvl="0"/>
            <a:r>
              <a:rPr lang="zh-CN" altLang="en-US" smtClean="0"/>
              <a:t>单击此处编辑母版文本样式</a:t>
            </a:r>
          </a:p>
        </p:txBody>
      </p:sp>
      <p:sp>
        <p:nvSpPr>
          <p:cNvPr id="18" name="TextBox 17"/>
          <p:cNvSpPr txBox="1"/>
          <p:nvPr userDrawn="1"/>
        </p:nvSpPr>
        <p:spPr>
          <a:xfrm>
            <a:off x="167850" y="913285"/>
            <a:ext cx="371704" cy="4248472"/>
          </a:xfrm>
          <a:prstGeom prst="rect">
            <a:avLst/>
          </a:prstGeom>
          <a:gradFill flip="none" rotWithShape="1">
            <a:gsLst>
              <a:gs pos="0">
                <a:srgbClr val="8F2222">
                  <a:tint val="66000"/>
                  <a:satMod val="160000"/>
                </a:srgbClr>
              </a:gs>
              <a:gs pos="50000">
                <a:srgbClr val="8F2222">
                  <a:tint val="44500"/>
                  <a:satMod val="160000"/>
                </a:srgbClr>
              </a:gs>
              <a:gs pos="100000">
                <a:srgbClr val="8F2222">
                  <a:tint val="23500"/>
                  <a:satMod val="160000"/>
                </a:srgbClr>
              </a:gs>
            </a:gsLst>
            <a:lin ang="10800000" scaled="1"/>
            <a:tileRect/>
          </a:gradFill>
          <a:ln>
            <a:noFill/>
          </a:ln>
        </p:spPr>
        <p:txBody>
          <a:bodyPr vert="eaVert" wrap="none" lIns="91428" tIns="45714" rIns="91428" bIns="45714" anchor="ctr"/>
          <a:lstStyle>
            <a:defPPr>
              <a:defRPr lang="zh-CN"/>
            </a:defPPr>
            <a:lvl1pPr>
              <a:defRPr i="1">
                <a:latin typeface="Calibri" panose="020F0502020204030204" pitchFamily="34" charset="0"/>
                <a:ea typeface="宋体" panose="02010600030101010101" pitchFamily="2" charset="-122"/>
              </a:defRPr>
            </a:lvl1pPr>
            <a:lvl2pPr marL="742950" indent="-285750">
              <a:defRPr i="1">
                <a:latin typeface="Arial" panose="020B0604020202020204" pitchFamily="34" charset="0"/>
                <a:ea typeface="宋体" panose="02010600030101010101" pitchFamily="2" charset="-122"/>
              </a:defRPr>
            </a:lvl2pPr>
            <a:lvl3pPr marL="1143000" indent="-228600">
              <a:defRPr i="1">
                <a:latin typeface="Arial" panose="020B0604020202020204" pitchFamily="34" charset="0"/>
                <a:ea typeface="宋体" panose="02010600030101010101" pitchFamily="2" charset="-122"/>
              </a:defRPr>
            </a:lvl3pPr>
            <a:lvl4pPr marL="1600200" indent="-228600">
              <a:defRPr i="1">
                <a:latin typeface="Arial" panose="020B0604020202020204" pitchFamily="34" charset="0"/>
                <a:ea typeface="宋体" panose="02010600030101010101" pitchFamily="2" charset="-122"/>
              </a:defRPr>
            </a:lvl4pPr>
            <a:lvl5pPr marL="2057400" indent="-228600">
              <a:defRPr i="1">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latin typeface="Arial" panose="020B0604020202020204" pitchFamily="34" charset="0"/>
                <a:ea typeface="宋体" panose="02010600030101010101" pitchFamily="2" charset="-122"/>
              </a:defRPr>
            </a:lvl9pPr>
          </a:lstStyle>
          <a:p>
            <a:r>
              <a:rPr lang="zh-CN" altLang="en-US" i="0" dirty="0">
                <a:solidFill>
                  <a:prstClr val="white"/>
                </a:solidFill>
              </a:rPr>
              <a:t>数据结构（</a:t>
            </a:r>
            <a:r>
              <a:rPr lang="en-US" altLang="zh-CN" i="0" dirty="0">
                <a:solidFill>
                  <a:prstClr val="white"/>
                </a:solidFill>
              </a:rPr>
              <a:t>Python</a:t>
            </a:r>
            <a:r>
              <a:rPr lang="zh-CN" altLang="en-US" i="0" dirty="0">
                <a:solidFill>
                  <a:prstClr val="white"/>
                </a:solidFill>
              </a:rPr>
              <a:t>语言版）</a:t>
            </a:r>
          </a:p>
        </p:txBody>
      </p:sp>
    </p:spTree>
    <p:extLst>
      <p:ext uri="{BB962C8B-B14F-4D97-AF65-F5344CB8AC3E}">
        <p14:creationId xmlns:p14="http://schemas.microsoft.com/office/powerpoint/2010/main" val="11740622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33504"/>
            <a:ext cx="7772400" cy="1483423"/>
          </a:xfrm>
          <a:prstGeom prst="rect">
            <a:avLst/>
          </a:prstGeo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2963337"/>
            <a:ext cx="6400800" cy="1227667"/>
          </a:xfrm>
        </p:spPr>
        <p:txBody>
          <a:bodyPr>
            <a:normAutofit/>
          </a:bodyPr>
          <a:lstStyle>
            <a:lvl1pPr marL="0" indent="0" algn="ctr">
              <a:buNone/>
              <a:defRPr sz="2000">
                <a:solidFill>
                  <a:srgbClr val="FFFFFF"/>
                </a:solidFill>
              </a:defRPr>
            </a:lvl1pPr>
            <a:lvl2pPr marL="457145" indent="0" algn="ctr">
              <a:buNone/>
              <a:defRPr>
                <a:solidFill>
                  <a:schemeClr val="tx1">
                    <a:tint val="75000"/>
                  </a:schemeClr>
                </a:solidFill>
              </a:defRPr>
            </a:lvl2pPr>
            <a:lvl3pPr marL="914291" indent="0" algn="ctr">
              <a:buNone/>
              <a:defRPr>
                <a:solidFill>
                  <a:schemeClr val="tx1">
                    <a:tint val="75000"/>
                  </a:schemeClr>
                </a:solidFill>
              </a:defRPr>
            </a:lvl3pPr>
            <a:lvl4pPr marL="1371435" indent="0" algn="ctr">
              <a:buNone/>
              <a:defRPr>
                <a:solidFill>
                  <a:schemeClr val="tx1">
                    <a:tint val="75000"/>
                  </a:schemeClr>
                </a:solidFill>
              </a:defRPr>
            </a:lvl4pPr>
            <a:lvl5pPr marL="1828581" indent="0" algn="ctr">
              <a:buNone/>
              <a:defRPr>
                <a:solidFill>
                  <a:schemeClr val="tx1">
                    <a:tint val="75000"/>
                  </a:schemeClr>
                </a:solidFill>
              </a:defRPr>
            </a:lvl5pPr>
            <a:lvl6pPr marL="2285725" indent="0" algn="ctr">
              <a:buNone/>
              <a:defRPr>
                <a:solidFill>
                  <a:schemeClr val="tx1">
                    <a:tint val="75000"/>
                  </a:schemeClr>
                </a:solidFill>
              </a:defRPr>
            </a:lvl6pPr>
            <a:lvl7pPr marL="2742870" indent="0" algn="ctr">
              <a:buNone/>
              <a:defRPr>
                <a:solidFill>
                  <a:schemeClr val="tx1">
                    <a:tint val="75000"/>
                  </a:schemeClr>
                </a:solidFill>
              </a:defRPr>
            </a:lvl7pPr>
            <a:lvl8pPr marL="3200016" indent="0" algn="ctr">
              <a:buNone/>
              <a:defRPr>
                <a:solidFill>
                  <a:schemeClr val="tx1">
                    <a:tint val="75000"/>
                  </a:schemeClr>
                </a:solidFill>
              </a:defRPr>
            </a:lvl8pPr>
            <a:lvl9pPr marL="3657162"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5163672" y="5208476"/>
            <a:ext cx="3786690" cy="304271"/>
          </a:xfrm>
          <a:prstGeom prst="rect">
            <a:avLst/>
          </a:prstGeom>
        </p:spPr>
        <p:txBody>
          <a:bodyPr/>
          <a:lstStyle/>
          <a:p>
            <a:fld id="{A50C5AAE-0B16-46AE-9118-13DD8FB9120E}" type="datetimeFigureOut">
              <a:rPr lang="zh-CN" altLang="en-US" smtClean="0">
                <a:solidFill>
                  <a:prstClr val="black">
                    <a:tint val="75000"/>
                  </a:prstClr>
                </a:solidFill>
              </a:rPr>
              <a:pPr/>
              <a:t>2020/3/19</a:t>
            </a:fld>
            <a:endParaRPr lang="zh-CN" altLang="en-US">
              <a:solidFill>
                <a:prstClr val="black">
                  <a:tint val="75000"/>
                </a:prstClr>
              </a:solidFill>
            </a:endParaRPr>
          </a:p>
        </p:txBody>
      </p:sp>
      <p:sp>
        <p:nvSpPr>
          <p:cNvPr id="5" name="Footer Placeholder 4"/>
          <p:cNvSpPr>
            <a:spLocks noGrp="1"/>
          </p:cNvSpPr>
          <p:nvPr>
            <p:ph type="ftr" sz="quarter" idx="11"/>
          </p:nvPr>
        </p:nvSpPr>
        <p:spPr>
          <a:xfrm>
            <a:off x="193648" y="5208476"/>
            <a:ext cx="3786691" cy="304271"/>
          </a:xfrm>
          <a:prstGeom prst="rect">
            <a:avLst/>
          </a:prstGeom>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a:xfrm>
            <a:off x="3991089" y="5208476"/>
            <a:ext cx="1161826" cy="304271"/>
          </a:xfrm>
          <a:prstGeom prst="rect">
            <a:avLst/>
          </a:prstGeom>
        </p:spPr>
        <p:txBody>
          <a:bodyPr/>
          <a:lstStyle/>
          <a:p>
            <a:fld id="{2D6CD9D1-4DF3-4DC0-A8DC-E2282698A5F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49458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11DF6C85-580E-49AA-8C0F-7282E851D184}" type="datetimeFigureOut">
              <a:rPr lang="en-US" smtClean="0">
                <a:solidFill>
                  <a:prstClr val="black">
                    <a:tint val="75000"/>
                  </a:prstClr>
                </a:solidFill>
              </a:rPr>
              <a:pPr/>
              <a:t>3/19/2020</a:t>
            </a:fld>
            <a:endParaRPr 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D95434A-1094-4C26-ADA4-1AB6210859AE}" type="slidenum">
              <a:rPr 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78896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5715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defRPr/>
              </a:pPr>
              <a:endParaRPr lang="zh-CN" altLang="zh-CN" smtClean="0">
                <a:solidFill>
                  <a:srgbClr val="000000"/>
                </a:solidFill>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defRPr/>
              </a:pPr>
              <a:endParaRPr lang="zh-CN" altLang="zh-CN" smtClean="0">
                <a:solidFill>
                  <a:srgbClr val="000000"/>
                </a:solidFill>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defRPr/>
                </a:pPr>
                <a:endParaRPr lang="zh-CN" altLang="zh-CN" smtClean="0">
                  <a:solidFill>
                    <a:srgbClr val="000000"/>
                  </a:solidFill>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defRPr/>
                </a:pPr>
                <a:endParaRPr lang="zh-CN" altLang="zh-CN" smtClean="0">
                  <a:solidFill>
                    <a:srgbClr val="000000"/>
                  </a:solidFill>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defRPr/>
                </a:pPr>
                <a:endParaRPr lang="zh-CN" altLang="zh-CN" smtClean="0">
                  <a:solidFill>
                    <a:srgbClr val="000000"/>
                  </a:solidFill>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defRPr/>
                </a:pPr>
                <a:endParaRPr lang="zh-CN" altLang="zh-CN" smtClean="0">
                  <a:solidFill>
                    <a:srgbClr val="000000"/>
                  </a:solidFill>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defRPr/>
                </a:pPr>
                <a:endParaRPr lang="zh-CN" altLang="zh-CN" smtClean="0">
                  <a:solidFill>
                    <a:srgbClr val="000000"/>
                  </a:solidFill>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defRPr/>
                </a:pPr>
                <a:endParaRPr lang="zh-CN" altLang="zh-CN" smtClean="0">
                  <a:solidFill>
                    <a:srgbClr val="000000"/>
                  </a:solidFill>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defRPr/>
                </a:pPr>
                <a:endParaRPr lang="zh-CN" altLang="zh-CN" smtClean="0">
                  <a:solidFill>
                    <a:srgbClr val="000000"/>
                  </a:solidFill>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defRPr/>
                </a:pPr>
                <a:endParaRPr lang="zh-CN" altLang="zh-CN" smtClean="0">
                  <a:solidFill>
                    <a:srgbClr val="000000"/>
                  </a:solidFill>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defRPr/>
                </a:pPr>
                <a:endParaRPr lang="zh-CN" altLang="zh-CN" smtClean="0">
                  <a:solidFill>
                    <a:srgbClr val="000000"/>
                  </a:solidFill>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defRPr/>
                </a:pPr>
                <a:endParaRPr lang="zh-CN" altLang="zh-CN" smtClean="0">
                  <a:solidFill>
                    <a:srgbClr val="000000"/>
                  </a:solidFill>
                  <a:latin typeface="Times New Roman" panose="02020603050405020304" pitchFamily="18" charset="0"/>
                </a:endParaRPr>
              </a:p>
            </p:txBody>
          </p:sp>
        </p:grpSp>
      </p:grpSp>
      <p:sp>
        <p:nvSpPr>
          <p:cNvPr id="32787" name="Rectangle 19"/>
          <p:cNvSpPr>
            <a:spLocks noGrp="1" noChangeArrowheads="1"/>
          </p:cNvSpPr>
          <p:nvPr>
            <p:ph type="ctrTitle"/>
          </p:nvPr>
        </p:nvSpPr>
        <p:spPr>
          <a:xfrm>
            <a:off x="2971800" y="1524000"/>
            <a:ext cx="6019800" cy="1841500"/>
          </a:xfrm>
        </p:spPr>
        <p:txBody>
          <a:bodyPr/>
          <a:lstStyle>
            <a:lvl1pPr>
              <a:defRPr sz="3900">
                <a:solidFill>
                  <a:srgbClr val="FFFFFF"/>
                </a:solidFill>
              </a:defRPr>
            </a:lvl1pPr>
          </a:lstStyle>
          <a:p>
            <a:r>
              <a:rPr lang="zh-CN" altLang="en-US"/>
              <a:t>单击此处编辑母版标题样式</a:t>
            </a:r>
          </a:p>
        </p:txBody>
      </p:sp>
      <p:sp>
        <p:nvSpPr>
          <p:cNvPr id="32788" name="Rectangle 20"/>
          <p:cNvSpPr>
            <a:spLocks noGrp="1" noChangeArrowheads="1"/>
          </p:cNvSpPr>
          <p:nvPr>
            <p:ph type="subTitle" idx="1"/>
          </p:nvPr>
        </p:nvSpPr>
        <p:spPr>
          <a:xfrm>
            <a:off x="2971800" y="3556000"/>
            <a:ext cx="6019800" cy="1460500"/>
          </a:xfrm>
        </p:spPr>
        <p:txBody>
          <a:bodyPr/>
          <a:lstStyle>
            <a:lvl1pPr marL="0" indent="0">
              <a:buFont typeface="Wingdings" pitchFamily="2" charset="2"/>
              <a:buNone/>
              <a:defRPr sz="2700"/>
            </a:lvl1pPr>
          </a:lstStyle>
          <a:p>
            <a:r>
              <a:rPr lang="zh-CN" altLang="en-US"/>
              <a:t>单击此处编辑母版副标题样式</a:t>
            </a:r>
          </a:p>
        </p:txBody>
      </p:sp>
      <p:sp>
        <p:nvSpPr>
          <p:cNvPr id="18" name="Rectangle 16"/>
          <p:cNvSpPr>
            <a:spLocks noGrp="1" noChangeArrowheads="1"/>
          </p:cNvSpPr>
          <p:nvPr>
            <p:ph type="dt" sz="half" idx="10"/>
          </p:nvPr>
        </p:nvSpPr>
        <p:spPr>
          <a:xfrm>
            <a:off x="457200" y="5207000"/>
            <a:ext cx="2133600" cy="381000"/>
          </a:xfrm>
        </p:spPr>
        <p:txBody>
          <a:bodyPr/>
          <a:lstStyle>
            <a:lvl1pPr>
              <a:defRPr/>
            </a:lvl1pPr>
          </a:lstStyle>
          <a:p>
            <a:pPr>
              <a:defRPr/>
            </a:pPr>
            <a:endParaRPr lang="en-US" altLang="zh-CN">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fld id="{7CDA165F-969E-46BA-A011-CFB992AF367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29246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fld id="{2A921FF4-C108-40E2-A573-98A6CC25B02D}" type="slidenum">
              <a:rPr lang="en-US" altLang="zh-CN">
                <a:solidFill>
                  <a:srgbClr val="000000"/>
                </a:solidFill>
              </a: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528091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3"/>
          </a:xfrm>
        </p:spPr>
        <p:txBody>
          <a:bodyPr anchor="t"/>
          <a:lstStyle>
            <a:lvl1pPr algn="l">
              <a:defRPr sz="31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1600"/>
            </a:lvl1pPr>
            <a:lvl2pPr marL="356616" indent="0">
              <a:buNone/>
              <a:defRPr sz="1400"/>
            </a:lvl2pPr>
            <a:lvl3pPr marL="713232" indent="0">
              <a:buNone/>
              <a:defRPr sz="1200"/>
            </a:lvl3pPr>
            <a:lvl4pPr marL="1069848" indent="0">
              <a:buNone/>
              <a:defRPr sz="1100"/>
            </a:lvl4pPr>
            <a:lvl5pPr marL="1426464" indent="0">
              <a:buNone/>
              <a:defRPr sz="1100"/>
            </a:lvl5pPr>
            <a:lvl6pPr marL="1783080" indent="0">
              <a:buNone/>
              <a:defRPr sz="1100"/>
            </a:lvl6pPr>
            <a:lvl7pPr marL="2139696" indent="0">
              <a:buNone/>
              <a:defRPr sz="1100"/>
            </a:lvl7pPr>
            <a:lvl8pPr marL="2496312" indent="0">
              <a:buNone/>
              <a:defRPr sz="1100"/>
            </a:lvl8pPr>
            <a:lvl9pPr marL="2852928" indent="0">
              <a:buNone/>
              <a:defRPr sz="11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fld id="{47D64893-A686-4CD2-8587-60CAFB76B702}" type="slidenum">
              <a:rPr lang="en-US" altLang="zh-CN">
                <a:solidFill>
                  <a:srgbClr val="000000"/>
                </a:solidFill>
              </a: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03791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51000"/>
            <a:ext cx="4038600" cy="3238500"/>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51000"/>
            <a:ext cx="4038600" cy="3238500"/>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fld id="{4DAB1E5E-8422-4AA2-906F-CA27F30ABD9B}" type="slidenum">
              <a:rPr lang="en-US" altLang="zh-CN">
                <a:solidFill>
                  <a:srgbClr val="000000"/>
                </a:solidFill>
              </a: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4050142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8" name="Rectangle 3"/>
          <p:cNvSpPr>
            <a:spLocks noGrp="1" noChangeArrowheads="1"/>
          </p:cNvSpPr>
          <p:nvPr>
            <p:ph type="sldNum" sz="quarter" idx="11"/>
          </p:nvPr>
        </p:nvSpPr>
        <p:spPr>
          <a:ln/>
        </p:spPr>
        <p:txBody>
          <a:bodyPr/>
          <a:lstStyle>
            <a:lvl1pPr>
              <a:defRPr/>
            </a:lvl1pPr>
          </a:lstStyle>
          <a:p>
            <a:fld id="{323E0FAE-E063-4503-B13B-5F6BFB9946A1}" type="slidenum">
              <a:rPr lang="en-US" altLang="zh-CN">
                <a:solidFill>
                  <a:srgbClr val="000000"/>
                </a:solidFill>
              </a:rPr>
              <a:pPr/>
              <a:t>‹#›</a:t>
            </a:fld>
            <a:endParaRPr lang="en-US" altLang="zh-CN">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4009095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fld id="{3574881C-9458-4FB5-A677-FF672BCEF529}" type="slidenum">
              <a:rPr lang="en-US" altLang="zh-CN">
                <a:solidFill>
                  <a:srgbClr val="000000"/>
                </a:solidFill>
              </a:rPr>
              <a:pPr/>
              <a:t>‹#›</a:t>
            </a:fld>
            <a:endParaRPr lang="en-US" altLang="zh-CN">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3316382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3" name="Rectangle 3"/>
          <p:cNvSpPr>
            <a:spLocks noGrp="1" noChangeArrowheads="1"/>
          </p:cNvSpPr>
          <p:nvPr>
            <p:ph type="sldNum" sz="quarter" idx="11"/>
          </p:nvPr>
        </p:nvSpPr>
        <p:spPr>
          <a:ln/>
        </p:spPr>
        <p:txBody>
          <a:bodyPr/>
          <a:lstStyle>
            <a:lvl1pPr>
              <a:defRPr/>
            </a:lvl1pPr>
          </a:lstStyle>
          <a:p>
            <a:fld id="{46D8CE1E-E59D-4F8B-BCDB-9E3B0197BFD8}" type="slidenum">
              <a:rPr lang="en-US" altLang="zh-CN">
                <a:solidFill>
                  <a:srgbClr val="000000"/>
                </a:solidFill>
              </a:rPr>
              <a:pPr/>
              <a:t>‹#›</a:t>
            </a:fld>
            <a:endParaRPr lang="en-US" altLang="zh-CN">
              <a:solidFill>
                <a:srgbClr val="000000"/>
              </a:solidFill>
            </a:endParaRPr>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3354958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16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3"/>
            <a:ext cx="5111750" cy="4877594"/>
          </a:xfrm>
        </p:spPr>
        <p:txBody>
          <a:bodyPr/>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8"/>
            <a:ext cx="3008313" cy="3909219"/>
          </a:xfrm>
        </p:spPr>
        <p:txBody>
          <a:bodyPr/>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fld id="{837475EA-643F-42BF-AA26-4E0F5A3B583D}" type="slidenum">
              <a:rPr lang="en-US" altLang="zh-CN">
                <a:solidFill>
                  <a:srgbClr val="000000"/>
                </a:solidFill>
              </a: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61960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5_标题幻灯片">
    <p:spTree>
      <p:nvGrpSpPr>
        <p:cNvPr id="1" name=""/>
        <p:cNvGrpSpPr/>
        <p:nvPr/>
      </p:nvGrpSpPr>
      <p:grpSpPr>
        <a:xfrm>
          <a:off x="0" y="0"/>
          <a:ext cx="0" cy="0"/>
          <a:chOff x="0" y="0"/>
          <a:chExt cx="0" cy="0"/>
        </a:xfrm>
      </p:grpSpPr>
      <p:sp>
        <p:nvSpPr>
          <p:cNvPr id="8" name="Rectangle 36"/>
          <p:cNvSpPr>
            <a:spLocks noChangeArrowheads="1"/>
          </p:cNvSpPr>
          <p:nvPr/>
        </p:nvSpPr>
        <p:spPr bwMode="auto">
          <a:xfrm>
            <a:off x="1441450" y="5498042"/>
            <a:ext cx="7702550" cy="216958"/>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16" name="标题 1"/>
          <p:cNvSpPr>
            <a:spLocks noGrp="1"/>
          </p:cNvSpPr>
          <p:nvPr>
            <p:ph type="title"/>
          </p:nvPr>
        </p:nvSpPr>
        <p:spPr>
          <a:xfrm>
            <a:off x="971603" y="1770051"/>
            <a:ext cx="7594059" cy="1791339"/>
          </a:xfrm>
          <a:noFill/>
        </p:spPr>
        <p:txBody>
          <a:bodyPr>
            <a:normAutofit/>
          </a:bodyPr>
          <a:lstStyle>
            <a:lvl1pPr algn="ctr">
              <a:defRPr sz="3600" b="0" baseline="0">
                <a:solidFill>
                  <a:srgbClr val="0000FF"/>
                </a:solidFill>
                <a:effectLst/>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dirty="0"/>
          </a:p>
        </p:txBody>
      </p:sp>
      <p:sp>
        <p:nvSpPr>
          <p:cNvPr id="11" name="灯片编号占位符 10"/>
          <p:cNvSpPr>
            <a:spLocks noGrp="1"/>
          </p:cNvSpPr>
          <p:nvPr>
            <p:ph type="sldNum" sz="quarter" idx="13"/>
          </p:nvPr>
        </p:nvSpPr>
        <p:spPr>
          <a:xfrm>
            <a:off x="6512692" y="5498042"/>
            <a:ext cx="2133600" cy="216958"/>
          </a:xfrm>
        </p:spPr>
        <p:txBody>
          <a:bodyPr/>
          <a:lstStyle>
            <a:lvl1pPr>
              <a:defRPr>
                <a:solidFill>
                  <a:schemeClr val="bg1"/>
                </a:solidFill>
              </a:defRPr>
            </a:lvl1pPr>
          </a:lstStyle>
          <a:p>
            <a:fld id="{2D6CD9D1-4DF3-4DC0-A8DC-E2282698A5F5}" type="slidenum">
              <a:rPr lang="zh-CN" altLang="en-US" smtClean="0">
                <a:solidFill>
                  <a:prstClr val="white"/>
                </a:solidFill>
              </a:rPr>
              <a:pPr/>
              <a:t>‹#›</a:t>
            </a:fld>
            <a:endParaRPr lang="zh-CN" altLang="en-US">
              <a:solidFill>
                <a:prstClr val="white"/>
              </a:solidFill>
            </a:endParaRPr>
          </a:p>
        </p:txBody>
      </p:sp>
      <p:sp>
        <p:nvSpPr>
          <p:cNvPr id="14" name="Rectangle 36"/>
          <p:cNvSpPr>
            <a:spLocks noChangeArrowheads="1"/>
          </p:cNvSpPr>
          <p:nvPr/>
        </p:nvSpPr>
        <p:spPr bwMode="auto">
          <a:xfrm>
            <a:off x="5403186" y="364668"/>
            <a:ext cx="3504934" cy="216958"/>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17" name="Rectangle 36"/>
          <p:cNvSpPr>
            <a:spLocks noChangeArrowheads="1"/>
          </p:cNvSpPr>
          <p:nvPr/>
        </p:nvSpPr>
        <p:spPr bwMode="auto">
          <a:xfrm>
            <a:off x="563010" y="395155"/>
            <a:ext cx="3504934" cy="216958"/>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11962" y="51030"/>
            <a:ext cx="936104" cy="775226"/>
          </a:xfrm>
          <a:prstGeom prst="rect">
            <a:avLst/>
          </a:prstGeom>
        </p:spPr>
      </p:pic>
    </p:spTree>
    <p:extLst>
      <p:ext uri="{BB962C8B-B14F-4D97-AF65-F5344CB8AC3E}">
        <p14:creationId xmlns:p14="http://schemas.microsoft.com/office/powerpoint/2010/main" val="205629754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16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25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pPr lvl="0"/>
            <a:endParaRPr lang="zh-CN" altLang="en-US" noProof="0" smtClean="0"/>
          </a:p>
        </p:txBody>
      </p:sp>
      <p:sp>
        <p:nvSpPr>
          <p:cNvPr id="4" name="文本占位符 3"/>
          <p:cNvSpPr>
            <a:spLocks noGrp="1"/>
          </p:cNvSpPr>
          <p:nvPr>
            <p:ph type="body" sz="half" idx="2"/>
          </p:nvPr>
        </p:nvSpPr>
        <p:spPr>
          <a:xfrm>
            <a:off x="1792288" y="4472782"/>
            <a:ext cx="5486400" cy="670718"/>
          </a:xfrm>
        </p:spPr>
        <p:txBody>
          <a:bodyPr/>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fld id="{DE5BF66B-8010-4313-A641-E1077841B7A5}" type="slidenum">
              <a:rPr lang="en-US" altLang="zh-CN">
                <a:solidFill>
                  <a:srgbClr val="000000"/>
                </a:solidFill>
              </a:rPr>
              <a:pPr/>
              <a:t>‹#›</a:t>
            </a:fld>
            <a:endParaRPr lang="en-US" altLang="zh-CN">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5204099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fld id="{6CC2F051-E246-451D-910A-DBBE27B35A78}" type="slidenum">
              <a:rPr lang="en-US" altLang="zh-CN">
                <a:solidFill>
                  <a:srgbClr val="000000"/>
                </a:solidFill>
              </a: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35674688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45085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4508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fld id="{12EE9B5E-6897-4765-84EA-78D7B023C5E7}" type="slidenum">
              <a:rPr lang="en-US" altLang="zh-CN">
                <a:solidFill>
                  <a:srgbClr val="000000"/>
                </a:solidFill>
              </a:rPr>
              <a:pPr/>
              <a:t>‹#›</a:t>
            </a:fld>
            <a:endParaRPr lang="en-US" altLang="zh-CN">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27609494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8" name="Rectangle 36"/>
          <p:cNvSpPr>
            <a:spLocks noChangeArrowheads="1"/>
          </p:cNvSpPr>
          <p:nvPr userDrawn="1"/>
        </p:nvSpPr>
        <p:spPr bwMode="auto">
          <a:xfrm>
            <a:off x="1441450" y="5498042"/>
            <a:ext cx="7702550" cy="216958"/>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4" name="Rectangle 33"/>
          <p:cNvSpPr>
            <a:spLocks noChangeArrowheads="1"/>
          </p:cNvSpPr>
          <p:nvPr userDrawn="1"/>
        </p:nvSpPr>
        <p:spPr bwMode="auto">
          <a:xfrm flipV="1">
            <a:off x="809625" y="740776"/>
            <a:ext cx="7974448" cy="38366"/>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5" name="Oval 34"/>
          <p:cNvSpPr>
            <a:spLocks noChangeArrowheads="1"/>
          </p:cNvSpPr>
          <p:nvPr userDrawn="1"/>
        </p:nvSpPr>
        <p:spPr bwMode="auto">
          <a:xfrm>
            <a:off x="309199" y="212461"/>
            <a:ext cx="699457" cy="600664"/>
          </a:xfrm>
          <a:prstGeom prst="ellipse">
            <a:avLst/>
          </a:prstGeom>
          <a:solidFill>
            <a:srgbClr val="8F222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8" tIns="45714" rIns="91428" bIns="45714"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9" name="文本占位符 8"/>
          <p:cNvSpPr>
            <a:spLocks noGrp="1"/>
          </p:cNvSpPr>
          <p:nvPr>
            <p:ph type="body" sz="quarter" idx="10"/>
          </p:nvPr>
        </p:nvSpPr>
        <p:spPr>
          <a:xfrm>
            <a:off x="730420" y="956619"/>
            <a:ext cx="8053659" cy="4055893"/>
          </a:xfrm>
        </p:spPr>
        <p:txBody>
          <a:bodyPr>
            <a:normAutofit/>
          </a:bodyPr>
          <a:lstStyle>
            <a:lvl1pPr algn="just">
              <a:spcBef>
                <a:spcPts val="600"/>
              </a:spcBef>
              <a:spcAft>
                <a:spcPts val="600"/>
              </a:spcAft>
              <a:defRPr sz="2400" b="1" baseline="0">
                <a:effectLst/>
                <a:latin typeface="Calibri" panose="020F0502020204030204" pitchFamily="34" charset="0"/>
              </a:defRPr>
            </a:lvl1pPr>
            <a:lvl2pPr algn="just">
              <a:spcBef>
                <a:spcPts val="600"/>
              </a:spcBef>
              <a:spcAft>
                <a:spcPts val="600"/>
              </a:spcAft>
              <a:defRPr sz="2000" b="0" baseline="0">
                <a:effectLst/>
                <a:latin typeface="Calibri" panose="020F0502020204030204" pitchFamily="34" charset="0"/>
              </a:defRPr>
            </a:lvl2pPr>
            <a:lvl3pPr algn="just">
              <a:spcBef>
                <a:spcPts val="600"/>
              </a:spcBef>
              <a:spcAft>
                <a:spcPts val="600"/>
              </a:spcAft>
              <a:defRPr b="0" baseline="0">
                <a:effectLst/>
                <a:latin typeface="Calibri" panose="020F0502020204030204" pitchFamily="34" charset="0"/>
              </a:defRPr>
            </a:lvl3pPr>
            <a:lvl4pPr algn="just">
              <a:spcBef>
                <a:spcPts val="600"/>
              </a:spcBef>
              <a:spcAft>
                <a:spcPts val="600"/>
              </a:spcAft>
              <a:defRPr b="0" baseline="0">
                <a:effectLst/>
                <a:latin typeface="Calibri" panose="020F0502020204030204" pitchFamily="34" charset="0"/>
              </a:defRPr>
            </a:lvl4pPr>
            <a:lvl5pPr algn="just">
              <a:spcBef>
                <a:spcPts val="600"/>
              </a:spcBef>
              <a:spcAft>
                <a:spcPts val="600"/>
              </a:spcAft>
              <a:defRPr b="0" baseline="0">
                <a:effectLst/>
                <a:latin typeface="Calibri" panose="020F0502020204030204"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6" name="标题 1"/>
          <p:cNvSpPr>
            <a:spLocks noGrp="1"/>
          </p:cNvSpPr>
          <p:nvPr>
            <p:ph type="title"/>
          </p:nvPr>
        </p:nvSpPr>
        <p:spPr>
          <a:xfrm>
            <a:off x="1107969" y="156946"/>
            <a:ext cx="7676104" cy="540314"/>
          </a:xfrm>
          <a:noFill/>
        </p:spPr>
        <p:txBody>
          <a:bodyPr>
            <a:normAutofit/>
          </a:bodyPr>
          <a:lstStyle>
            <a:lvl1pPr algn="just">
              <a:defRPr sz="3600" b="0" baseline="0">
                <a:solidFill>
                  <a:srgbClr val="0000FF"/>
                </a:solidFill>
                <a:effectLst/>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11" name="灯片编号占位符 10"/>
          <p:cNvSpPr>
            <a:spLocks noGrp="1"/>
          </p:cNvSpPr>
          <p:nvPr>
            <p:ph type="sldNum" sz="quarter" idx="13"/>
          </p:nvPr>
        </p:nvSpPr>
        <p:spPr>
          <a:xfrm>
            <a:off x="6444208" y="5485637"/>
            <a:ext cx="2133600" cy="216958"/>
          </a:xfrm>
        </p:spPr>
        <p:txBody>
          <a:bodyPr/>
          <a:lstStyle>
            <a:lvl1pPr>
              <a:defRPr>
                <a:solidFill>
                  <a:schemeClr val="bg1"/>
                </a:solidFill>
              </a:defRPr>
            </a:lvl1pPr>
          </a:lstStyle>
          <a:p>
            <a:pPr>
              <a:defRPr/>
            </a:pPr>
            <a:fld id="{7615FCAC-EDCB-4B76-AAED-BDCB9B34DD4B}" type="slidenum">
              <a:rPr lang="en-US" altLang="zh-CN" smtClean="0">
                <a:solidFill>
                  <a:prstClr val="white"/>
                </a:solidFill>
              </a:rPr>
              <a:pPr>
                <a:defRPr/>
              </a:pPr>
              <a:t>‹#›</a:t>
            </a:fld>
            <a:endParaRPr lang="en-US" altLang="zh-CN" dirty="0">
              <a:solidFill>
                <a:prstClr val="white"/>
              </a:solidFill>
            </a:endParaRPr>
          </a:p>
        </p:txBody>
      </p:sp>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848" y="49190"/>
            <a:ext cx="936104" cy="775226"/>
          </a:xfrm>
          <a:prstGeom prst="rect">
            <a:avLst/>
          </a:prstGeom>
        </p:spPr>
      </p:pic>
    </p:spTree>
    <p:extLst>
      <p:ext uri="{BB962C8B-B14F-4D97-AF65-F5344CB8AC3E}">
        <p14:creationId xmlns:p14="http://schemas.microsoft.com/office/powerpoint/2010/main" val="40435390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8" name="Rectangle 36"/>
          <p:cNvSpPr>
            <a:spLocks noChangeArrowheads="1"/>
          </p:cNvSpPr>
          <p:nvPr userDrawn="1"/>
        </p:nvSpPr>
        <p:spPr bwMode="auto">
          <a:xfrm>
            <a:off x="1441450" y="5498042"/>
            <a:ext cx="7702550" cy="216958"/>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4" name="Rectangle 33"/>
          <p:cNvSpPr>
            <a:spLocks noChangeArrowheads="1"/>
          </p:cNvSpPr>
          <p:nvPr userDrawn="1"/>
        </p:nvSpPr>
        <p:spPr bwMode="auto">
          <a:xfrm flipV="1">
            <a:off x="809625" y="740776"/>
            <a:ext cx="7974448" cy="38366"/>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5" name="Oval 34"/>
          <p:cNvSpPr>
            <a:spLocks noChangeArrowheads="1"/>
          </p:cNvSpPr>
          <p:nvPr userDrawn="1"/>
        </p:nvSpPr>
        <p:spPr bwMode="auto">
          <a:xfrm>
            <a:off x="309199" y="212461"/>
            <a:ext cx="699457" cy="600664"/>
          </a:xfrm>
          <a:prstGeom prst="ellipse">
            <a:avLst/>
          </a:prstGeom>
          <a:solidFill>
            <a:srgbClr val="8F222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8" tIns="45714" rIns="91428" bIns="45714"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9" name="文本占位符 8"/>
          <p:cNvSpPr>
            <a:spLocks noGrp="1"/>
          </p:cNvSpPr>
          <p:nvPr>
            <p:ph type="body" sz="quarter" idx="10"/>
          </p:nvPr>
        </p:nvSpPr>
        <p:spPr>
          <a:xfrm>
            <a:off x="730420" y="956619"/>
            <a:ext cx="8053659" cy="4055893"/>
          </a:xfrm>
        </p:spPr>
        <p:txBody>
          <a:bodyPr>
            <a:normAutofit/>
          </a:bodyPr>
          <a:lstStyle>
            <a:lvl1pPr algn="just">
              <a:spcBef>
                <a:spcPts val="600"/>
              </a:spcBef>
              <a:spcAft>
                <a:spcPts val="600"/>
              </a:spcAft>
              <a:defRPr sz="2400" b="1" baseline="0">
                <a:effectLst/>
                <a:latin typeface="Calibri" panose="020F0502020204030204" pitchFamily="34" charset="0"/>
              </a:defRPr>
            </a:lvl1pPr>
            <a:lvl2pPr algn="just">
              <a:spcBef>
                <a:spcPts val="600"/>
              </a:spcBef>
              <a:spcAft>
                <a:spcPts val="600"/>
              </a:spcAft>
              <a:defRPr sz="2000" b="0" baseline="0">
                <a:effectLst/>
                <a:latin typeface="Calibri" panose="020F0502020204030204" pitchFamily="34" charset="0"/>
              </a:defRPr>
            </a:lvl2pPr>
            <a:lvl3pPr algn="just">
              <a:spcBef>
                <a:spcPts val="600"/>
              </a:spcBef>
              <a:spcAft>
                <a:spcPts val="600"/>
              </a:spcAft>
              <a:defRPr b="0" baseline="0">
                <a:effectLst/>
                <a:latin typeface="Calibri" panose="020F0502020204030204" pitchFamily="34" charset="0"/>
              </a:defRPr>
            </a:lvl3pPr>
            <a:lvl4pPr algn="just">
              <a:spcBef>
                <a:spcPts val="600"/>
              </a:spcBef>
              <a:spcAft>
                <a:spcPts val="600"/>
              </a:spcAft>
              <a:defRPr b="0" baseline="0">
                <a:effectLst/>
                <a:latin typeface="Calibri" panose="020F0502020204030204" pitchFamily="34" charset="0"/>
              </a:defRPr>
            </a:lvl4pPr>
            <a:lvl5pPr algn="just">
              <a:spcBef>
                <a:spcPts val="600"/>
              </a:spcBef>
              <a:spcAft>
                <a:spcPts val="600"/>
              </a:spcAft>
              <a:defRPr b="0" baseline="0">
                <a:effectLst/>
                <a:latin typeface="Calibri" panose="020F0502020204030204"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6" name="标题 1"/>
          <p:cNvSpPr>
            <a:spLocks noGrp="1"/>
          </p:cNvSpPr>
          <p:nvPr>
            <p:ph type="title"/>
          </p:nvPr>
        </p:nvSpPr>
        <p:spPr>
          <a:xfrm>
            <a:off x="1107969" y="156946"/>
            <a:ext cx="7676104" cy="540314"/>
          </a:xfrm>
          <a:noFill/>
        </p:spPr>
        <p:txBody>
          <a:bodyPr>
            <a:normAutofit/>
          </a:bodyPr>
          <a:lstStyle>
            <a:lvl1pPr algn="just">
              <a:defRPr sz="3600" b="0" baseline="0">
                <a:solidFill>
                  <a:srgbClr val="0000FF"/>
                </a:solidFill>
                <a:effectLst/>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11" name="灯片编号占位符 10"/>
          <p:cNvSpPr>
            <a:spLocks noGrp="1"/>
          </p:cNvSpPr>
          <p:nvPr>
            <p:ph type="sldNum" sz="quarter" idx="13"/>
          </p:nvPr>
        </p:nvSpPr>
        <p:spPr>
          <a:xfrm>
            <a:off x="6444208" y="5485637"/>
            <a:ext cx="2133600" cy="216958"/>
          </a:xfrm>
        </p:spPr>
        <p:txBody>
          <a:bodyPr/>
          <a:lstStyle>
            <a:lvl1pPr>
              <a:defRPr>
                <a:solidFill>
                  <a:schemeClr val="bg1"/>
                </a:solidFill>
              </a:defRPr>
            </a:lvl1pPr>
          </a:lstStyle>
          <a:p>
            <a:pPr>
              <a:defRPr/>
            </a:pPr>
            <a:fld id="{7615FCAC-EDCB-4B76-AAED-BDCB9B34DD4B}" type="slidenum">
              <a:rPr lang="en-US" altLang="zh-CN" smtClean="0">
                <a:solidFill>
                  <a:prstClr val="white"/>
                </a:solidFill>
              </a:rPr>
              <a:pPr>
                <a:defRPr/>
              </a:pPr>
              <a:t>‹#›</a:t>
            </a:fld>
            <a:endParaRPr lang="en-US" altLang="zh-CN" dirty="0">
              <a:solidFill>
                <a:prstClr val="white"/>
              </a:solidFill>
            </a:endParaRPr>
          </a:p>
        </p:txBody>
      </p:sp>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848" y="49190"/>
            <a:ext cx="936104" cy="775226"/>
          </a:xfrm>
          <a:prstGeom prst="rect">
            <a:avLst/>
          </a:prstGeom>
        </p:spPr>
      </p:pic>
    </p:spTree>
    <p:extLst>
      <p:ext uri="{BB962C8B-B14F-4D97-AF65-F5344CB8AC3E}">
        <p14:creationId xmlns:p14="http://schemas.microsoft.com/office/powerpoint/2010/main" val="3053462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24"/>
            <a:ext cx="7772400" cy="1135063"/>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lvl1pPr>
            <a:lvl2pPr marL="457145" indent="0">
              <a:buNone/>
              <a:defRPr sz="1800"/>
            </a:lvl2pPr>
            <a:lvl3pPr marL="914291" indent="0">
              <a:buNone/>
              <a:defRPr sz="1600"/>
            </a:lvl3pPr>
            <a:lvl4pPr marL="1371435" indent="0">
              <a:buNone/>
              <a:defRPr sz="1400"/>
            </a:lvl4pPr>
            <a:lvl5pPr marL="1828581" indent="0">
              <a:buNone/>
              <a:defRPr sz="1400"/>
            </a:lvl5pPr>
            <a:lvl6pPr marL="2285725" indent="0">
              <a:buNone/>
              <a:defRPr sz="1400"/>
            </a:lvl6pPr>
            <a:lvl7pPr marL="2742870" indent="0">
              <a:buNone/>
              <a:defRPr sz="1400"/>
            </a:lvl7pPr>
            <a:lvl8pPr marL="3200016" indent="0">
              <a:buNone/>
              <a:defRPr sz="1400"/>
            </a:lvl8pPr>
            <a:lvl9pPr marL="3657162"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0751083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11DF6C85-580E-49AA-8C0F-7282E851D184}" type="datetimeFigureOut">
              <a:rPr lang="en-US" smtClean="0">
                <a:solidFill>
                  <a:prstClr val="black">
                    <a:tint val="75000"/>
                  </a:prstClr>
                </a:solidFill>
              </a:rPr>
              <a:pPr/>
              <a:t>3/19/2020</a:t>
            </a:fld>
            <a:endParaRPr 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D95434A-1094-4C26-ADA4-1AB6210859AE}" type="slidenum">
              <a:rPr 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155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3101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2" y="1112373"/>
            <a:ext cx="8979446" cy="3005267"/>
          </a:xfrm>
          <a:prstGeom prst="rect">
            <a:avLst/>
          </a:prstGeom>
          <a:pattFill prst="pct5">
            <a:fgClr>
              <a:schemeClr val="bg1">
                <a:lumMod val="75000"/>
              </a:schemeClr>
            </a:fgClr>
            <a:bgClr>
              <a:schemeClr val="bg1"/>
            </a:bgClr>
          </a:pattFill>
          <a:effectLst>
            <a:reflection blurRad="12700" stA="30000" endPos="36000" dir="5400000" sy="-100000" algn="bl" rotWithShape="0"/>
          </a:effectLst>
        </p:spPr>
      </p:pic>
      <p:sp>
        <p:nvSpPr>
          <p:cNvPr id="3" name="日期占位符 2"/>
          <p:cNvSpPr>
            <a:spLocks noGrp="1"/>
          </p:cNvSpPr>
          <p:nvPr>
            <p:ph type="dt" sz="half" idx="10"/>
          </p:nvPr>
        </p:nvSpPr>
        <p:spPr>
          <a:xfrm>
            <a:off x="457200" y="5301852"/>
            <a:ext cx="2133600" cy="304271"/>
          </a:xfrm>
        </p:spPr>
        <p:txBody>
          <a:bodyPr/>
          <a:lstStyle/>
          <a:p>
            <a:fld id="{A50C5AAE-0B16-46AE-9118-13DD8FB9120E}" type="datetimeFigureOut">
              <a:rPr lang="zh-CN" altLang="en-US" smtClean="0">
                <a:solidFill>
                  <a:prstClr val="black">
                    <a:tint val="75000"/>
                  </a:prstClr>
                </a:solidFill>
              </a:rPr>
              <a:pPr/>
              <a:t>2020/3/19</a:t>
            </a:fld>
            <a:endParaRPr lang="zh-CN" altLang="en-US">
              <a:solidFill>
                <a:prstClr val="black">
                  <a:tint val="75000"/>
                </a:prstClr>
              </a:solidFill>
            </a:endParaRPr>
          </a:p>
        </p:txBody>
      </p:sp>
      <p:sp>
        <p:nvSpPr>
          <p:cNvPr id="4" name="页脚占位符 3"/>
          <p:cNvSpPr>
            <a:spLocks noGrp="1"/>
          </p:cNvSpPr>
          <p:nvPr>
            <p:ph type="ftr" sz="quarter" idx="11"/>
          </p:nvPr>
        </p:nvSpPr>
        <p:spPr>
          <a:xfrm>
            <a:off x="3124200" y="5301852"/>
            <a:ext cx="2895600" cy="304271"/>
          </a:xfrm>
        </p:spPr>
        <p:txBody>
          <a:bodyPr/>
          <a:lstStyle/>
          <a:p>
            <a:endParaRPr lang="zh-CN" altLang="en-US">
              <a:solidFill>
                <a:prstClr val="black">
                  <a:tint val="75000"/>
                </a:prstClr>
              </a:solidFill>
            </a:endParaRPr>
          </a:p>
        </p:txBody>
      </p:sp>
      <p:sp>
        <p:nvSpPr>
          <p:cNvPr id="6" name="矩形 5"/>
          <p:cNvSpPr/>
          <p:nvPr/>
        </p:nvSpPr>
        <p:spPr>
          <a:xfrm>
            <a:off x="0" y="0"/>
            <a:ext cx="9144000" cy="877280"/>
          </a:xfrm>
          <a:prstGeom prst="rect">
            <a:avLst/>
          </a:prstGeom>
          <a:gradFill flip="none" rotWithShape="1">
            <a:gsLst>
              <a:gs pos="0">
                <a:srgbClr val="6A1E1C"/>
              </a:gs>
              <a:gs pos="0">
                <a:schemeClr val="accent2">
                  <a:lumMod val="75000"/>
                  <a:shade val="30000"/>
                  <a:satMod val="115000"/>
                </a:schemeClr>
              </a:gs>
              <a:gs pos="32000">
                <a:schemeClr val="accent2">
                  <a:lumMod val="75000"/>
                  <a:shade val="100000"/>
                  <a:satMod val="115000"/>
                </a:schemeClr>
              </a:gs>
            </a:gsLst>
            <a:lin ang="0" scaled="1"/>
            <a:tileRect/>
          </a:gradFill>
          <a:ln>
            <a:solidFill>
              <a:srgbClr val="C00000"/>
            </a:solidFill>
          </a:ln>
        </p:spPr>
        <p:style>
          <a:lnRef idx="1">
            <a:schemeClr val="accent2"/>
          </a:lnRef>
          <a:fillRef idx="3">
            <a:schemeClr val="accent2"/>
          </a:fillRef>
          <a:effectRef idx="2">
            <a:schemeClr val="accent2"/>
          </a:effectRef>
          <a:fontRef idx="minor">
            <a:schemeClr val="lt1"/>
          </a:fontRef>
        </p:style>
        <p:txBody>
          <a:bodyPr lIns="91428" tIns="45714" rIns="91428" bIns="45714" rtlCol="0" anchor="ctr"/>
          <a:lstStyle/>
          <a:p>
            <a:pPr algn="ctr"/>
            <a:r>
              <a:rPr lang="zh-CN" altLang="en-US" sz="3200" dirty="0">
                <a:solidFill>
                  <a:prstClr val="white"/>
                </a:solidFill>
              </a:rPr>
              <a:t>        计算机科学与技术学院</a:t>
            </a:r>
            <a:endParaRPr lang="zh-CN" altLang="en-US" sz="2400" dirty="0">
              <a:solidFill>
                <a:prstClr val="white"/>
              </a:solidFill>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6" y="51030"/>
            <a:ext cx="936104" cy="775226"/>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5618" y="221941"/>
            <a:ext cx="1656183" cy="433407"/>
          </a:xfrm>
          <a:prstGeom prst="rect">
            <a:avLst/>
          </a:prstGeom>
        </p:spPr>
      </p:pic>
      <p:sp>
        <p:nvSpPr>
          <p:cNvPr id="11" name="矩形 10"/>
          <p:cNvSpPr/>
          <p:nvPr/>
        </p:nvSpPr>
        <p:spPr>
          <a:xfrm flipV="1">
            <a:off x="1665" y="5167067"/>
            <a:ext cx="9144000" cy="547374"/>
          </a:xfrm>
          <a:prstGeom prst="rect">
            <a:avLst/>
          </a:prstGeom>
          <a:pattFill prst="pct20">
            <a:fgClr>
              <a:schemeClr val="bg1">
                <a:lumMod val="50000"/>
              </a:schemeClr>
            </a:fgClr>
            <a:bgClr>
              <a:schemeClr val="bg1">
                <a:lumMod val="65000"/>
              </a:schemeClr>
            </a:bgClr>
          </a:pattFill>
          <a:ln>
            <a:noFill/>
          </a:ln>
          <a:scene3d>
            <a:camera prst="orthographicFront">
              <a:rot lat="0" lon="0" rev="10799999"/>
            </a:camera>
            <a:lightRig rig="threePt" dir="t"/>
          </a:scene3d>
          <a:sp3d/>
        </p:spPr>
        <p:style>
          <a:lnRef idx="1">
            <a:schemeClr val="accent2"/>
          </a:lnRef>
          <a:fillRef idx="3">
            <a:schemeClr val="accent2"/>
          </a:fillRef>
          <a:effectRef idx="2">
            <a:schemeClr val="accent2"/>
          </a:effectRef>
          <a:fontRef idx="minor">
            <a:schemeClr val="lt1"/>
          </a:fontRef>
        </p:style>
        <p:txBody>
          <a:bodyPr lIns="91428" tIns="45714" rIns="91428" bIns="45714" rtlCol="0" anchor="ctr"/>
          <a:lstStyle/>
          <a:p>
            <a:pPr algn="ctr"/>
            <a:endParaRPr lang="zh-CN" altLang="en-US">
              <a:solidFill>
                <a:prstClr val="black"/>
              </a:solidFill>
            </a:endParaRPr>
          </a:p>
        </p:txBody>
      </p:sp>
      <p:sp>
        <p:nvSpPr>
          <p:cNvPr id="15" name="矩形 14"/>
          <p:cNvSpPr/>
          <p:nvPr/>
        </p:nvSpPr>
        <p:spPr>
          <a:xfrm>
            <a:off x="1665" y="955356"/>
            <a:ext cx="9144000" cy="4320480"/>
          </a:xfrm>
          <a:prstGeom prst="rect">
            <a:avLst/>
          </a:prstGeom>
          <a:gradFill flip="none" rotWithShape="1">
            <a:gsLst>
              <a:gs pos="43000">
                <a:schemeClr val="bg1">
                  <a:alpha val="65000"/>
                </a:schemeClr>
              </a:gs>
              <a:gs pos="0">
                <a:schemeClr val="tx2">
                  <a:lumMod val="40000"/>
                  <a:lumOff val="60000"/>
                  <a:alpha val="0"/>
                </a:schemeClr>
              </a:gs>
            </a:gsLst>
            <a:lin ang="16200000" scaled="1"/>
            <a:tileRect/>
          </a:gradFill>
          <a:ln>
            <a:noFill/>
          </a:ln>
        </p:spPr>
        <p:style>
          <a:lnRef idx="1">
            <a:schemeClr val="accent1"/>
          </a:lnRef>
          <a:fillRef idx="3">
            <a:schemeClr val="accent1"/>
          </a:fillRef>
          <a:effectRef idx="2">
            <a:schemeClr val="accent1"/>
          </a:effectRef>
          <a:fontRef idx="minor">
            <a:schemeClr val="lt1"/>
          </a:fontRef>
        </p:style>
        <p:txBody>
          <a:bodyPr lIns="91428" tIns="45714" rIns="91428" bIns="45714" rtlCol="0" anchor="ctr"/>
          <a:lstStyle/>
          <a:p>
            <a:pPr algn="ctr"/>
            <a:endParaRPr lang="zh-CN" altLang="en-US" b="1" dirty="0">
              <a:solidFill>
                <a:prstClr val="white"/>
              </a:solidFill>
              <a:effectLst>
                <a:outerShdw blurRad="38100" dist="38100" dir="2700000" algn="tl">
                  <a:srgbClr val="000000">
                    <a:alpha val="43137"/>
                  </a:srgbClr>
                </a:outerShdw>
              </a:effectLst>
            </a:endParaRPr>
          </a:p>
        </p:txBody>
      </p:sp>
      <p:sp>
        <p:nvSpPr>
          <p:cNvPr id="7" name="矩形 6"/>
          <p:cNvSpPr/>
          <p:nvPr/>
        </p:nvSpPr>
        <p:spPr>
          <a:xfrm flipV="1">
            <a:off x="0" y="877280"/>
            <a:ext cx="9144000" cy="180020"/>
          </a:xfrm>
          <a:prstGeom prst="rect">
            <a:avLst/>
          </a:prstGeom>
          <a:pattFill prst="pct20">
            <a:fgClr>
              <a:schemeClr val="bg1">
                <a:lumMod val="50000"/>
              </a:schemeClr>
            </a:fgClr>
            <a:bgClr>
              <a:schemeClr val="bg1">
                <a:lumMod val="65000"/>
              </a:schemeClr>
            </a:bgClr>
          </a:pattFill>
          <a:ln>
            <a:noFill/>
          </a:ln>
        </p:spPr>
        <p:style>
          <a:lnRef idx="1">
            <a:schemeClr val="accent2"/>
          </a:lnRef>
          <a:fillRef idx="3">
            <a:schemeClr val="accent2"/>
          </a:fillRef>
          <a:effectRef idx="2">
            <a:schemeClr val="accent2"/>
          </a:effectRef>
          <a:fontRef idx="minor">
            <a:schemeClr val="lt1"/>
          </a:fontRef>
        </p:style>
        <p:txBody>
          <a:bodyPr lIns="91428" tIns="45714" rIns="91428" bIns="45714" rtlCol="0" anchor="ctr"/>
          <a:lstStyle/>
          <a:p>
            <a:pPr algn="ctr"/>
            <a:endParaRPr lang="zh-CN" altLang="en-US">
              <a:solidFill>
                <a:prstClr val="white"/>
              </a:solidFill>
            </a:endParaRPr>
          </a:p>
        </p:txBody>
      </p:sp>
      <p:sp>
        <p:nvSpPr>
          <p:cNvPr id="16" name="内容占位符 22"/>
          <p:cNvSpPr>
            <a:spLocks noGrp="1"/>
          </p:cNvSpPr>
          <p:nvPr>
            <p:ph sz="quarter" idx="13"/>
          </p:nvPr>
        </p:nvSpPr>
        <p:spPr>
          <a:xfrm>
            <a:off x="1043610" y="1777380"/>
            <a:ext cx="7056784" cy="1620180"/>
          </a:xfrm>
        </p:spPr>
        <p:txBody>
          <a:bodyPr anchor="ctr">
            <a:normAutofit/>
          </a:bodyPr>
          <a:lstStyle>
            <a:lvl1pPr marL="0" indent="0" algn="ctr">
              <a:buNone/>
              <a:defRPr sz="6000" b="0">
                <a:solidFill>
                  <a:srgbClr val="E21D08"/>
                </a:solidFill>
                <a:effectLst/>
                <a:latin typeface="华文新魏" panose="02010800040101010101" pitchFamily="2" charset="-122"/>
                <a:ea typeface="华文新魏" panose="02010800040101010101" pitchFamily="2" charset="-122"/>
              </a:defRPr>
            </a:lvl1pPr>
          </a:lstStyle>
          <a:p>
            <a:pPr lvl="0"/>
            <a:r>
              <a:rPr lang="zh-CN" altLang="en-US" smtClean="0"/>
              <a:t>单击此处编辑母版文本样式</a:t>
            </a:r>
          </a:p>
        </p:txBody>
      </p:sp>
      <p:sp>
        <p:nvSpPr>
          <p:cNvPr id="17" name="内容占位符 24"/>
          <p:cNvSpPr>
            <a:spLocks noGrp="1"/>
          </p:cNvSpPr>
          <p:nvPr>
            <p:ph sz="quarter" idx="14"/>
          </p:nvPr>
        </p:nvSpPr>
        <p:spPr>
          <a:xfrm>
            <a:off x="2087570" y="3577171"/>
            <a:ext cx="4968875" cy="1336364"/>
          </a:xfrm>
        </p:spPr>
        <p:txBody>
          <a:bodyPr anchor="ctr">
            <a:normAutofit/>
          </a:bodyPr>
          <a:lstStyle>
            <a:lvl1pPr marL="0" indent="0" algn="ctr">
              <a:buNone/>
              <a:defRPr sz="3600" b="1">
                <a:solidFill>
                  <a:srgbClr val="E21D08"/>
                </a:solidFill>
                <a:effectLst/>
                <a:latin typeface="+mj-lt"/>
                <a:ea typeface="楷体" panose="02010609060101010101" pitchFamily="49" charset="-122"/>
              </a:defRPr>
            </a:lvl1pPr>
          </a:lstStyle>
          <a:p>
            <a:pPr lvl="0"/>
            <a:r>
              <a:rPr lang="zh-CN" altLang="en-US" smtClean="0"/>
              <a:t>单击此处编辑母版文本样式</a:t>
            </a:r>
          </a:p>
        </p:txBody>
      </p:sp>
      <p:sp>
        <p:nvSpPr>
          <p:cNvPr id="18" name="TextBox 17"/>
          <p:cNvSpPr txBox="1"/>
          <p:nvPr userDrawn="1"/>
        </p:nvSpPr>
        <p:spPr>
          <a:xfrm>
            <a:off x="167850" y="913285"/>
            <a:ext cx="371704" cy="4248472"/>
          </a:xfrm>
          <a:prstGeom prst="rect">
            <a:avLst/>
          </a:prstGeom>
          <a:gradFill flip="none" rotWithShape="1">
            <a:gsLst>
              <a:gs pos="0">
                <a:srgbClr val="8F2222">
                  <a:tint val="66000"/>
                  <a:satMod val="160000"/>
                </a:srgbClr>
              </a:gs>
              <a:gs pos="50000">
                <a:srgbClr val="8F2222">
                  <a:tint val="44500"/>
                  <a:satMod val="160000"/>
                </a:srgbClr>
              </a:gs>
              <a:gs pos="100000">
                <a:srgbClr val="8F2222">
                  <a:tint val="23500"/>
                  <a:satMod val="160000"/>
                </a:srgbClr>
              </a:gs>
            </a:gsLst>
            <a:lin ang="10800000" scaled="1"/>
            <a:tileRect/>
          </a:gradFill>
          <a:ln>
            <a:noFill/>
          </a:ln>
        </p:spPr>
        <p:txBody>
          <a:bodyPr vert="eaVert" wrap="none" lIns="91428" tIns="45714" rIns="91428" bIns="45714" anchor="ctr"/>
          <a:lstStyle>
            <a:defPPr>
              <a:defRPr lang="zh-CN"/>
            </a:defPPr>
            <a:lvl1pPr>
              <a:defRPr i="1">
                <a:latin typeface="Calibri" panose="020F0502020204030204" pitchFamily="34" charset="0"/>
                <a:ea typeface="宋体" panose="02010600030101010101" pitchFamily="2" charset="-122"/>
              </a:defRPr>
            </a:lvl1pPr>
            <a:lvl2pPr marL="742950" indent="-285750">
              <a:defRPr i="1">
                <a:latin typeface="Arial" panose="020B0604020202020204" pitchFamily="34" charset="0"/>
                <a:ea typeface="宋体" panose="02010600030101010101" pitchFamily="2" charset="-122"/>
              </a:defRPr>
            </a:lvl2pPr>
            <a:lvl3pPr marL="1143000" indent="-228600">
              <a:defRPr i="1">
                <a:latin typeface="Arial" panose="020B0604020202020204" pitchFamily="34" charset="0"/>
                <a:ea typeface="宋体" panose="02010600030101010101" pitchFamily="2" charset="-122"/>
              </a:defRPr>
            </a:lvl3pPr>
            <a:lvl4pPr marL="1600200" indent="-228600">
              <a:defRPr i="1">
                <a:latin typeface="Arial" panose="020B0604020202020204" pitchFamily="34" charset="0"/>
                <a:ea typeface="宋体" panose="02010600030101010101" pitchFamily="2" charset="-122"/>
              </a:defRPr>
            </a:lvl4pPr>
            <a:lvl5pPr marL="2057400" indent="-228600">
              <a:defRPr i="1">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latin typeface="Arial" panose="020B0604020202020204" pitchFamily="34" charset="0"/>
                <a:ea typeface="宋体" panose="02010600030101010101" pitchFamily="2" charset="-122"/>
              </a:defRPr>
            </a:lvl9pPr>
          </a:lstStyle>
          <a:p>
            <a:r>
              <a:rPr lang="zh-CN" altLang="en-US" i="0" dirty="0">
                <a:solidFill>
                  <a:prstClr val="white"/>
                </a:solidFill>
              </a:rPr>
              <a:t>数据结构（</a:t>
            </a:r>
            <a:r>
              <a:rPr lang="en-US" altLang="zh-CN" i="0" dirty="0">
                <a:solidFill>
                  <a:prstClr val="white"/>
                </a:solidFill>
              </a:rPr>
              <a:t>Python</a:t>
            </a:r>
            <a:r>
              <a:rPr lang="zh-CN" altLang="en-US" i="0" dirty="0">
                <a:solidFill>
                  <a:prstClr val="white"/>
                </a:solidFill>
              </a:rPr>
              <a:t>语言版）</a:t>
            </a:r>
          </a:p>
        </p:txBody>
      </p:sp>
    </p:spTree>
    <p:extLst>
      <p:ext uri="{BB962C8B-B14F-4D97-AF65-F5344CB8AC3E}">
        <p14:creationId xmlns:p14="http://schemas.microsoft.com/office/powerpoint/2010/main" val="25989065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标题幻灯片">
    <p:spTree>
      <p:nvGrpSpPr>
        <p:cNvPr id="1" name=""/>
        <p:cNvGrpSpPr/>
        <p:nvPr/>
      </p:nvGrpSpPr>
      <p:grpSpPr>
        <a:xfrm>
          <a:off x="0" y="0"/>
          <a:ext cx="0" cy="0"/>
          <a:chOff x="0" y="0"/>
          <a:chExt cx="0" cy="0"/>
        </a:xfrm>
      </p:grpSpPr>
      <p:sp>
        <p:nvSpPr>
          <p:cNvPr id="8" name="Rectangle 36"/>
          <p:cNvSpPr>
            <a:spLocks noChangeArrowheads="1"/>
          </p:cNvSpPr>
          <p:nvPr/>
        </p:nvSpPr>
        <p:spPr bwMode="auto">
          <a:xfrm>
            <a:off x="1441450" y="5498042"/>
            <a:ext cx="7702550" cy="216958"/>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16" name="标题 1"/>
          <p:cNvSpPr>
            <a:spLocks noGrp="1"/>
          </p:cNvSpPr>
          <p:nvPr>
            <p:ph type="title"/>
          </p:nvPr>
        </p:nvSpPr>
        <p:spPr>
          <a:xfrm>
            <a:off x="971603" y="1770048"/>
            <a:ext cx="7594059" cy="1791339"/>
          </a:xfrm>
          <a:noFill/>
        </p:spPr>
        <p:txBody>
          <a:bodyPr>
            <a:normAutofit/>
          </a:bodyPr>
          <a:lstStyle>
            <a:lvl1pPr algn="ctr">
              <a:defRPr sz="3600" b="0" baseline="0">
                <a:solidFill>
                  <a:srgbClr val="0000FF"/>
                </a:solidFill>
                <a:effectLst/>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dirty="0"/>
          </a:p>
        </p:txBody>
      </p:sp>
      <p:sp>
        <p:nvSpPr>
          <p:cNvPr id="11" name="灯片编号占位符 10"/>
          <p:cNvSpPr>
            <a:spLocks noGrp="1"/>
          </p:cNvSpPr>
          <p:nvPr>
            <p:ph type="sldNum" sz="quarter" idx="13"/>
          </p:nvPr>
        </p:nvSpPr>
        <p:spPr>
          <a:xfrm>
            <a:off x="6512692" y="5498042"/>
            <a:ext cx="2133600" cy="216958"/>
          </a:xfrm>
        </p:spPr>
        <p:txBody>
          <a:bodyPr/>
          <a:lstStyle>
            <a:lvl1pPr>
              <a:defRPr>
                <a:solidFill>
                  <a:schemeClr val="bg1"/>
                </a:solidFill>
              </a:defRPr>
            </a:lvl1pPr>
          </a:lstStyle>
          <a:p>
            <a:fld id="{2D6CD9D1-4DF3-4DC0-A8DC-E2282698A5F5}" type="slidenum">
              <a:rPr lang="zh-CN" altLang="en-US" smtClean="0">
                <a:solidFill>
                  <a:prstClr val="white"/>
                </a:solidFill>
              </a:rPr>
              <a:pPr/>
              <a:t>‹#›</a:t>
            </a:fld>
            <a:endParaRPr lang="zh-CN" altLang="en-US">
              <a:solidFill>
                <a:prstClr val="white"/>
              </a:solidFill>
            </a:endParaRPr>
          </a:p>
        </p:txBody>
      </p:sp>
      <p:sp>
        <p:nvSpPr>
          <p:cNvPr id="14" name="Rectangle 36"/>
          <p:cNvSpPr>
            <a:spLocks noChangeArrowheads="1"/>
          </p:cNvSpPr>
          <p:nvPr/>
        </p:nvSpPr>
        <p:spPr bwMode="auto">
          <a:xfrm>
            <a:off x="5403186" y="364668"/>
            <a:ext cx="3504934" cy="216958"/>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17" name="Rectangle 36"/>
          <p:cNvSpPr>
            <a:spLocks noChangeArrowheads="1"/>
          </p:cNvSpPr>
          <p:nvPr/>
        </p:nvSpPr>
        <p:spPr bwMode="auto">
          <a:xfrm>
            <a:off x="563010" y="395155"/>
            <a:ext cx="3504934" cy="216958"/>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11962" y="51030"/>
            <a:ext cx="936104" cy="775226"/>
          </a:xfrm>
          <a:prstGeom prst="rect">
            <a:avLst/>
          </a:prstGeom>
        </p:spPr>
      </p:pic>
    </p:spTree>
    <p:extLst>
      <p:ext uri="{BB962C8B-B14F-4D97-AF65-F5344CB8AC3E}">
        <p14:creationId xmlns:p14="http://schemas.microsoft.com/office/powerpoint/2010/main" val="114564982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8" name="Rectangle 36"/>
          <p:cNvSpPr>
            <a:spLocks noChangeArrowheads="1"/>
          </p:cNvSpPr>
          <p:nvPr userDrawn="1"/>
        </p:nvSpPr>
        <p:spPr bwMode="auto">
          <a:xfrm>
            <a:off x="1441450" y="5498042"/>
            <a:ext cx="7702550" cy="216958"/>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4" name="Rectangle 33"/>
          <p:cNvSpPr>
            <a:spLocks noChangeArrowheads="1"/>
          </p:cNvSpPr>
          <p:nvPr userDrawn="1"/>
        </p:nvSpPr>
        <p:spPr bwMode="auto">
          <a:xfrm flipV="1">
            <a:off x="809625" y="740775"/>
            <a:ext cx="7974448" cy="38366"/>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5" name="Oval 34"/>
          <p:cNvSpPr>
            <a:spLocks noChangeArrowheads="1"/>
          </p:cNvSpPr>
          <p:nvPr userDrawn="1"/>
        </p:nvSpPr>
        <p:spPr bwMode="auto">
          <a:xfrm>
            <a:off x="309193" y="212461"/>
            <a:ext cx="699457" cy="600664"/>
          </a:xfrm>
          <a:prstGeom prst="ellipse">
            <a:avLst/>
          </a:prstGeom>
          <a:solidFill>
            <a:srgbClr val="8F222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8" tIns="45714" rIns="91428" bIns="45714"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defRPr/>
            </a:pPr>
            <a:endParaRPr lang="zh-CN" altLang="en-US" smtClean="0">
              <a:solidFill>
                <a:prstClr val="black"/>
              </a:solidFill>
              <a:latin typeface="Calibri" panose="020F0502020204030204" pitchFamily="34" charset="0"/>
            </a:endParaRPr>
          </a:p>
        </p:txBody>
      </p:sp>
      <p:sp>
        <p:nvSpPr>
          <p:cNvPr id="9" name="文本占位符 8"/>
          <p:cNvSpPr>
            <a:spLocks noGrp="1"/>
          </p:cNvSpPr>
          <p:nvPr>
            <p:ph type="body" sz="quarter" idx="10"/>
          </p:nvPr>
        </p:nvSpPr>
        <p:spPr>
          <a:xfrm>
            <a:off x="730418" y="956619"/>
            <a:ext cx="8053659" cy="4055893"/>
          </a:xfrm>
        </p:spPr>
        <p:txBody>
          <a:bodyPr>
            <a:normAutofit/>
          </a:bodyPr>
          <a:lstStyle>
            <a:lvl1pPr algn="just">
              <a:spcBef>
                <a:spcPts val="600"/>
              </a:spcBef>
              <a:spcAft>
                <a:spcPts val="600"/>
              </a:spcAft>
              <a:defRPr sz="2400" b="1" baseline="0">
                <a:effectLst/>
                <a:latin typeface="Calibri" panose="020F0502020204030204" pitchFamily="34" charset="0"/>
              </a:defRPr>
            </a:lvl1pPr>
            <a:lvl2pPr algn="just">
              <a:spcBef>
                <a:spcPts val="600"/>
              </a:spcBef>
              <a:spcAft>
                <a:spcPts val="600"/>
              </a:spcAft>
              <a:defRPr sz="2000" b="0" baseline="0">
                <a:effectLst/>
                <a:latin typeface="Calibri" panose="020F0502020204030204" pitchFamily="34" charset="0"/>
              </a:defRPr>
            </a:lvl2pPr>
            <a:lvl3pPr algn="just">
              <a:spcBef>
                <a:spcPts val="600"/>
              </a:spcBef>
              <a:spcAft>
                <a:spcPts val="600"/>
              </a:spcAft>
              <a:defRPr b="0" baseline="0">
                <a:effectLst/>
                <a:latin typeface="Calibri" panose="020F0502020204030204" pitchFamily="34" charset="0"/>
              </a:defRPr>
            </a:lvl3pPr>
            <a:lvl4pPr algn="just">
              <a:spcBef>
                <a:spcPts val="600"/>
              </a:spcBef>
              <a:spcAft>
                <a:spcPts val="600"/>
              </a:spcAft>
              <a:defRPr b="0" baseline="0">
                <a:effectLst/>
                <a:latin typeface="Calibri" panose="020F0502020204030204" pitchFamily="34" charset="0"/>
              </a:defRPr>
            </a:lvl4pPr>
            <a:lvl5pPr algn="just">
              <a:spcBef>
                <a:spcPts val="600"/>
              </a:spcBef>
              <a:spcAft>
                <a:spcPts val="600"/>
              </a:spcAft>
              <a:defRPr b="0" baseline="0">
                <a:effectLst/>
                <a:latin typeface="Calibri" panose="020F0502020204030204"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6" name="标题 1"/>
          <p:cNvSpPr>
            <a:spLocks noGrp="1"/>
          </p:cNvSpPr>
          <p:nvPr>
            <p:ph type="title"/>
          </p:nvPr>
        </p:nvSpPr>
        <p:spPr>
          <a:xfrm>
            <a:off x="1107969" y="156946"/>
            <a:ext cx="7676104" cy="540314"/>
          </a:xfrm>
          <a:noFill/>
        </p:spPr>
        <p:txBody>
          <a:bodyPr>
            <a:normAutofit/>
          </a:bodyPr>
          <a:lstStyle>
            <a:lvl1pPr algn="just">
              <a:defRPr sz="3600" b="0" baseline="0">
                <a:solidFill>
                  <a:srgbClr val="0000FF"/>
                </a:solidFill>
                <a:effectLst/>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11" name="灯片编号占位符 10"/>
          <p:cNvSpPr>
            <a:spLocks noGrp="1"/>
          </p:cNvSpPr>
          <p:nvPr>
            <p:ph type="sldNum" sz="quarter" idx="13"/>
          </p:nvPr>
        </p:nvSpPr>
        <p:spPr>
          <a:xfrm>
            <a:off x="6444208" y="5485637"/>
            <a:ext cx="2133600" cy="216958"/>
          </a:xfrm>
        </p:spPr>
        <p:txBody>
          <a:bodyPr/>
          <a:lstStyle>
            <a:lvl1pPr>
              <a:defRPr>
                <a:solidFill>
                  <a:schemeClr val="bg1"/>
                </a:solidFill>
              </a:defRPr>
            </a:lvl1pPr>
          </a:lstStyle>
          <a:p>
            <a:pPr>
              <a:defRPr/>
            </a:pPr>
            <a:fld id="{7615FCAC-EDCB-4B76-AAED-BDCB9B34DD4B}" type="slidenum">
              <a:rPr lang="en-US" altLang="zh-CN" smtClean="0">
                <a:solidFill>
                  <a:prstClr val="white"/>
                </a:solidFill>
              </a:rPr>
              <a:pPr>
                <a:defRPr/>
              </a:pPr>
              <a:t>‹#›</a:t>
            </a:fld>
            <a:endParaRPr lang="en-US" altLang="zh-CN" dirty="0">
              <a:solidFill>
                <a:prstClr val="white"/>
              </a:solidFill>
            </a:endParaRPr>
          </a:p>
        </p:txBody>
      </p:sp>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848" y="49190"/>
            <a:ext cx="936104" cy="775226"/>
          </a:xfrm>
          <a:prstGeom prst="rect">
            <a:avLst/>
          </a:prstGeom>
        </p:spPr>
      </p:pic>
    </p:spTree>
    <p:extLst>
      <p:ext uri="{BB962C8B-B14F-4D97-AF65-F5344CB8AC3E}">
        <p14:creationId xmlns:p14="http://schemas.microsoft.com/office/powerpoint/2010/main" val="22972514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28" tIns="45714" rIns="91428" bIns="45714" rtlCol="0" anchor="ctr">
            <a:normAutofit/>
          </a:body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333505"/>
            <a:ext cx="8229600" cy="3771636"/>
          </a:xfrm>
          <a:prstGeom prst="rect">
            <a:avLst/>
          </a:prstGeom>
        </p:spPr>
        <p:txBody>
          <a:bodyPr vert="horz" lIns="91428" tIns="45714" rIns="91428" bIns="4571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457200" y="5296970"/>
            <a:ext cx="2133600" cy="304271"/>
          </a:xfrm>
          <a:prstGeom prst="rect">
            <a:avLst/>
          </a:prstGeom>
        </p:spPr>
        <p:txBody>
          <a:bodyPr vert="horz" lIns="91428" tIns="45714" rIns="91428" bIns="45714" rtlCol="0" anchor="ctr"/>
          <a:lstStyle>
            <a:lvl1pPr algn="l">
              <a:defRPr sz="1200">
                <a:solidFill>
                  <a:schemeClr val="tx1">
                    <a:tint val="75000"/>
                  </a:schemeClr>
                </a:solidFill>
              </a:defRPr>
            </a:lvl1pPr>
          </a:lstStyle>
          <a:p>
            <a:fld id="{A50C5AAE-0B16-46AE-9118-13DD8FB9120E}" type="datetimeFigureOut">
              <a:rPr lang="zh-CN" altLang="en-US" smtClean="0">
                <a:solidFill>
                  <a:prstClr val="black">
                    <a:tint val="75000"/>
                  </a:prstClr>
                </a:solidFill>
              </a:rPr>
              <a:pPr/>
              <a:t>2020/3/19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124200" y="5296970"/>
            <a:ext cx="2895600" cy="304271"/>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553201" y="5296970"/>
            <a:ext cx="2133600" cy="304271"/>
          </a:xfrm>
          <a:prstGeom prst="rect">
            <a:avLst/>
          </a:prstGeom>
        </p:spPr>
        <p:txBody>
          <a:bodyPr vert="horz" lIns="91428" tIns="45714" rIns="91428" bIns="45714" rtlCol="0" anchor="ctr"/>
          <a:lstStyle>
            <a:lvl1pPr algn="r">
              <a:defRPr sz="1200">
                <a:solidFill>
                  <a:schemeClr val="tx1">
                    <a:tint val="75000"/>
                  </a:schemeClr>
                </a:solidFill>
              </a:defRPr>
            </a:lvl1pPr>
          </a:lstStyle>
          <a:p>
            <a:fld id="{2D6CD9D1-4DF3-4DC0-A8DC-E2282698A5F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721055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 id="2147483690" r:id="rId6"/>
  </p:sldLayoutIdLst>
  <p:timing>
    <p:tnLst>
      <p:par>
        <p:cTn id="1" dur="indefinite" restart="never" nodeType="tmRoot"/>
      </p:par>
    </p:tnLst>
  </p:timing>
  <p:txStyles>
    <p:titleStyle>
      <a:lvl1pPr algn="ctr" defTabSz="457145" rtl="0" eaLnBrk="1" latinLnBrk="0" hangingPunct="1">
        <a:spcBef>
          <a:spcPct val="0"/>
        </a:spcBef>
        <a:buNone/>
        <a:defRPr sz="4400" kern="1200">
          <a:solidFill>
            <a:schemeClr val="tx1"/>
          </a:solidFill>
          <a:latin typeface="+mj-lt"/>
          <a:ea typeface="+mj-ea"/>
          <a:cs typeface="+mj-cs"/>
        </a:defRPr>
      </a:lvl1pPr>
    </p:titleStyle>
    <p:bodyStyle>
      <a:lvl1pPr marL="342858" indent="-342858" algn="l" defTabSz="457145" rtl="0" eaLnBrk="1" latinLnBrk="0" hangingPunct="1">
        <a:spcBef>
          <a:spcPct val="20000"/>
        </a:spcBef>
        <a:buFont typeface="Arial"/>
        <a:buChar char="•"/>
        <a:defRPr sz="3200" kern="1200">
          <a:solidFill>
            <a:schemeClr val="tx1"/>
          </a:solidFill>
          <a:latin typeface="+mn-lt"/>
          <a:ea typeface="+mn-ea"/>
          <a:cs typeface="+mn-cs"/>
        </a:defRPr>
      </a:lvl1pPr>
      <a:lvl2pPr marL="742860" indent="-285716" algn="l" defTabSz="457145" rtl="0" eaLnBrk="1" latinLnBrk="0" hangingPunct="1">
        <a:spcBef>
          <a:spcPct val="20000"/>
        </a:spcBef>
        <a:buFont typeface="Arial"/>
        <a:buChar char="–"/>
        <a:defRPr sz="2800" kern="1200">
          <a:solidFill>
            <a:schemeClr val="tx1"/>
          </a:solidFill>
          <a:latin typeface="+mn-lt"/>
          <a:ea typeface="+mn-ea"/>
          <a:cs typeface="+mn-cs"/>
        </a:defRPr>
      </a:lvl2pPr>
      <a:lvl3pPr marL="1142862" indent="-228573" algn="l" defTabSz="457145" rtl="0" eaLnBrk="1" latinLnBrk="0" hangingPunct="1">
        <a:spcBef>
          <a:spcPct val="20000"/>
        </a:spcBef>
        <a:buFont typeface="Arial"/>
        <a:buChar char="•"/>
        <a:defRPr sz="2400" kern="1200">
          <a:solidFill>
            <a:schemeClr val="tx1"/>
          </a:solidFill>
          <a:latin typeface="+mn-lt"/>
          <a:ea typeface="+mn-ea"/>
          <a:cs typeface="+mn-cs"/>
        </a:defRPr>
      </a:lvl3pPr>
      <a:lvl4pPr marL="1600008" indent="-228573" algn="l" defTabSz="457145" rtl="0" eaLnBrk="1" latinLnBrk="0" hangingPunct="1">
        <a:spcBef>
          <a:spcPct val="20000"/>
        </a:spcBef>
        <a:buFont typeface="Arial"/>
        <a:buChar char="–"/>
        <a:defRPr sz="2000" kern="1200">
          <a:solidFill>
            <a:schemeClr val="tx1"/>
          </a:solidFill>
          <a:latin typeface="+mn-lt"/>
          <a:ea typeface="+mn-ea"/>
          <a:cs typeface="+mn-cs"/>
        </a:defRPr>
      </a:lvl4pPr>
      <a:lvl5pPr marL="2057154" indent="-228573" algn="l" defTabSz="457145" rtl="0" eaLnBrk="1" latinLnBrk="0" hangingPunct="1">
        <a:spcBef>
          <a:spcPct val="20000"/>
        </a:spcBef>
        <a:buFont typeface="Arial"/>
        <a:buChar char="»"/>
        <a:defRPr sz="2000" kern="1200">
          <a:solidFill>
            <a:schemeClr val="tx1"/>
          </a:solidFill>
          <a:latin typeface="+mn-lt"/>
          <a:ea typeface="+mn-ea"/>
          <a:cs typeface="+mn-cs"/>
        </a:defRPr>
      </a:lvl5pPr>
      <a:lvl6pPr marL="2514299" indent="-228573" algn="l" defTabSz="457145" rtl="0" eaLnBrk="1" latinLnBrk="0" hangingPunct="1">
        <a:spcBef>
          <a:spcPct val="20000"/>
        </a:spcBef>
        <a:buFont typeface="Arial"/>
        <a:buChar char="•"/>
        <a:defRPr sz="2000" kern="1200">
          <a:solidFill>
            <a:schemeClr val="tx1"/>
          </a:solidFill>
          <a:latin typeface="+mn-lt"/>
          <a:ea typeface="+mn-ea"/>
          <a:cs typeface="+mn-cs"/>
        </a:defRPr>
      </a:lvl6pPr>
      <a:lvl7pPr marL="2971443" indent="-228573" algn="l" defTabSz="457145" rtl="0" eaLnBrk="1" latinLnBrk="0" hangingPunct="1">
        <a:spcBef>
          <a:spcPct val="20000"/>
        </a:spcBef>
        <a:buFont typeface="Arial"/>
        <a:buChar char="•"/>
        <a:defRPr sz="2000" kern="1200">
          <a:solidFill>
            <a:schemeClr val="tx1"/>
          </a:solidFill>
          <a:latin typeface="+mn-lt"/>
          <a:ea typeface="+mn-ea"/>
          <a:cs typeface="+mn-cs"/>
        </a:defRPr>
      </a:lvl7pPr>
      <a:lvl8pPr marL="3428589" indent="-228573" algn="l" defTabSz="457145" rtl="0" eaLnBrk="1" latinLnBrk="0" hangingPunct="1">
        <a:spcBef>
          <a:spcPct val="20000"/>
        </a:spcBef>
        <a:buFont typeface="Arial"/>
        <a:buChar char="•"/>
        <a:defRPr sz="2000" kern="1200">
          <a:solidFill>
            <a:schemeClr val="tx1"/>
          </a:solidFill>
          <a:latin typeface="+mn-lt"/>
          <a:ea typeface="+mn-ea"/>
          <a:cs typeface="+mn-cs"/>
        </a:defRPr>
      </a:lvl8pPr>
      <a:lvl9pPr marL="3885732" indent="-228573" algn="l" defTabSz="45714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5" rtl="0" eaLnBrk="1" latinLnBrk="0" hangingPunct="1">
        <a:defRPr sz="1800" kern="1200">
          <a:solidFill>
            <a:schemeClr val="tx1"/>
          </a:solidFill>
          <a:latin typeface="+mn-lt"/>
          <a:ea typeface="+mn-ea"/>
          <a:cs typeface="+mn-cs"/>
        </a:defRPr>
      </a:lvl1pPr>
      <a:lvl2pPr marL="457145" algn="l" defTabSz="457145" rtl="0" eaLnBrk="1" latinLnBrk="0" hangingPunct="1">
        <a:defRPr sz="1800" kern="1200">
          <a:solidFill>
            <a:schemeClr val="tx1"/>
          </a:solidFill>
          <a:latin typeface="+mn-lt"/>
          <a:ea typeface="+mn-ea"/>
          <a:cs typeface="+mn-cs"/>
        </a:defRPr>
      </a:lvl2pPr>
      <a:lvl3pPr marL="914291" algn="l" defTabSz="457145" rtl="0" eaLnBrk="1" latinLnBrk="0" hangingPunct="1">
        <a:defRPr sz="1800" kern="1200">
          <a:solidFill>
            <a:schemeClr val="tx1"/>
          </a:solidFill>
          <a:latin typeface="+mn-lt"/>
          <a:ea typeface="+mn-ea"/>
          <a:cs typeface="+mn-cs"/>
        </a:defRPr>
      </a:lvl3pPr>
      <a:lvl4pPr marL="1371435" algn="l" defTabSz="457145" rtl="0" eaLnBrk="1" latinLnBrk="0" hangingPunct="1">
        <a:defRPr sz="1800" kern="1200">
          <a:solidFill>
            <a:schemeClr val="tx1"/>
          </a:solidFill>
          <a:latin typeface="+mn-lt"/>
          <a:ea typeface="+mn-ea"/>
          <a:cs typeface="+mn-cs"/>
        </a:defRPr>
      </a:lvl4pPr>
      <a:lvl5pPr marL="1828581" algn="l" defTabSz="457145" rtl="0" eaLnBrk="1" latinLnBrk="0" hangingPunct="1">
        <a:defRPr sz="1800" kern="1200">
          <a:solidFill>
            <a:schemeClr val="tx1"/>
          </a:solidFill>
          <a:latin typeface="+mn-lt"/>
          <a:ea typeface="+mn-ea"/>
          <a:cs typeface="+mn-cs"/>
        </a:defRPr>
      </a:lvl5pPr>
      <a:lvl6pPr marL="2285725" algn="l" defTabSz="457145" rtl="0" eaLnBrk="1" latinLnBrk="0" hangingPunct="1">
        <a:defRPr sz="1800" kern="1200">
          <a:solidFill>
            <a:schemeClr val="tx1"/>
          </a:solidFill>
          <a:latin typeface="+mn-lt"/>
          <a:ea typeface="+mn-ea"/>
          <a:cs typeface="+mn-cs"/>
        </a:defRPr>
      </a:lvl6pPr>
      <a:lvl7pPr marL="2742870" algn="l" defTabSz="457145" rtl="0" eaLnBrk="1" latinLnBrk="0" hangingPunct="1">
        <a:defRPr sz="1800" kern="1200">
          <a:solidFill>
            <a:schemeClr val="tx1"/>
          </a:solidFill>
          <a:latin typeface="+mn-lt"/>
          <a:ea typeface="+mn-ea"/>
          <a:cs typeface="+mn-cs"/>
        </a:defRPr>
      </a:lvl7pPr>
      <a:lvl8pPr marL="3200016" algn="l" defTabSz="457145" rtl="0" eaLnBrk="1" latinLnBrk="0" hangingPunct="1">
        <a:defRPr sz="1800" kern="1200">
          <a:solidFill>
            <a:schemeClr val="tx1"/>
          </a:solidFill>
          <a:latin typeface="+mn-lt"/>
          <a:ea typeface="+mn-ea"/>
          <a:cs typeface="+mn-cs"/>
        </a:defRPr>
      </a:lvl8pPr>
      <a:lvl9pPr marL="3657162" algn="l" defTabSz="45714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28" tIns="45714" rIns="91428" bIns="45714" rtlCol="0" anchor="ctr">
            <a:normAutofit/>
          </a:body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333505"/>
            <a:ext cx="8229600" cy="3771636"/>
          </a:xfrm>
          <a:prstGeom prst="rect">
            <a:avLst/>
          </a:prstGeom>
        </p:spPr>
        <p:txBody>
          <a:bodyPr vert="horz" lIns="91428" tIns="45714" rIns="91428" bIns="4571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457200" y="5296966"/>
            <a:ext cx="2133600" cy="304271"/>
          </a:xfrm>
          <a:prstGeom prst="rect">
            <a:avLst/>
          </a:prstGeom>
        </p:spPr>
        <p:txBody>
          <a:bodyPr vert="horz" lIns="91428" tIns="45714" rIns="91428" bIns="45714" rtlCol="0" anchor="ctr"/>
          <a:lstStyle>
            <a:lvl1pPr algn="l">
              <a:defRPr sz="1200">
                <a:solidFill>
                  <a:schemeClr val="tx1">
                    <a:tint val="75000"/>
                  </a:schemeClr>
                </a:solidFill>
              </a:defRPr>
            </a:lvl1pPr>
          </a:lstStyle>
          <a:p>
            <a:fld id="{A50C5AAE-0B16-46AE-9118-13DD8FB9120E}" type="datetimeFigureOut">
              <a:rPr lang="zh-CN" altLang="en-US" smtClean="0">
                <a:solidFill>
                  <a:prstClr val="black">
                    <a:tint val="75000"/>
                  </a:prstClr>
                </a:solidFill>
              </a:rPr>
              <a:pPr/>
              <a:t>2020/3/19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124200" y="5296966"/>
            <a:ext cx="2895600" cy="304271"/>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553201" y="5296966"/>
            <a:ext cx="2133600" cy="304271"/>
          </a:xfrm>
          <a:prstGeom prst="rect">
            <a:avLst/>
          </a:prstGeom>
        </p:spPr>
        <p:txBody>
          <a:bodyPr vert="horz" lIns="91428" tIns="45714" rIns="91428" bIns="45714" rtlCol="0" anchor="ctr"/>
          <a:lstStyle>
            <a:lvl1pPr algn="r">
              <a:defRPr sz="1200">
                <a:solidFill>
                  <a:schemeClr val="tx1">
                    <a:tint val="75000"/>
                  </a:schemeClr>
                </a:solidFill>
              </a:defRPr>
            </a:lvl1pPr>
          </a:lstStyle>
          <a:p>
            <a:fld id="{2D6CD9D1-4DF3-4DC0-A8DC-E2282698A5F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0030094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4" r:id="rId4"/>
    <p:sldLayoutId id="2147483677" r:id="rId5"/>
  </p:sldLayoutIdLst>
  <p:timing>
    <p:tnLst>
      <p:par>
        <p:cTn id="1" dur="indefinite" restart="never" nodeType="tmRoot"/>
      </p:par>
    </p:tnLst>
  </p:timing>
  <p:txStyles>
    <p:titleStyle>
      <a:lvl1pPr algn="ctr" defTabSz="457145" rtl="0" eaLnBrk="1" latinLnBrk="0" hangingPunct="1">
        <a:spcBef>
          <a:spcPct val="0"/>
        </a:spcBef>
        <a:buNone/>
        <a:defRPr sz="4400" kern="1200">
          <a:solidFill>
            <a:schemeClr val="tx1"/>
          </a:solidFill>
          <a:latin typeface="+mj-lt"/>
          <a:ea typeface="+mj-ea"/>
          <a:cs typeface="+mj-cs"/>
        </a:defRPr>
      </a:lvl1pPr>
    </p:titleStyle>
    <p:bodyStyle>
      <a:lvl1pPr marL="342858" indent="-342858" algn="l" defTabSz="457145" rtl="0" eaLnBrk="1" latinLnBrk="0" hangingPunct="1">
        <a:spcBef>
          <a:spcPct val="20000"/>
        </a:spcBef>
        <a:buFont typeface="Arial"/>
        <a:buChar char="•"/>
        <a:defRPr sz="3200" kern="1200">
          <a:solidFill>
            <a:schemeClr val="tx1"/>
          </a:solidFill>
          <a:latin typeface="+mn-lt"/>
          <a:ea typeface="+mn-ea"/>
          <a:cs typeface="+mn-cs"/>
        </a:defRPr>
      </a:lvl1pPr>
      <a:lvl2pPr marL="742860" indent="-285716" algn="l" defTabSz="457145" rtl="0" eaLnBrk="1" latinLnBrk="0" hangingPunct="1">
        <a:spcBef>
          <a:spcPct val="20000"/>
        </a:spcBef>
        <a:buFont typeface="Arial"/>
        <a:buChar char="–"/>
        <a:defRPr sz="2800" kern="1200">
          <a:solidFill>
            <a:schemeClr val="tx1"/>
          </a:solidFill>
          <a:latin typeface="+mn-lt"/>
          <a:ea typeface="+mn-ea"/>
          <a:cs typeface="+mn-cs"/>
        </a:defRPr>
      </a:lvl2pPr>
      <a:lvl3pPr marL="1142862" indent="-228573" algn="l" defTabSz="457145" rtl="0" eaLnBrk="1" latinLnBrk="0" hangingPunct="1">
        <a:spcBef>
          <a:spcPct val="20000"/>
        </a:spcBef>
        <a:buFont typeface="Arial"/>
        <a:buChar char="•"/>
        <a:defRPr sz="2400" kern="1200">
          <a:solidFill>
            <a:schemeClr val="tx1"/>
          </a:solidFill>
          <a:latin typeface="+mn-lt"/>
          <a:ea typeface="+mn-ea"/>
          <a:cs typeface="+mn-cs"/>
        </a:defRPr>
      </a:lvl3pPr>
      <a:lvl4pPr marL="1600008" indent="-228573" algn="l" defTabSz="457145" rtl="0" eaLnBrk="1" latinLnBrk="0" hangingPunct="1">
        <a:spcBef>
          <a:spcPct val="20000"/>
        </a:spcBef>
        <a:buFont typeface="Arial"/>
        <a:buChar char="–"/>
        <a:defRPr sz="2000" kern="1200">
          <a:solidFill>
            <a:schemeClr val="tx1"/>
          </a:solidFill>
          <a:latin typeface="+mn-lt"/>
          <a:ea typeface="+mn-ea"/>
          <a:cs typeface="+mn-cs"/>
        </a:defRPr>
      </a:lvl4pPr>
      <a:lvl5pPr marL="2057154" indent="-228573" algn="l" defTabSz="457145" rtl="0" eaLnBrk="1" latinLnBrk="0" hangingPunct="1">
        <a:spcBef>
          <a:spcPct val="20000"/>
        </a:spcBef>
        <a:buFont typeface="Arial"/>
        <a:buChar char="»"/>
        <a:defRPr sz="2000" kern="1200">
          <a:solidFill>
            <a:schemeClr val="tx1"/>
          </a:solidFill>
          <a:latin typeface="+mn-lt"/>
          <a:ea typeface="+mn-ea"/>
          <a:cs typeface="+mn-cs"/>
        </a:defRPr>
      </a:lvl5pPr>
      <a:lvl6pPr marL="2514299" indent="-228573" algn="l" defTabSz="457145" rtl="0" eaLnBrk="1" latinLnBrk="0" hangingPunct="1">
        <a:spcBef>
          <a:spcPct val="20000"/>
        </a:spcBef>
        <a:buFont typeface="Arial"/>
        <a:buChar char="•"/>
        <a:defRPr sz="2000" kern="1200">
          <a:solidFill>
            <a:schemeClr val="tx1"/>
          </a:solidFill>
          <a:latin typeface="+mn-lt"/>
          <a:ea typeface="+mn-ea"/>
          <a:cs typeface="+mn-cs"/>
        </a:defRPr>
      </a:lvl6pPr>
      <a:lvl7pPr marL="2971443" indent="-228573" algn="l" defTabSz="457145" rtl="0" eaLnBrk="1" latinLnBrk="0" hangingPunct="1">
        <a:spcBef>
          <a:spcPct val="20000"/>
        </a:spcBef>
        <a:buFont typeface="Arial"/>
        <a:buChar char="•"/>
        <a:defRPr sz="2000" kern="1200">
          <a:solidFill>
            <a:schemeClr val="tx1"/>
          </a:solidFill>
          <a:latin typeface="+mn-lt"/>
          <a:ea typeface="+mn-ea"/>
          <a:cs typeface="+mn-cs"/>
        </a:defRPr>
      </a:lvl7pPr>
      <a:lvl8pPr marL="3428589" indent="-228573" algn="l" defTabSz="457145" rtl="0" eaLnBrk="1" latinLnBrk="0" hangingPunct="1">
        <a:spcBef>
          <a:spcPct val="20000"/>
        </a:spcBef>
        <a:buFont typeface="Arial"/>
        <a:buChar char="•"/>
        <a:defRPr sz="2000" kern="1200">
          <a:solidFill>
            <a:schemeClr val="tx1"/>
          </a:solidFill>
          <a:latin typeface="+mn-lt"/>
          <a:ea typeface="+mn-ea"/>
          <a:cs typeface="+mn-cs"/>
        </a:defRPr>
      </a:lvl8pPr>
      <a:lvl9pPr marL="3885732" indent="-228573" algn="l" defTabSz="45714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5" rtl="0" eaLnBrk="1" latinLnBrk="0" hangingPunct="1">
        <a:defRPr sz="1800" kern="1200">
          <a:solidFill>
            <a:schemeClr val="tx1"/>
          </a:solidFill>
          <a:latin typeface="+mn-lt"/>
          <a:ea typeface="+mn-ea"/>
          <a:cs typeface="+mn-cs"/>
        </a:defRPr>
      </a:lvl1pPr>
      <a:lvl2pPr marL="457145" algn="l" defTabSz="457145" rtl="0" eaLnBrk="1" latinLnBrk="0" hangingPunct="1">
        <a:defRPr sz="1800" kern="1200">
          <a:solidFill>
            <a:schemeClr val="tx1"/>
          </a:solidFill>
          <a:latin typeface="+mn-lt"/>
          <a:ea typeface="+mn-ea"/>
          <a:cs typeface="+mn-cs"/>
        </a:defRPr>
      </a:lvl2pPr>
      <a:lvl3pPr marL="914291" algn="l" defTabSz="457145" rtl="0" eaLnBrk="1" latinLnBrk="0" hangingPunct="1">
        <a:defRPr sz="1800" kern="1200">
          <a:solidFill>
            <a:schemeClr val="tx1"/>
          </a:solidFill>
          <a:latin typeface="+mn-lt"/>
          <a:ea typeface="+mn-ea"/>
          <a:cs typeface="+mn-cs"/>
        </a:defRPr>
      </a:lvl3pPr>
      <a:lvl4pPr marL="1371435" algn="l" defTabSz="457145" rtl="0" eaLnBrk="1" latinLnBrk="0" hangingPunct="1">
        <a:defRPr sz="1800" kern="1200">
          <a:solidFill>
            <a:schemeClr val="tx1"/>
          </a:solidFill>
          <a:latin typeface="+mn-lt"/>
          <a:ea typeface="+mn-ea"/>
          <a:cs typeface="+mn-cs"/>
        </a:defRPr>
      </a:lvl4pPr>
      <a:lvl5pPr marL="1828581" algn="l" defTabSz="457145" rtl="0" eaLnBrk="1" latinLnBrk="0" hangingPunct="1">
        <a:defRPr sz="1800" kern="1200">
          <a:solidFill>
            <a:schemeClr val="tx1"/>
          </a:solidFill>
          <a:latin typeface="+mn-lt"/>
          <a:ea typeface="+mn-ea"/>
          <a:cs typeface="+mn-cs"/>
        </a:defRPr>
      </a:lvl5pPr>
      <a:lvl6pPr marL="2285725" algn="l" defTabSz="457145" rtl="0" eaLnBrk="1" latinLnBrk="0" hangingPunct="1">
        <a:defRPr sz="1800" kern="1200">
          <a:solidFill>
            <a:schemeClr val="tx1"/>
          </a:solidFill>
          <a:latin typeface="+mn-lt"/>
          <a:ea typeface="+mn-ea"/>
          <a:cs typeface="+mn-cs"/>
        </a:defRPr>
      </a:lvl6pPr>
      <a:lvl7pPr marL="2742870" algn="l" defTabSz="457145" rtl="0" eaLnBrk="1" latinLnBrk="0" hangingPunct="1">
        <a:defRPr sz="1800" kern="1200">
          <a:solidFill>
            <a:schemeClr val="tx1"/>
          </a:solidFill>
          <a:latin typeface="+mn-lt"/>
          <a:ea typeface="+mn-ea"/>
          <a:cs typeface="+mn-cs"/>
        </a:defRPr>
      </a:lvl7pPr>
      <a:lvl8pPr marL="3200016" algn="l" defTabSz="457145" rtl="0" eaLnBrk="1" latinLnBrk="0" hangingPunct="1">
        <a:defRPr sz="1800" kern="1200">
          <a:solidFill>
            <a:schemeClr val="tx1"/>
          </a:solidFill>
          <a:latin typeface="+mn-lt"/>
          <a:ea typeface="+mn-ea"/>
          <a:cs typeface="+mn-cs"/>
        </a:defRPr>
      </a:lvl8pPr>
      <a:lvl9pPr marL="3657162" algn="l" defTabSz="45714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ftr" sz="quarter" idx="3"/>
          </p:nvPr>
        </p:nvSpPr>
        <p:spPr bwMode="auto">
          <a:xfrm>
            <a:off x="3124200" y="5207000"/>
            <a:ext cx="2895600" cy="381000"/>
          </a:xfrm>
          <a:prstGeom prst="rect">
            <a:avLst/>
          </a:prstGeom>
          <a:noFill/>
          <a:ln w="9525">
            <a:noFill/>
            <a:miter lim="800000"/>
            <a:headEnd/>
            <a:tailEnd/>
          </a:ln>
          <a:effectLst/>
        </p:spPr>
        <p:txBody>
          <a:bodyPr vert="horz" wrap="square" lIns="71323" tIns="35662" rIns="71323" bIns="35662" numCol="1" anchor="b" anchorCtr="0" compatLnSpc="1">
            <a:prstTxWarp prst="textNoShape">
              <a:avLst/>
            </a:prstTxWarp>
          </a:bodyPr>
          <a:lstStyle>
            <a:lvl1pPr algn="ctr" eaLnBrk="1" hangingPunct="1">
              <a:defRPr sz="900"/>
            </a:lvl1pPr>
          </a:lstStyle>
          <a:p>
            <a:pPr defTabSz="914400" fontAlgn="base">
              <a:spcBef>
                <a:spcPct val="0"/>
              </a:spcBef>
              <a:spcAft>
                <a:spcPct val="0"/>
              </a:spcAft>
              <a:defRPr/>
            </a:pPr>
            <a:endParaRPr lang="en-US" altLang="zh-CN">
              <a:solidFill>
                <a:srgbClr val="000000"/>
              </a:solidFill>
            </a:endParaRPr>
          </a:p>
        </p:txBody>
      </p:sp>
      <p:sp>
        <p:nvSpPr>
          <p:cNvPr id="31747" name="Rectangle 3"/>
          <p:cNvSpPr>
            <a:spLocks noGrp="1" noChangeArrowheads="1"/>
          </p:cNvSpPr>
          <p:nvPr>
            <p:ph type="sldNum" sz="quarter" idx="4"/>
          </p:nvPr>
        </p:nvSpPr>
        <p:spPr bwMode="auto">
          <a:xfrm>
            <a:off x="6553200" y="5207000"/>
            <a:ext cx="2133600" cy="381000"/>
          </a:xfrm>
          <a:prstGeom prst="rect">
            <a:avLst/>
          </a:prstGeom>
          <a:noFill/>
          <a:ln w="9525">
            <a:noFill/>
            <a:miter lim="800000"/>
            <a:headEnd/>
            <a:tailEnd/>
          </a:ln>
          <a:effectLst/>
        </p:spPr>
        <p:txBody>
          <a:bodyPr vert="horz" wrap="square" lIns="71323" tIns="35662" rIns="71323" bIns="35662" numCol="1" anchor="b" anchorCtr="0" compatLnSpc="1">
            <a:prstTxWarp prst="textNoShape">
              <a:avLst/>
            </a:prstTxWarp>
          </a:bodyPr>
          <a:lstStyle>
            <a:lvl1pPr algn="r" eaLnBrk="1" hangingPunct="1">
              <a:defRPr sz="900">
                <a:latin typeface="Arial Black" pitchFamily="34" charset="0"/>
              </a:defRPr>
            </a:lvl1pPr>
          </a:lstStyle>
          <a:p>
            <a:pPr defTabSz="914400" fontAlgn="base">
              <a:spcBef>
                <a:spcPct val="0"/>
              </a:spcBef>
              <a:spcAft>
                <a:spcPct val="0"/>
              </a:spcAft>
            </a:pPr>
            <a:fld id="{8256DF02-44F7-4B3B-BBC4-C7910C335BCB}" type="slidenum">
              <a:rPr lang="en-US" altLang="zh-CN" smtClean="0">
                <a:solidFill>
                  <a:srgbClr val="000000"/>
                </a:solidFill>
              </a:rPr>
              <a:pPr defTabSz="914400" fontAlgn="base">
                <a:spcBef>
                  <a:spcPct val="0"/>
                </a:spcBef>
                <a:spcAft>
                  <a:spcPct val="0"/>
                </a:spcAft>
              </a:pPr>
              <a:t>‹#›</a:t>
            </a:fld>
            <a:endParaRPr lang="en-US" altLang="zh-CN" smtClean="0">
              <a:solidFill>
                <a:srgbClr val="000000"/>
              </a:solidFill>
            </a:endParaRPr>
          </a:p>
        </p:txBody>
      </p:sp>
      <p:grpSp>
        <p:nvGrpSpPr>
          <p:cNvPr id="1028" name="Group 4"/>
          <p:cNvGrpSpPr>
            <a:grpSpLocks/>
          </p:cNvGrpSpPr>
          <p:nvPr/>
        </p:nvGrpSpPr>
        <p:grpSpPr bwMode="auto">
          <a:xfrm>
            <a:off x="0" y="0"/>
            <a:ext cx="9144000" cy="455083"/>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defRPr/>
              </a:pPr>
              <a:endParaRPr lang="zh-CN" altLang="zh-CN" smtClean="0">
                <a:solidFill>
                  <a:srgbClr val="000000"/>
                </a:solidFill>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defRPr/>
              </a:pPr>
              <a:endParaRPr lang="zh-CN" altLang="zh-CN" smtClean="0">
                <a:solidFill>
                  <a:srgbClr val="000000"/>
                </a:solidFill>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defRPr/>
              </a:pPr>
              <a:endParaRPr lang="zh-CN" altLang="zh-CN" sz="1400" smtClean="0">
                <a:solidFill>
                  <a:srgbClr val="666699"/>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defRPr/>
              </a:pPr>
              <a:endParaRPr lang="zh-CN" altLang="zh-CN" sz="1400" smtClean="0">
                <a:solidFill>
                  <a:srgbClr val="666699"/>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defRPr/>
              </a:pPr>
              <a:endParaRPr lang="zh-CN" altLang="zh-CN" sz="1400" smtClean="0">
                <a:solidFill>
                  <a:srgbClr val="9999CC"/>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defRPr/>
              </a:pPr>
              <a:endParaRPr lang="zh-CN" altLang="zh-CN" sz="1400" smtClean="0">
                <a:solidFill>
                  <a:srgbClr val="666699"/>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defRPr/>
              </a:pPr>
              <a:endParaRPr lang="zh-CN" altLang="zh-CN" smtClean="0">
                <a:solidFill>
                  <a:srgbClr val="000000"/>
                </a:solidFill>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defRPr/>
              </a:pPr>
              <a:endParaRPr lang="zh-CN" altLang="zh-CN" sz="1400" smtClean="0">
                <a:solidFill>
                  <a:srgbClr val="9999CC"/>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defRPr/>
              </a:pPr>
              <a:endParaRPr lang="zh-CN" altLang="zh-CN" sz="1400" smtClean="0">
                <a:solidFill>
                  <a:srgbClr val="9999CC"/>
                </a:solidFill>
              </a:endParaRPr>
            </a:p>
          </p:txBody>
        </p:sp>
      </p:grpSp>
      <p:sp>
        <p:nvSpPr>
          <p:cNvPr id="1029" name="Rectangle 14"/>
          <p:cNvSpPr>
            <a:spLocks noGrp="1" noChangeArrowheads="1"/>
          </p:cNvSpPr>
          <p:nvPr>
            <p:ph type="title"/>
          </p:nvPr>
        </p:nvSpPr>
        <p:spPr bwMode="auto">
          <a:xfrm>
            <a:off x="457200" y="3810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1323" tIns="35662" rIns="71323" bIns="35662" numCol="1" anchor="ctr" anchorCtr="0" compatLnSpc="1">
            <a:prstTxWarp prst="textNoShape">
              <a:avLst/>
            </a:prstTxWarp>
          </a:bodyPr>
          <a:lstStyle/>
          <a:p>
            <a:pPr lvl="0"/>
            <a:r>
              <a:rPr lang="zh-CN" altLang="en-US" smtClean="0"/>
              <a:t>单击此处编辑母版标题样式</a:t>
            </a:r>
          </a:p>
        </p:txBody>
      </p:sp>
      <p:sp>
        <p:nvSpPr>
          <p:cNvPr id="1030" name="Rectangle 15"/>
          <p:cNvSpPr>
            <a:spLocks noGrp="1" noChangeArrowheads="1"/>
          </p:cNvSpPr>
          <p:nvPr>
            <p:ph type="body" idx="1"/>
          </p:nvPr>
        </p:nvSpPr>
        <p:spPr bwMode="auto">
          <a:xfrm>
            <a:off x="457200" y="1651000"/>
            <a:ext cx="82296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1323" tIns="35662" rIns="71323" bIns="35662"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760" name="Rectangle 16"/>
          <p:cNvSpPr>
            <a:spLocks noGrp="1" noChangeArrowheads="1"/>
          </p:cNvSpPr>
          <p:nvPr>
            <p:ph type="dt" sz="half" idx="2"/>
          </p:nvPr>
        </p:nvSpPr>
        <p:spPr bwMode="auto">
          <a:xfrm>
            <a:off x="457200" y="5204354"/>
            <a:ext cx="2133600" cy="396875"/>
          </a:xfrm>
          <a:prstGeom prst="rect">
            <a:avLst/>
          </a:prstGeom>
          <a:noFill/>
          <a:ln w="9525">
            <a:noFill/>
            <a:miter lim="800000"/>
            <a:headEnd/>
            <a:tailEnd/>
          </a:ln>
          <a:effectLst/>
        </p:spPr>
        <p:txBody>
          <a:bodyPr vert="horz" wrap="square" lIns="71323" tIns="35662" rIns="71323" bIns="35662" numCol="1" anchor="b" anchorCtr="0" compatLnSpc="1">
            <a:prstTxWarp prst="textNoShape">
              <a:avLst/>
            </a:prstTxWarp>
          </a:bodyPr>
          <a:lstStyle>
            <a:lvl1pPr eaLnBrk="1" hangingPunct="1">
              <a:defRPr sz="900"/>
            </a:lvl1pPr>
          </a:lstStyle>
          <a:p>
            <a:pPr defTabSz="914400"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127640501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ea typeface="宋体" pitchFamily="2" charset="-122"/>
        </a:defRPr>
      </a:lvl2pPr>
      <a:lvl3pPr algn="l" rtl="0" eaLnBrk="0" fontAlgn="base" hangingPunct="0">
        <a:spcBef>
          <a:spcPct val="0"/>
        </a:spcBef>
        <a:spcAft>
          <a:spcPct val="0"/>
        </a:spcAft>
        <a:defRPr sz="3400">
          <a:solidFill>
            <a:schemeClr val="tx1"/>
          </a:solidFill>
          <a:latin typeface="Arial" pitchFamily="34" charset="0"/>
          <a:ea typeface="宋体" pitchFamily="2" charset="-122"/>
        </a:defRPr>
      </a:lvl3pPr>
      <a:lvl4pPr algn="l" rtl="0" eaLnBrk="0" fontAlgn="base" hangingPunct="0">
        <a:spcBef>
          <a:spcPct val="0"/>
        </a:spcBef>
        <a:spcAft>
          <a:spcPct val="0"/>
        </a:spcAft>
        <a:defRPr sz="3400">
          <a:solidFill>
            <a:schemeClr val="tx1"/>
          </a:solidFill>
          <a:latin typeface="Arial" pitchFamily="34" charset="0"/>
          <a:ea typeface="宋体" pitchFamily="2" charset="-122"/>
        </a:defRPr>
      </a:lvl4pPr>
      <a:lvl5pPr algn="l" rtl="0" eaLnBrk="0" fontAlgn="base" hangingPunct="0">
        <a:spcBef>
          <a:spcPct val="0"/>
        </a:spcBef>
        <a:spcAft>
          <a:spcPct val="0"/>
        </a:spcAft>
        <a:defRPr sz="3400">
          <a:solidFill>
            <a:schemeClr val="tx1"/>
          </a:solidFill>
          <a:latin typeface="Arial" pitchFamily="34" charset="0"/>
          <a:ea typeface="宋体" pitchFamily="2" charset="-122"/>
        </a:defRPr>
      </a:lvl5pPr>
      <a:lvl6pPr marL="356616" algn="l" rtl="0" fontAlgn="base">
        <a:spcBef>
          <a:spcPct val="0"/>
        </a:spcBef>
        <a:spcAft>
          <a:spcPct val="0"/>
        </a:spcAft>
        <a:defRPr sz="3400">
          <a:solidFill>
            <a:schemeClr val="tx1"/>
          </a:solidFill>
          <a:latin typeface="Arial" pitchFamily="34" charset="0"/>
          <a:ea typeface="宋体" pitchFamily="2" charset="-122"/>
        </a:defRPr>
      </a:lvl6pPr>
      <a:lvl7pPr marL="713232" algn="l" rtl="0" fontAlgn="base">
        <a:spcBef>
          <a:spcPct val="0"/>
        </a:spcBef>
        <a:spcAft>
          <a:spcPct val="0"/>
        </a:spcAft>
        <a:defRPr sz="3400">
          <a:solidFill>
            <a:schemeClr val="tx1"/>
          </a:solidFill>
          <a:latin typeface="Arial" pitchFamily="34" charset="0"/>
          <a:ea typeface="宋体" pitchFamily="2" charset="-122"/>
        </a:defRPr>
      </a:lvl7pPr>
      <a:lvl8pPr marL="1069848" algn="l" rtl="0" fontAlgn="base">
        <a:spcBef>
          <a:spcPct val="0"/>
        </a:spcBef>
        <a:spcAft>
          <a:spcPct val="0"/>
        </a:spcAft>
        <a:defRPr sz="3400">
          <a:solidFill>
            <a:schemeClr val="tx1"/>
          </a:solidFill>
          <a:latin typeface="Arial" pitchFamily="34" charset="0"/>
          <a:ea typeface="宋体" pitchFamily="2" charset="-122"/>
        </a:defRPr>
      </a:lvl8pPr>
      <a:lvl9pPr marL="1426464" algn="l" rtl="0" fontAlgn="base">
        <a:spcBef>
          <a:spcPct val="0"/>
        </a:spcBef>
        <a:spcAft>
          <a:spcPct val="0"/>
        </a:spcAft>
        <a:defRPr sz="3400">
          <a:solidFill>
            <a:schemeClr val="tx1"/>
          </a:solidFill>
          <a:latin typeface="Arial" pitchFamily="34" charset="0"/>
          <a:ea typeface="宋体" pitchFamily="2" charset="-122"/>
        </a:defRPr>
      </a:lvl9pPr>
    </p:titleStyle>
    <p:bodyStyle>
      <a:lvl1pPr marL="267462" indent="-267462" algn="l" rtl="0" eaLnBrk="0" fontAlgn="base" hangingPunct="0">
        <a:spcBef>
          <a:spcPct val="20000"/>
        </a:spcBef>
        <a:spcAft>
          <a:spcPct val="0"/>
        </a:spcAft>
        <a:buClr>
          <a:schemeClr val="bg2"/>
        </a:buClr>
        <a:buSzPct val="75000"/>
        <a:buFont typeface="Wingdings" pitchFamily="2" charset="2"/>
        <a:buChar char="n"/>
        <a:defRPr sz="2500">
          <a:solidFill>
            <a:schemeClr val="tx1"/>
          </a:solidFill>
          <a:latin typeface="+mn-lt"/>
          <a:ea typeface="+mn-ea"/>
          <a:cs typeface="+mn-cs"/>
        </a:defRPr>
      </a:lvl1pPr>
      <a:lvl2pPr marL="579501" indent="-222885" algn="l" rtl="0" eaLnBrk="0" fontAlgn="base" hangingPunct="0">
        <a:spcBef>
          <a:spcPct val="20000"/>
        </a:spcBef>
        <a:spcAft>
          <a:spcPct val="0"/>
        </a:spcAft>
        <a:buClr>
          <a:schemeClr val="accent2"/>
        </a:buClr>
        <a:buSzPct val="80000"/>
        <a:buFont typeface="Wingdings" pitchFamily="2" charset="2"/>
        <a:buChar char="¨"/>
        <a:defRPr sz="2200">
          <a:solidFill>
            <a:schemeClr val="tx1"/>
          </a:solidFill>
          <a:latin typeface="+mn-lt"/>
          <a:ea typeface="+mn-ea"/>
        </a:defRPr>
      </a:lvl2pPr>
      <a:lvl3pPr marL="891540" indent="-178308" algn="l" rtl="0" eaLnBrk="0" fontAlgn="base" hangingPunct="0">
        <a:spcBef>
          <a:spcPct val="20000"/>
        </a:spcBef>
        <a:spcAft>
          <a:spcPct val="0"/>
        </a:spcAft>
        <a:buClr>
          <a:schemeClr val="bg2"/>
        </a:buClr>
        <a:buSzPct val="65000"/>
        <a:buFont typeface="Wingdings" pitchFamily="2" charset="2"/>
        <a:buChar char="n"/>
        <a:defRPr sz="1900">
          <a:solidFill>
            <a:schemeClr val="tx1"/>
          </a:solidFill>
          <a:latin typeface="+mn-lt"/>
          <a:ea typeface="+mn-ea"/>
        </a:defRPr>
      </a:lvl3pPr>
      <a:lvl4pPr marL="1248156" indent="-178308"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ea typeface="+mn-ea"/>
        </a:defRPr>
      </a:lvl4pPr>
      <a:lvl5pPr marL="1604772" indent="-178308" algn="l" rtl="0" eaLnBrk="0" fontAlgn="base" hangingPunct="0">
        <a:spcBef>
          <a:spcPct val="20000"/>
        </a:spcBef>
        <a:spcAft>
          <a:spcPct val="0"/>
        </a:spcAft>
        <a:buClr>
          <a:schemeClr val="bg2"/>
        </a:buClr>
        <a:buFont typeface="Wingdings" pitchFamily="2" charset="2"/>
        <a:buChar char="§"/>
        <a:defRPr sz="1600">
          <a:solidFill>
            <a:schemeClr val="tx1"/>
          </a:solidFill>
          <a:latin typeface="+mn-lt"/>
          <a:ea typeface="+mn-ea"/>
        </a:defRPr>
      </a:lvl5pPr>
      <a:lvl6pPr marL="1961388" indent="-178308" algn="l" rtl="0" fontAlgn="base">
        <a:spcBef>
          <a:spcPct val="20000"/>
        </a:spcBef>
        <a:spcAft>
          <a:spcPct val="0"/>
        </a:spcAft>
        <a:buClr>
          <a:schemeClr val="bg2"/>
        </a:buClr>
        <a:buFont typeface="Wingdings" pitchFamily="2" charset="2"/>
        <a:buChar char="§"/>
        <a:defRPr sz="1600">
          <a:solidFill>
            <a:schemeClr val="tx1"/>
          </a:solidFill>
          <a:latin typeface="+mn-lt"/>
          <a:ea typeface="+mn-ea"/>
        </a:defRPr>
      </a:lvl6pPr>
      <a:lvl7pPr marL="2318004" indent="-178308" algn="l" rtl="0" fontAlgn="base">
        <a:spcBef>
          <a:spcPct val="20000"/>
        </a:spcBef>
        <a:spcAft>
          <a:spcPct val="0"/>
        </a:spcAft>
        <a:buClr>
          <a:schemeClr val="bg2"/>
        </a:buClr>
        <a:buFont typeface="Wingdings" pitchFamily="2" charset="2"/>
        <a:buChar char="§"/>
        <a:defRPr sz="1600">
          <a:solidFill>
            <a:schemeClr val="tx1"/>
          </a:solidFill>
          <a:latin typeface="+mn-lt"/>
          <a:ea typeface="+mn-ea"/>
        </a:defRPr>
      </a:lvl7pPr>
      <a:lvl8pPr marL="2674620" indent="-178308" algn="l" rtl="0" fontAlgn="base">
        <a:spcBef>
          <a:spcPct val="20000"/>
        </a:spcBef>
        <a:spcAft>
          <a:spcPct val="0"/>
        </a:spcAft>
        <a:buClr>
          <a:schemeClr val="bg2"/>
        </a:buClr>
        <a:buFont typeface="Wingdings" pitchFamily="2" charset="2"/>
        <a:buChar char="§"/>
        <a:defRPr sz="1600">
          <a:solidFill>
            <a:schemeClr val="tx1"/>
          </a:solidFill>
          <a:latin typeface="+mn-lt"/>
          <a:ea typeface="+mn-ea"/>
        </a:defRPr>
      </a:lvl8pPr>
      <a:lvl9pPr marL="3031236" indent="-178308" algn="l" rtl="0" fontAlgn="base">
        <a:spcBef>
          <a:spcPct val="20000"/>
        </a:spcBef>
        <a:spcAft>
          <a:spcPct val="0"/>
        </a:spcAft>
        <a:buClr>
          <a:schemeClr val="bg2"/>
        </a:buClr>
        <a:buFont typeface="Wingdings" pitchFamily="2" charset="2"/>
        <a:buChar char="§"/>
        <a:defRPr sz="1600">
          <a:solidFill>
            <a:schemeClr val="tx1"/>
          </a:solidFill>
          <a:latin typeface="+mn-lt"/>
          <a:ea typeface="+mn-ea"/>
        </a:defRPr>
      </a:lvl9pPr>
    </p:bodyStyle>
    <p:otherStyle>
      <a:defPPr>
        <a:defRPr lang="zh-CN"/>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9.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42.emf"/></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04</a:t>
            </a:r>
            <a:r>
              <a:rPr lang="zh-CN" altLang="en-US" dirty="0" smtClean="0"/>
              <a:t>周补充（队列）</a:t>
            </a:r>
            <a:endParaRPr lang="zh-CN" altLang="en-US" dirty="0"/>
          </a:p>
        </p:txBody>
      </p:sp>
    </p:spTree>
    <p:extLst>
      <p:ext uri="{BB962C8B-B14F-4D97-AF65-F5344CB8AC3E}">
        <p14:creationId xmlns:p14="http://schemas.microsoft.com/office/powerpoint/2010/main" val="72709342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顺序存储</a:t>
            </a:r>
            <a:endParaRPr lang="en-US" altLang="zh-CN" dirty="0" smtClean="0"/>
          </a:p>
          <a:p>
            <a:r>
              <a:rPr lang="zh-CN" altLang="en-US" dirty="0" smtClean="0"/>
              <a:t>链式存储</a:t>
            </a: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队列的存储</a:t>
            </a:r>
            <a:endParaRPr lang="zh-CN" altLang="en-US" dirty="0"/>
          </a:p>
        </p:txBody>
      </p:sp>
    </p:spTree>
    <p:extLst>
      <p:ext uri="{BB962C8B-B14F-4D97-AF65-F5344CB8AC3E}">
        <p14:creationId xmlns:p14="http://schemas.microsoft.com/office/powerpoint/2010/main" val="2394104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队列的顺序存储</a:t>
            </a:r>
            <a:endParaRPr lang="zh-CN" altLang="en-US"/>
          </a:p>
        </p:txBody>
      </p:sp>
    </p:spTree>
    <p:extLst>
      <p:ext uri="{BB962C8B-B14F-4D97-AF65-F5344CB8AC3E}">
        <p14:creationId xmlns:p14="http://schemas.microsoft.com/office/powerpoint/2010/main" val="3661387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8088"/>
            <a:ext cx="7196510" cy="5677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圆角矩形标注 5"/>
          <p:cNvSpPr/>
          <p:nvPr/>
        </p:nvSpPr>
        <p:spPr>
          <a:xfrm>
            <a:off x="6682313" y="697260"/>
            <a:ext cx="2160240" cy="1008112"/>
          </a:xfrm>
          <a:prstGeom prst="wedgeRoundRectCallout">
            <a:avLst/>
          </a:prstGeom>
        </p:spPr>
        <p:style>
          <a:lnRef idx="1">
            <a:schemeClr val="accent1"/>
          </a:lnRef>
          <a:fillRef idx="3">
            <a:schemeClr val="accent1"/>
          </a:fillRef>
          <a:effectRef idx="2">
            <a:schemeClr val="accent1"/>
          </a:effectRef>
          <a:fontRef idx="minor">
            <a:schemeClr val="lt1"/>
          </a:fontRef>
        </p:style>
        <p:txBody>
          <a:bodyPr lIns="91428" tIns="45714" rIns="91428" bIns="45714" rtlCol="0" anchor="ctr"/>
          <a:lstStyle/>
          <a:p>
            <a:pPr algn="ctr"/>
            <a:r>
              <a:rPr lang="zh-CN" altLang="en-US" smtClean="0"/>
              <a:t>方法不太合理</a:t>
            </a:r>
            <a:endParaRPr lang="zh-CN" altLang="en-US" dirty="0"/>
          </a:p>
        </p:txBody>
      </p:sp>
    </p:spTree>
    <p:extLst>
      <p:ext uri="{BB962C8B-B14F-4D97-AF65-F5344CB8AC3E}">
        <p14:creationId xmlns:p14="http://schemas.microsoft.com/office/powerpoint/2010/main" val="385300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一、物理模型</a:t>
            </a:r>
            <a:r>
              <a:rPr lang="zh-CN" altLang="en-US" dirty="0" smtClean="0"/>
              <a:t>表示法</a:t>
            </a:r>
            <a:endParaRPr lang="zh-CN" alt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412" y="1921396"/>
            <a:ext cx="7643267" cy="2279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圆角矩形标注 5"/>
          <p:cNvSpPr/>
          <p:nvPr/>
        </p:nvSpPr>
        <p:spPr>
          <a:xfrm>
            <a:off x="5868144" y="1354658"/>
            <a:ext cx="2160240" cy="680965"/>
          </a:xfrm>
          <a:prstGeom prst="wedgeRoundRectCallout">
            <a:avLst/>
          </a:prstGeom>
        </p:spPr>
        <p:style>
          <a:lnRef idx="1">
            <a:schemeClr val="accent1"/>
          </a:lnRef>
          <a:fillRef idx="3">
            <a:schemeClr val="accent1"/>
          </a:fillRef>
          <a:effectRef idx="2">
            <a:schemeClr val="accent1"/>
          </a:effectRef>
          <a:fontRef idx="minor">
            <a:schemeClr val="lt1"/>
          </a:fontRef>
        </p:style>
        <p:txBody>
          <a:bodyPr lIns="91428" tIns="45714" rIns="91428" bIns="45714" rtlCol="0" anchor="ctr"/>
          <a:lstStyle/>
          <a:p>
            <a:pPr algn="ctr"/>
            <a:r>
              <a:rPr lang="zh-CN" altLang="en-US" smtClean="0"/>
              <a:t>入队操作</a:t>
            </a:r>
            <a:r>
              <a:rPr lang="en-US" altLang="zh-CN" smtClean="0"/>
              <a:t>O(1)</a:t>
            </a:r>
            <a:endParaRPr lang="zh-CN" altLang="en-US" dirty="0"/>
          </a:p>
        </p:txBody>
      </p:sp>
      <p:sp>
        <p:nvSpPr>
          <p:cNvPr id="7" name="圆角矩形标注 6"/>
          <p:cNvSpPr/>
          <p:nvPr/>
        </p:nvSpPr>
        <p:spPr>
          <a:xfrm>
            <a:off x="1259632" y="1273323"/>
            <a:ext cx="2160240" cy="659859"/>
          </a:xfrm>
          <a:prstGeom prst="wedgeRoundRectCallout">
            <a:avLst/>
          </a:prstGeom>
        </p:spPr>
        <p:style>
          <a:lnRef idx="1">
            <a:schemeClr val="accent1"/>
          </a:lnRef>
          <a:fillRef idx="3">
            <a:schemeClr val="accent1"/>
          </a:fillRef>
          <a:effectRef idx="2">
            <a:schemeClr val="accent1"/>
          </a:effectRef>
          <a:fontRef idx="minor">
            <a:schemeClr val="lt1"/>
          </a:fontRef>
        </p:style>
        <p:txBody>
          <a:bodyPr lIns="91428" tIns="45714" rIns="91428" bIns="45714" rtlCol="0" anchor="ctr"/>
          <a:lstStyle/>
          <a:p>
            <a:pPr algn="ctr"/>
            <a:r>
              <a:rPr lang="zh-CN" altLang="en-US"/>
              <a:t>出</a:t>
            </a:r>
            <a:r>
              <a:rPr lang="zh-CN" altLang="en-US" smtClean="0"/>
              <a:t>队操作</a:t>
            </a:r>
            <a:r>
              <a:rPr lang="en-US" altLang="zh-CN" smtClean="0"/>
              <a:t>O(n)</a:t>
            </a:r>
            <a:endParaRPr lang="zh-CN" altLang="en-US" dirty="0"/>
          </a:p>
        </p:txBody>
      </p:sp>
    </p:spTree>
    <p:extLst>
      <p:ext uri="{BB962C8B-B14F-4D97-AF65-F5344CB8AC3E}">
        <p14:creationId xmlns:p14="http://schemas.microsoft.com/office/powerpoint/2010/main" val="1091341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物理模型表示法</a:t>
            </a: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10142"/>
            <a:ext cx="36195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0348" y="1136271"/>
            <a:ext cx="3476625"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9182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使用</a:t>
            </a:r>
            <a:r>
              <a:rPr lang="zh-CN" altLang="en-US"/>
              <a:t>初始容量为</a:t>
            </a:r>
            <a:r>
              <a:rPr lang="en-US" altLang="zh-CN"/>
              <a:t>capacity</a:t>
            </a:r>
            <a:r>
              <a:rPr lang="zh-CN" altLang="en-US"/>
              <a:t>的</a:t>
            </a:r>
            <a:r>
              <a:rPr lang="en-US" altLang="zh-CN"/>
              <a:t>Python</a:t>
            </a:r>
            <a:r>
              <a:rPr lang="zh-CN" altLang="en-US"/>
              <a:t>列表</a:t>
            </a:r>
            <a:r>
              <a:rPr lang="en-US" altLang="zh-CN"/>
              <a:t>entry</a:t>
            </a:r>
            <a:r>
              <a:rPr lang="zh-CN" altLang="en-US"/>
              <a:t>依次存储从队首到到队尾的所有</a:t>
            </a:r>
            <a:r>
              <a:rPr lang="zh-CN" altLang="en-US" smtClean="0"/>
              <a:t>元素</a:t>
            </a:r>
            <a:endParaRPr lang="en-US" altLang="zh-CN"/>
          </a:p>
          <a:p>
            <a:r>
              <a:rPr lang="zh-CN" altLang="en-US" smtClean="0"/>
              <a:t>设整型</a:t>
            </a:r>
            <a:r>
              <a:rPr lang="zh-CN" altLang="en-US"/>
              <a:t>下标</a:t>
            </a:r>
            <a:r>
              <a:rPr lang="en-US" altLang="zh-CN"/>
              <a:t>front</a:t>
            </a:r>
            <a:r>
              <a:rPr lang="zh-CN" altLang="en-US"/>
              <a:t>和</a:t>
            </a:r>
            <a:r>
              <a:rPr lang="en-US" altLang="zh-CN"/>
              <a:t>rear</a:t>
            </a:r>
            <a:r>
              <a:rPr lang="zh-CN" altLang="en-US"/>
              <a:t>分别指示队列的队首位置和队尾</a:t>
            </a:r>
            <a:r>
              <a:rPr lang="zh-CN" altLang="en-US" smtClean="0"/>
              <a:t>位置</a:t>
            </a:r>
            <a:endParaRPr lang="zh-CN" altLang="en-US"/>
          </a:p>
        </p:txBody>
      </p:sp>
      <p:sp>
        <p:nvSpPr>
          <p:cNvPr id="3" name="标题 2"/>
          <p:cNvSpPr>
            <a:spLocks noGrp="1"/>
          </p:cNvSpPr>
          <p:nvPr>
            <p:ph type="title"/>
          </p:nvPr>
        </p:nvSpPr>
        <p:spPr/>
        <p:txBody>
          <a:bodyPr>
            <a:normAutofit fontScale="90000"/>
          </a:bodyPr>
          <a:lstStyle/>
          <a:p>
            <a:r>
              <a:rPr lang="zh-CN" altLang="en-US"/>
              <a:t>线性顺序队列</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713484"/>
            <a:ext cx="6657975"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5478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endParaRPr lang="zh-CN"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826296"/>
            <a:ext cx="5410200"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94984"/>
            <a:ext cx="6657975"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0006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normAutofit fontScale="90000"/>
          </a:bodyPr>
          <a:lstStyle/>
          <a:p>
            <a:r>
              <a:rPr lang="zh-CN" altLang="en-US" smtClean="0"/>
              <a:t>线性顺序队列实现</a:t>
            </a:r>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41276"/>
            <a:ext cx="5054179" cy="4511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1485" y="1531639"/>
            <a:ext cx="3936919" cy="3361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圆角矩形标注 5"/>
          <p:cNvSpPr/>
          <p:nvPr/>
        </p:nvSpPr>
        <p:spPr>
          <a:xfrm>
            <a:off x="6444208" y="193204"/>
            <a:ext cx="2160240" cy="1008112"/>
          </a:xfrm>
          <a:prstGeom prst="wedgeRoundRectCallout">
            <a:avLst/>
          </a:prstGeom>
        </p:spPr>
        <p:style>
          <a:lnRef idx="1">
            <a:schemeClr val="accent1"/>
          </a:lnRef>
          <a:fillRef idx="3">
            <a:schemeClr val="accent1"/>
          </a:fillRef>
          <a:effectRef idx="2">
            <a:schemeClr val="accent1"/>
          </a:effectRef>
          <a:fontRef idx="minor">
            <a:schemeClr val="lt1"/>
          </a:fontRef>
        </p:style>
        <p:txBody>
          <a:bodyPr lIns="91428" tIns="45714" rIns="91428" bIns="45714" rtlCol="0" anchor="ctr"/>
          <a:lstStyle/>
          <a:p>
            <a:pPr algn="ctr"/>
            <a:r>
              <a:rPr lang="zh-CN" altLang="en-US" smtClean="0"/>
              <a:t>可行吗？</a:t>
            </a:r>
            <a:endParaRPr lang="zh-CN" altLang="en-US" dirty="0"/>
          </a:p>
        </p:txBody>
      </p:sp>
    </p:spTree>
    <p:extLst>
      <p:ext uri="{BB962C8B-B14F-4D97-AF65-F5344CB8AC3E}">
        <p14:creationId xmlns:p14="http://schemas.microsoft.com/office/powerpoint/2010/main" val="994694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举例</a:t>
            </a:r>
            <a:endParaRPr lang="zh-CN" altLang="en-US"/>
          </a:p>
        </p:txBody>
      </p:sp>
      <p:sp>
        <p:nvSpPr>
          <p:cNvPr id="4" name="Rectangle 3" descr="白色大理石"/>
          <p:cNvSpPr>
            <a:spLocks noChangeArrowheads="1"/>
          </p:cNvSpPr>
          <p:nvPr/>
        </p:nvSpPr>
        <p:spPr bwMode="auto">
          <a:xfrm>
            <a:off x="1547664" y="1993404"/>
            <a:ext cx="1066800" cy="685800"/>
          </a:xfrm>
          <a:prstGeom prst="rect">
            <a:avLst/>
          </a:prstGeom>
          <a:blipFill dpi="0" rotWithShape="0">
            <a:blip r:embed="rId2"/>
            <a:srcRect/>
            <a:tile tx="0" ty="0" sx="100000" sy="100000" flip="none" algn="tl"/>
          </a:blipFill>
          <a:ln w="508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t>Job 1</a:t>
            </a:r>
            <a:endParaRPr kumimoji="1" lang="en-US" altLang="zh-CN" sz="2400" b="1">
              <a:latin typeface="Times New Roman" pitchFamily="18" charset="0"/>
            </a:endParaRPr>
          </a:p>
        </p:txBody>
      </p:sp>
      <p:sp>
        <p:nvSpPr>
          <p:cNvPr id="5" name="Rectangle 4" descr="白色大理石"/>
          <p:cNvSpPr>
            <a:spLocks noChangeArrowheads="1"/>
          </p:cNvSpPr>
          <p:nvPr/>
        </p:nvSpPr>
        <p:spPr bwMode="auto">
          <a:xfrm>
            <a:off x="2614464" y="1993404"/>
            <a:ext cx="1066800" cy="685800"/>
          </a:xfrm>
          <a:prstGeom prst="rect">
            <a:avLst/>
          </a:prstGeom>
          <a:blipFill dpi="0" rotWithShape="0">
            <a:blip r:embed="rId2"/>
            <a:srcRect/>
            <a:tile tx="0" ty="0" sx="100000" sy="100000" flip="none" algn="tl"/>
          </a:blipFill>
          <a:ln w="508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t>Job 2</a:t>
            </a:r>
            <a:endParaRPr kumimoji="1" lang="en-US" altLang="zh-CN" sz="2400" b="1">
              <a:latin typeface="Times New Roman" pitchFamily="18" charset="0"/>
            </a:endParaRPr>
          </a:p>
        </p:txBody>
      </p:sp>
      <p:sp>
        <p:nvSpPr>
          <p:cNvPr id="6" name="Rectangle 5" descr="白色大理石"/>
          <p:cNvSpPr>
            <a:spLocks noChangeArrowheads="1"/>
          </p:cNvSpPr>
          <p:nvPr/>
        </p:nvSpPr>
        <p:spPr bwMode="auto">
          <a:xfrm>
            <a:off x="3681264" y="1993404"/>
            <a:ext cx="1066800" cy="685800"/>
          </a:xfrm>
          <a:prstGeom prst="rect">
            <a:avLst/>
          </a:prstGeom>
          <a:blipFill dpi="0" rotWithShape="0">
            <a:blip r:embed="rId2"/>
            <a:srcRect/>
            <a:tile tx="0" ty="0" sx="100000" sy="100000" flip="none" algn="tl"/>
          </a:blipFill>
          <a:ln w="508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t>Job 3</a:t>
            </a:r>
            <a:endParaRPr kumimoji="1" lang="en-US" altLang="zh-CN" sz="2400" b="1">
              <a:latin typeface="Times New Roman" pitchFamily="18" charset="0"/>
            </a:endParaRPr>
          </a:p>
        </p:txBody>
      </p:sp>
      <p:sp>
        <p:nvSpPr>
          <p:cNvPr id="7" name="Rectangle 6" descr="羊皮纸"/>
          <p:cNvSpPr>
            <a:spLocks noChangeArrowheads="1"/>
          </p:cNvSpPr>
          <p:nvPr/>
        </p:nvSpPr>
        <p:spPr bwMode="auto">
          <a:xfrm>
            <a:off x="1547664" y="1993404"/>
            <a:ext cx="1066800" cy="685800"/>
          </a:xfrm>
          <a:prstGeom prst="rect">
            <a:avLst/>
          </a:prstGeom>
          <a:blipFill dpi="0" rotWithShape="0">
            <a:blip r:embed="rId3"/>
            <a:srcRect/>
            <a:tile tx="0" ty="0" sx="100000" sy="100000" flip="none" algn="tl"/>
          </a:blipFill>
          <a:ln w="508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ndParaRPr>
          </a:p>
        </p:txBody>
      </p:sp>
      <p:sp>
        <p:nvSpPr>
          <p:cNvPr id="8" name="Rectangle 7" descr="白色大理石"/>
          <p:cNvSpPr>
            <a:spLocks noChangeArrowheads="1"/>
          </p:cNvSpPr>
          <p:nvPr/>
        </p:nvSpPr>
        <p:spPr bwMode="auto">
          <a:xfrm>
            <a:off x="4748064" y="1993404"/>
            <a:ext cx="1066800" cy="685800"/>
          </a:xfrm>
          <a:prstGeom prst="rect">
            <a:avLst/>
          </a:prstGeom>
          <a:blipFill dpi="0" rotWithShape="0">
            <a:blip r:embed="rId2"/>
            <a:srcRect/>
            <a:tile tx="0" ty="0" sx="100000" sy="100000" flip="none" algn="tl"/>
          </a:blipFill>
          <a:ln w="508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t>Job 4</a:t>
            </a:r>
            <a:endParaRPr kumimoji="1" lang="en-US" altLang="zh-CN" sz="2400" b="1">
              <a:latin typeface="Times New Roman" pitchFamily="18" charset="0"/>
            </a:endParaRPr>
          </a:p>
        </p:txBody>
      </p:sp>
      <p:sp>
        <p:nvSpPr>
          <p:cNvPr id="9" name="Rectangle 8" descr="白色大理石"/>
          <p:cNvSpPr>
            <a:spLocks noChangeArrowheads="1"/>
          </p:cNvSpPr>
          <p:nvPr/>
        </p:nvSpPr>
        <p:spPr bwMode="auto">
          <a:xfrm>
            <a:off x="5814864" y="1993404"/>
            <a:ext cx="1066800" cy="685800"/>
          </a:xfrm>
          <a:prstGeom prst="rect">
            <a:avLst/>
          </a:prstGeom>
          <a:blipFill dpi="0" rotWithShape="0">
            <a:blip r:embed="rId2"/>
            <a:srcRect/>
            <a:tile tx="0" ty="0" sx="100000" sy="100000" flip="none" algn="tl"/>
          </a:blipFill>
          <a:ln w="508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t>Job 5</a:t>
            </a:r>
            <a:endParaRPr kumimoji="1" lang="en-US" altLang="zh-CN" sz="2400" b="1">
              <a:latin typeface="Times New Roman" pitchFamily="18" charset="0"/>
            </a:endParaRPr>
          </a:p>
        </p:txBody>
      </p:sp>
      <p:sp>
        <p:nvSpPr>
          <p:cNvPr id="10" name="Rectangle 9" descr="白色大理石"/>
          <p:cNvSpPr>
            <a:spLocks noChangeArrowheads="1"/>
          </p:cNvSpPr>
          <p:nvPr/>
        </p:nvSpPr>
        <p:spPr bwMode="auto">
          <a:xfrm>
            <a:off x="6881664" y="1993404"/>
            <a:ext cx="1066800" cy="685800"/>
          </a:xfrm>
          <a:prstGeom prst="rect">
            <a:avLst/>
          </a:prstGeom>
          <a:blipFill dpi="0" rotWithShape="0">
            <a:blip r:embed="rId2"/>
            <a:srcRect/>
            <a:tile tx="0" ty="0" sx="100000" sy="100000" flip="none" algn="tl"/>
          </a:blipFill>
          <a:ln w="508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t>Job 6</a:t>
            </a:r>
            <a:endParaRPr kumimoji="1" lang="en-US" altLang="zh-CN" sz="2400" b="1">
              <a:latin typeface="Times New Roman" pitchFamily="18" charset="0"/>
            </a:endParaRPr>
          </a:p>
        </p:txBody>
      </p:sp>
      <p:sp>
        <p:nvSpPr>
          <p:cNvPr id="11" name="Rectangle 10" descr="羊皮纸"/>
          <p:cNvSpPr>
            <a:spLocks noChangeArrowheads="1"/>
          </p:cNvSpPr>
          <p:nvPr/>
        </p:nvSpPr>
        <p:spPr bwMode="auto">
          <a:xfrm>
            <a:off x="2614464" y="1993404"/>
            <a:ext cx="1066800" cy="685800"/>
          </a:xfrm>
          <a:prstGeom prst="rect">
            <a:avLst/>
          </a:prstGeom>
          <a:blipFill dpi="0" rotWithShape="0">
            <a:blip r:embed="rId3"/>
            <a:srcRect/>
            <a:tile tx="0" ty="0" sx="100000" sy="100000" flip="none" algn="tl"/>
          </a:blipFill>
          <a:ln w="508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ndParaRPr>
          </a:p>
        </p:txBody>
      </p:sp>
      <p:sp>
        <p:nvSpPr>
          <p:cNvPr id="12" name="Rectangle 11"/>
          <p:cNvSpPr>
            <a:spLocks noChangeArrowheads="1"/>
          </p:cNvSpPr>
          <p:nvPr/>
        </p:nvSpPr>
        <p:spPr bwMode="auto">
          <a:xfrm>
            <a:off x="1547664" y="1993404"/>
            <a:ext cx="1066800" cy="685800"/>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ndParaRPr>
          </a:p>
        </p:txBody>
      </p:sp>
      <p:sp>
        <p:nvSpPr>
          <p:cNvPr id="13" name="Rectangle 12"/>
          <p:cNvSpPr>
            <a:spLocks noChangeArrowheads="1"/>
          </p:cNvSpPr>
          <p:nvPr/>
        </p:nvSpPr>
        <p:spPr bwMode="auto">
          <a:xfrm>
            <a:off x="2614464" y="1993404"/>
            <a:ext cx="1066800" cy="685800"/>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ndParaRPr>
          </a:p>
        </p:txBody>
      </p:sp>
      <p:sp>
        <p:nvSpPr>
          <p:cNvPr id="14" name="Rectangle 13"/>
          <p:cNvSpPr>
            <a:spLocks noChangeArrowheads="1"/>
          </p:cNvSpPr>
          <p:nvPr/>
        </p:nvSpPr>
        <p:spPr bwMode="auto">
          <a:xfrm>
            <a:off x="3681264" y="1993404"/>
            <a:ext cx="1066800" cy="685800"/>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ndParaRPr>
          </a:p>
        </p:txBody>
      </p:sp>
      <p:sp>
        <p:nvSpPr>
          <p:cNvPr id="15" name="Rectangle 14"/>
          <p:cNvSpPr>
            <a:spLocks noChangeArrowheads="1"/>
          </p:cNvSpPr>
          <p:nvPr/>
        </p:nvSpPr>
        <p:spPr bwMode="auto">
          <a:xfrm>
            <a:off x="4748064" y="1993404"/>
            <a:ext cx="1066800" cy="685800"/>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ndParaRPr>
          </a:p>
        </p:txBody>
      </p:sp>
      <p:sp>
        <p:nvSpPr>
          <p:cNvPr id="16" name="Rectangle 15"/>
          <p:cNvSpPr>
            <a:spLocks noChangeArrowheads="1"/>
          </p:cNvSpPr>
          <p:nvPr/>
        </p:nvSpPr>
        <p:spPr bwMode="auto">
          <a:xfrm>
            <a:off x="5814864" y="1993404"/>
            <a:ext cx="1066800" cy="685800"/>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ndParaRPr>
          </a:p>
        </p:txBody>
      </p:sp>
      <p:sp>
        <p:nvSpPr>
          <p:cNvPr id="17" name="Rectangle 16"/>
          <p:cNvSpPr>
            <a:spLocks noChangeArrowheads="1"/>
          </p:cNvSpPr>
          <p:nvPr/>
        </p:nvSpPr>
        <p:spPr bwMode="auto">
          <a:xfrm>
            <a:off x="6881664" y="1993404"/>
            <a:ext cx="1066800" cy="685800"/>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ndParaRPr>
          </a:p>
        </p:txBody>
      </p:sp>
      <p:grpSp>
        <p:nvGrpSpPr>
          <p:cNvPr id="18" name="Group 17"/>
          <p:cNvGrpSpPr>
            <a:grpSpLocks/>
          </p:cNvGrpSpPr>
          <p:nvPr/>
        </p:nvGrpSpPr>
        <p:grpSpPr bwMode="auto">
          <a:xfrm>
            <a:off x="1547664" y="1917204"/>
            <a:ext cx="6394450" cy="838200"/>
            <a:chOff x="432" y="2112"/>
            <a:chExt cx="4800" cy="528"/>
          </a:xfrm>
        </p:grpSpPr>
        <p:sp>
          <p:nvSpPr>
            <p:cNvPr id="19" name="Rectangle 18" descr="栎木"/>
            <p:cNvSpPr>
              <a:spLocks noChangeArrowheads="1"/>
            </p:cNvSpPr>
            <p:nvPr/>
          </p:nvSpPr>
          <p:spPr bwMode="auto">
            <a:xfrm>
              <a:off x="432" y="2112"/>
              <a:ext cx="4800" cy="48"/>
            </a:xfrm>
            <a:prstGeom prst="rect">
              <a:avLst/>
            </a:prstGeom>
            <a:blipFill dpi="0" rotWithShape="0">
              <a:blip r:embed="rId4"/>
              <a:srcRect/>
              <a:tile tx="0" ty="0" sx="100000" sy="100000" flip="none" algn="tl"/>
            </a:blipFill>
            <a:ln w="9525">
              <a:solidFill>
                <a:srgbClr val="9933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2400"/>
            </a:p>
          </p:txBody>
        </p:sp>
        <p:sp>
          <p:nvSpPr>
            <p:cNvPr id="20" name="Rectangle 19" descr="栎木"/>
            <p:cNvSpPr>
              <a:spLocks noChangeArrowheads="1"/>
            </p:cNvSpPr>
            <p:nvPr/>
          </p:nvSpPr>
          <p:spPr bwMode="auto">
            <a:xfrm>
              <a:off x="432" y="2592"/>
              <a:ext cx="4800" cy="48"/>
            </a:xfrm>
            <a:prstGeom prst="rect">
              <a:avLst/>
            </a:prstGeom>
            <a:blipFill dpi="0" rotWithShape="0">
              <a:blip r:embed="rId4"/>
              <a:srcRect/>
              <a:tile tx="0" ty="0" sx="100000" sy="100000" flip="none" algn="tl"/>
            </a:blipFill>
            <a:ln w="9525">
              <a:solidFill>
                <a:srgbClr val="9933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2400"/>
            </a:p>
          </p:txBody>
        </p:sp>
      </p:grpSp>
      <p:sp>
        <p:nvSpPr>
          <p:cNvPr id="21" name="Rectangle 20"/>
          <p:cNvSpPr>
            <a:spLocks noChangeArrowheads="1"/>
          </p:cNvSpPr>
          <p:nvPr/>
        </p:nvSpPr>
        <p:spPr bwMode="auto">
          <a:xfrm>
            <a:off x="1014264" y="1612404"/>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latin typeface="Times New Roman" pitchFamily="18" charset="0"/>
                <a:sym typeface="Symbol" pitchFamily="18" charset="2"/>
              </a:rPr>
              <a:t>1</a:t>
            </a:r>
            <a:endParaRPr kumimoji="1" lang="en-US" altLang="zh-CN" sz="2000" b="1">
              <a:latin typeface="Times New Roman" pitchFamily="18" charset="0"/>
            </a:endParaRPr>
          </a:p>
        </p:txBody>
      </p:sp>
      <p:sp>
        <p:nvSpPr>
          <p:cNvPr id="22" name="Rectangle 21"/>
          <p:cNvSpPr>
            <a:spLocks noChangeArrowheads="1"/>
          </p:cNvSpPr>
          <p:nvPr/>
        </p:nvSpPr>
        <p:spPr bwMode="auto">
          <a:xfrm>
            <a:off x="1852464" y="1612404"/>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latin typeface="Times New Roman" pitchFamily="18" charset="0"/>
                <a:sym typeface="Symbol" pitchFamily="18" charset="2"/>
              </a:rPr>
              <a:t>0</a:t>
            </a:r>
            <a:endParaRPr kumimoji="1" lang="en-US" altLang="zh-CN" sz="2000" b="1">
              <a:latin typeface="Times New Roman" pitchFamily="18" charset="0"/>
            </a:endParaRPr>
          </a:p>
        </p:txBody>
      </p:sp>
      <p:sp>
        <p:nvSpPr>
          <p:cNvPr id="23" name="Rectangle 22"/>
          <p:cNvSpPr>
            <a:spLocks noChangeArrowheads="1"/>
          </p:cNvSpPr>
          <p:nvPr/>
        </p:nvSpPr>
        <p:spPr bwMode="auto">
          <a:xfrm>
            <a:off x="2919264" y="1612404"/>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latin typeface="Times New Roman" pitchFamily="18" charset="0"/>
                <a:sym typeface="Symbol" pitchFamily="18" charset="2"/>
              </a:rPr>
              <a:t>1</a:t>
            </a:r>
            <a:endParaRPr kumimoji="1" lang="en-US" altLang="zh-CN" sz="2000" b="1">
              <a:latin typeface="Times New Roman" pitchFamily="18" charset="0"/>
            </a:endParaRPr>
          </a:p>
        </p:txBody>
      </p:sp>
      <p:sp>
        <p:nvSpPr>
          <p:cNvPr id="24" name="Rectangle 23"/>
          <p:cNvSpPr>
            <a:spLocks noChangeArrowheads="1"/>
          </p:cNvSpPr>
          <p:nvPr/>
        </p:nvSpPr>
        <p:spPr bwMode="auto">
          <a:xfrm>
            <a:off x="3986064" y="1612404"/>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latin typeface="Times New Roman" pitchFamily="18" charset="0"/>
                <a:sym typeface="Symbol" pitchFamily="18" charset="2"/>
              </a:rPr>
              <a:t>2</a:t>
            </a:r>
            <a:endParaRPr kumimoji="1" lang="en-US" altLang="zh-CN" sz="2000" b="1">
              <a:latin typeface="Times New Roman" pitchFamily="18" charset="0"/>
            </a:endParaRPr>
          </a:p>
        </p:txBody>
      </p:sp>
      <p:sp>
        <p:nvSpPr>
          <p:cNvPr id="25" name="Rectangle 24"/>
          <p:cNvSpPr>
            <a:spLocks noChangeArrowheads="1"/>
          </p:cNvSpPr>
          <p:nvPr/>
        </p:nvSpPr>
        <p:spPr bwMode="auto">
          <a:xfrm>
            <a:off x="4976664" y="1612404"/>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latin typeface="Times New Roman" pitchFamily="18" charset="0"/>
                <a:sym typeface="Symbol" pitchFamily="18" charset="2"/>
              </a:rPr>
              <a:t>3</a:t>
            </a:r>
            <a:endParaRPr kumimoji="1" lang="en-US" altLang="zh-CN" sz="2000" b="1">
              <a:latin typeface="Times New Roman" pitchFamily="18" charset="0"/>
            </a:endParaRPr>
          </a:p>
        </p:txBody>
      </p:sp>
      <p:sp>
        <p:nvSpPr>
          <p:cNvPr id="26" name="Rectangle 25"/>
          <p:cNvSpPr>
            <a:spLocks noChangeArrowheads="1"/>
          </p:cNvSpPr>
          <p:nvPr/>
        </p:nvSpPr>
        <p:spPr bwMode="auto">
          <a:xfrm>
            <a:off x="6119664" y="1612404"/>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latin typeface="Times New Roman" pitchFamily="18" charset="0"/>
                <a:sym typeface="Symbol" pitchFamily="18" charset="2"/>
              </a:rPr>
              <a:t>4</a:t>
            </a:r>
            <a:endParaRPr kumimoji="1" lang="en-US" altLang="zh-CN" sz="2000" b="1">
              <a:latin typeface="Times New Roman" pitchFamily="18" charset="0"/>
            </a:endParaRPr>
          </a:p>
        </p:txBody>
      </p:sp>
      <p:sp>
        <p:nvSpPr>
          <p:cNvPr id="27" name="Rectangle 26"/>
          <p:cNvSpPr>
            <a:spLocks noChangeArrowheads="1"/>
          </p:cNvSpPr>
          <p:nvPr/>
        </p:nvSpPr>
        <p:spPr bwMode="auto">
          <a:xfrm>
            <a:off x="7186464" y="1612404"/>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latin typeface="Times New Roman" pitchFamily="18" charset="0"/>
                <a:sym typeface="Symbol" pitchFamily="18" charset="2"/>
              </a:rPr>
              <a:t>5</a:t>
            </a:r>
            <a:endParaRPr kumimoji="1" lang="en-US" altLang="zh-CN" sz="2000" b="1">
              <a:latin typeface="Times New Roman" pitchFamily="18" charset="0"/>
            </a:endParaRPr>
          </a:p>
        </p:txBody>
      </p:sp>
      <p:sp>
        <p:nvSpPr>
          <p:cNvPr id="28" name="Text Box 27"/>
          <p:cNvSpPr txBox="1">
            <a:spLocks noChangeArrowheads="1"/>
          </p:cNvSpPr>
          <p:nvPr/>
        </p:nvSpPr>
        <p:spPr bwMode="auto">
          <a:xfrm>
            <a:off x="1547664" y="2907804"/>
            <a:ext cx="2133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50000"/>
              </a:spcBef>
              <a:buClrTx/>
              <a:buSzTx/>
              <a:buFontTx/>
              <a:buNone/>
            </a:pPr>
            <a:r>
              <a:rPr kumimoji="1" lang="en-US" altLang="zh-CN" sz="2400">
                <a:latin typeface="Times New Roman" pitchFamily="18" charset="0"/>
                <a:sym typeface="Wingdings" pitchFamily="2" charset="2"/>
              </a:rPr>
              <a:t> </a:t>
            </a:r>
            <a:r>
              <a:rPr kumimoji="1" lang="en-US" altLang="zh-CN" sz="2000" b="1">
                <a:latin typeface="Times New Roman" pitchFamily="18" charset="0"/>
                <a:sym typeface="Wingdings" pitchFamily="2" charset="2"/>
              </a:rPr>
              <a:t>append Job 1</a:t>
            </a:r>
            <a:endParaRPr kumimoji="1" lang="en-US" altLang="zh-CN" sz="2400" b="1">
              <a:latin typeface="Times New Roman" pitchFamily="18" charset="0"/>
            </a:endParaRPr>
          </a:p>
        </p:txBody>
      </p:sp>
      <p:sp>
        <p:nvSpPr>
          <p:cNvPr id="29" name="Text Box 28"/>
          <p:cNvSpPr txBox="1">
            <a:spLocks noChangeArrowheads="1"/>
          </p:cNvSpPr>
          <p:nvPr/>
        </p:nvSpPr>
        <p:spPr bwMode="auto">
          <a:xfrm>
            <a:off x="3681264" y="2907804"/>
            <a:ext cx="2133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50000"/>
              </a:spcBef>
              <a:buClrTx/>
              <a:buSzTx/>
              <a:buFontTx/>
              <a:buNone/>
            </a:pPr>
            <a:r>
              <a:rPr kumimoji="1" lang="en-US" altLang="zh-CN" sz="2400">
                <a:latin typeface="Times New Roman" pitchFamily="18" charset="0"/>
                <a:sym typeface="Wingdings" pitchFamily="2" charset="2"/>
              </a:rPr>
              <a:t> </a:t>
            </a:r>
            <a:r>
              <a:rPr kumimoji="1" lang="en-US" altLang="zh-CN" sz="2000" b="1">
                <a:latin typeface="Times New Roman" pitchFamily="18" charset="0"/>
                <a:sym typeface="Wingdings" pitchFamily="2" charset="2"/>
              </a:rPr>
              <a:t>append Job 2</a:t>
            </a:r>
          </a:p>
        </p:txBody>
      </p:sp>
      <p:sp>
        <p:nvSpPr>
          <p:cNvPr id="30" name="Text Box 29"/>
          <p:cNvSpPr txBox="1">
            <a:spLocks noChangeArrowheads="1"/>
          </p:cNvSpPr>
          <p:nvPr/>
        </p:nvSpPr>
        <p:spPr bwMode="auto">
          <a:xfrm>
            <a:off x="5814864" y="2907804"/>
            <a:ext cx="2133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50000"/>
              </a:spcBef>
              <a:buClrTx/>
              <a:buSzTx/>
              <a:buFontTx/>
              <a:buNone/>
            </a:pPr>
            <a:r>
              <a:rPr kumimoji="1" lang="en-US" altLang="zh-CN" sz="2400">
                <a:latin typeface="Times New Roman" pitchFamily="18" charset="0"/>
                <a:sym typeface="Wingdings" pitchFamily="2" charset="2"/>
              </a:rPr>
              <a:t> </a:t>
            </a:r>
            <a:r>
              <a:rPr kumimoji="1" lang="en-US" altLang="zh-CN" sz="2000" b="1">
                <a:latin typeface="Times New Roman" pitchFamily="18" charset="0"/>
                <a:sym typeface="Wingdings" pitchFamily="2" charset="2"/>
              </a:rPr>
              <a:t>append Job 3</a:t>
            </a:r>
          </a:p>
        </p:txBody>
      </p:sp>
      <p:sp>
        <p:nvSpPr>
          <p:cNvPr id="31" name="Text Box 30"/>
          <p:cNvSpPr txBox="1">
            <a:spLocks noChangeArrowheads="1"/>
          </p:cNvSpPr>
          <p:nvPr/>
        </p:nvSpPr>
        <p:spPr bwMode="auto">
          <a:xfrm>
            <a:off x="1547664" y="3365004"/>
            <a:ext cx="2133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50000"/>
              </a:spcBef>
              <a:buClrTx/>
              <a:buSzTx/>
              <a:buFontTx/>
              <a:buNone/>
            </a:pPr>
            <a:r>
              <a:rPr kumimoji="1" lang="en-US" altLang="zh-CN" sz="2400">
                <a:latin typeface="Times New Roman" pitchFamily="18" charset="0"/>
                <a:sym typeface="Wingdings" pitchFamily="2" charset="2"/>
              </a:rPr>
              <a:t> </a:t>
            </a:r>
            <a:r>
              <a:rPr kumimoji="1" lang="en-US" altLang="zh-CN" sz="2000" b="1">
                <a:latin typeface="Times New Roman" pitchFamily="18" charset="0"/>
                <a:sym typeface="Wingdings" pitchFamily="2" charset="2"/>
              </a:rPr>
              <a:t>serve Job 1</a:t>
            </a:r>
          </a:p>
        </p:txBody>
      </p:sp>
      <p:sp>
        <p:nvSpPr>
          <p:cNvPr id="32" name="Text Box 31"/>
          <p:cNvSpPr txBox="1">
            <a:spLocks noChangeArrowheads="1"/>
          </p:cNvSpPr>
          <p:nvPr/>
        </p:nvSpPr>
        <p:spPr bwMode="auto">
          <a:xfrm>
            <a:off x="3681264" y="3365004"/>
            <a:ext cx="2133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50000"/>
              </a:spcBef>
              <a:buClrTx/>
              <a:buSzTx/>
              <a:buFontTx/>
              <a:buNone/>
            </a:pPr>
            <a:r>
              <a:rPr kumimoji="1" lang="en-US" altLang="zh-CN" sz="2400">
                <a:latin typeface="Times New Roman" pitchFamily="18" charset="0"/>
                <a:sym typeface="Wingdings" pitchFamily="2" charset="2"/>
              </a:rPr>
              <a:t> </a:t>
            </a:r>
            <a:r>
              <a:rPr kumimoji="1" lang="en-US" altLang="zh-CN" sz="2000" b="1">
                <a:latin typeface="Times New Roman" pitchFamily="18" charset="0"/>
                <a:sym typeface="Wingdings" pitchFamily="2" charset="2"/>
              </a:rPr>
              <a:t>append Job 4</a:t>
            </a:r>
          </a:p>
        </p:txBody>
      </p:sp>
      <p:sp>
        <p:nvSpPr>
          <p:cNvPr id="33" name="Text Box 32"/>
          <p:cNvSpPr txBox="1">
            <a:spLocks noChangeArrowheads="1"/>
          </p:cNvSpPr>
          <p:nvPr/>
        </p:nvSpPr>
        <p:spPr bwMode="auto">
          <a:xfrm>
            <a:off x="5814864" y="3365004"/>
            <a:ext cx="2133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50000"/>
              </a:spcBef>
              <a:buClrTx/>
              <a:buSzTx/>
              <a:buFontTx/>
              <a:buNone/>
            </a:pPr>
            <a:r>
              <a:rPr kumimoji="1" lang="en-US" altLang="zh-CN" sz="2400">
                <a:latin typeface="Times New Roman" pitchFamily="18" charset="0"/>
                <a:sym typeface="Wingdings" pitchFamily="2" charset="2"/>
              </a:rPr>
              <a:t> </a:t>
            </a:r>
            <a:r>
              <a:rPr kumimoji="1" lang="en-US" altLang="zh-CN" sz="2000" b="1">
                <a:latin typeface="Times New Roman" pitchFamily="18" charset="0"/>
                <a:sym typeface="Wingdings" pitchFamily="2" charset="2"/>
              </a:rPr>
              <a:t>append Job 5</a:t>
            </a:r>
          </a:p>
        </p:txBody>
      </p:sp>
      <p:sp>
        <p:nvSpPr>
          <p:cNvPr id="34" name="Text Box 33"/>
          <p:cNvSpPr txBox="1">
            <a:spLocks noChangeArrowheads="1"/>
          </p:cNvSpPr>
          <p:nvPr/>
        </p:nvSpPr>
        <p:spPr bwMode="auto">
          <a:xfrm>
            <a:off x="1547664" y="3822204"/>
            <a:ext cx="2133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50000"/>
              </a:spcBef>
              <a:buClrTx/>
              <a:buSzTx/>
              <a:buFontTx/>
              <a:buNone/>
            </a:pPr>
            <a:r>
              <a:rPr kumimoji="1" lang="en-US" altLang="zh-CN" sz="2400">
                <a:latin typeface="Times New Roman" pitchFamily="18" charset="0"/>
                <a:sym typeface="Wingdings" pitchFamily="2" charset="2"/>
              </a:rPr>
              <a:t> </a:t>
            </a:r>
            <a:r>
              <a:rPr kumimoji="1" lang="en-US" altLang="zh-CN" sz="2000" b="1">
                <a:latin typeface="Times New Roman" pitchFamily="18" charset="0"/>
                <a:sym typeface="Wingdings" pitchFamily="2" charset="2"/>
              </a:rPr>
              <a:t>append Job 6</a:t>
            </a:r>
          </a:p>
        </p:txBody>
      </p:sp>
      <p:sp>
        <p:nvSpPr>
          <p:cNvPr id="35" name="Text Box 34"/>
          <p:cNvSpPr txBox="1">
            <a:spLocks noChangeArrowheads="1"/>
          </p:cNvSpPr>
          <p:nvPr/>
        </p:nvSpPr>
        <p:spPr bwMode="auto">
          <a:xfrm>
            <a:off x="3681264" y="3822204"/>
            <a:ext cx="2133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50000"/>
              </a:spcBef>
              <a:buClrTx/>
              <a:buSzTx/>
              <a:buFontTx/>
              <a:buNone/>
            </a:pPr>
            <a:r>
              <a:rPr kumimoji="1" lang="en-US" altLang="zh-CN" sz="2400">
                <a:latin typeface="Times New Roman" pitchFamily="18" charset="0"/>
                <a:sym typeface="Wingdings" pitchFamily="2" charset="2"/>
              </a:rPr>
              <a:t> </a:t>
            </a:r>
            <a:r>
              <a:rPr kumimoji="1" lang="en-US" altLang="zh-CN" sz="2000" b="1">
                <a:latin typeface="Times New Roman" pitchFamily="18" charset="0"/>
                <a:sym typeface="Wingdings" pitchFamily="2" charset="2"/>
              </a:rPr>
              <a:t>serve Job 2</a:t>
            </a:r>
          </a:p>
        </p:txBody>
      </p:sp>
      <p:sp>
        <p:nvSpPr>
          <p:cNvPr id="36" name="Text Box 35"/>
          <p:cNvSpPr txBox="1">
            <a:spLocks noChangeArrowheads="1"/>
          </p:cNvSpPr>
          <p:nvPr/>
        </p:nvSpPr>
        <p:spPr bwMode="auto">
          <a:xfrm>
            <a:off x="5814864" y="3822204"/>
            <a:ext cx="2133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50000"/>
              </a:spcBef>
              <a:buClrTx/>
              <a:buSzTx/>
              <a:buFontTx/>
              <a:buNone/>
            </a:pPr>
            <a:r>
              <a:rPr kumimoji="1" lang="en-US" altLang="zh-CN" sz="2400">
                <a:latin typeface="Times New Roman" pitchFamily="18" charset="0"/>
                <a:sym typeface="Wingdings" pitchFamily="2" charset="2"/>
              </a:rPr>
              <a:t> </a:t>
            </a:r>
            <a:r>
              <a:rPr kumimoji="1" lang="en-US" altLang="zh-CN" sz="2000" b="1">
                <a:latin typeface="Times New Roman" pitchFamily="18" charset="0"/>
                <a:sym typeface="Wingdings" pitchFamily="2" charset="2"/>
              </a:rPr>
              <a:t>append Job 7</a:t>
            </a:r>
          </a:p>
        </p:txBody>
      </p:sp>
      <p:sp>
        <p:nvSpPr>
          <p:cNvPr id="37" name="Oval 36"/>
          <p:cNvSpPr>
            <a:spLocks noChangeArrowheads="1"/>
          </p:cNvSpPr>
          <p:nvPr/>
        </p:nvSpPr>
        <p:spPr bwMode="auto">
          <a:xfrm>
            <a:off x="7992914" y="3915866"/>
            <a:ext cx="381000" cy="381000"/>
          </a:xfrm>
          <a:prstGeom prst="ellipse">
            <a:avLst/>
          </a:prstGeom>
          <a:gradFill rotWithShape="0">
            <a:gsLst>
              <a:gs pos="0">
                <a:srgbClr val="FFCC99"/>
              </a:gs>
              <a:gs pos="100000">
                <a:srgbClr val="FF00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2400"/>
          </a:p>
        </p:txBody>
      </p:sp>
      <p:sp>
        <p:nvSpPr>
          <p:cNvPr id="38" name="矩形 37"/>
          <p:cNvSpPr/>
          <p:nvPr/>
        </p:nvSpPr>
        <p:spPr>
          <a:xfrm>
            <a:off x="4244190" y="4657700"/>
            <a:ext cx="1107996" cy="461665"/>
          </a:xfrm>
          <a:prstGeom prst="rect">
            <a:avLst/>
          </a:prstGeom>
        </p:spPr>
        <p:txBody>
          <a:bodyPr wrap="none">
            <a:spAutoFit/>
          </a:bodyPr>
          <a:lstStyle/>
          <a:p>
            <a:r>
              <a:rPr lang="zh-CN" altLang="en-US" sz="2400" b="1" smtClean="0">
                <a:solidFill>
                  <a:srgbClr val="0000DA"/>
                </a:solidFill>
                <a:latin typeface="Comic Sans MS" pitchFamily="66" charset="0"/>
              </a:rPr>
              <a:t>假溢出</a:t>
            </a:r>
            <a:endParaRPr lang="zh-CN" altLang="en-US" sz="2400" b="1"/>
          </a:p>
        </p:txBody>
      </p:sp>
    </p:spTree>
    <p:extLst>
      <p:ext uri="{BB962C8B-B14F-4D97-AF65-F5344CB8AC3E}">
        <p14:creationId xmlns:p14="http://schemas.microsoft.com/office/powerpoint/2010/main" val="456222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ppt_x"/>
                                          </p:val>
                                        </p:tav>
                                        <p:tav tm="100000">
                                          <p:val>
                                            <p:strVal val="#ppt_x"/>
                                          </p:val>
                                        </p:tav>
                                      </p:tavLst>
                                    </p:anim>
                                    <p:anim calcmode="lin" valueType="num">
                                      <p:cBhvr>
                                        <p:cTn id="8" dur="500" fill="hold"/>
                                        <p:tgtEl>
                                          <p:spTgt spid="28"/>
                                        </p:tgtEl>
                                        <p:attrNameLst>
                                          <p:attrName>ppt_y</p:attrName>
                                        </p:attrNameLst>
                                      </p:cBhvr>
                                      <p:tavLst>
                                        <p:tav tm="0">
                                          <p:val>
                                            <p:strVal val="#ppt_y-#ppt_h/2"/>
                                          </p:val>
                                        </p:tav>
                                        <p:tav tm="100000">
                                          <p:val>
                                            <p:strVal val="#ppt_y"/>
                                          </p:val>
                                        </p:tav>
                                      </p:tavLst>
                                    </p:anim>
                                    <p:anim calcmode="lin" valueType="num">
                                      <p:cBhvr>
                                        <p:cTn id="9" dur="500" fill="hold"/>
                                        <p:tgtEl>
                                          <p:spTgt spid="28"/>
                                        </p:tgtEl>
                                        <p:attrNameLst>
                                          <p:attrName>ppt_w</p:attrName>
                                        </p:attrNameLst>
                                      </p:cBhvr>
                                      <p:tavLst>
                                        <p:tav tm="0">
                                          <p:val>
                                            <p:strVal val="#ppt_w"/>
                                          </p:val>
                                        </p:tav>
                                        <p:tav tm="100000">
                                          <p:val>
                                            <p:strVal val="#ppt_w"/>
                                          </p:val>
                                        </p:tav>
                                      </p:tavLst>
                                    </p:anim>
                                    <p:anim calcmode="lin" valueType="num">
                                      <p:cBhvr>
                                        <p:cTn id="10" dur="500" fill="hold"/>
                                        <p:tgtEl>
                                          <p:spTgt spid="28"/>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1+#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ppt_x</p:attrName>
                                        </p:attrNameLst>
                                      </p:cBhvr>
                                      <p:tavLst>
                                        <p:tav tm="0">
                                          <p:val>
                                            <p:strVal val="#ppt_x"/>
                                          </p:val>
                                        </p:tav>
                                        <p:tav tm="100000">
                                          <p:val>
                                            <p:strVal val="#ppt_x"/>
                                          </p:val>
                                        </p:tav>
                                      </p:tavLst>
                                    </p:anim>
                                    <p:anim calcmode="lin" valueType="num">
                                      <p:cBhvr>
                                        <p:cTn id="21" dur="500" fill="hold"/>
                                        <p:tgtEl>
                                          <p:spTgt spid="29"/>
                                        </p:tgtEl>
                                        <p:attrNameLst>
                                          <p:attrName>ppt_y</p:attrName>
                                        </p:attrNameLst>
                                      </p:cBhvr>
                                      <p:tavLst>
                                        <p:tav tm="0">
                                          <p:val>
                                            <p:strVal val="#ppt_y-#ppt_h/2"/>
                                          </p:val>
                                        </p:tav>
                                        <p:tav tm="100000">
                                          <p:val>
                                            <p:strVal val="#ppt_y"/>
                                          </p:val>
                                        </p:tav>
                                      </p:tavLst>
                                    </p:anim>
                                    <p:anim calcmode="lin" valueType="num">
                                      <p:cBhvr>
                                        <p:cTn id="22" dur="500" fill="hold"/>
                                        <p:tgtEl>
                                          <p:spTgt spid="29"/>
                                        </p:tgtEl>
                                        <p:attrNameLst>
                                          <p:attrName>ppt_w</p:attrName>
                                        </p:attrNameLst>
                                      </p:cBhvr>
                                      <p:tavLst>
                                        <p:tav tm="0">
                                          <p:val>
                                            <p:strVal val="#ppt_w"/>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childTnLst>
                                </p:cTn>
                              </p:par>
                            </p:childTnLst>
                          </p:cTn>
                        </p:par>
                        <p:par>
                          <p:cTn id="24" fill="hold">
                            <p:stCondLst>
                              <p:cond delay="500"/>
                            </p:stCondLst>
                            <p:childTnLst>
                              <p:par>
                                <p:cTn id="25" presetID="2" presetClass="entr" presetSubtype="2"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1+#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p:cTn id="33" dur="500" fill="hold"/>
                                        <p:tgtEl>
                                          <p:spTgt spid="30"/>
                                        </p:tgtEl>
                                        <p:attrNameLst>
                                          <p:attrName>ppt_x</p:attrName>
                                        </p:attrNameLst>
                                      </p:cBhvr>
                                      <p:tavLst>
                                        <p:tav tm="0">
                                          <p:val>
                                            <p:strVal val="#ppt_x"/>
                                          </p:val>
                                        </p:tav>
                                        <p:tav tm="100000">
                                          <p:val>
                                            <p:strVal val="#ppt_x"/>
                                          </p:val>
                                        </p:tav>
                                      </p:tavLst>
                                    </p:anim>
                                    <p:anim calcmode="lin" valueType="num">
                                      <p:cBhvr>
                                        <p:cTn id="34" dur="500" fill="hold"/>
                                        <p:tgtEl>
                                          <p:spTgt spid="30"/>
                                        </p:tgtEl>
                                        <p:attrNameLst>
                                          <p:attrName>ppt_y</p:attrName>
                                        </p:attrNameLst>
                                      </p:cBhvr>
                                      <p:tavLst>
                                        <p:tav tm="0">
                                          <p:val>
                                            <p:strVal val="#ppt_y-#ppt_h/2"/>
                                          </p:val>
                                        </p:tav>
                                        <p:tav tm="100000">
                                          <p:val>
                                            <p:strVal val="#ppt_y"/>
                                          </p:val>
                                        </p:tav>
                                      </p:tavLst>
                                    </p:anim>
                                    <p:anim calcmode="lin" valueType="num">
                                      <p:cBhvr>
                                        <p:cTn id="35" dur="500" fill="hold"/>
                                        <p:tgtEl>
                                          <p:spTgt spid="30"/>
                                        </p:tgtEl>
                                        <p:attrNameLst>
                                          <p:attrName>ppt_w</p:attrName>
                                        </p:attrNameLst>
                                      </p:cBhvr>
                                      <p:tavLst>
                                        <p:tav tm="0">
                                          <p:val>
                                            <p:strVal val="#ppt_w"/>
                                          </p:val>
                                        </p:tav>
                                        <p:tav tm="100000">
                                          <p:val>
                                            <p:strVal val="#ppt_w"/>
                                          </p:val>
                                        </p:tav>
                                      </p:tavLst>
                                    </p:anim>
                                    <p:anim calcmode="lin" valueType="num">
                                      <p:cBhvr>
                                        <p:cTn id="36" dur="500" fill="hold"/>
                                        <p:tgtEl>
                                          <p:spTgt spid="30"/>
                                        </p:tgtEl>
                                        <p:attrNameLst>
                                          <p:attrName>ppt_h</p:attrName>
                                        </p:attrNameLst>
                                      </p:cBhvr>
                                      <p:tavLst>
                                        <p:tav tm="0">
                                          <p:val>
                                            <p:fltVal val="0"/>
                                          </p:val>
                                        </p:tav>
                                        <p:tav tm="100000">
                                          <p:val>
                                            <p:strVal val="#ppt_h"/>
                                          </p:val>
                                        </p:tav>
                                      </p:tavLst>
                                    </p:anim>
                                  </p:childTnLst>
                                </p:cTn>
                              </p:par>
                            </p:childTnLst>
                          </p:cTn>
                        </p:par>
                        <p:par>
                          <p:cTn id="37" fill="hold">
                            <p:stCondLst>
                              <p:cond delay="500"/>
                            </p:stCondLst>
                            <p:childTnLst>
                              <p:par>
                                <p:cTn id="38" presetID="2" presetClass="entr" presetSubtype="2"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1+#ppt_w/2"/>
                                          </p:val>
                                        </p:tav>
                                        <p:tav tm="100000">
                                          <p:val>
                                            <p:strVal val="#ppt_x"/>
                                          </p:val>
                                        </p:tav>
                                      </p:tavLst>
                                    </p:anim>
                                    <p:anim calcmode="lin" valueType="num">
                                      <p:cBhvr additive="base">
                                        <p:cTn id="4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 fill="hold" grpId="0" nodeType="click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p:cTn id="46" dur="500" fill="hold"/>
                                        <p:tgtEl>
                                          <p:spTgt spid="31"/>
                                        </p:tgtEl>
                                        <p:attrNameLst>
                                          <p:attrName>ppt_x</p:attrName>
                                        </p:attrNameLst>
                                      </p:cBhvr>
                                      <p:tavLst>
                                        <p:tav tm="0">
                                          <p:val>
                                            <p:strVal val="#ppt_x"/>
                                          </p:val>
                                        </p:tav>
                                        <p:tav tm="100000">
                                          <p:val>
                                            <p:strVal val="#ppt_x"/>
                                          </p:val>
                                        </p:tav>
                                      </p:tavLst>
                                    </p:anim>
                                    <p:anim calcmode="lin" valueType="num">
                                      <p:cBhvr>
                                        <p:cTn id="47" dur="500" fill="hold"/>
                                        <p:tgtEl>
                                          <p:spTgt spid="31"/>
                                        </p:tgtEl>
                                        <p:attrNameLst>
                                          <p:attrName>ppt_y</p:attrName>
                                        </p:attrNameLst>
                                      </p:cBhvr>
                                      <p:tavLst>
                                        <p:tav tm="0">
                                          <p:val>
                                            <p:strVal val="#ppt_y-#ppt_h/2"/>
                                          </p:val>
                                        </p:tav>
                                        <p:tav tm="100000">
                                          <p:val>
                                            <p:strVal val="#ppt_y"/>
                                          </p:val>
                                        </p:tav>
                                      </p:tavLst>
                                    </p:anim>
                                    <p:anim calcmode="lin" valueType="num">
                                      <p:cBhvr>
                                        <p:cTn id="48" dur="500" fill="hold"/>
                                        <p:tgtEl>
                                          <p:spTgt spid="31"/>
                                        </p:tgtEl>
                                        <p:attrNameLst>
                                          <p:attrName>ppt_w</p:attrName>
                                        </p:attrNameLst>
                                      </p:cBhvr>
                                      <p:tavLst>
                                        <p:tav tm="0">
                                          <p:val>
                                            <p:strVal val="#ppt_w"/>
                                          </p:val>
                                        </p:tav>
                                        <p:tav tm="100000">
                                          <p:val>
                                            <p:strVal val="#ppt_w"/>
                                          </p:val>
                                        </p:tav>
                                      </p:tavLst>
                                    </p:anim>
                                    <p:anim calcmode="lin" valueType="num">
                                      <p:cBhvr>
                                        <p:cTn id="49" dur="500" fill="hold"/>
                                        <p:tgtEl>
                                          <p:spTgt spid="31"/>
                                        </p:tgtEl>
                                        <p:attrNameLst>
                                          <p:attrName>ppt_h</p:attrName>
                                        </p:attrNameLst>
                                      </p:cBhvr>
                                      <p:tavLst>
                                        <p:tav tm="0">
                                          <p:val>
                                            <p:fltVal val="0"/>
                                          </p:val>
                                        </p:tav>
                                        <p:tav tm="100000">
                                          <p:val>
                                            <p:strVal val="#ppt_h"/>
                                          </p:val>
                                        </p:tav>
                                      </p:tavLst>
                                    </p:anim>
                                  </p:childTnLst>
                                </p:cTn>
                              </p:par>
                            </p:childTnLst>
                          </p:cTn>
                        </p:par>
                        <p:par>
                          <p:cTn id="50" fill="hold">
                            <p:stCondLst>
                              <p:cond delay="500"/>
                            </p:stCondLst>
                            <p:childTnLst>
                              <p:par>
                                <p:cTn id="51" presetID="9" presetClass="entr" presetSubtype="0"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dissolve">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17" presetClass="entr" presetSubtype="1" fill="hold" grpId="0" nodeType="click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p:cTn id="58" dur="500" fill="hold"/>
                                        <p:tgtEl>
                                          <p:spTgt spid="32"/>
                                        </p:tgtEl>
                                        <p:attrNameLst>
                                          <p:attrName>ppt_x</p:attrName>
                                        </p:attrNameLst>
                                      </p:cBhvr>
                                      <p:tavLst>
                                        <p:tav tm="0">
                                          <p:val>
                                            <p:strVal val="#ppt_x"/>
                                          </p:val>
                                        </p:tav>
                                        <p:tav tm="100000">
                                          <p:val>
                                            <p:strVal val="#ppt_x"/>
                                          </p:val>
                                        </p:tav>
                                      </p:tavLst>
                                    </p:anim>
                                    <p:anim calcmode="lin" valueType="num">
                                      <p:cBhvr>
                                        <p:cTn id="59" dur="500" fill="hold"/>
                                        <p:tgtEl>
                                          <p:spTgt spid="32"/>
                                        </p:tgtEl>
                                        <p:attrNameLst>
                                          <p:attrName>ppt_y</p:attrName>
                                        </p:attrNameLst>
                                      </p:cBhvr>
                                      <p:tavLst>
                                        <p:tav tm="0">
                                          <p:val>
                                            <p:strVal val="#ppt_y-#ppt_h/2"/>
                                          </p:val>
                                        </p:tav>
                                        <p:tav tm="100000">
                                          <p:val>
                                            <p:strVal val="#ppt_y"/>
                                          </p:val>
                                        </p:tav>
                                      </p:tavLst>
                                    </p:anim>
                                    <p:anim calcmode="lin" valueType="num">
                                      <p:cBhvr>
                                        <p:cTn id="60" dur="500" fill="hold"/>
                                        <p:tgtEl>
                                          <p:spTgt spid="32"/>
                                        </p:tgtEl>
                                        <p:attrNameLst>
                                          <p:attrName>ppt_w</p:attrName>
                                        </p:attrNameLst>
                                      </p:cBhvr>
                                      <p:tavLst>
                                        <p:tav tm="0">
                                          <p:val>
                                            <p:strVal val="#ppt_w"/>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childTnLst>
                                </p:cTn>
                              </p:par>
                            </p:childTnLst>
                          </p:cTn>
                        </p:par>
                        <p:par>
                          <p:cTn id="62" fill="hold">
                            <p:stCondLst>
                              <p:cond delay="500"/>
                            </p:stCondLst>
                            <p:childTnLst>
                              <p:par>
                                <p:cTn id="63" presetID="2" presetClass="entr" presetSubtype="2"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 calcmode="lin" valueType="num">
                                      <p:cBhvr additive="base">
                                        <p:cTn id="65" dur="500" fill="hold"/>
                                        <p:tgtEl>
                                          <p:spTgt spid="8"/>
                                        </p:tgtEl>
                                        <p:attrNameLst>
                                          <p:attrName>ppt_x</p:attrName>
                                        </p:attrNameLst>
                                      </p:cBhvr>
                                      <p:tavLst>
                                        <p:tav tm="0">
                                          <p:val>
                                            <p:strVal val="1+#ppt_w/2"/>
                                          </p:val>
                                        </p:tav>
                                        <p:tav tm="100000">
                                          <p:val>
                                            <p:strVal val="#ppt_x"/>
                                          </p:val>
                                        </p:tav>
                                      </p:tavLst>
                                    </p:anim>
                                    <p:anim calcmode="lin" valueType="num">
                                      <p:cBhvr additive="base">
                                        <p:cTn id="6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1"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anim calcmode="lin" valueType="num">
                                      <p:cBhvr>
                                        <p:cTn id="71" dur="500" fill="hold"/>
                                        <p:tgtEl>
                                          <p:spTgt spid="33"/>
                                        </p:tgtEl>
                                        <p:attrNameLst>
                                          <p:attrName>ppt_x</p:attrName>
                                        </p:attrNameLst>
                                      </p:cBhvr>
                                      <p:tavLst>
                                        <p:tav tm="0">
                                          <p:val>
                                            <p:strVal val="#ppt_x"/>
                                          </p:val>
                                        </p:tav>
                                        <p:tav tm="100000">
                                          <p:val>
                                            <p:strVal val="#ppt_x"/>
                                          </p:val>
                                        </p:tav>
                                      </p:tavLst>
                                    </p:anim>
                                    <p:anim calcmode="lin" valueType="num">
                                      <p:cBhvr>
                                        <p:cTn id="72" dur="500" fill="hold"/>
                                        <p:tgtEl>
                                          <p:spTgt spid="33"/>
                                        </p:tgtEl>
                                        <p:attrNameLst>
                                          <p:attrName>ppt_y</p:attrName>
                                        </p:attrNameLst>
                                      </p:cBhvr>
                                      <p:tavLst>
                                        <p:tav tm="0">
                                          <p:val>
                                            <p:strVal val="#ppt_y-#ppt_h/2"/>
                                          </p:val>
                                        </p:tav>
                                        <p:tav tm="100000">
                                          <p:val>
                                            <p:strVal val="#ppt_y"/>
                                          </p:val>
                                        </p:tav>
                                      </p:tavLst>
                                    </p:anim>
                                    <p:anim calcmode="lin" valueType="num">
                                      <p:cBhvr>
                                        <p:cTn id="73" dur="500" fill="hold"/>
                                        <p:tgtEl>
                                          <p:spTgt spid="33"/>
                                        </p:tgtEl>
                                        <p:attrNameLst>
                                          <p:attrName>ppt_w</p:attrName>
                                        </p:attrNameLst>
                                      </p:cBhvr>
                                      <p:tavLst>
                                        <p:tav tm="0">
                                          <p:val>
                                            <p:strVal val="#ppt_w"/>
                                          </p:val>
                                        </p:tav>
                                        <p:tav tm="100000">
                                          <p:val>
                                            <p:strVal val="#ppt_w"/>
                                          </p:val>
                                        </p:tav>
                                      </p:tavLst>
                                    </p:anim>
                                    <p:anim calcmode="lin" valueType="num">
                                      <p:cBhvr>
                                        <p:cTn id="74" dur="500" fill="hold"/>
                                        <p:tgtEl>
                                          <p:spTgt spid="33"/>
                                        </p:tgtEl>
                                        <p:attrNameLst>
                                          <p:attrName>ppt_h</p:attrName>
                                        </p:attrNameLst>
                                      </p:cBhvr>
                                      <p:tavLst>
                                        <p:tav tm="0">
                                          <p:val>
                                            <p:fltVal val="0"/>
                                          </p:val>
                                        </p:tav>
                                        <p:tav tm="100000">
                                          <p:val>
                                            <p:strVal val="#ppt_h"/>
                                          </p:val>
                                        </p:tav>
                                      </p:tavLst>
                                    </p:anim>
                                  </p:childTnLst>
                                </p:cTn>
                              </p:par>
                            </p:childTnLst>
                          </p:cTn>
                        </p:par>
                        <p:par>
                          <p:cTn id="75" fill="hold">
                            <p:stCondLst>
                              <p:cond delay="500"/>
                            </p:stCondLst>
                            <p:childTnLst>
                              <p:par>
                                <p:cTn id="76" presetID="2" presetClass="entr" presetSubtype="2" fill="hold" grpId="0" nodeType="afterEffect">
                                  <p:stCondLst>
                                    <p:cond delay="0"/>
                                  </p:stCondLst>
                                  <p:childTnLst>
                                    <p:set>
                                      <p:cBhvr>
                                        <p:cTn id="77" dur="1" fill="hold">
                                          <p:stCondLst>
                                            <p:cond delay="0"/>
                                          </p:stCondLst>
                                        </p:cTn>
                                        <p:tgtEl>
                                          <p:spTgt spid="9"/>
                                        </p:tgtEl>
                                        <p:attrNameLst>
                                          <p:attrName>style.visibility</p:attrName>
                                        </p:attrNameLst>
                                      </p:cBhvr>
                                      <p:to>
                                        <p:strVal val="visible"/>
                                      </p:to>
                                    </p:set>
                                    <p:anim calcmode="lin" valueType="num">
                                      <p:cBhvr additive="base">
                                        <p:cTn id="78" dur="500" fill="hold"/>
                                        <p:tgtEl>
                                          <p:spTgt spid="9"/>
                                        </p:tgtEl>
                                        <p:attrNameLst>
                                          <p:attrName>ppt_x</p:attrName>
                                        </p:attrNameLst>
                                      </p:cBhvr>
                                      <p:tavLst>
                                        <p:tav tm="0">
                                          <p:val>
                                            <p:strVal val="1+#ppt_w/2"/>
                                          </p:val>
                                        </p:tav>
                                        <p:tav tm="100000">
                                          <p:val>
                                            <p:strVal val="#ppt_x"/>
                                          </p:val>
                                        </p:tav>
                                      </p:tavLst>
                                    </p:anim>
                                    <p:anim calcmode="lin" valueType="num">
                                      <p:cBhvr additive="base">
                                        <p:cTn id="7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7" presetClass="entr" presetSubtype="1" fill="hold" grpId="0" nodeType="clickEffect">
                                  <p:stCondLst>
                                    <p:cond delay="0"/>
                                  </p:stCondLst>
                                  <p:childTnLst>
                                    <p:set>
                                      <p:cBhvr>
                                        <p:cTn id="83" dur="1" fill="hold">
                                          <p:stCondLst>
                                            <p:cond delay="0"/>
                                          </p:stCondLst>
                                        </p:cTn>
                                        <p:tgtEl>
                                          <p:spTgt spid="34"/>
                                        </p:tgtEl>
                                        <p:attrNameLst>
                                          <p:attrName>style.visibility</p:attrName>
                                        </p:attrNameLst>
                                      </p:cBhvr>
                                      <p:to>
                                        <p:strVal val="visible"/>
                                      </p:to>
                                    </p:set>
                                    <p:anim calcmode="lin" valueType="num">
                                      <p:cBhvr>
                                        <p:cTn id="84" dur="500" fill="hold"/>
                                        <p:tgtEl>
                                          <p:spTgt spid="34"/>
                                        </p:tgtEl>
                                        <p:attrNameLst>
                                          <p:attrName>ppt_x</p:attrName>
                                        </p:attrNameLst>
                                      </p:cBhvr>
                                      <p:tavLst>
                                        <p:tav tm="0">
                                          <p:val>
                                            <p:strVal val="#ppt_x"/>
                                          </p:val>
                                        </p:tav>
                                        <p:tav tm="100000">
                                          <p:val>
                                            <p:strVal val="#ppt_x"/>
                                          </p:val>
                                        </p:tav>
                                      </p:tavLst>
                                    </p:anim>
                                    <p:anim calcmode="lin" valueType="num">
                                      <p:cBhvr>
                                        <p:cTn id="85" dur="500" fill="hold"/>
                                        <p:tgtEl>
                                          <p:spTgt spid="34"/>
                                        </p:tgtEl>
                                        <p:attrNameLst>
                                          <p:attrName>ppt_y</p:attrName>
                                        </p:attrNameLst>
                                      </p:cBhvr>
                                      <p:tavLst>
                                        <p:tav tm="0">
                                          <p:val>
                                            <p:strVal val="#ppt_y-#ppt_h/2"/>
                                          </p:val>
                                        </p:tav>
                                        <p:tav tm="100000">
                                          <p:val>
                                            <p:strVal val="#ppt_y"/>
                                          </p:val>
                                        </p:tav>
                                      </p:tavLst>
                                    </p:anim>
                                    <p:anim calcmode="lin" valueType="num">
                                      <p:cBhvr>
                                        <p:cTn id="86" dur="500" fill="hold"/>
                                        <p:tgtEl>
                                          <p:spTgt spid="34"/>
                                        </p:tgtEl>
                                        <p:attrNameLst>
                                          <p:attrName>ppt_w</p:attrName>
                                        </p:attrNameLst>
                                      </p:cBhvr>
                                      <p:tavLst>
                                        <p:tav tm="0">
                                          <p:val>
                                            <p:strVal val="#ppt_w"/>
                                          </p:val>
                                        </p:tav>
                                        <p:tav tm="100000">
                                          <p:val>
                                            <p:strVal val="#ppt_w"/>
                                          </p:val>
                                        </p:tav>
                                      </p:tavLst>
                                    </p:anim>
                                    <p:anim calcmode="lin" valueType="num">
                                      <p:cBhvr>
                                        <p:cTn id="87" dur="500" fill="hold"/>
                                        <p:tgtEl>
                                          <p:spTgt spid="34"/>
                                        </p:tgtEl>
                                        <p:attrNameLst>
                                          <p:attrName>ppt_h</p:attrName>
                                        </p:attrNameLst>
                                      </p:cBhvr>
                                      <p:tavLst>
                                        <p:tav tm="0">
                                          <p:val>
                                            <p:fltVal val="0"/>
                                          </p:val>
                                        </p:tav>
                                        <p:tav tm="100000">
                                          <p:val>
                                            <p:strVal val="#ppt_h"/>
                                          </p:val>
                                        </p:tav>
                                      </p:tavLst>
                                    </p:anim>
                                  </p:childTnLst>
                                </p:cTn>
                              </p:par>
                            </p:childTnLst>
                          </p:cTn>
                        </p:par>
                        <p:par>
                          <p:cTn id="88" fill="hold">
                            <p:stCondLst>
                              <p:cond delay="500"/>
                            </p:stCondLst>
                            <p:childTnLst>
                              <p:par>
                                <p:cTn id="89" presetID="2" presetClass="entr" presetSubtype="2" fill="hold" grpId="0" nodeType="afterEffect">
                                  <p:stCondLst>
                                    <p:cond delay="0"/>
                                  </p:stCondLst>
                                  <p:childTnLst>
                                    <p:set>
                                      <p:cBhvr>
                                        <p:cTn id="90" dur="1" fill="hold">
                                          <p:stCondLst>
                                            <p:cond delay="0"/>
                                          </p:stCondLst>
                                        </p:cTn>
                                        <p:tgtEl>
                                          <p:spTgt spid="10"/>
                                        </p:tgtEl>
                                        <p:attrNameLst>
                                          <p:attrName>style.visibility</p:attrName>
                                        </p:attrNameLst>
                                      </p:cBhvr>
                                      <p:to>
                                        <p:strVal val="visible"/>
                                      </p:to>
                                    </p:set>
                                    <p:anim calcmode="lin" valueType="num">
                                      <p:cBhvr additive="base">
                                        <p:cTn id="91" dur="500" fill="hold"/>
                                        <p:tgtEl>
                                          <p:spTgt spid="10"/>
                                        </p:tgtEl>
                                        <p:attrNameLst>
                                          <p:attrName>ppt_x</p:attrName>
                                        </p:attrNameLst>
                                      </p:cBhvr>
                                      <p:tavLst>
                                        <p:tav tm="0">
                                          <p:val>
                                            <p:strVal val="1+#ppt_w/2"/>
                                          </p:val>
                                        </p:tav>
                                        <p:tav tm="100000">
                                          <p:val>
                                            <p:strVal val="#ppt_x"/>
                                          </p:val>
                                        </p:tav>
                                      </p:tavLst>
                                    </p:anim>
                                    <p:anim calcmode="lin" valueType="num">
                                      <p:cBhvr additive="base">
                                        <p:cTn id="9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7" presetClass="entr" presetSubtype="1" fill="hold" grpId="0" nodeType="clickEffect">
                                  <p:stCondLst>
                                    <p:cond delay="0"/>
                                  </p:stCondLst>
                                  <p:childTnLst>
                                    <p:set>
                                      <p:cBhvr>
                                        <p:cTn id="96" dur="1" fill="hold">
                                          <p:stCondLst>
                                            <p:cond delay="0"/>
                                          </p:stCondLst>
                                        </p:cTn>
                                        <p:tgtEl>
                                          <p:spTgt spid="35"/>
                                        </p:tgtEl>
                                        <p:attrNameLst>
                                          <p:attrName>style.visibility</p:attrName>
                                        </p:attrNameLst>
                                      </p:cBhvr>
                                      <p:to>
                                        <p:strVal val="visible"/>
                                      </p:to>
                                    </p:set>
                                    <p:anim calcmode="lin" valueType="num">
                                      <p:cBhvr>
                                        <p:cTn id="97" dur="500" fill="hold"/>
                                        <p:tgtEl>
                                          <p:spTgt spid="35"/>
                                        </p:tgtEl>
                                        <p:attrNameLst>
                                          <p:attrName>ppt_x</p:attrName>
                                        </p:attrNameLst>
                                      </p:cBhvr>
                                      <p:tavLst>
                                        <p:tav tm="0">
                                          <p:val>
                                            <p:strVal val="#ppt_x"/>
                                          </p:val>
                                        </p:tav>
                                        <p:tav tm="100000">
                                          <p:val>
                                            <p:strVal val="#ppt_x"/>
                                          </p:val>
                                        </p:tav>
                                      </p:tavLst>
                                    </p:anim>
                                    <p:anim calcmode="lin" valueType="num">
                                      <p:cBhvr>
                                        <p:cTn id="98" dur="500" fill="hold"/>
                                        <p:tgtEl>
                                          <p:spTgt spid="35"/>
                                        </p:tgtEl>
                                        <p:attrNameLst>
                                          <p:attrName>ppt_y</p:attrName>
                                        </p:attrNameLst>
                                      </p:cBhvr>
                                      <p:tavLst>
                                        <p:tav tm="0">
                                          <p:val>
                                            <p:strVal val="#ppt_y-#ppt_h/2"/>
                                          </p:val>
                                        </p:tav>
                                        <p:tav tm="100000">
                                          <p:val>
                                            <p:strVal val="#ppt_y"/>
                                          </p:val>
                                        </p:tav>
                                      </p:tavLst>
                                    </p:anim>
                                    <p:anim calcmode="lin" valueType="num">
                                      <p:cBhvr>
                                        <p:cTn id="99" dur="500" fill="hold"/>
                                        <p:tgtEl>
                                          <p:spTgt spid="35"/>
                                        </p:tgtEl>
                                        <p:attrNameLst>
                                          <p:attrName>ppt_w</p:attrName>
                                        </p:attrNameLst>
                                      </p:cBhvr>
                                      <p:tavLst>
                                        <p:tav tm="0">
                                          <p:val>
                                            <p:strVal val="#ppt_w"/>
                                          </p:val>
                                        </p:tav>
                                        <p:tav tm="100000">
                                          <p:val>
                                            <p:strVal val="#ppt_w"/>
                                          </p:val>
                                        </p:tav>
                                      </p:tavLst>
                                    </p:anim>
                                    <p:anim calcmode="lin" valueType="num">
                                      <p:cBhvr>
                                        <p:cTn id="100" dur="500" fill="hold"/>
                                        <p:tgtEl>
                                          <p:spTgt spid="35"/>
                                        </p:tgtEl>
                                        <p:attrNameLst>
                                          <p:attrName>ppt_h</p:attrName>
                                        </p:attrNameLst>
                                      </p:cBhvr>
                                      <p:tavLst>
                                        <p:tav tm="0">
                                          <p:val>
                                            <p:fltVal val="0"/>
                                          </p:val>
                                        </p:tav>
                                        <p:tav tm="100000">
                                          <p:val>
                                            <p:strVal val="#ppt_h"/>
                                          </p:val>
                                        </p:tav>
                                      </p:tavLst>
                                    </p:anim>
                                  </p:childTnLst>
                                </p:cTn>
                              </p:par>
                            </p:childTnLst>
                          </p:cTn>
                        </p:par>
                        <p:par>
                          <p:cTn id="101" fill="hold">
                            <p:stCondLst>
                              <p:cond delay="500"/>
                            </p:stCondLst>
                            <p:childTnLst>
                              <p:par>
                                <p:cTn id="102" presetID="9" presetClass="entr" presetSubtype="0" fill="hold" grpId="0" nodeType="afterEffect">
                                  <p:stCondLst>
                                    <p:cond delay="0"/>
                                  </p:stCondLst>
                                  <p:childTnLst>
                                    <p:set>
                                      <p:cBhvr>
                                        <p:cTn id="103" dur="1" fill="hold">
                                          <p:stCondLst>
                                            <p:cond delay="0"/>
                                          </p:stCondLst>
                                        </p:cTn>
                                        <p:tgtEl>
                                          <p:spTgt spid="11"/>
                                        </p:tgtEl>
                                        <p:attrNameLst>
                                          <p:attrName>style.visibility</p:attrName>
                                        </p:attrNameLst>
                                      </p:cBhvr>
                                      <p:to>
                                        <p:strVal val="visible"/>
                                      </p:to>
                                    </p:set>
                                    <p:animEffect transition="in" filter="dissolve">
                                      <p:cBhvr>
                                        <p:cTn id="104" dur="500"/>
                                        <p:tgtEl>
                                          <p:spTgt spid="11"/>
                                        </p:tgtEl>
                                      </p:cBhvr>
                                    </p:animEffect>
                                  </p:childTnLst>
                                </p:cTn>
                              </p:par>
                            </p:childTnLst>
                          </p:cTn>
                        </p:par>
                      </p:childTnLst>
                    </p:cTn>
                  </p:par>
                  <p:par>
                    <p:cTn id="105" fill="hold">
                      <p:stCondLst>
                        <p:cond delay="indefinite"/>
                      </p:stCondLst>
                      <p:childTnLst>
                        <p:par>
                          <p:cTn id="106" fill="hold">
                            <p:stCondLst>
                              <p:cond delay="0"/>
                            </p:stCondLst>
                            <p:childTnLst>
                              <p:par>
                                <p:cTn id="107" presetID="17" presetClass="entr" presetSubtype="1"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anim calcmode="lin" valueType="num">
                                      <p:cBhvr>
                                        <p:cTn id="109" dur="500" fill="hold"/>
                                        <p:tgtEl>
                                          <p:spTgt spid="36"/>
                                        </p:tgtEl>
                                        <p:attrNameLst>
                                          <p:attrName>ppt_x</p:attrName>
                                        </p:attrNameLst>
                                      </p:cBhvr>
                                      <p:tavLst>
                                        <p:tav tm="0">
                                          <p:val>
                                            <p:strVal val="#ppt_x"/>
                                          </p:val>
                                        </p:tav>
                                        <p:tav tm="100000">
                                          <p:val>
                                            <p:strVal val="#ppt_x"/>
                                          </p:val>
                                        </p:tav>
                                      </p:tavLst>
                                    </p:anim>
                                    <p:anim calcmode="lin" valueType="num">
                                      <p:cBhvr>
                                        <p:cTn id="110" dur="500" fill="hold"/>
                                        <p:tgtEl>
                                          <p:spTgt spid="36"/>
                                        </p:tgtEl>
                                        <p:attrNameLst>
                                          <p:attrName>ppt_y</p:attrName>
                                        </p:attrNameLst>
                                      </p:cBhvr>
                                      <p:tavLst>
                                        <p:tav tm="0">
                                          <p:val>
                                            <p:strVal val="#ppt_y-#ppt_h/2"/>
                                          </p:val>
                                        </p:tav>
                                        <p:tav tm="100000">
                                          <p:val>
                                            <p:strVal val="#ppt_y"/>
                                          </p:val>
                                        </p:tav>
                                      </p:tavLst>
                                    </p:anim>
                                    <p:anim calcmode="lin" valueType="num">
                                      <p:cBhvr>
                                        <p:cTn id="111" dur="500" fill="hold"/>
                                        <p:tgtEl>
                                          <p:spTgt spid="36"/>
                                        </p:tgtEl>
                                        <p:attrNameLst>
                                          <p:attrName>ppt_w</p:attrName>
                                        </p:attrNameLst>
                                      </p:cBhvr>
                                      <p:tavLst>
                                        <p:tav tm="0">
                                          <p:val>
                                            <p:strVal val="#ppt_w"/>
                                          </p:val>
                                        </p:tav>
                                        <p:tav tm="100000">
                                          <p:val>
                                            <p:strVal val="#ppt_w"/>
                                          </p:val>
                                        </p:tav>
                                      </p:tavLst>
                                    </p:anim>
                                    <p:anim calcmode="lin" valueType="num">
                                      <p:cBhvr>
                                        <p:cTn id="112" dur="500" fill="hold"/>
                                        <p:tgtEl>
                                          <p:spTgt spid="36"/>
                                        </p:tgtEl>
                                        <p:attrNameLst>
                                          <p:attrName>ppt_h</p:attrName>
                                        </p:attrNameLst>
                                      </p:cBhvr>
                                      <p:tavLst>
                                        <p:tav tm="0">
                                          <p:val>
                                            <p:fltVal val="0"/>
                                          </p:val>
                                        </p:tav>
                                        <p:tav tm="100000">
                                          <p:val>
                                            <p:strVal val="#ppt_h"/>
                                          </p:val>
                                        </p:tav>
                                      </p:tavLst>
                                    </p:anim>
                                  </p:childTnLst>
                                </p:cTn>
                              </p:par>
                            </p:childTnLst>
                          </p:cTn>
                        </p:par>
                        <p:par>
                          <p:cTn id="113" fill="hold">
                            <p:stCondLst>
                              <p:cond delay="500"/>
                            </p:stCondLst>
                            <p:childTnLst>
                              <p:par>
                                <p:cTn id="114" presetID="23" presetClass="entr" presetSubtype="272" fill="hold" grpId="0" nodeType="afterEffect">
                                  <p:stCondLst>
                                    <p:cond delay="1000"/>
                                  </p:stCondLst>
                                  <p:childTnLst>
                                    <p:set>
                                      <p:cBhvr>
                                        <p:cTn id="115" dur="1" fill="hold">
                                          <p:stCondLst>
                                            <p:cond delay="0"/>
                                          </p:stCondLst>
                                        </p:cTn>
                                        <p:tgtEl>
                                          <p:spTgt spid="37"/>
                                        </p:tgtEl>
                                        <p:attrNameLst>
                                          <p:attrName>style.visibility</p:attrName>
                                        </p:attrNameLst>
                                      </p:cBhvr>
                                      <p:to>
                                        <p:strVal val="visible"/>
                                      </p:to>
                                    </p:set>
                                    <p:anim calcmode="lin" valueType="num">
                                      <p:cBhvr>
                                        <p:cTn id="116" dur="500" fill="hold"/>
                                        <p:tgtEl>
                                          <p:spTgt spid="37"/>
                                        </p:tgtEl>
                                        <p:attrNameLst>
                                          <p:attrName>ppt_w</p:attrName>
                                        </p:attrNameLst>
                                      </p:cBhvr>
                                      <p:tavLst>
                                        <p:tav tm="0">
                                          <p:val>
                                            <p:strVal val="2/3*#ppt_w"/>
                                          </p:val>
                                        </p:tav>
                                        <p:tav tm="100000">
                                          <p:val>
                                            <p:strVal val="#ppt_w"/>
                                          </p:val>
                                        </p:tav>
                                      </p:tavLst>
                                    </p:anim>
                                    <p:anim calcmode="lin" valueType="num">
                                      <p:cBhvr>
                                        <p:cTn id="117" dur="500" fill="hold"/>
                                        <p:tgtEl>
                                          <p:spTgt spid="37"/>
                                        </p:tgtEl>
                                        <p:attrNameLst>
                                          <p:attrName>ppt_h</p:attrName>
                                        </p:attrNameLst>
                                      </p:cBhvr>
                                      <p:tavLst>
                                        <p:tav tm="0">
                                          <p:val>
                                            <p:strVal val="2/3*#ppt_h"/>
                                          </p:val>
                                        </p:tav>
                                        <p:tav tm="100000">
                                          <p:val>
                                            <p:strVal val="#ppt_h"/>
                                          </p:val>
                                        </p:tav>
                                      </p:tavLst>
                                    </p:anim>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autoUpdateAnimBg="0"/>
      <p:bldP spid="7" grpId="0" animBg="1" autoUpdateAnimBg="0"/>
      <p:bldP spid="8" grpId="0" animBg="1" autoUpdateAnimBg="0"/>
      <p:bldP spid="9" grpId="0" animBg="1" autoUpdateAnimBg="0"/>
      <p:bldP spid="10" grpId="0" animBg="1" autoUpdateAnimBg="0"/>
      <p:bldP spid="11" grpId="0" animBg="1" autoUpdateAnimBg="0"/>
      <p:bldP spid="28" grpId="0" animBg="1" autoUpdateAnimBg="0"/>
      <p:bldP spid="29" grpId="0" animBg="1" autoUpdateAnimBg="0"/>
      <p:bldP spid="30" grpId="0" animBg="1" autoUpdateAnimBg="0"/>
      <p:bldP spid="31" grpId="0" animBg="1" autoUpdateAnimBg="0"/>
      <p:bldP spid="32" grpId="0" animBg="1" autoUpdateAnimBg="0"/>
      <p:bldP spid="33" grpId="0" animBg="1" autoUpdateAnimBg="0"/>
      <p:bldP spid="34" grpId="0" animBg="1" autoUpdateAnimBg="0"/>
      <p:bldP spid="35" grpId="0" animBg="1" autoUpdateAnimBg="0"/>
      <p:bldP spid="36" grpId="0" animBg="1" autoUpdateAnimBg="0"/>
      <p:bldP spid="37" grpId="0" animBg="1"/>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反复入队出队，</a:t>
            </a:r>
            <a:r>
              <a:rPr lang="zh-CN" altLang="en-US" smtClean="0"/>
              <a:t>如果存储区</a:t>
            </a:r>
            <a:r>
              <a:rPr lang="zh-CN" altLang="en-US"/>
              <a:t>容量</a:t>
            </a:r>
            <a:r>
              <a:rPr lang="zh-CN" altLang="en-US" smtClean="0"/>
              <a:t>固定</a:t>
            </a:r>
            <a:r>
              <a:rPr lang="zh-CN" altLang="en-US"/>
              <a:t>，一定会在某次入队时出现队</a:t>
            </a:r>
            <a:r>
              <a:rPr lang="zh-CN" altLang="en-US" smtClean="0"/>
              <a:t>尾指示器出界的情况，发生上溢出；</a:t>
            </a:r>
            <a:endParaRPr lang="zh-CN" altLang="en-US"/>
          </a:p>
          <a:p>
            <a:r>
              <a:rPr lang="zh-CN" altLang="en-US" smtClean="0"/>
              <a:t>此时，</a:t>
            </a:r>
            <a:r>
              <a:rPr lang="zh-CN" altLang="en-US"/>
              <a:t>顺序表</a:t>
            </a:r>
            <a:r>
              <a:rPr lang="zh-CN" altLang="en-US" smtClean="0"/>
              <a:t>前端一般有空位，</a:t>
            </a:r>
            <a:r>
              <a:rPr lang="zh-CN" altLang="en-US"/>
              <a:t>并不是真的用完了</a:t>
            </a:r>
            <a:r>
              <a:rPr lang="zh-CN" altLang="en-US" smtClean="0"/>
              <a:t>整个存储区，是</a:t>
            </a:r>
            <a:r>
              <a:rPr lang="zh-CN" altLang="en-US" smtClean="0">
                <a:solidFill>
                  <a:srgbClr val="FF0000"/>
                </a:solidFill>
              </a:rPr>
              <a:t>“假溢出”</a:t>
            </a:r>
            <a:r>
              <a:rPr lang="zh-CN" altLang="en-US"/>
              <a:t>。</a:t>
            </a:r>
            <a:endParaRPr lang="en-US" altLang="zh-CN" smtClean="0"/>
          </a:p>
          <a:p>
            <a:r>
              <a:rPr lang="zh-CN" altLang="en-US" smtClean="0"/>
              <a:t>如果</a:t>
            </a:r>
            <a:r>
              <a:rPr lang="zh-CN" altLang="en-US"/>
              <a:t>元素存储区自动增长（如 </a:t>
            </a:r>
            <a:r>
              <a:rPr lang="en-US" altLang="zh-CN"/>
              <a:t>list</a:t>
            </a:r>
            <a:r>
              <a:rPr lang="zh-CN" altLang="en-US"/>
              <a:t>），首端将留下越来越大的空</a:t>
            </a:r>
            <a:r>
              <a:rPr lang="zh-CN" altLang="en-US" smtClean="0"/>
              <a:t>区，且</a:t>
            </a:r>
            <a:r>
              <a:rPr lang="zh-CN" altLang="en-US"/>
              <a:t>这片空</a:t>
            </a:r>
            <a:r>
              <a:rPr lang="zh-CN" altLang="en-US" smtClean="0"/>
              <a:t>区完全</a:t>
            </a:r>
            <a:r>
              <a:rPr lang="zh-CN" altLang="en-US"/>
              <a:t>浪费</a:t>
            </a:r>
            <a:r>
              <a:rPr lang="zh-CN" altLang="en-US" smtClean="0"/>
              <a:t>了。</a:t>
            </a:r>
            <a:endParaRPr lang="en-US" altLang="zh-CN" smtClean="0"/>
          </a:p>
          <a:p>
            <a:r>
              <a:rPr lang="zh-CN" altLang="en-US" smtClean="0"/>
              <a:t>通常用</a:t>
            </a:r>
            <a:r>
              <a:rPr lang="zh-CN" altLang="en-US" smtClean="0">
                <a:solidFill>
                  <a:srgbClr val="FF0000"/>
                </a:solidFill>
              </a:rPr>
              <a:t>循环队列</a:t>
            </a:r>
            <a:r>
              <a:rPr lang="zh-CN" altLang="en-US" smtClean="0"/>
              <a:t>实现。</a:t>
            </a:r>
            <a:endParaRPr lang="zh-CN" altLang="en-US"/>
          </a:p>
          <a:p>
            <a:endParaRPr lang="zh-CN" altLang="en-US"/>
          </a:p>
        </p:txBody>
      </p:sp>
      <p:sp>
        <p:nvSpPr>
          <p:cNvPr id="3" name="标题 2"/>
          <p:cNvSpPr>
            <a:spLocks noGrp="1"/>
          </p:cNvSpPr>
          <p:nvPr>
            <p:ph type="title"/>
          </p:nvPr>
        </p:nvSpPr>
        <p:spPr/>
        <p:txBody>
          <a:bodyPr>
            <a:normAutofit fontScale="90000"/>
          </a:bodyPr>
          <a:lstStyle/>
          <a:p>
            <a:r>
              <a:rPr lang="zh-CN" altLang="en-US" smtClean="0"/>
              <a:t>假溢出</a:t>
            </a:r>
            <a:endParaRPr lang="zh-CN" altLang="en-US"/>
          </a:p>
        </p:txBody>
      </p:sp>
    </p:spTree>
    <p:extLst>
      <p:ext uri="{BB962C8B-B14F-4D97-AF65-F5344CB8AC3E}">
        <p14:creationId xmlns:p14="http://schemas.microsoft.com/office/powerpoint/2010/main" val="1040604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主要学习内容</a:t>
            </a:r>
            <a:endParaRPr lang="zh-CN" altLang="en-US" dirty="0"/>
          </a:p>
        </p:txBody>
      </p:sp>
      <p:sp>
        <p:nvSpPr>
          <p:cNvPr id="6" name="圆角矩形 5"/>
          <p:cNvSpPr/>
          <p:nvPr/>
        </p:nvSpPr>
        <p:spPr>
          <a:xfrm>
            <a:off x="1579682" y="946083"/>
            <a:ext cx="654003" cy="540060"/>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91428" tIns="45714" rIns="91428" bIns="45714" rtlCol="0" anchor="ctr"/>
          <a:lstStyle/>
          <a:p>
            <a:pPr algn="ctr"/>
            <a:r>
              <a:rPr lang="en-US" altLang="zh-CN" sz="2800" b="1" dirty="0">
                <a:solidFill>
                  <a:prstClr val="black"/>
                </a:solidFill>
              </a:rPr>
              <a:t>1</a:t>
            </a:r>
            <a:endParaRPr lang="zh-CN" altLang="en-US" sz="2800" b="1" dirty="0">
              <a:solidFill>
                <a:prstClr val="black"/>
              </a:solidFill>
            </a:endParaRPr>
          </a:p>
        </p:txBody>
      </p:sp>
      <p:sp>
        <p:nvSpPr>
          <p:cNvPr id="7" name="圆角矩形 6"/>
          <p:cNvSpPr/>
          <p:nvPr/>
        </p:nvSpPr>
        <p:spPr>
          <a:xfrm>
            <a:off x="1577018" y="2516632"/>
            <a:ext cx="654003" cy="540337"/>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91428" tIns="45714" rIns="91428" bIns="45714" rtlCol="0" anchor="ctr"/>
          <a:lstStyle/>
          <a:p>
            <a:pPr algn="ctr"/>
            <a:r>
              <a:rPr lang="en-US" altLang="zh-CN" sz="2800" b="1" dirty="0">
                <a:solidFill>
                  <a:prstClr val="black"/>
                </a:solidFill>
              </a:rPr>
              <a:t>3</a:t>
            </a:r>
            <a:endParaRPr lang="zh-CN" altLang="en-US" sz="2800" b="1" dirty="0">
              <a:solidFill>
                <a:prstClr val="black"/>
              </a:solidFill>
            </a:endParaRPr>
          </a:p>
        </p:txBody>
      </p:sp>
      <p:sp>
        <p:nvSpPr>
          <p:cNvPr id="8" name="圆角矩形 7"/>
          <p:cNvSpPr/>
          <p:nvPr/>
        </p:nvSpPr>
        <p:spPr>
          <a:xfrm>
            <a:off x="2321395" y="1725839"/>
            <a:ext cx="5350745" cy="546459"/>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1428" tIns="45714" rIns="91428" bIns="45714" rtlCol="0" anchor="ctr"/>
          <a:lstStyle/>
          <a:p>
            <a:pPr algn="just"/>
            <a:r>
              <a:rPr lang="zh-CN" altLang="en-US" sz="2800" b="1" dirty="0">
                <a:solidFill>
                  <a:prstClr val="black"/>
                </a:solidFill>
              </a:rPr>
              <a:t>队列的顺序实现</a:t>
            </a:r>
          </a:p>
        </p:txBody>
      </p:sp>
      <p:sp>
        <p:nvSpPr>
          <p:cNvPr id="10" name="圆角矩形 9"/>
          <p:cNvSpPr/>
          <p:nvPr/>
        </p:nvSpPr>
        <p:spPr>
          <a:xfrm>
            <a:off x="2321395" y="2516908"/>
            <a:ext cx="5350745" cy="540060"/>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1428" tIns="45714" rIns="91428" bIns="45714" rtlCol="0" anchor="ctr"/>
          <a:lstStyle/>
          <a:p>
            <a:pPr algn="just"/>
            <a:r>
              <a:rPr lang="zh-CN" altLang="en-US" sz="2800" b="1" dirty="0">
                <a:solidFill>
                  <a:prstClr val="black"/>
                </a:solidFill>
              </a:rPr>
              <a:t>队列的链式实现</a:t>
            </a:r>
          </a:p>
        </p:txBody>
      </p:sp>
      <p:sp>
        <p:nvSpPr>
          <p:cNvPr id="11" name="圆角矩形 10"/>
          <p:cNvSpPr/>
          <p:nvPr/>
        </p:nvSpPr>
        <p:spPr>
          <a:xfrm>
            <a:off x="1577018" y="1725837"/>
            <a:ext cx="654003" cy="540337"/>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91428" tIns="45714" rIns="91428" bIns="45714" rtlCol="0" anchor="ctr"/>
          <a:lstStyle/>
          <a:p>
            <a:pPr algn="ctr"/>
            <a:r>
              <a:rPr lang="en-US" altLang="zh-CN" sz="2800" b="1" dirty="0">
                <a:solidFill>
                  <a:prstClr val="black"/>
                </a:solidFill>
              </a:rPr>
              <a:t>2</a:t>
            </a:r>
            <a:endParaRPr lang="zh-CN" altLang="en-US" sz="2800" b="1" dirty="0">
              <a:solidFill>
                <a:prstClr val="black"/>
              </a:solidFill>
            </a:endParaRPr>
          </a:p>
        </p:txBody>
      </p:sp>
      <p:sp>
        <p:nvSpPr>
          <p:cNvPr id="12" name="圆角矩形 11"/>
          <p:cNvSpPr/>
          <p:nvPr/>
        </p:nvSpPr>
        <p:spPr>
          <a:xfrm>
            <a:off x="2321394" y="939684"/>
            <a:ext cx="5350745" cy="546459"/>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1428" tIns="45714" rIns="91428" bIns="45714" rtlCol="0" anchor="ctr"/>
          <a:lstStyle/>
          <a:p>
            <a:pPr algn="just"/>
            <a:r>
              <a:rPr lang="zh-CN" altLang="en-US" sz="2800" b="1" dirty="0" smtClean="0">
                <a:solidFill>
                  <a:srgbClr val="000000"/>
                </a:solidFill>
              </a:rPr>
              <a:t>队列的概念和性质</a:t>
            </a:r>
            <a:endParaRPr lang="zh-CN" altLang="en-US" sz="2800" b="1" dirty="0">
              <a:solidFill>
                <a:srgbClr val="000000"/>
              </a:solidFill>
            </a:endParaRPr>
          </a:p>
        </p:txBody>
      </p:sp>
      <p:sp>
        <p:nvSpPr>
          <p:cNvPr id="9" name="圆角矩形 8"/>
          <p:cNvSpPr/>
          <p:nvPr/>
        </p:nvSpPr>
        <p:spPr>
          <a:xfrm>
            <a:off x="1601309" y="3361557"/>
            <a:ext cx="654003" cy="540337"/>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91428" tIns="45714" rIns="91428" bIns="45714" rtlCol="0" anchor="ctr"/>
          <a:lstStyle/>
          <a:p>
            <a:pPr algn="ctr"/>
            <a:r>
              <a:rPr lang="en-US" altLang="zh-CN" sz="2800" b="1" dirty="0">
                <a:solidFill>
                  <a:prstClr val="black"/>
                </a:solidFill>
              </a:rPr>
              <a:t>4</a:t>
            </a:r>
            <a:endParaRPr lang="zh-CN" altLang="en-US" sz="2800" b="1" dirty="0">
              <a:solidFill>
                <a:prstClr val="black"/>
              </a:solidFill>
            </a:endParaRPr>
          </a:p>
        </p:txBody>
      </p:sp>
      <p:sp>
        <p:nvSpPr>
          <p:cNvPr id="13" name="圆角矩形 12"/>
          <p:cNvSpPr/>
          <p:nvPr/>
        </p:nvSpPr>
        <p:spPr>
          <a:xfrm>
            <a:off x="2345686" y="3361833"/>
            <a:ext cx="5350745" cy="540060"/>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1428" tIns="45714" rIns="91428" bIns="45714" rtlCol="0" anchor="ctr"/>
          <a:lstStyle/>
          <a:p>
            <a:pPr algn="just"/>
            <a:r>
              <a:rPr lang="zh-CN" altLang="en-US" sz="2800" b="1" dirty="0">
                <a:solidFill>
                  <a:prstClr val="black"/>
                </a:solidFill>
              </a:rPr>
              <a:t>队列的应用</a:t>
            </a:r>
          </a:p>
        </p:txBody>
      </p:sp>
    </p:spTree>
    <p:extLst>
      <p:ext uri="{BB962C8B-B14F-4D97-AF65-F5344CB8AC3E}">
        <p14:creationId xmlns:p14="http://schemas.microsoft.com/office/powerpoint/2010/main" val="158346511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9"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zh-CN" altLang="en-US"/>
              <a:t>把数组空间看成首尾相连的空间</a:t>
            </a:r>
            <a:r>
              <a:rPr lang="zh-CN" altLang="en-US" smtClean="0"/>
              <a:t>；</a:t>
            </a:r>
            <a:endParaRPr lang="en-US" altLang="zh-CN" smtClean="0"/>
          </a:p>
          <a:p>
            <a:r>
              <a:rPr lang="en-US" altLang="zh-CN"/>
              <a:t>front</a:t>
            </a:r>
            <a:r>
              <a:rPr lang="zh-CN" altLang="en-US"/>
              <a:t>和</a:t>
            </a:r>
            <a:r>
              <a:rPr lang="en-US" altLang="zh-CN"/>
              <a:t>rear</a:t>
            </a:r>
            <a:r>
              <a:rPr lang="zh-CN" altLang="en-US"/>
              <a:t>分别</a:t>
            </a:r>
            <a:r>
              <a:rPr lang="zh-CN" altLang="en-US" smtClean="0"/>
              <a:t>指示队</a:t>
            </a:r>
            <a:r>
              <a:rPr lang="zh-CN" altLang="en-US"/>
              <a:t>头和队尾元素的位置</a:t>
            </a:r>
          </a:p>
          <a:p>
            <a:endParaRPr lang="en-US" altLang="zh-CN"/>
          </a:p>
          <a:p>
            <a:endParaRPr lang="zh-CN" altLang="en-US"/>
          </a:p>
          <a:p>
            <a:endParaRPr lang="zh-CN" altLang="en-US"/>
          </a:p>
        </p:txBody>
      </p:sp>
      <p:sp>
        <p:nvSpPr>
          <p:cNvPr id="4" name="标题 2"/>
          <p:cNvSpPr>
            <a:spLocks noGrp="1"/>
          </p:cNvSpPr>
          <p:nvPr>
            <p:ph type="title"/>
          </p:nvPr>
        </p:nvSpPr>
        <p:spPr/>
        <p:txBody>
          <a:bodyPr>
            <a:normAutofit fontScale="90000"/>
          </a:bodyPr>
          <a:lstStyle/>
          <a:p>
            <a:r>
              <a:rPr lang="zh-CN" altLang="en-US" smtClean="0"/>
              <a:t>二、循环队列</a:t>
            </a:r>
            <a:endParaRPr lang="zh-CN" altLang="en-US" dirty="0"/>
          </a:p>
        </p:txBody>
      </p:sp>
    </p:spTree>
    <p:extLst>
      <p:ext uri="{BB962C8B-B14F-4D97-AF65-F5344CB8AC3E}">
        <p14:creationId xmlns:p14="http://schemas.microsoft.com/office/powerpoint/2010/main" val="3960589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descr="白色大理石"/>
          <p:cNvSpPr>
            <a:spLocks noChangeArrowheads="1"/>
          </p:cNvSpPr>
          <p:nvPr/>
        </p:nvSpPr>
        <p:spPr bwMode="auto">
          <a:xfrm>
            <a:off x="1389145" y="1098536"/>
            <a:ext cx="1066800" cy="685800"/>
          </a:xfrm>
          <a:prstGeom prst="rect">
            <a:avLst/>
          </a:prstGeom>
          <a:blipFill dpi="0" rotWithShape="0">
            <a:blip r:embed="rId2"/>
            <a:srcRect/>
            <a:tile tx="0" ty="0" sx="100000" sy="100000" flip="none" algn="tl"/>
          </a:blipFill>
          <a:ln w="508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t>Job 1</a:t>
            </a:r>
            <a:endParaRPr kumimoji="1" lang="en-US" altLang="zh-CN" sz="2400" b="1">
              <a:latin typeface="Times New Roman" pitchFamily="18" charset="0"/>
            </a:endParaRPr>
          </a:p>
        </p:txBody>
      </p:sp>
      <p:sp>
        <p:nvSpPr>
          <p:cNvPr id="5" name="Rectangle 3" descr="白色大理石"/>
          <p:cNvSpPr>
            <a:spLocks noChangeArrowheads="1"/>
          </p:cNvSpPr>
          <p:nvPr/>
        </p:nvSpPr>
        <p:spPr bwMode="auto">
          <a:xfrm>
            <a:off x="2455945" y="1098536"/>
            <a:ext cx="1066800" cy="685800"/>
          </a:xfrm>
          <a:prstGeom prst="rect">
            <a:avLst/>
          </a:prstGeom>
          <a:blipFill dpi="0" rotWithShape="0">
            <a:blip r:embed="rId2"/>
            <a:srcRect/>
            <a:tile tx="0" ty="0" sx="100000" sy="100000" flip="none" algn="tl"/>
          </a:blipFill>
          <a:ln w="508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t>Job 2</a:t>
            </a:r>
            <a:endParaRPr kumimoji="1" lang="en-US" altLang="zh-CN" sz="2400" b="1">
              <a:latin typeface="Times New Roman" pitchFamily="18" charset="0"/>
            </a:endParaRPr>
          </a:p>
        </p:txBody>
      </p:sp>
      <p:sp>
        <p:nvSpPr>
          <p:cNvPr id="6" name="Rectangle 4" descr="白色大理石"/>
          <p:cNvSpPr>
            <a:spLocks noChangeArrowheads="1"/>
          </p:cNvSpPr>
          <p:nvPr/>
        </p:nvSpPr>
        <p:spPr bwMode="auto">
          <a:xfrm>
            <a:off x="3522745" y="1098536"/>
            <a:ext cx="1066800" cy="685800"/>
          </a:xfrm>
          <a:prstGeom prst="rect">
            <a:avLst/>
          </a:prstGeom>
          <a:blipFill dpi="0" rotWithShape="0">
            <a:blip r:embed="rId2"/>
            <a:srcRect/>
            <a:tile tx="0" ty="0" sx="100000" sy="100000" flip="none" algn="tl"/>
          </a:blipFill>
          <a:ln w="508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t>Job 3</a:t>
            </a:r>
            <a:endParaRPr kumimoji="1" lang="en-US" altLang="zh-CN" sz="2400" b="1">
              <a:latin typeface="Times New Roman" pitchFamily="18" charset="0"/>
            </a:endParaRPr>
          </a:p>
        </p:txBody>
      </p:sp>
      <p:sp>
        <p:nvSpPr>
          <p:cNvPr id="7" name="Rectangle 5" descr="羊皮纸"/>
          <p:cNvSpPr>
            <a:spLocks noChangeArrowheads="1"/>
          </p:cNvSpPr>
          <p:nvPr/>
        </p:nvSpPr>
        <p:spPr bwMode="auto">
          <a:xfrm>
            <a:off x="1389145" y="1098536"/>
            <a:ext cx="1066800" cy="685800"/>
          </a:xfrm>
          <a:prstGeom prst="rect">
            <a:avLst/>
          </a:prstGeom>
          <a:blipFill dpi="0" rotWithShape="0">
            <a:blip r:embed="rId3"/>
            <a:srcRect/>
            <a:tile tx="0" ty="0" sx="100000" sy="100000" flip="none" algn="tl"/>
          </a:blipFill>
          <a:ln w="508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ndParaRPr>
          </a:p>
        </p:txBody>
      </p:sp>
      <p:sp>
        <p:nvSpPr>
          <p:cNvPr id="8" name="Rectangle 6" descr="白色大理石"/>
          <p:cNvSpPr>
            <a:spLocks noChangeArrowheads="1"/>
          </p:cNvSpPr>
          <p:nvPr/>
        </p:nvSpPr>
        <p:spPr bwMode="auto">
          <a:xfrm>
            <a:off x="4589545" y="1098536"/>
            <a:ext cx="1066800" cy="685800"/>
          </a:xfrm>
          <a:prstGeom prst="rect">
            <a:avLst/>
          </a:prstGeom>
          <a:blipFill dpi="0" rotWithShape="0">
            <a:blip r:embed="rId2"/>
            <a:srcRect/>
            <a:tile tx="0" ty="0" sx="100000" sy="100000" flip="none" algn="tl"/>
          </a:blipFill>
          <a:ln w="508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t>Job 4</a:t>
            </a:r>
            <a:endParaRPr kumimoji="1" lang="en-US" altLang="zh-CN" sz="2400" b="1">
              <a:latin typeface="Times New Roman" pitchFamily="18" charset="0"/>
            </a:endParaRPr>
          </a:p>
        </p:txBody>
      </p:sp>
      <p:sp>
        <p:nvSpPr>
          <p:cNvPr id="9" name="Rectangle 7" descr="白色大理石"/>
          <p:cNvSpPr>
            <a:spLocks noChangeArrowheads="1"/>
          </p:cNvSpPr>
          <p:nvPr/>
        </p:nvSpPr>
        <p:spPr bwMode="auto">
          <a:xfrm>
            <a:off x="5656345" y="1098536"/>
            <a:ext cx="1066800" cy="685800"/>
          </a:xfrm>
          <a:prstGeom prst="rect">
            <a:avLst/>
          </a:prstGeom>
          <a:blipFill dpi="0" rotWithShape="0">
            <a:blip r:embed="rId2"/>
            <a:srcRect/>
            <a:tile tx="0" ty="0" sx="100000" sy="100000" flip="none" algn="tl"/>
          </a:blipFill>
          <a:ln w="508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t>Job 5</a:t>
            </a:r>
            <a:endParaRPr kumimoji="1" lang="en-US" altLang="zh-CN" sz="2400" b="1">
              <a:latin typeface="Times New Roman" pitchFamily="18" charset="0"/>
            </a:endParaRPr>
          </a:p>
        </p:txBody>
      </p:sp>
      <p:sp>
        <p:nvSpPr>
          <p:cNvPr id="10" name="Rectangle 8" descr="白色大理石"/>
          <p:cNvSpPr>
            <a:spLocks noChangeArrowheads="1"/>
          </p:cNvSpPr>
          <p:nvPr/>
        </p:nvSpPr>
        <p:spPr bwMode="auto">
          <a:xfrm>
            <a:off x="6702507" y="1077899"/>
            <a:ext cx="1066800" cy="685800"/>
          </a:xfrm>
          <a:prstGeom prst="rect">
            <a:avLst/>
          </a:prstGeom>
          <a:blipFill dpi="0" rotWithShape="0">
            <a:blip r:embed="rId2"/>
            <a:srcRect/>
            <a:tile tx="0" ty="0" sx="100000" sy="100000" flip="none" algn="tl"/>
          </a:blipFill>
          <a:ln w="508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t>Job 6</a:t>
            </a:r>
            <a:endParaRPr kumimoji="1" lang="en-US" altLang="zh-CN" sz="2400" b="1">
              <a:latin typeface="Times New Roman" pitchFamily="18" charset="0"/>
            </a:endParaRPr>
          </a:p>
        </p:txBody>
      </p:sp>
      <p:sp>
        <p:nvSpPr>
          <p:cNvPr id="11" name="Rectangle 9" descr="羊皮纸"/>
          <p:cNvSpPr>
            <a:spLocks noChangeArrowheads="1"/>
          </p:cNvSpPr>
          <p:nvPr/>
        </p:nvSpPr>
        <p:spPr bwMode="auto">
          <a:xfrm>
            <a:off x="2455945" y="1098536"/>
            <a:ext cx="1066800" cy="685800"/>
          </a:xfrm>
          <a:prstGeom prst="rect">
            <a:avLst/>
          </a:prstGeom>
          <a:blipFill dpi="0" rotWithShape="0">
            <a:blip r:embed="rId3"/>
            <a:srcRect/>
            <a:tile tx="0" ty="0" sx="100000" sy="100000" flip="none" algn="tl"/>
          </a:blipFill>
          <a:ln w="508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ndParaRPr>
          </a:p>
        </p:txBody>
      </p:sp>
      <p:sp>
        <p:nvSpPr>
          <p:cNvPr id="12" name="Rectangle 10"/>
          <p:cNvSpPr>
            <a:spLocks noChangeArrowheads="1"/>
          </p:cNvSpPr>
          <p:nvPr/>
        </p:nvSpPr>
        <p:spPr bwMode="auto">
          <a:xfrm>
            <a:off x="1389145" y="1098536"/>
            <a:ext cx="1066800" cy="685800"/>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ndParaRPr>
          </a:p>
        </p:txBody>
      </p:sp>
      <p:sp>
        <p:nvSpPr>
          <p:cNvPr id="13" name="Rectangle 11"/>
          <p:cNvSpPr>
            <a:spLocks noChangeArrowheads="1"/>
          </p:cNvSpPr>
          <p:nvPr/>
        </p:nvSpPr>
        <p:spPr bwMode="auto">
          <a:xfrm>
            <a:off x="2455945" y="1098536"/>
            <a:ext cx="1066800" cy="685800"/>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ndParaRPr>
          </a:p>
        </p:txBody>
      </p:sp>
      <p:sp>
        <p:nvSpPr>
          <p:cNvPr id="14" name="Rectangle 12"/>
          <p:cNvSpPr>
            <a:spLocks noChangeArrowheads="1"/>
          </p:cNvSpPr>
          <p:nvPr/>
        </p:nvSpPr>
        <p:spPr bwMode="auto">
          <a:xfrm>
            <a:off x="3522745" y="1098536"/>
            <a:ext cx="1066800" cy="685800"/>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ndParaRPr>
          </a:p>
        </p:txBody>
      </p:sp>
      <p:sp>
        <p:nvSpPr>
          <p:cNvPr id="15" name="Rectangle 13"/>
          <p:cNvSpPr>
            <a:spLocks noChangeArrowheads="1"/>
          </p:cNvSpPr>
          <p:nvPr/>
        </p:nvSpPr>
        <p:spPr bwMode="auto">
          <a:xfrm>
            <a:off x="4589545" y="1098536"/>
            <a:ext cx="1066800" cy="685800"/>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ndParaRPr>
          </a:p>
        </p:txBody>
      </p:sp>
      <p:sp>
        <p:nvSpPr>
          <p:cNvPr id="16" name="Rectangle 14"/>
          <p:cNvSpPr>
            <a:spLocks noChangeArrowheads="1"/>
          </p:cNvSpPr>
          <p:nvPr/>
        </p:nvSpPr>
        <p:spPr bwMode="auto">
          <a:xfrm>
            <a:off x="5656345" y="1098536"/>
            <a:ext cx="1066800" cy="685800"/>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ndParaRPr>
          </a:p>
        </p:txBody>
      </p:sp>
      <p:sp>
        <p:nvSpPr>
          <p:cNvPr id="17" name="Rectangle 15"/>
          <p:cNvSpPr>
            <a:spLocks noChangeArrowheads="1"/>
          </p:cNvSpPr>
          <p:nvPr/>
        </p:nvSpPr>
        <p:spPr bwMode="auto">
          <a:xfrm>
            <a:off x="6723145" y="1098536"/>
            <a:ext cx="1066800" cy="685800"/>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endParaRPr kumimoji="1" lang="zh-CN" altLang="zh-CN" sz="2400">
              <a:latin typeface="Times New Roman" pitchFamily="18" charset="0"/>
            </a:endParaRPr>
          </a:p>
        </p:txBody>
      </p:sp>
      <p:grpSp>
        <p:nvGrpSpPr>
          <p:cNvPr id="18" name="Group 16"/>
          <p:cNvGrpSpPr>
            <a:grpSpLocks/>
          </p:cNvGrpSpPr>
          <p:nvPr/>
        </p:nvGrpSpPr>
        <p:grpSpPr bwMode="auto">
          <a:xfrm>
            <a:off x="1389145" y="1022336"/>
            <a:ext cx="6394450" cy="838200"/>
            <a:chOff x="432" y="2112"/>
            <a:chExt cx="4800" cy="528"/>
          </a:xfrm>
        </p:grpSpPr>
        <p:sp>
          <p:nvSpPr>
            <p:cNvPr id="19" name="Rectangle 17" descr="栎木"/>
            <p:cNvSpPr>
              <a:spLocks noChangeArrowheads="1"/>
            </p:cNvSpPr>
            <p:nvPr/>
          </p:nvSpPr>
          <p:spPr bwMode="auto">
            <a:xfrm>
              <a:off x="432" y="2112"/>
              <a:ext cx="4800" cy="48"/>
            </a:xfrm>
            <a:prstGeom prst="rect">
              <a:avLst/>
            </a:prstGeom>
            <a:blipFill dpi="0" rotWithShape="0">
              <a:blip r:embed="rId4"/>
              <a:srcRect/>
              <a:tile tx="0" ty="0" sx="100000" sy="100000" flip="none" algn="tl"/>
            </a:blipFill>
            <a:ln w="9525">
              <a:solidFill>
                <a:srgbClr val="9933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2400"/>
            </a:p>
          </p:txBody>
        </p:sp>
        <p:sp>
          <p:nvSpPr>
            <p:cNvPr id="20" name="Rectangle 18" descr="栎木"/>
            <p:cNvSpPr>
              <a:spLocks noChangeArrowheads="1"/>
            </p:cNvSpPr>
            <p:nvPr/>
          </p:nvSpPr>
          <p:spPr bwMode="auto">
            <a:xfrm>
              <a:off x="432" y="2592"/>
              <a:ext cx="4800" cy="48"/>
            </a:xfrm>
            <a:prstGeom prst="rect">
              <a:avLst/>
            </a:prstGeom>
            <a:blipFill dpi="0" rotWithShape="0">
              <a:blip r:embed="rId4"/>
              <a:srcRect/>
              <a:tile tx="0" ty="0" sx="100000" sy="100000" flip="none" algn="tl"/>
            </a:blipFill>
            <a:ln w="9525">
              <a:solidFill>
                <a:srgbClr val="9933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2400"/>
            </a:p>
          </p:txBody>
        </p:sp>
      </p:grpSp>
      <p:sp>
        <p:nvSpPr>
          <p:cNvPr id="21" name="Rectangle 19"/>
          <p:cNvSpPr>
            <a:spLocks noChangeArrowheads="1"/>
          </p:cNvSpPr>
          <p:nvPr/>
        </p:nvSpPr>
        <p:spPr bwMode="auto">
          <a:xfrm>
            <a:off x="855745" y="717536"/>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latin typeface="Times New Roman" pitchFamily="18" charset="0"/>
                <a:sym typeface="Symbol" pitchFamily="18" charset="2"/>
              </a:rPr>
              <a:t>1</a:t>
            </a:r>
            <a:endParaRPr kumimoji="1" lang="en-US" altLang="zh-CN" sz="2000" b="1">
              <a:latin typeface="Times New Roman" pitchFamily="18" charset="0"/>
            </a:endParaRPr>
          </a:p>
        </p:txBody>
      </p:sp>
      <p:sp>
        <p:nvSpPr>
          <p:cNvPr id="22" name="Rectangle 20"/>
          <p:cNvSpPr>
            <a:spLocks noChangeArrowheads="1"/>
          </p:cNvSpPr>
          <p:nvPr/>
        </p:nvSpPr>
        <p:spPr bwMode="auto">
          <a:xfrm>
            <a:off x="1693945" y="717536"/>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latin typeface="Times New Roman" pitchFamily="18" charset="0"/>
                <a:sym typeface="Symbol" pitchFamily="18" charset="2"/>
              </a:rPr>
              <a:t>0</a:t>
            </a:r>
            <a:endParaRPr kumimoji="1" lang="en-US" altLang="zh-CN" sz="2000" b="1">
              <a:latin typeface="Times New Roman" pitchFamily="18" charset="0"/>
            </a:endParaRPr>
          </a:p>
        </p:txBody>
      </p:sp>
      <p:sp>
        <p:nvSpPr>
          <p:cNvPr id="23" name="Rectangle 21"/>
          <p:cNvSpPr>
            <a:spLocks noChangeArrowheads="1"/>
          </p:cNvSpPr>
          <p:nvPr/>
        </p:nvSpPr>
        <p:spPr bwMode="auto">
          <a:xfrm>
            <a:off x="2760745" y="717536"/>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latin typeface="Times New Roman" pitchFamily="18" charset="0"/>
                <a:sym typeface="Symbol" pitchFamily="18" charset="2"/>
              </a:rPr>
              <a:t>1</a:t>
            </a:r>
            <a:endParaRPr kumimoji="1" lang="en-US" altLang="zh-CN" sz="2000" b="1">
              <a:latin typeface="Times New Roman" pitchFamily="18" charset="0"/>
            </a:endParaRPr>
          </a:p>
        </p:txBody>
      </p:sp>
      <p:sp>
        <p:nvSpPr>
          <p:cNvPr id="24" name="Rectangle 22"/>
          <p:cNvSpPr>
            <a:spLocks noChangeArrowheads="1"/>
          </p:cNvSpPr>
          <p:nvPr/>
        </p:nvSpPr>
        <p:spPr bwMode="auto">
          <a:xfrm>
            <a:off x="3827545" y="717536"/>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latin typeface="Times New Roman" pitchFamily="18" charset="0"/>
                <a:sym typeface="Symbol" pitchFamily="18" charset="2"/>
              </a:rPr>
              <a:t>2</a:t>
            </a:r>
            <a:endParaRPr kumimoji="1" lang="en-US" altLang="zh-CN" sz="2000" b="1">
              <a:latin typeface="Times New Roman" pitchFamily="18" charset="0"/>
            </a:endParaRPr>
          </a:p>
        </p:txBody>
      </p:sp>
      <p:sp>
        <p:nvSpPr>
          <p:cNvPr id="25" name="Rectangle 23"/>
          <p:cNvSpPr>
            <a:spLocks noChangeArrowheads="1"/>
          </p:cNvSpPr>
          <p:nvPr/>
        </p:nvSpPr>
        <p:spPr bwMode="auto">
          <a:xfrm>
            <a:off x="4818145" y="717536"/>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latin typeface="Times New Roman" pitchFamily="18" charset="0"/>
                <a:sym typeface="Symbol" pitchFamily="18" charset="2"/>
              </a:rPr>
              <a:t>3</a:t>
            </a:r>
            <a:endParaRPr kumimoji="1" lang="en-US" altLang="zh-CN" sz="2000" b="1">
              <a:latin typeface="Times New Roman" pitchFamily="18" charset="0"/>
            </a:endParaRPr>
          </a:p>
        </p:txBody>
      </p:sp>
      <p:sp>
        <p:nvSpPr>
          <p:cNvPr id="26" name="Rectangle 24"/>
          <p:cNvSpPr>
            <a:spLocks noChangeArrowheads="1"/>
          </p:cNvSpPr>
          <p:nvPr/>
        </p:nvSpPr>
        <p:spPr bwMode="auto">
          <a:xfrm>
            <a:off x="5961145" y="717536"/>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latin typeface="Times New Roman" pitchFamily="18" charset="0"/>
                <a:sym typeface="Symbol" pitchFamily="18" charset="2"/>
              </a:rPr>
              <a:t>4</a:t>
            </a:r>
            <a:endParaRPr kumimoji="1" lang="en-US" altLang="zh-CN" sz="2000" b="1">
              <a:latin typeface="Times New Roman" pitchFamily="18" charset="0"/>
            </a:endParaRPr>
          </a:p>
        </p:txBody>
      </p:sp>
      <p:sp>
        <p:nvSpPr>
          <p:cNvPr id="27" name="Rectangle 25"/>
          <p:cNvSpPr>
            <a:spLocks noChangeArrowheads="1"/>
          </p:cNvSpPr>
          <p:nvPr/>
        </p:nvSpPr>
        <p:spPr bwMode="auto">
          <a:xfrm>
            <a:off x="7027945" y="717536"/>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latin typeface="Times New Roman" pitchFamily="18" charset="0"/>
                <a:sym typeface="Symbol" pitchFamily="18" charset="2"/>
              </a:rPr>
              <a:t>5</a:t>
            </a:r>
            <a:endParaRPr kumimoji="1" lang="en-US" altLang="zh-CN" sz="2000" b="1">
              <a:latin typeface="Times New Roman" pitchFamily="18" charset="0"/>
            </a:endParaRPr>
          </a:p>
        </p:txBody>
      </p:sp>
      <p:sp>
        <p:nvSpPr>
          <p:cNvPr id="28" name="Rectangle 26" descr="白色大理石"/>
          <p:cNvSpPr>
            <a:spLocks noChangeArrowheads="1"/>
          </p:cNvSpPr>
          <p:nvPr/>
        </p:nvSpPr>
        <p:spPr bwMode="auto">
          <a:xfrm>
            <a:off x="1381207" y="1095361"/>
            <a:ext cx="1066800" cy="685800"/>
          </a:xfrm>
          <a:prstGeom prst="rect">
            <a:avLst/>
          </a:prstGeom>
          <a:blipFill dpi="0" rotWithShape="0">
            <a:blip r:embed="rId2"/>
            <a:srcRect/>
            <a:tile tx="0" ty="0" sx="100000" sy="100000" flip="none" algn="tl"/>
          </a:blipFill>
          <a:ln w="508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t>Job 7</a:t>
            </a:r>
            <a:endParaRPr kumimoji="1" lang="en-US" altLang="zh-CN" sz="2400" b="1">
              <a:latin typeface="Times New Roman" pitchFamily="18" charset="0"/>
            </a:endParaRPr>
          </a:p>
        </p:txBody>
      </p:sp>
      <p:sp>
        <p:nvSpPr>
          <p:cNvPr id="29" name="Text Box 27"/>
          <p:cNvSpPr txBox="1">
            <a:spLocks noChangeArrowheads="1"/>
          </p:cNvSpPr>
          <p:nvPr/>
        </p:nvSpPr>
        <p:spPr bwMode="auto">
          <a:xfrm>
            <a:off x="4252817" y="2144644"/>
            <a:ext cx="2133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50000"/>
              </a:spcBef>
              <a:buClrTx/>
              <a:buSzTx/>
              <a:buFontTx/>
              <a:buNone/>
            </a:pPr>
            <a:r>
              <a:rPr kumimoji="1" lang="en-US" altLang="zh-CN" sz="2400">
                <a:latin typeface="Times New Roman" pitchFamily="18" charset="0"/>
                <a:sym typeface="Wingdings" pitchFamily="2" charset="2"/>
              </a:rPr>
              <a:t> </a:t>
            </a:r>
            <a:r>
              <a:rPr kumimoji="1" lang="en-US" altLang="zh-CN" sz="2000" b="1">
                <a:latin typeface="Times New Roman" pitchFamily="18" charset="0"/>
                <a:sym typeface="Wingdings" pitchFamily="2" charset="2"/>
              </a:rPr>
              <a:t>append Job 7</a:t>
            </a:r>
          </a:p>
        </p:txBody>
      </p:sp>
      <p:sp>
        <p:nvSpPr>
          <p:cNvPr id="30" name="Oval 28" descr="羊皮纸"/>
          <p:cNvSpPr>
            <a:spLocks noChangeArrowheads="1"/>
          </p:cNvSpPr>
          <p:nvPr/>
        </p:nvSpPr>
        <p:spPr bwMode="auto">
          <a:xfrm>
            <a:off x="884320" y="2362995"/>
            <a:ext cx="2895600" cy="2895600"/>
          </a:xfrm>
          <a:prstGeom prst="ellipse">
            <a:avLst/>
          </a:prstGeom>
          <a:blipFill dpi="0" rotWithShape="0">
            <a:blip r:embed="rId3"/>
            <a:srcRect/>
            <a:tile tx="0" ty="0" sx="100000" sy="100000" flip="none" algn="tl"/>
          </a:blipFill>
          <a:ln w="9525">
            <a:solidFill>
              <a:srgbClr val="993300"/>
            </a:solidFill>
            <a:round/>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2400"/>
          </a:p>
        </p:txBody>
      </p:sp>
      <p:sp>
        <p:nvSpPr>
          <p:cNvPr id="31" name="Oval 29" descr="栎木"/>
          <p:cNvSpPr>
            <a:spLocks noChangeArrowheads="1"/>
          </p:cNvSpPr>
          <p:nvPr/>
        </p:nvSpPr>
        <p:spPr bwMode="auto">
          <a:xfrm>
            <a:off x="1590758" y="3110707"/>
            <a:ext cx="1582737" cy="1512888"/>
          </a:xfrm>
          <a:prstGeom prst="ellipse">
            <a:avLst/>
          </a:prstGeom>
          <a:blipFill dpi="0" rotWithShape="0">
            <a:blip r:embed="rId4"/>
            <a:srcRect/>
            <a:tile tx="0" ty="0" sx="100000" sy="100000" flip="none" algn="tl"/>
          </a:blipFill>
          <a:ln w="9525">
            <a:solidFill>
              <a:schemeClr val="accent2"/>
            </a:solidFill>
            <a:round/>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2400"/>
          </a:p>
        </p:txBody>
      </p:sp>
      <p:sp>
        <p:nvSpPr>
          <p:cNvPr id="32" name="Line 30"/>
          <p:cNvSpPr>
            <a:spLocks noChangeShapeType="1"/>
          </p:cNvSpPr>
          <p:nvPr/>
        </p:nvSpPr>
        <p:spPr bwMode="auto">
          <a:xfrm>
            <a:off x="2332120" y="2362995"/>
            <a:ext cx="50800" cy="747712"/>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31"/>
          <p:cNvSpPr>
            <a:spLocks noChangeShapeType="1"/>
          </p:cNvSpPr>
          <p:nvPr/>
        </p:nvSpPr>
        <p:spPr bwMode="auto">
          <a:xfrm>
            <a:off x="2408320" y="4572795"/>
            <a:ext cx="0" cy="6858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2"/>
          <p:cNvSpPr>
            <a:spLocks noChangeShapeType="1"/>
          </p:cNvSpPr>
          <p:nvPr/>
        </p:nvSpPr>
        <p:spPr bwMode="auto">
          <a:xfrm rot="3600000" flipV="1">
            <a:off x="3302876" y="2932114"/>
            <a:ext cx="28575" cy="709612"/>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33"/>
          <p:cNvSpPr>
            <a:spLocks noChangeShapeType="1"/>
          </p:cNvSpPr>
          <p:nvPr/>
        </p:nvSpPr>
        <p:spPr bwMode="auto">
          <a:xfrm rot="7200000">
            <a:off x="3306845" y="4094957"/>
            <a:ext cx="0" cy="6096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4"/>
          <p:cNvSpPr>
            <a:spLocks noChangeShapeType="1"/>
          </p:cNvSpPr>
          <p:nvPr/>
        </p:nvSpPr>
        <p:spPr bwMode="auto">
          <a:xfrm rot="18000000">
            <a:off x="1409782" y="2861470"/>
            <a:ext cx="34925" cy="75565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5"/>
          <p:cNvSpPr>
            <a:spLocks noChangeShapeType="1"/>
          </p:cNvSpPr>
          <p:nvPr/>
        </p:nvSpPr>
        <p:spPr bwMode="auto">
          <a:xfrm rot="14400000">
            <a:off x="1389145" y="4037807"/>
            <a:ext cx="0" cy="6858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Rectangle 36"/>
          <p:cNvSpPr>
            <a:spLocks noChangeArrowheads="1"/>
          </p:cNvSpPr>
          <p:nvPr/>
        </p:nvSpPr>
        <p:spPr bwMode="auto">
          <a:xfrm>
            <a:off x="2941720" y="2058195"/>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latin typeface="Times New Roman" pitchFamily="18" charset="0"/>
              </a:rPr>
              <a:t>[ 5 ]</a:t>
            </a:r>
          </a:p>
        </p:txBody>
      </p:sp>
      <p:sp>
        <p:nvSpPr>
          <p:cNvPr id="39" name="Rectangle 37"/>
          <p:cNvSpPr>
            <a:spLocks noChangeArrowheads="1"/>
          </p:cNvSpPr>
          <p:nvPr/>
        </p:nvSpPr>
        <p:spPr bwMode="auto">
          <a:xfrm>
            <a:off x="3856120" y="3658395"/>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latin typeface="Times New Roman" pitchFamily="18" charset="0"/>
              </a:rPr>
              <a:t>[ 4]</a:t>
            </a:r>
          </a:p>
        </p:txBody>
      </p:sp>
      <p:sp>
        <p:nvSpPr>
          <p:cNvPr id="40" name="Rectangle 38"/>
          <p:cNvSpPr>
            <a:spLocks noChangeArrowheads="1"/>
          </p:cNvSpPr>
          <p:nvPr/>
        </p:nvSpPr>
        <p:spPr bwMode="auto">
          <a:xfrm>
            <a:off x="3094120" y="5106195"/>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latin typeface="Times New Roman" pitchFamily="18" charset="0"/>
              </a:rPr>
              <a:t>[ 3 ]</a:t>
            </a:r>
          </a:p>
        </p:txBody>
      </p:sp>
      <p:sp>
        <p:nvSpPr>
          <p:cNvPr id="41" name="Rectangle 39"/>
          <p:cNvSpPr>
            <a:spLocks noChangeArrowheads="1"/>
          </p:cNvSpPr>
          <p:nvPr/>
        </p:nvSpPr>
        <p:spPr bwMode="auto">
          <a:xfrm>
            <a:off x="960520" y="5106195"/>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latin typeface="Times New Roman" pitchFamily="18" charset="0"/>
              </a:rPr>
              <a:t>[ 2 ]</a:t>
            </a:r>
          </a:p>
        </p:txBody>
      </p:sp>
      <p:sp>
        <p:nvSpPr>
          <p:cNvPr id="42" name="Rectangle 40"/>
          <p:cNvSpPr>
            <a:spLocks noChangeArrowheads="1"/>
          </p:cNvSpPr>
          <p:nvPr/>
        </p:nvSpPr>
        <p:spPr bwMode="auto">
          <a:xfrm>
            <a:off x="122320" y="3582195"/>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latin typeface="Times New Roman" pitchFamily="18" charset="0"/>
              </a:rPr>
              <a:t>[ 1 ]</a:t>
            </a:r>
          </a:p>
        </p:txBody>
      </p:sp>
      <p:sp>
        <p:nvSpPr>
          <p:cNvPr id="43" name="Rectangle 41"/>
          <p:cNvSpPr>
            <a:spLocks noChangeArrowheads="1"/>
          </p:cNvSpPr>
          <p:nvPr/>
        </p:nvSpPr>
        <p:spPr bwMode="auto">
          <a:xfrm>
            <a:off x="884320" y="2134395"/>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latin typeface="Times New Roman" pitchFamily="18" charset="0"/>
              </a:rPr>
              <a:t>[ 0 ]</a:t>
            </a:r>
          </a:p>
        </p:txBody>
      </p:sp>
      <p:sp>
        <p:nvSpPr>
          <p:cNvPr id="44" name="Text Box 42"/>
          <p:cNvSpPr txBox="1">
            <a:spLocks noChangeArrowheads="1"/>
          </p:cNvSpPr>
          <p:nvPr/>
        </p:nvSpPr>
        <p:spPr bwMode="auto">
          <a:xfrm>
            <a:off x="1373270" y="4479132"/>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2400" b="1"/>
              <a:t>Job3</a:t>
            </a:r>
          </a:p>
        </p:txBody>
      </p:sp>
      <p:sp>
        <p:nvSpPr>
          <p:cNvPr id="45" name="Text Box 43"/>
          <p:cNvSpPr txBox="1">
            <a:spLocks noChangeArrowheads="1"/>
          </p:cNvSpPr>
          <p:nvPr/>
        </p:nvSpPr>
        <p:spPr bwMode="auto">
          <a:xfrm>
            <a:off x="2598820" y="4479132"/>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2400" b="1"/>
              <a:t>Job4</a:t>
            </a:r>
          </a:p>
        </p:txBody>
      </p:sp>
      <p:sp>
        <p:nvSpPr>
          <p:cNvPr id="46" name="Text Box 44"/>
          <p:cNvSpPr txBox="1">
            <a:spLocks noChangeArrowheads="1"/>
          </p:cNvSpPr>
          <p:nvPr/>
        </p:nvSpPr>
        <p:spPr bwMode="auto">
          <a:xfrm>
            <a:off x="2998870" y="368697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2400" b="1"/>
              <a:t>Job5</a:t>
            </a:r>
          </a:p>
        </p:txBody>
      </p:sp>
      <p:sp>
        <p:nvSpPr>
          <p:cNvPr id="47" name="Text Box 45"/>
          <p:cNvSpPr txBox="1">
            <a:spLocks noChangeArrowheads="1"/>
          </p:cNvSpPr>
          <p:nvPr/>
        </p:nvSpPr>
        <p:spPr bwMode="auto">
          <a:xfrm>
            <a:off x="2525795" y="2678907"/>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2400" b="1"/>
              <a:t>Job6</a:t>
            </a:r>
          </a:p>
        </p:txBody>
      </p:sp>
      <p:sp>
        <p:nvSpPr>
          <p:cNvPr id="48" name="Text Box 46"/>
          <p:cNvSpPr txBox="1">
            <a:spLocks noChangeArrowheads="1"/>
          </p:cNvSpPr>
          <p:nvPr/>
        </p:nvSpPr>
        <p:spPr bwMode="auto">
          <a:xfrm>
            <a:off x="1446295" y="260747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en-US" altLang="zh-CN" sz="2400" b="1"/>
              <a:t>Job7</a:t>
            </a:r>
          </a:p>
        </p:txBody>
      </p:sp>
      <p:sp>
        <p:nvSpPr>
          <p:cNvPr id="49" name="AutoShape 12"/>
          <p:cNvSpPr>
            <a:spLocks noChangeArrowheads="1"/>
          </p:cNvSpPr>
          <p:nvPr/>
        </p:nvSpPr>
        <p:spPr bwMode="auto">
          <a:xfrm>
            <a:off x="3725444" y="457564"/>
            <a:ext cx="952500" cy="461963"/>
          </a:xfrm>
          <a:prstGeom prst="wedgeRectCallout">
            <a:avLst>
              <a:gd name="adj1" fmla="val -8833"/>
              <a:gd name="adj2" fmla="val 77833"/>
            </a:avLst>
          </a:prstGeom>
          <a:gradFill rotWithShape="0">
            <a:gsLst>
              <a:gs pos="0">
                <a:schemeClr val="bg1"/>
              </a:gs>
              <a:gs pos="100000">
                <a:srgbClr val="C0C0C0"/>
              </a:gs>
            </a:gsLst>
            <a:lin ang="18900000" scaled="1"/>
          </a:gra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latin typeface="Times New Roman" pitchFamily="18" charset="0"/>
              </a:rPr>
              <a:t>front=0</a:t>
            </a:r>
            <a:endParaRPr kumimoji="1" lang="en-US" altLang="zh-CN" sz="2400">
              <a:latin typeface="Times New Roman" pitchFamily="18" charset="0"/>
            </a:endParaRPr>
          </a:p>
        </p:txBody>
      </p:sp>
      <p:sp>
        <p:nvSpPr>
          <p:cNvPr id="50" name="AutoShape 13"/>
          <p:cNvSpPr>
            <a:spLocks noChangeArrowheads="1"/>
          </p:cNvSpPr>
          <p:nvPr/>
        </p:nvSpPr>
        <p:spPr bwMode="auto">
          <a:xfrm>
            <a:off x="108161" y="1060436"/>
            <a:ext cx="1060050" cy="503238"/>
          </a:xfrm>
          <a:prstGeom prst="wedgeRectCallout">
            <a:avLst>
              <a:gd name="adj1" fmla="val 80000"/>
              <a:gd name="adj2" fmla="val 71769"/>
            </a:avLst>
          </a:prstGeom>
          <a:gradFill rotWithShape="0">
            <a:gsLst>
              <a:gs pos="0">
                <a:schemeClr val="bg1"/>
              </a:gs>
              <a:gs pos="100000">
                <a:srgbClr val="C0C0C0"/>
              </a:gs>
            </a:gsLst>
            <a:lin ang="18900000" scaled="1"/>
          </a:gra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latin typeface="Times New Roman" pitchFamily="18" charset="0"/>
              </a:rPr>
              <a:t>rear=0</a:t>
            </a:r>
            <a:endParaRPr kumimoji="1" lang="en-US" altLang="zh-CN" sz="2400">
              <a:latin typeface="Times New Roman" pitchFamily="18" charset="0"/>
            </a:endParaRPr>
          </a:p>
        </p:txBody>
      </p:sp>
      <p:sp>
        <p:nvSpPr>
          <p:cNvPr id="51" name="AutoShape 13"/>
          <p:cNvSpPr>
            <a:spLocks noChangeArrowheads="1"/>
          </p:cNvSpPr>
          <p:nvPr/>
        </p:nvSpPr>
        <p:spPr bwMode="auto">
          <a:xfrm flipH="1">
            <a:off x="7981113" y="978297"/>
            <a:ext cx="958638" cy="430628"/>
          </a:xfrm>
          <a:prstGeom prst="wedgeRectCallout">
            <a:avLst>
              <a:gd name="adj1" fmla="val 80000"/>
              <a:gd name="adj2" fmla="val 71769"/>
            </a:avLst>
          </a:prstGeom>
          <a:gradFill rotWithShape="0">
            <a:gsLst>
              <a:gs pos="0">
                <a:schemeClr val="bg1"/>
              </a:gs>
              <a:gs pos="100000">
                <a:srgbClr val="C0C0C0"/>
              </a:gs>
            </a:gsLst>
            <a:lin ang="18900000" scaled="1"/>
          </a:gra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smtClean="0">
                <a:latin typeface="Times New Roman" pitchFamily="18" charset="0"/>
              </a:rPr>
              <a:t>rear=5</a:t>
            </a:r>
            <a:endParaRPr kumimoji="1" lang="en-US" altLang="zh-CN" sz="2400">
              <a:latin typeface="Times New Roman" pitchFamily="18" charset="0"/>
            </a:endParaRPr>
          </a:p>
        </p:txBody>
      </p:sp>
      <p:sp>
        <p:nvSpPr>
          <p:cNvPr id="2" name="标题 1"/>
          <p:cNvSpPr>
            <a:spLocks noGrp="1"/>
          </p:cNvSpPr>
          <p:nvPr>
            <p:ph type="title"/>
          </p:nvPr>
        </p:nvSpPr>
        <p:spPr/>
        <p:txBody>
          <a:bodyPr>
            <a:normAutofit fontScale="90000"/>
          </a:bodyPr>
          <a:lstStyle/>
          <a:p>
            <a:r>
              <a:rPr lang="zh-CN" altLang="en-US" smtClean="0"/>
              <a:t>入队示例</a:t>
            </a:r>
            <a:endParaRPr lang="zh-CN" altLang="en-US"/>
          </a:p>
        </p:txBody>
      </p:sp>
      <p:sp>
        <p:nvSpPr>
          <p:cNvPr id="53" name="矩形 52"/>
          <p:cNvSpPr/>
          <p:nvPr/>
        </p:nvSpPr>
        <p:spPr>
          <a:xfrm>
            <a:off x="4970545" y="3346897"/>
            <a:ext cx="3921935" cy="923330"/>
          </a:xfrm>
          <a:prstGeom prst="rect">
            <a:avLst/>
          </a:prstGeom>
        </p:spPr>
        <p:txBody>
          <a:bodyPr wrap="square">
            <a:spAutoFit/>
          </a:bodyPr>
          <a:lstStyle/>
          <a:p>
            <a:pPr marL="342858" lvl="0" indent="-342858" algn="just" defTabSz="457145">
              <a:spcBef>
                <a:spcPts val="600"/>
              </a:spcBef>
              <a:spcAft>
                <a:spcPts val="600"/>
              </a:spcAft>
              <a:buFont typeface="Arial"/>
              <a:buChar char="•"/>
            </a:pPr>
            <a:r>
              <a:rPr lang="zh-CN" altLang="en-US" sz="2400" b="1">
                <a:solidFill>
                  <a:prstClr val="black"/>
                </a:solidFill>
                <a:latin typeface="Calibri" panose="020F0502020204030204" pitchFamily="34" charset="0"/>
              </a:rPr>
              <a:t>入队</a:t>
            </a:r>
            <a:r>
              <a:rPr lang="zh-CN" altLang="en-US" sz="2400" b="1" smtClean="0">
                <a:solidFill>
                  <a:prstClr val="black"/>
                </a:solidFill>
                <a:latin typeface="Calibri" panose="020F0502020204030204" pitchFamily="34" charset="0"/>
              </a:rPr>
              <a:t>方法</a:t>
            </a:r>
            <a:endParaRPr lang="en-US" altLang="zh-CN" sz="2400" b="1">
              <a:solidFill>
                <a:prstClr val="black"/>
              </a:solidFill>
              <a:latin typeface="Calibri" panose="020F0502020204030204" pitchFamily="34" charset="0"/>
            </a:endParaRPr>
          </a:p>
          <a:p>
            <a:pPr marL="742860" lvl="1" indent="-285716" algn="just" defTabSz="457145">
              <a:spcBef>
                <a:spcPts val="600"/>
              </a:spcBef>
              <a:spcAft>
                <a:spcPts val="600"/>
              </a:spcAft>
              <a:buFont typeface="Arial"/>
              <a:buChar char="–"/>
            </a:pPr>
            <a:r>
              <a:rPr lang="en-US" altLang="zh-CN" sz="2000" smtClean="0">
                <a:solidFill>
                  <a:prstClr val="black"/>
                </a:solidFill>
                <a:latin typeface="Calibri" panose="020F0502020204030204" pitchFamily="34" charset="0"/>
              </a:rPr>
              <a:t>rear = (</a:t>
            </a:r>
            <a:r>
              <a:rPr lang="en-US" altLang="zh-CN" sz="2000">
                <a:solidFill>
                  <a:prstClr val="black"/>
                </a:solidFill>
                <a:latin typeface="Calibri" panose="020F0502020204030204" pitchFamily="34" charset="0"/>
              </a:rPr>
              <a:t>rear+1</a:t>
            </a:r>
            <a:r>
              <a:rPr lang="en-US" altLang="zh-CN" sz="2000" smtClean="0">
                <a:solidFill>
                  <a:prstClr val="black"/>
                </a:solidFill>
                <a:latin typeface="Calibri" panose="020F0502020204030204" pitchFamily="34" charset="0"/>
              </a:rPr>
              <a:t>) % </a:t>
            </a:r>
            <a:r>
              <a:rPr lang="en-US" altLang="zh-CN" sz="2000" smtClean="0">
                <a:solidFill>
                  <a:srgbClr val="FF0000"/>
                </a:solidFill>
                <a:latin typeface="Calibri" panose="020F0502020204030204" pitchFamily="34" charset="0"/>
              </a:rPr>
              <a:t>capacity</a:t>
            </a:r>
            <a:endParaRPr lang="en-US" altLang="zh-CN" sz="2000">
              <a:solidFill>
                <a:srgbClr val="FF0000"/>
              </a:solidFill>
              <a:latin typeface="Calibri" panose="020F0502020204030204" pitchFamily="34" charset="0"/>
            </a:endParaRPr>
          </a:p>
        </p:txBody>
      </p:sp>
    </p:spTree>
    <p:extLst>
      <p:ext uri="{BB962C8B-B14F-4D97-AF65-F5344CB8AC3E}">
        <p14:creationId xmlns:p14="http://schemas.microsoft.com/office/powerpoint/2010/main" val="4007619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ppt_x</p:attrName>
                                        </p:attrNameLst>
                                      </p:cBhvr>
                                      <p:tavLst>
                                        <p:tav tm="0">
                                          <p:val>
                                            <p:strVal val="#ppt_x"/>
                                          </p:val>
                                        </p:tav>
                                        <p:tav tm="100000">
                                          <p:val>
                                            <p:strVal val="#ppt_x"/>
                                          </p:val>
                                        </p:tav>
                                      </p:tavLst>
                                    </p:anim>
                                    <p:anim calcmode="lin" valueType="num">
                                      <p:cBhvr>
                                        <p:cTn id="8" dur="500" fill="hold"/>
                                        <p:tgtEl>
                                          <p:spTgt spid="29"/>
                                        </p:tgtEl>
                                        <p:attrNameLst>
                                          <p:attrName>ppt_y</p:attrName>
                                        </p:attrNameLst>
                                      </p:cBhvr>
                                      <p:tavLst>
                                        <p:tav tm="0">
                                          <p:val>
                                            <p:strVal val="#ppt_y-#ppt_h/2"/>
                                          </p:val>
                                        </p:tav>
                                        <p:tav tm="100000">
                                          <p:val>
                                            <p:strVal val="#ppt_y"/>
                                          </p:val>
                                        </p:tav>
                                      </p:tavLst>
                                    </p:anim>
                                    <p:anim calcmode="lin" valueType="num">
                                      <p:cBhvr>
                                        <p:cTn id="9" dur="500" fill="hold"/>
                                        <p:tgtEl>
                                          <p:spTgt spid="29"/>
                                        </p:tgtEl>
                                        <p:attrNameLst>
                                          <p:attrName>ppt_w</p:attrName>
                                        </p:attrNameLst>
                                      </p:cBhvr>
                                      <p:tavLst>
                                        <p:tav tm="0">
                                          <p:val>
                                            <p:strVal val="#ppt_w"/>
                                          </p:val>
                                        </p:tav>
                                        <p:tav tm="100000">
                                          <p:val>
                                            <p:strVal val="#ppt_w"/>
                                          </p:val>
                                        </p:tav>
                                      </p:tavLst>
                                    </p:anim>
                                    <p:anim calcmode="lin" valueType="num">
                                      <p:cBhvr>
                                        <p:cTn id="10" dur="500" fill="hold"/>
                                        <p:tgtEl>
                                          <p:spTgt spid="29"/>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autoUpdateAnimBg="0"/>
      <p:bldP spid="29" grpId="0" animBg="1" autoUpdateAnimBg="0"/>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p:bldP spid="41" grpId="0"/>
      <p:bldP spid="42" grpId="0"/>
      <p:bldP spid="43" grpId="0"/>
      <p:bldP spid="44" grpId="0"/>
      <p:bldP spid="45" grpId="0"/>
      <p:bldP spid="46" grpId="0"/>
      <p:bldP spid="47" grpId="0"/>
      <p:bldP spid="48" grpId="0"/>
      <p:bldP spid="50" grpId="0" animBg="1"/>
      <p:bldP spid="5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17711" y="2813158"/>
            <a:ext cx="2133600"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pitchFamily="2" charset="-122"/>
                <a:sym typeface="Wingdings" pitchFamily="2" charset="2"/>
              </a:rPr>
              <a:t> </a:t>
            </a:r>
            <a:r>
              <a:rPr kumimoji="1" lang="en-US" altLang="zh-CN" sz="1800" b="1" i="0" u="none" strike="noStrike" kern="0" cap="none" spc="0" normalizeH="0" baseline="0" noProof="0" smtClean="0">
                <a:ln>
                  <a:noFill/>
                </a:ln>
                <a:solidFill>
                  <a:srgbClr val="000000"/>
                </a:solidFill>
                <a:effectLst/>
                <a:uLnTx/>
                <a:uFillTx/>
                <a:latin typeface="Arial" pitchFamily="34" charset="0"/>
                <a:ea typeface="宋体" pitchFamily="2" charset="-122"/>
                <a:sym typeface="Wingdings" pitchFamily="2" charset="2"/>
              </a:rPr>
              <a:t>serve Job 3</a:t>
            </a:r>
            <a:endParaRPr kumimoji="1" lang="en-US" altLang="zh-CN" sz="2400" b="1"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3" name="Text Box 5"/>
          <p:cNvSpPr txBox="1">
            <a:spLocks noChangeArrowheads="1"/>
          </p:cNvSpPr>
          <p:nvPr/>
        </p:nvSpPr>
        <p:spPr bwMode="auto">
          <a:xfrm>
            <a:off x="2551311" y="2813158"/>
            <a:ext cx="2133600"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pitchFamily="2" charset="-122"/>
                <a:sym typeface="Wingdings" pitchFamily="2" charset="2"/>
              </a:rPr>
              <a:t> </a:t>
            </a:r>
            <a:r>
              <a:rPr kumimoji="1" lang="en-US" altLang="zh-CN" sz="1800" b="1" i="0" u="none" strike="noStrike" kern="0" cap="none" spc="0" normalizeH="0" baseline="0" noProof="0" smtClean="0">
                <a:ln>
                  <a:noFill/>
                </a:ln>
                <a:solidFill>
                  <a:srgbClr val="000000"/>
                </a:solidFill>
                <a:effectLst/>
                <a:uLnTx/>
                <a:uFillTx/>
                <a:latin typeface="Arial" pitchFamily="34" charset="0"/>
                <a:ea typeface="宋体" pitchFamily="2" charset="-122"/>
                <a:sym typeface="Wingdings" pitchFamily="2" charset="2"/>
              </a:rPr>
              <a:t>serve Job 4</a:t>
            </a:r>
          </a:p>
        </p:txBody>
      </p:sp>
      <p:sp>
        <p:nvSpPr>
          <p:cNvPr id="4" name="Text Box 6"/>
          <p:cNvSpPr txBox="1">
            <a:spLocks noChangeArrowheads="1"/>
          </p:cNvSpPr>
          <p:nvPr/>
        </p:nvSpPr>
        <p:spPr bwMode="auto">
          <a:xfrm>
            <a:off x="4684911" y="2813158"/>
            <a:ext cx="2133600"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pitchFamily="2" charset="-122"/>
                <a:sym typeface="Wingdings" pitchFamily="2" charset="2"/>
              </a:rPr>
              <a:t> </a:t>
            </a:r>
            <a:r>
              <a:rPr kumimoji="1" lang="en-US" altLang="zh-CN" sz="1800" b="1" i="0" u="none" strike="noStrike" kern="0" cap="none" spc="0" normalizeH="0" baseline="0" noProof="0" smtClean="0">
                <a:ln>
                  <a:noFill/>
                </a:ln>
                <a:solidFill>
                  <a:srgbClr val="000000"/>
                </a:solidFill>
                <a:effectLst/>
                <a:uLnTx/>
                <a:uFillTx/>
                <a:latin typeface="Arial" pitchFamily="34" charset="0"/>
                <a:ea typeface="宋体" pitchFamily="2" charset="-122"/>
                <a:sym typeface="Wingdings" pitchFamily="2" charset="2"/>
              </a:rPr>
              <a:t>serve Job 5</a:t>
            </a:r>
          </a:p>
        </p:txBody>
      </p:sp>
      <p:sp>
        <p:nvSpPr>
          <p:cNvPr id="5" name="Text Box 7"/>
          <p:cNvSpPr txBox="1">
            <a:spLocks noChangeArrowheads="1"/>
          </p:cNvSpPr>
          <p:nvPr/>
        </p:nvSpPr>
        <p:spPr bwMode="auto">
          <a:xfrm>
            <a:off x="6797873" y="2813158"/>
            <a:ext cx="2133600" cy="466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pitchFamily="2" charset="-122"/>
                <a:sym typeface="Wingdings" pitchFamily="2" charset="2"/>
              </a:rPr>
              <a:t> </a:t>
            </a:r>
            <a:r>
              <a:rPr kumimoji="1" lang="en-US" altLang="zh-CN" sz="1800" b="1" i="0" u="none" strike="noStrike" kern="0" cap="none" spc="0" normalizeH="0" baseline="0" noProof="0" smtClean="0">
                <a:ln>
                  <a:noFill/>
                </a:ln>
                <a:solidFill>
                  <a:srgbClr val="000000"/>
                </a:solidFill>
                <a:effectLst/>
                <a:uLnTx/>
                <a:uFillTx/>
                <a:latin typeface="Arial" pitchFamily="34" charset="0"/>
                <a:ea typeface="宋体" pitchFamily="2" charset="-122"/>
                <a:sym typeface="Wingdings" pitchFamily="2" charset="2"/>
              </a:rPr>
              <a:t>serve Job 6</a:t>
            </a:r>
          </a:p>
        </p:txBody>
      </p:sp>
      <p:sp>
        <p:nvSpPr>
          <p:cNvPr id="6" name="Rectangle 8" descr="白色大理石"/>
          <p:cNvSpPr>
            <a:spLocks noChangeArrowheads="1"/>
          </p:cNvSpPr>
          <p:nvPr/>
        </p:nvSpPr>
        <p:spPr bwMode="auto">
          <a:xfrm>
            <a:off x="1255911" y="1686033"/>
            <a:ext cx="1066800" cy="685800"/>
          </a:xfrm>
          <a:prstGeom prst="rect">
            <a:avLst/>
          </a:prstGeom>
          <a:blipFill dpi="0" rotWithShape="0">
            <a:blip r:embed="rId2"/>
            <a:srcRect/>
            <a:tile tx="0" ty="0" sx="100000" sy="100000" flip="none" algn="tl"/>
          </a:blipFill>
          <a:ln w="50800">
            <a:solidFill>
              <a:srgbClr val="0000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000000"/>
                </a:solidFill>
                <a:effectLst/>
                <a:uLnTx/>
                <a:uFillTx/>
                <a:latin typeface="Arial" pitchFamily="34" charset="0"/>
                <a:ea typeface="宋体" pitchFamily="2" charset="-122"/>
              </a:rPr>
              <a:t>Job 1</a:t>
            </a:r>
            <a:endParaRPr kumimoji="1" lang="en-US" altLang="zh-CN" sz="2400" b="1"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7" name="Rectangle 9" descr="白色大理石"/>
          <p:cNvSpPr>
            <a:spLocks noChangeArrowheads="1"/>
          </p:cNvSpPr>
          <p:nvPr/>
        </p:nvSpPr>
        <p:spPr bwMode="auto">
          <a:xfrm>
            <a:off x="2322711" y="1686033"/>
            <a:ext cx="1066800" cy="685800"/>
          </a:xfrm>
          <a:prstGeom prst="rect">
            <a:avLst/>
          </a:prstGeom>
          <a:blipFill dpi="0" rotWithShape="0">
            <a:blip r:embed="rId2"/>
            <a:srcRect/>
            <a:tile tx="0" ty="0" sx="100000" sy="100000" flip="none" algn="tl"/>
          </a:blipFill>
          <a:ln w="50800">
            <a:solidFill>
              <a:srgbClr val="0000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000000"/>
                </a:solidFill>
                <a:effectLst/>
                <a:uLnTx/>
                <a:uFillTx/>
                <a:latin typeface="Arial" pitchFamily="34" charset="0"/>
                <a:ea typeface="宋体" pitchFamily="2" charset="-122"/>
              </a:rPr>
              <a:t>Job 2</a:t>
            </a:r>
            <a:endParaRPr kumimoji="1" lang="en-US" altLang="zh-CN" sz="2400" b="1"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8" name="Rectangle 10" descr="白色大理石"/>
          <p:cNvSpPr>
            <a:spLocks noChangeArrowheads="1"/>
          </p:cNvSpPr>
          <p:nvPr/>
        </p:nvSpPr>
        <p:spPr bwMode="auto">
          <a:xfrm>
            <a:off x="3389511" y="1686033"/>
            <a:ext cx="1066800" cy="685800"/>
          </a:xfrm>
          <a:prstGeom prst="rect">
            <a:avLst/>
          </a:prstGeom>
          <a:blipFill dpi="0" rotWithShape="0">
            <a:blip r:embed="rId2"/>
            <a:srcRect/>
            <a:tile tx="0" ty="0" sx="100000" sy="100000" flip="none" algn="tl"/>
          </a:blipFill>
          <a:ln w="50800">
            <a:solidFill>
              <a:srgbClr val="0000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000000"/>
                </a:solidFill>
                <a:effectLst/>
                <a:uLnTx/>
                <a:uFillTx/>
                <a:latin typeface="Arial" pitchFamily="34" charset="0"/>
                <a:ea typeface="宋体" pitchFamily="2" charset="-122"/>
              </a:rPr>
              <a:t>Job 3</a:t>
            </a:r>
            <a:endParaRPr kumimoji="1" lang="en-US" altLang="zh-CN" sz="2400" b="1"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9" name="Rectangle 11" descr="羊皮纸"/>
          <p:cNvSpPr>
            <a:spLocks noChangeArrowheads="1"/>
          </p:cNvSpPr>
          <p:nvPr/>
        </p:nvSpPr>
        <p:spPr bwMode="auto">
          <a:xfrm>
            <a:off x="1255911" y="1686033"/>
            <a:ext cx="1066800" cy="685800"/>
          </a:xfrm>
          <a:prstGeom prst="rect">
            <a:avLst/>
          </a:prstGeom>
          <a:blipFill dpi="0" rotWithShape="0">
            <a:blip r:embed="rId3"/>
            <a:srcRect/>
            <a:tile tx="0" ty="0" sx="100000" sy="100000" flip="none" algn="tl"/>
          </a:blipFill>
          <a:ln w="50800">
            <a:solidFill>
              <a:srgbClr val="0000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0" name="Rectangle 12" descr="白色大理石"/>
          <p:cNvSpPr>
            <a:spLocks noChangeArrowheads="1"/>
          </p:cNvSpPr>
          <p:nvPr/>
        </p:nvSpPr>
        <p:spPr bwMode="auto">
          <a:xfrm>
            <a:off x="4456311" y="1686033"/>
            <a:ext cx="1066800" cy="685800"/>
          </a:xfrm>
          <a:prstGeom prst="rect">
            <a:avLst/>
          </a:prstGeom>
          <a:blipFill dpi="0" rotWithShape="0">
            <a:blip r:embed="rId2"/>
            <a:srcRect/>
            <a:tile tx="0" ty="0" sx="100000" sy="100000" flip="none" algn="tl"/>
          </a:blipFill>
          <a:ln w="50800">
            <a:solidFill>
              <a:srgbClr val="0000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000000"/>
                </a:solidFill>
                <a:effectLst/>
                <a:uLnTx/>
                <a:uFillTx/>
                <a:latin typeface="Arial" pitchFamily="34" charset="0"/>
                <a:ea typeface="宋体" pitchFamily="2" charset="-122"/>
              </a:rPr>
              <a:t>Job 4</a:t>
            </a:r>
            <a:endParaRPr kumimoji="1" lang="en-US" altLang="zh-CN" sz="2400" b="1"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1" name="Rectangle 13" descr="白色大理石"/>
          <p:cNvSpPr>
            <a:spLocks noChangeArrowheads="1"/>
          </p:cNvSpPr>
          <p:nvPr/>
        </p:nvSpPr>
        <p:spPr bwMode="auto">
          <a:xfrm>
            <a:off x="5523111" y="1686033"/>
            <a:ext cx="1066800" cy="685800"/>
          </a:xfrm>
          <a:prstGeom prst="rect">
            <a:avLst/>
          </a:prstGeom>
          <a:blipFill dpi="0" rotWithShape="0">
            <a:blip r:embed="rId2"/>
            <a:srcRect/>
            <a:tile tx="0" ty="0" sx="100000" sy="100000" flip="none" algn="tl"/>
          </a:blipFill>
          <a:ln w="50800">
            <a:solidFill>
              <a:srgbClr val="0000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000000"/>
                </a:solidFill>
                <a:effectLst/>
                <a:uLnTx/>
                <a:uFillTx/>
                <a:latin typeface="Arial" pitchFamily="34" charset="0"/>
                <a:ea typeface="宋体" pitchFamily="2" charset="-122"/>
              </a:rPr>
              <a:t>Job 5</a:t>
            </a:r>
            <a:endParaRPr kumimoji="1" lang="en-US" altLang="zh-CN" sz="2400" b="1"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2" name="Rectangle 14" descr="白色大理石"/>
          <p:cNvSpPr>
            <a:spLocks noChangeArrowheads="1"/>
          </p:cNvSpPr>
          <p:nvPr/>
        </p:nvSpPr>
        <p:spPr bwMode="auto">
          <a:xfrm>
            <a:off x="6569273" y="1665395"/>
            <a:ext cx="1066800" cy="685800"/>
          </a:xfrm>
          <a:prstGeom prst="rect">
            <a:avLst/>
          </a:prstGeom>
          <a:blipFill dpi="0" rotWithShape="0">
            <a:blip r:embed="rId2"/>
            <a:srcRect/>
            <a:tile tx="0" ty="0" sx="100000" sy="100000" flip="none" algn="tl"/>
          </a:blipFill>
          <a:ln w="50800">
            <a:solidFill>
              <a:srgbClr val="0000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000000"/>
                </a:solidFill>
                <a:effectLst/>
                <a:uLnTx/>
                <a:uFillTx/>
                <a:latin typeface="Arial" pitchFamily="34" charset="0"/>
                <a:ea typeface="宋体" pitchFamily="2" charset="-122"/>
              </a:rPr>
              <a:t>Job 6</a:t>
            </a:r>
            <a:endParaRPr kumimoji="1" lang="en-US" altLang="zh-CN" sz="2400" b="1"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3" name="Rectangle 15" descr="羊皮纸"/>
          <p:cNvSpPr>
            <a:spLocks noChangeArrowheads="1"/>
          </p:cNvSpPr>
          <p:nvPr/>
        </p:nvSpPr>
        <p:spPr bwMode="auto">
          <a:xfrm>
            <a:off x="2322711" y="1686033"/>
            <a:ext cx="1066800" cy="685800"/>
          </a:xfrm>
          <a:prstGeom prst="rect">
            <a:avLst/>
          </a:prstGeom>
          <a:blipFill dpi="0" rotWithShape="0">
            <a:blip r:embed="rId3"/>
            <a:srcRect/>
            <a:tile tx="0" ty="0" sx="100000" sy="100000" flip="none" algn="tl"/>
          </a:blipFill>
          <a:ln w="50800">
            <a:solidFill>
              <a:srgbClr val="0000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4" name="Rectangle 16"/>
          <p:cNvSpPr>
            <a:spLocks noChangeArrowheads="1"/>
          </p:cNvSpPr>
          <p:nvPr/>
        </p:nvSpPr>
        <p:spPr bwMode="auto">
          <a:xfrm>
            <a:off x="1255911" y="1686033"/>
            <a:ext cx="1066800" cy="685800"/>
          </a:xfrm>
          <a:prstGeom prst="rect">
            <a:avLst/>
          </a:prstGeom>
          <a:noFill/>
          <a:ln w="508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5" name="Rectangle 17"/>
          <p:cNvSpPr>
            <a:spLocks noChangeArrowheads="1"/>
          </p:cNvSpPr>
          <p:nvPr/>
        </p:nvSpPr>
        <p:spPr bwMode="auto">
          <a:xfrm>
            <a:off x="2322711" y="1686033"/>
            <a:ext cx="1066800" cy="685800"/>
          </a:xfrm>
          <a:prstGeom prst="rect">
            <a:avLst/>
          </a:prstGeom>
          <a:noFill/>
          <a:ln w="508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6" name="Rectangle 18"/>
          <p:cNvSpPr>
            <a:spLocks noChangeArrowheads="1"/>
          </p:cNvSpPr>
          <p:nvPr/>
        </p:nvSpPr>
        <p:spPr bwMode="auto">
          <a:xfrm>
            <a:off x="3389511" y="1686033"/>
            <a:ext cx="1066800" cy="685800"/>
          </a:xfrm>
          <a:prstGeom prst="rect">
            <a:avLst/>
          </a:prstGeom>
          <a:noFill/>
          <a:ln w="508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7" name="Rectangle 19"/>
          <p:cNvSpPr>
            <a:spLocks noChangeArrowheads="1"/>
          </p:cNvSpPr>
          <p:nvPr/>
        </p:nvSpPr>
        <p:spPr bwMode="auto">
          <a:xfrm>
            <a:off x="4456311" y="1686033"/>
            <a:ext cx="1066800" cy="685800"/>
          </a:xfrm>
          <a:prstGeom prst="rect">
            <a:avLst/>
          </a:prstGeom>
          <a:noFill/>
          <a:ln w="508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8" name="Rectangle 20"/>
          <p:cNvSpPr>
            <a:spLocks noChangeArrowheads="1"/>
          </p:cNvSpPr>
          <p:nvPr/>
        </p:nvSpPr>
        <p:spPr bwMode="auto">
          <a:xfrm>
            <a:off x="5523111" y="1686033"/>
            <a:ext cx="1066800" cy="685800"/>
          </a:xfrm>
          <a:prstGeom prst="rect">
            <a:avLst/>
          </a:prstGeom>
          <a:noFill/>
          <a:ln w="508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9" name="Rectangle 21"/>
          <p:cNvSpPr>
            <a:spLocks noChangeArrowheads="1"/>
          </p:cNvSpPr>
          <p:nvPr/>
        </p:nvSpPr>
        <p:spPr bwMode="auto">
          <a:xfrm>
            <a:off x="6589911" y="1686033"/>
            <a:ext cx="1066800" cy="685800"/>
          </a:xfrm>
          <a:prstGeom prst="rect">
            <a:avLst/>
          </a:prstGeom>
          <a:noFill/>
          <a:ln w="508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grpSp>
        <p:nvGrpSpPr>
          <p:cNvPr id="20" name="Group 22"/>
          <p:cNvGrpSpPr>
            <a:grpSpLocks/>
          </p:cNvGrpSpPr>
          <p:nvPr/>
        </p:nvGrpSpPr>
        <p:grpSpPr bwMode="auto">
          <a:xfrm>
            <a:off x="1255911" y="1609833"/>
            <a:ext cx="6394450" cy="838200"/>
            <a:chOff x="432" y="2112"/>
            <a:chExt cx="4800" cy="528"/>
          </a:xfrm>
        </p:grpSpPr>
        <p:sp>
          <p:nvSpPr>
            <p:cNvPr id="21" name="Rectangle 23" descr="栎木"/>
            <p:cNvSpPr>
              <a:spLocks noChangeArrowheads="1"/>
            </p:cNvSpPr>
            <p:nvPr/>
          </p:nvSpPr>
          <p:spPr bwMode="auto">
            <a:xfrm>
              <a:off x="432" y="2112"/>
              <a:ext cx="4800" cy="48"/>
            </a:xfrm>
            <a:prstGeom prst="rect">
              <a:avLst/>
            </a:prstGeom>
            <a:blipFill dpi="0" rotWithShape="0">
              <a:blip r:embed="rId4"/>
              <a:srcRect/>
              <a:tile tx="0" ty="0" sx="100000" sy="100000" flip="none" algn="tl"/>
            </a:blipFill>
            <a:ln w="9525">
              <a:solidFill>
                <a:srgbClr val="9933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sp>
          <p:nvSpPr>
            <p:cNvPr id="22" name="Rectangle 24" descr="栎木"/>
            <p:cNvSpPr>
              <a:spLocks noChangeArrowheads="1"/>
            </p:cNvSpPr>
            <p:nvPr/>
          </p:nvSpPr>
          <p:spPr bwMode="auto">
            <a:xfrm>
              <a:off x="432" y="2592"/>
              <a:ext cx="4800" cy="48"/>
            </a:xfrm>
            <a:prstGeom prst="rect">
              <a:avLst/>
            </a:prstGeom>
            <a:blipFill dpi="0" rotWithShape="0">
              <a:blip r:embed="rId4"/>
              <a:srcRect/>
              <a:tile tx="0" ty="0" sx="100000" sy="100000" flip="none" algn="tl"/>
            </a:blipFill>
            <a:ln w="9525">
              <a:solidFill>
                <a:srgbClr val="9933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grpSp>
      <p:sp>
        <p:nvSpPr>
          <p:cNvPr id="23" name="Rectangle 25" descr="白色大理石"/>
          <p:cNvSpPr>
            <a:spLocks noChangeArrowheads="1"/>
          </p:cNvSpPr>
          <p:nvPr/>
        </p:nvSpPr>
        <p:spPr bwMode="auto">
          <a:xfrm>
            <a:off x="1241623" y="1665395"/>
            <a:ext cx="1066800" cy="685800"/>
          </a:xfrm>
          <a:prstGeom prst="rect">
            <a:avLst/>
          </a:prstGeom>
          <a:blipFill dpi="0" rotWithShape="0">
            <a:blip r:embed="rId2"/>
            <a:srcRect/>
            <a:tile tx="0" ty="0" sx="100000" sy="100000" flip="none" algn="tl"/>
          </a:blipFill>
          <a:ln w="50800">
            <a:solidFill>
              <a:srgbClr val="0000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000000"/>
                </a:solidFill>
                <a:effectLst/>
                <a:uLnTx/>
                <a:uFillTx/>
                <a:latin typeface="Arial" pitchFamily="34" charset="0"/>
                <a:ea typeface="宋体" pitchFamily="2" charset="-122"/>
              </a:rPr>
              <a:t>Job 7</a:t>
            </a:r>
            <a:endParaRPr kumimoji="1" lang="en-US" altLang="zh-CN" sz="2400" b="1"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4" name="AutoShape 26"/>
          <p:cNvSpPr>
            <a:spLocks noChangeArrowheads="1"/>
          </p:cNvSpPr>
          <p:nvPr/>
        </p:nvSpPr>
        <p:spPr bwMode="auto">
          <a:xfrm>
            <a:off x="3603823" y="979595"/>
            <a:ext cx="792163" cy="360363"/>
          </a:xfrm>
          <a:prstGeom prst="wedgeRectCallout">
            <a:avLst>
              <a:gd name="adj1" fmla="val 26352"/>
              <a:gd name="adj2" fmla="val 125329"/>
            </a:avLst>
          </a:prstGeom>
          <a:gradFill rotWithShape="0">
            <a:gsLst>
              <a:gs pos="0">
                <a:srgbClr val="FFFFFF"/>
              </a:gs>
              <a:gs pos="100000">
                <a:srgbClr val="C0C0C0"/>
              </a:gs>
            </a:gsLst>
            <a:lin ang="18900000" scaled="1"/>
          </a:gradFill>
          <a:ln w="9525">
            <a:solidFill>
              <a:srgbClr val="0000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pitchFamily="2" charset="-122"/>
              </a:rPr>
              <a:t>front=2</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5" name="Rectangle 27" descr="羊皮纸"/>
          <p:cNvSpPr>
            <a:spLocks noChangeArrowheads="1"/>
          </p:cNvSpPr>
          <p:nvPr/>
        </p:nvSpPr>
        <p:spPr bwMode="auto">
          <a:xfrm>
            <a:off x="3387923" y="1698733"/>
            <a:ext cx="1066800" cy="685800"/>
          </a:xfrm>
          <a:prstGeom prst="rect">
            <a:avLst/>
          </a:prstGeom>
          <a:blipFill dpi="0" rotWithShape="0">
            <a:blip r:embed="rId3"/>
            <a:srcRect/>
            <a:tile tx="0" ty="0" sx="100000" sy="100000" flip="none" algn="tl"/>
          </a:blipFill>
          <a:ln w="50800">
            <a:solidFill>
              <a:srgbClr val="0000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6" name="AutoShape 28"/>
          <p:cNvSpPr>
            <a:spLocks noChangeArrowheads="1"/>
          </p:cNvSpPr>
          <p:nvPr/>
        </p:nvSpPr>
        <p:spPr bwMode="auto">
          <a:xfrm>
            <a:off x="1946473" y="944670"/>
            <a:ext cx="865188" cy="431800"/>
          </a:xfrm>
          <a:prstGeom prst="wedgeRectCallout">
            <a:avLst>
              <a:gd name="adj1" fmla="val -24310"/>
              <a:gd name="adj2" fmla="val 101838"/>
            </a:avLst>
          </a:prstGeom>
          <a:gradFill rotWithShape="0">
            <a:gsLst>
              <a:gs pos="0">
                <a:srgbClr val="FFFFFF"/>
              </a:gs>
              <a:gs pos="100000">
                <a:srgbClr val="C0C0C0"/>
              </a:gs>
            </a:gsLst>
            <a:lin ang="18900000" scaled="1"/>
          </a:gradFill>
          <a:ln w="9525">
            <a:solidFill>
              <a:srgbClr val="0000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pitchFamily="2" charset="-122"/>
              </a:rPr>
              <a:t>rear=0</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7" name="AutoShape 29"/>
          <p:cNvSpPr>
            <a:spLocks noChangeArrowheads="1"/>
          </p:cNvSpPr>
          <p:nvPr/>
        </p:nvSpPr>
        <p:spPr bwMode="auto">
          <a:xfrm>
            <a:off x="4827786" y="979595"/>
            <a:ext cx="792162" cy="360363"/>
          </a:xfrm>
          <a:prstGeom prst="wedgeRectCallout">
            <a:avLst>
              <a:gd name="adj1" fmla="val -19139"/>
              <a:gd name="adj2" fmla="val 125329"/>
            </a:avLst>
          </a:prstGeom>
          <a:gradFill rotWithShape="0">
            <a:gsLst>
              <a:gs pos="0">
                <a:srgbClr val="FFFFFF"/>
              </a:gs>
              <a:gs pos="100000">
                <a:srgbClr val="C0C0C0"/>
              </a:gs>
            </a:gsLst>
            <a:lin ang="18900000" scaled="1"/>
          </a:gradFill>
          <a:ln w="9525">
            <a:solidFill>
              <a:srgbClr val="0000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pitchFamily="2" charset="-122"/>
              </a:rPr>
              <a:t>front=3</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8" name="Rectangle 30"/>
          <p:cNvSpPr>
            <a:spLocks noChangeArrowheads="1"/>
          </p:cNvSpPr>
          <p:nvPr/>
        </p:nvSpPr>
        <p:spPr bwMode="auto">
          <a:xfrm>
            <a:off x="3387923" y="906570"/>
            <a:ext cx="1079500" cy="720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sp>
        <p:nvSpPr>
          <p:cNvPr id="29" name="Rectangle 31"/>
          <p:cNvSpPr>
            <a:spLocks noChangeArrowheads="1"/>
          </p:cNvSpPr>
          <p:nvPr/>
        </p:nvSpPr>
        <p:spPr bwMode="auto">
          <a:xfrm>
            <a:off x="1130498" y="2490895"/>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defTabSz="914400" fontAlgn="base">
              <a:spcBef>
                <a:spcPct val="0"/>
              </a:spcBef>
              <a:spcAft>
                <a:spcPct val="0"/>
              </a:spcAft>
              <a:buClrTx/>
              <a:buSzTx/>
              <a:buFontTx/>
              <a:buNone/>
            </a:pPr>
            <a:r>
              <a:rPr kumimoji="1" lang="en-US" altLang="zh-CN" sz="2000" b="1" smtClean="0">
                <a:solidFill>
                  <a:srgbClr val="000000"/>
                </a:solidFill>
                <a:latin typeface="Times New Roman" pitchFamily="18" charset="0"/>
                <a:sym typeface="Symbol" pitchFamily="18" charset="2"/>
              </a:rPr>
              <a:t>1</a:t>
            </a:r>
            <a:endParaRPr kumimoji="1" lang="en-US" altLang="zh-CN" sz="2000" b="1" smtClean="0">
              <a:solidFill>
                <a:srgbClr val="000000"/>
              </a:solidFill>
              <a:latin typeface="Times New Roman" pitchFamily="18" charset="0"/>
            </a:endParaRPr>
          </a:p>
        </p:txBody>
      </p:sp>
      <p:sp>
        <p:nvSpPr>
          <p:cNvPr id="30" name="Rectangle 32"/>
          <p:cNvSpPr>
            <a:spLocks noChangeArrowheads="1"/>
          </p:cNvSpPr>
          <p:nvPr/>
        </p:nvSpPr>
        <p:spPr bwMode="auto">
          <a:xfrm>
            <a:off x="2090936" y="2503595"/>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defTabSz="914400" fontAlgn="base">
              <a:spcBef>
                <a:spcPct val="0"/>
              </a:spcBef>
              <a:spcAft>
                <a:spcPct val="0"/>
              </a:spcAft>
              <a:buClrTx/>
              <a:buSzTx/>
              <a:buFontTx/>
              <a:buNone/>
            </a:pPr>
            <a:r>
              <a:rPr kumimoji="1" lang="en-US" altLang="zh-CN" sz="2000" b="1" smtClean="0">
                <a:solidFill>
                  <a:srgbClr val="000000"/>
                </a:solidFill>
                <a:latin typeface="Times New Roman" pitchFamily="18" charset="0"/>
                <a:sym typeface="Symbol" pitchFamily="18" charset="2"/>
              </a:rPr>
              <a:t>0</a:t>
            </a:r>
            <a:endParaRPr kumimoji="1" lang="en-US" altLang="zh-CN" sz="2000" b="1" smtClean="0">
              <a:solidFill>
                <a:srgbClr val="000000"/>
              </a:solidFill>
              <a:latin typeface="Times New Roman" pitchFamily="18" charset="0"/>
            </a:endParaRPr>
          </a:p>
        </p:txBody>
      </p:sp>
      <p:sp>
        <p:nvSpPr>
          <p:cNvPr id="31" name="Rectangle 33"/>
          <p:cNvSpPr>
            <a:spLocks noChangeArrowheads="1"/>
          </p:cNvSpPr>
          <p:nvPr/>
        </p:nvSpPr>
        <p:spPr bwMode="auto">
          <a:xfrm>
            <a:off x="3110111" y="247343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defTabSz="914400" fontAlgn="base">
              <a:spcBef>
                <a:spcPct val="0"/>
              </a:spcBef>
              <a:spcAft>
                <a:spcPct val="0"/>
              </a:spcAft>
              <a:buClrTx/>
              <a:buSzTx/>
              <a:buFontTx/>
              <a:buNone/>
            </a:pPr>
            <a:r>
              <a:rPr kumimoji="1" lang="en-US" altLang="zh-CN" sz="2000" b="1" smtClean="0">
                <a:solidFill>
                  <a:srgbClr val="000000"/>
                </a:solidFill>
                <a:latin typeface="Times New Roman" pitchFamily="18" charset="0"/>
                <a:sym typeface="Symbol" pitchFamily="18" charset="2"/>
              </a:rPr>
              <a:t>1</a:t>
            </a:r>
            <a:endParaRPr kumimoji="1" lang="en-US" altLang="zh-CN" sz="2000" b="1" smtClean="0">
              <a:solidFill>
                <a:srgbClr val="000000"/>
              </a:solidFill>
              <a:latin typeface="Times New Roman" pitchFamily="18" charset="0"/>
            </a:endParaRPr>
          </a:p>
        </p:txBody>
      </p:sp>
      <p:sp>
        <p:nvSpPr>
          <p:cNvPr id="32" name="Rectangle 34"/>
          <p:cNvSpPr>
            <a:spLocks noChangeArrowheads="1"/>
          </p:cNvSpPr>
          <p:nvPr/>
        </p:nvSpPr>
        <p:spPr bwMode="auto">
          <a:xfrm>
            <a:off x="4176911" y="247343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defTabSz="914400" fontAlgn="base">
              <a:spcBef>
                <a:spcPct val="0"/>
              </a:spcBef>
              <a:spcAft>
                <a:spcPct val="0"/>
              </a:spcAft>
              <a:buClrTx/>
              <a:buSzTx/>
              <a:buFontTx/>
              <a:buNone/>
            </a:pPr>
            <a:r>
              <a:rPr kumimoji="1" lang="en-US" altLang="zh-CN" sz="2000" b="1" smtClean="0">
                <a:solidFill>
                  <a:srgbClr val="000000"/>
                </a:solidFill>
                <a:latin typeface="Times New Roman" pitchFamily="18" charset="0"/>
                <a:sym typeface="Symbol" pitchFamily="18" charset="2"/>
              </a:rPr>
              <a:t>2</a:t>
            </a:r>
            <a:endParaRPr kumimoji="1" lang="en-US" altLang="zh-CN" sz="2000" b="1" smtClean="0">
              <a:solidFill>
                <a:srgbClr val="000000"/>
              </a:solidFill>
              <a:latin typeface="Times New Roman" pitchFamily="18" charset="0"/>
            </a:endParaRPr>
          </a:p>
        </p:txBody>
      </p:sp>
      <p:sp>
        <p:nvSpPr>
          <p:cNvPr id="33" name="Rectangle 35"/>
          <p:cNvSpPr>
            <a:spLocks noChangeArrowheads="1"/>
          </p:cNvSpPr>
          <p:nvPr/>
        </p:nvSpPr>
        <p:spPr bwMode="auto">
          <a:xfrm>
            <a:off x="5167511" y="247343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defTabSz="914400" fontAlgn="base">
              <a:spcBef>
                <a:spcPct val="0"/>
              </a:spcBef>
              <a:spcAft>
                <a:spcPct val="0"/>
              </a:spcAft>
              <a:buClrTx/>
              <a:buSzTx/>
              <a:buFontTx/>
              <a:buNone/>
            </a:pPr>
            <a:r>
              <a:rPr kumimoji="1" lang="en-US" altLang="zh-CN" sz="2000" b="1" smtClean="0">
                <a:solidFill>
                  <a:srgbClr val="000000"/>
                </a:solidFill>
                <a:latin typeface="Times New Roman" pitchFamily="18" charset="0"/>
                <a:sym typeface="Symbol" pitchFamily="18" charset="2"/>
              </a:rPr>
              <a:t>3</a:t>
            </a:r>
            <a:endParaRPr kumimoji="1" lang="en-US" altLang="zh-CN" sz="2000" b="1" smtClean="0">
              <a:solidFill>
                <a:srgbClr val="000000"/>
              </a:solidFill>
              <a:latin typeface="Times New Roman" pitchFamily="18" charset="0"/>
            </a:endParaRPr>
          </a:p>
        </p:txBody>
      </p:sp>
      <p:sp>
        <p:nvSpPr>
          <p:cNvPr id="34" name="Rectangle 36"/>
          <p:cNvSpPr>
            <a:spLocks noChangeArrowheads="1"/>
          </p:cNvSpPr>
          <p:nvPr/>
        </p:nvSpPr>
        <p:spPr bwMode="auto">
          <a:xfrm>
            <a:off x="6310511" y="247343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defTabSz="914400" fontAlgn="base">
              <a:spcBef>
                <a:spcPct val="0"/>
              </a:spcBef>
              <a:spcAft>
                <a:spcPct val="0"/>
              </a:spcAft>
              <a:buClrTx/>
              <a:buSzTx/>
              <a:buFontTx/>
              <a:buNone/>
            </a:pPr>
            <a:r>
              <a:rPr kumimoji="1" lang="en-US" altLang="zh-CN" sz="2000" b="1" smtClean="0">
                <a:solidFill>
                  <a:srgbClr val="000000"/>
                </a:solidFill>
                <a:latin typeface="Times New Roman" pitchFamily="18" charset="0"/>
                <a:sym typeface="Symbol" pitchFamily="18" charset="2"/>
              </a:rPr>
              <a:t>4</a:t>
            </a:r>
            <a:endParaRPr kumimoji="1" lang="en-US" altLang="zh-CN" sz="2000" b="1" smtClean="0">
              <a:solidFill>
                <a:srgbClr val="000000"/>
              </a:solidFill>
              <a:latin typeface="Times New Roman" pitchFamily="18" charset="0"/>
            </a:endParaRPr>
          </a:p>
        </p:txBody>
      </p:sp>
      <p:sp>
        <p:nvSpPr>
          <p:cNvPr id="35" name="Rectangle 37"/>
          <p:cNvSpPr>
            <a:spLocks noChangeArrowheads="1"/>
          </p:cNvSpPr>
          <p:nvPr/>
        </p:nvSpPr>
        <p:spPr bwMode="auto">
          <a:xfrm>
            <a:off x="7377311" y="247343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defTabSz="914400" fontAlgn="base">
              <a:spcBef>
                <a:spcPct val="0"/>
              </a:spcBef>
              <a:spcAft>
                <a:spcPct val="0"/>
              </a:spcAft>
              <a:buClrTx/>
              <a:buSzTx/>
              <a:buFontTx/>
              <a:buNone/>
            </a:pPr>
            <a:r>
              <a:rPr kumimoji="1" lang="en-US" altLang="zh-CN" sz="2000" b="1" smtClean="0">
                <a:solidFill>
                  <a:srgbClr val="000000"/>
                </a:solidFill>
                <a:latin typeface="Times New Roman" pitchFamily="18" charset="0"/>
                <a:sym typeface="Symbol" pitchFamily="18" charset="2"/>
              </a:rPr>
              <a:t>5</a:t>
            </a:r>
            <a:endParaRPr kumimoji="1" lang="en-US" altLang="zh-CN" sz="2000" b="1" smtClean="0">
              <a:solidFill>
                <a:srgbClr val="000000"/>
              </a:solidFill>
              <a:latin typeface="Times New Roman" pitchFamily="18" charset="0"/>
            </a:endParaRPr>
          </a:p>
        </p:txBody>
      </p:sp>
      <p:sp>
        <p:nvSpPr>
          <p:cNvPr id="36" name="Rectangle 38" descr="羊皮纸"/>
          <p:cNvSpPr>
            <a:spLocks noChangeArrowheads="1"/>
          </p:cNvSpPr>
          <p:nvPr/>
        </p:nvSpPr>
        <p:spPr bwMode="auto">
          <a:xfrm>
            <a:off x="4467423" y="1668570"/>
            <a:ext cx="1066800" cy="685800"/>
          </a:xfrm>
          <a:prstGeom prst="rect">
            <a:avLst/>
          </a:prstGeom>
          <a:blipFill dpi="0" rotWithShape="0">
            <a:blip r:embed="rId3"/>
            <a:srcRect/>
            <a:tile tx="0" ty="0" sx="100000" sy="100000" flip="none" algn="tl"/>
          </a:blipFill>
          <a:ln w="50800">
            <a:solidFill>
              <a:srgbClr val="0000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37" name="AutoShape 39"/>
          <p:cNvSpPr>
            <a:spLocks noChangeArrowheads="1"/>
          </p:cNvSpPr>
          <p:nvPr/>
        </p:nvSpPr>
        <p:spPr bwMode="auto">
          <a:xfrm>
            <a:off x="5907286" y="949433"/>
            <a:ext cx="792162" cy="360362"/>
          </a:xfrm>
          <a:prstGeom prst="wedgeRectCallout">
            <a:avLst>
              <a:gd name="adj1" fmla="val -19139"/>
              <a:gd name="adj2" fmla="val 125329"/>
            </a:avLst>
          </a:prstGeom>
          <a:gradFill rotWithShape="0">
            <a:gsLst>
              <a:gs pos="0">
                <a:srgbClr val="FFFFFF"/>
              </a:gs>
              <a:gs pos="100000">
                <a:srgbClr val="C0C0C0"/>
              </a:gs>
            </a:gsLst>
            <a:lin ang="18900000" scaled="1"/>
          </a:gradFill>
          <a:ln w="9525">
            <a:solidFill>
              <a:srgbClr val="0000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pitchFamily="2" charset="-122"/>
              </a:rPr>
              <a:t>front=4</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38" name="Rectangle 40"/>
          <p:cNvSpPr>
            <a:spLocks noChangeArrowheads="1"/>
          </p:cNvSpPr>
          <p:nvPr/>
        </p:nvSpPr>
        <p:spPr bwMode="auto">
          <a:xfrm>
            <a:off x="4467423" y="906570"/>
            <a:ext cx="1223963" cy="720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sp>
        <p:nvSpPr>
          <p:cNvPr id="39" name="Rectangle 41" descr="羊皮纸"/>
          <p:cNvSpPr>
            <a:spLocks noChangeArrowheads="1"/>
          </p:cNvSpPr>
          <p:nvPr/>
        </p:nvSpPr>
        <p:spPr bwMode="auto">
          <a:xfrm>
            <a:off x="5546923" y="1668570"/>
            <a:ext cx="1066800" cy="685800"/>
          </a:xfrm>
          <a:prstGeom prst="rect">
            <a:avLst/>
          </a:prstGeom>
          <a:blipFill dpi="0" rotWithShape="0">
            <a:blip r:embed="rId3"/>
            <a:srcRect/>
            <a:tile tx="0" ty="0" sx="100000" sy="100000" flip="none" algn="tl"/>
          </a:blipFill>
          <a:ln w="50800">
            <a:solidFill>
              <a:srgbClr val="0000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40" name="AutoShape 42"/>
          <p:cNvSpPr>
            <a:spLocks noChangeArrowheads="1"/>
          </p:cNvSpPr>
          <p:nvPr/>
        </p:nvSpPr>
        <p:spPr bwMode="auto">
          <a:xfrm>
            <a:off x="6986786" y="949433"/>
            <a:ext cx="792162" cy="360362"/>
          </a:xfrm>
          <a:prstGeom prst="wedgeRectCallout">
            <a:avLst>
              <a:gd name="adj1" fmla="val -19139"/>
              <a:gd name="adj2" fmla="val 125329"/>
            </a:avLst>
          </a:prstGeom>
          <a:gradFill rotWithShape="0">
            <a:gsLst>
              <a:gs pos="0">
                <a:srgbClr val="FFFFFF"/>
              </a:gs>
              <a:gs pos="100000">
                <a:srgbClr val="C0C0C0"/>
              </a:gs>
            </a:gsLst>
            <a:lin ang="18900000" scaled="1"/>
          </a:gradFill>
          <a:ln w="9525">
            <a:solidFill>
              <a:srgbClr val="0000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pitchFamily="2" charset="-122"/>
              </a:rPr>
              <a:t>front=5</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41" name="Rectangle 43"/>
          <p:cNvSpPr>
            <a:spLocks noChangeArrowheads="1"/>
          </p:cNvSpPr>
          <p:nvPr/>
        </p:nvSpPr>
        <p:spPr bwMode="auto">
          <a:xfrm>
            <a:off x="5546923" y="906570"/>
            <a:ext cx="1223963" cy="720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sp>
        <p:nvSpPr>
          <p:cNvPr id="42" name="Rectangle 44" descr="羊皮纸"/>
          <p:cNvSpPr>
            <a:spLocks noChangeArrowheads="1"/>
          </p:cNvSpPr>
          <p:nvPr/>
        </p:nvSpPr>
        <p:spPr bwMode="auto">
          <a:xfrm>
            <a:off x="6554986" y="1668570"/>
            <a:ext cx="1066800" cy="685800"/>
          </a:xfrm>
          <a:prstGeom prst="rect">
            <a:avLst/>
          </a:prstGeom>
          <a:blipFill dpi="0" rotWithShape="0">
            <a:blip r:embed="rId3"/>
            <a:srcRect/>
            <a:tile tx="0" ty="0" sx="100000" sy="100000" flip="none" algn="tl"/>
          </a:blipFill>
          <a:ln w="50800">
            <a:solidFill>
              <a:srgbClr val="0000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43" name="AutoShape 45"/>
          <p:cNvSpPr>
            <a:spLocks noChangeArrowheads="1"/>
          </p:cNvSpPr>
          <p:nvPr/>
        </p:nvSpPr>
        <p:spPr bwMode="auto">
          <a:xfrm>
            <a:off x="1011436" y="979595"/>
            <a:ext cx="792162" cy="360363"/>
          </a:xfrm>
          <a:prstGeom prst="wedgeRectCallout">
            <a:avLst>
              <a:gd name="adj1" fmla="val -19139"/>
              <a:gd name="adj2" fmla="val 125329"/>
            </a:avLst>
          </a:prstGeom>
          <a:gradFill rotWithShape="0">
            <a:gsLst>
              <a:gs pos="0">
                <a:srgbClr val="FFFFFF"/>
              </a:gs>
              <a:gs pos="100000">
                <a:srgbClr val="C0C0C0"/>
              </a:gs>
            </a:gsLst>
            <a:lin ang="18900000" scaled="1"/>
          </a:gradFill>
          <a:ln w="9525">
            <a:solidFill>
              <a:srgbClr val="000000"/>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Times New Roman" pitchFamily="18" charset="0"/>
                <a:ea typeface="宋体" pitchFamily="2" charset="-122"/>
              </a:rPr>
              <a:t>front=0</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44" name="Rectangle 46"/>
          <p:cNvSpPr>
            <a:spLocks noChangeArrowheads="1"/>
          </p:cNvSpPr>
          <p:nvPr/>
        </p:nvSpPr>
        <p:spPr bwMode="auto">
          <a:xfrm>
            <a:off x="6554986" y="906570"/>
            <a:ext cx="1368425" cy="720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sp>
        <p:nvSpPr>
          <p:cNvPr id="45" name="标题 44"/>
          <p:cNvSpPr>
            <a:spLocks noGrp="1"/>
          </p:cNvSpPr>
          <p:nvPr>
            <p:ph type="title"/>
          </p:nvPr>
        </p:nvSpPr>
        <p:spPr/>
        <p:txBody>
          <a:bodyPr>
            <a:normAutofit fontScale="90000"/>
          </a:bodyPr>
          <a:lstStyle/>
          <a:p>
            <a:r>
              <a:rPr lang="zh-CN" altLang="en-US" smtClean="0"/>
              <a:t>出队示例</a:t>
            </a:r>
            <a:endParaRPr lang="zh-CN" altLang="en-US"/>
          </a:p>
        </p:txBody>
      </p:sp>
      <p:sp>
        <p:nvSpPr>
          <p:cNvPr id="47" name="矩形 46"/>
          <p:cNvSpPr/>
          <p:nvPr/>
        </p:nvSpPr>
        <p:spPr>
          <a:xfrm>
            <a:off x="1890911" y="3614454"/>
            <a:ext cx="4572000" cy="646331"/>
          </a:xfrm>
          <a:prstGeom prst="rect">
            <a:avLst/>
          </a:prstGeom>
        </p:spPr>
        <p:txBody>
          <a:bodyPr>
            <a:spAutoFit/>
          </a:bodyPr>
          <a:lstStyle/>
          <a:p>
            <a:r>
              <a:rPr lang="zh-CN" altLang="en-US"/>
              <a:t>出队</a:t>
            </a:r>
            <a:r>
              <a:rPr lang="zh-CN" altLang="en-US" smtClean="0"/>
              <a:t>方法：</a:t>
            </a:r>
            <a:endParaRPr lang="zh-CN" altLang="en-US"/>
          </a:p>
          <a:p>
            <a:pPr lvl="1"/>
            <a:r>
              <a:rPr lang="en-US" altLang="zh-CN" smtClean="0"/>
              <a:t>front = (</a:t>
            </a:r>
            <a:r>
              <a:rPr lang="en-US" altLang="zh-CN"/>
              <a:t>front+1</a:t>
            </a:r>
            <a:r>
              <a:rPr lang="en-US" altLang="zh-CN" smtClean="0"/>
              <a:t>) % </a:t>
            </a:r>
            <a:r>
              <a:rPr lang="en-US" altLang="zh-CN" smtClean="0">
                <a:solidFill>
                  <a:srgbClr val="FF0000"/>
                </a:solidFill>
              </a:rPr>
              <a:t>capacity</a:t>
            </a:r>
            <a:endParaRPr lang="zh-CN" altLang="en-US">
              <a:solidFill>
                <a:srgbClr val="FF0000"/>
              </a:solidFill>
            </a:endParaRPr>
          </a:p>
        </p:txBody>
      </p:sp>
      <p:sp>
        <p:nvSpPr>
          <p:cNvPr id="48" name="矩形 47"/>
          <p:cNvSpPr/>
          <p:nvPr/>
        </p:nvSpPr>
        <p:spPr>
          <a:xfrm>
            <a:off x="2041723" y="4369668"/>
            <a:ext cx="4572000" cy="923330"/>
          </a:xfrm>
          <a:prstGeom prst="rect">
            <a:avLst/>
          </a:prstGeom>
        </p:spPr>
        <p:txBody>
          <a:bodyPr>
            <a:spAutoFit/>
          </a:bodyPr>
          <a:lstStyle/>
          <a:p>
            <a:r>
              <a:rPr lang="zh-CN" altLang="en-US"/>
              <a:t>初始化 </a:t>
            </a:r>
            <a:r>
              <a:rPr lang="en-US" altLang="zh-CN"/>
              <a:t>front and rear?</a:t>
            </a:r>
          </a:p>
          <a:p>
            <a:pPr lvl="1"/>
            <a:r>
              <a:rPr lang="en-US" altLang="zh-CN"/>
              <a:t>front = 0   rear = -1   </a:t>
            </a:r>
          </a:p>
          <a:p>
            <a:pPr lvl="1"/>
            <a:r>
              <a:rPr lang="zh-CN" altLang="en-US" smtClean="0"/>
              <a:t>或 </a:t>
            </a:r>
            <a:r>
              <a:rPr lang="en-US" altLang="zh-CN" smtClean="0"/>
              <a:t>front </a:t>
            </a:r>
            <a:r>
              <a:rPr lang="en-US" altLang="zh-CN"/>
              <a:t>= 0  rear = capacity-1</a:t>
            </a:r>
          </a:p>
        </p:txBody>
      </p:sp>
    </p:spTree>
    <p:extLst>
      <p:ext uri="{BB962C8B-B14F-4D97-AF65-F5344CB8AC3E}">
        <p14:creationId xmlns:p14="http://schemas.microsoft.com/office/powerpoint/2010/main" val="1413848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1+#ppt_w/2"/>
                                          </p:val>
                                        </p:tav>
                                        <p:tav tm="100000">
                                          <p:val>
                                            <p:strVal val="#ppt_x"/>
                                          </p:val>
                                        </p:tav>
                                      </p:tavLst>
                                    </p:anim>
                                    <p:anim calcmode="lin" valueType="num">
                                      <p:cBhvr additive="base">
                                        <p:cTn id="4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1+#ppt_w/2"/>
                                          </p:val>
                                        </p:tav>
                                        <p:tav tm="100000">
                                          <p:val>
                                            <p:strVal val="#ppt_x"/>
                                          </p:val>
                                        </p:tav>
                                      </p:tavLst>
                                    </p:anim>
                                    <p:anim calcmode="lin" valueType="num">
                                      <p:cBhvr additive="base">
                                        <p:cTn id="6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25" grpId="0" animBg="1"/>
      <p:bldP spid="27" grpId="0" animBg="1"/>
      <p:bldP spid="28" grpId="0" animBg="1"/>
      <p:bldP spid="36" grpId="0" animBg="1"/>
      <p:bldP spid="37" grpId="0" animBg="1"/>
      <p:bldP spid="38" grpId="0" animBg="1"/>
      <p:bldP spid="39" grpId="0" animBg="1"/>
      <p:bldP spid="40" grpId="0" animBg="1"/>
      <p:bldP spid="41" grpId="0" animBg="1"/>
      <p:bldP spid="42" grpId="0" animBg="1"/>
      <p:bldP spid="43" grpId="0" animBg="1"/>
      <p:bldP spid="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lnSpcReduction="10000"/>
          </a:bodyPr>
          <a:lstStyle/>
          <a:p>
            <a:r>
              <a:rPr lang="zh-CN" altLang="en-US" smtClean="0"/>
              <a:t>入队方法？</a:t>
            </a:r>
            <a:endParaRPr lang="en-US" altLang="zh-CN" smtClean="0"/>
          </a:p>
          <a:p>
            <a:pPr lvl="1"/>
            <a:r>
              <a:rPr lang="en-US" altLang="zh-CN"/>
              <a:t>rear=(rear+1)%</a:t>
            </a:r>
            <a:r>
              <a:rPr lang="en-US" altLang="zh-CN" smtClean="0"/>
              <a:t>capacity</a:t>
            </a:r>
          </a:p>
          <a:p>
            <a:pPr lvl="1"/>
            <a:r>
              <a:rPr lang="zh-CN" altLang="en-US" smtClean="0"/>
              <a:t>入队</a:t>
            </a:r>
            <a:r>
              <a:rPr lang="zh-CN" altLang="en-US"/>
              <a:t>需判别队满</a:t>
            </a:r>
          </a:p>
          <a:p>
            <a:r>
              <a:rPr lang="zh-CN" altLang="en-US" smtClean="0"/>
              <a:t>出队方法？</a:t>
            </a:r>
            <a:endParaRPr lang="zh-CN" altLang="en-US"/>
          </a:p>
          <a:p>
            <a:pPr lvl="1"/>
            <a:r>
              <a:rPr lang="en-US" altLang="zh-CN" smtClean="0"/>
              <a:t>front</a:t>
            </a:r>
            <a:r>
              <a:rPr lang="en-US" altLang="zh-CN"/>
              <a:t>=(front+1</a:t>
            </a:r>
            <a:r>
              <a:rPr lang="en-US" altLang="zh-CN" smtClean="0"/>
              <a:t>)%</a:t>
            </a:r>
            <a:r>
              <a:rPr lang="en-US" altLang="zh-CN" smtClean="0">
                <a:solidFill>
                  <a:srgbClr val="FF0000"/>
                </a:solidFill>
              </a:rPr>
              <a:t>capacity</a:t>
            </a:r>
            <a:endParaRPr lang="zh-CN" altLang="en-US">
              <a:solidFill>
                <a:srgbClr val="FF0000"/>
              </a:solidFill>
            </a:endParaRPr>
          </a:p>
          <a:p>
            <a:pPr lvl="1"/>
            <a:r>
              <a:rPr lang="zh-CN" altLang="en-US" smtClean="0"/>
              <a:t>出</a:t>
            </a:r>
            <a:r>
              <a:rPr lang="zh-CN" altLang="en-US"/>
              <a:t>队需判别队空</a:t>
            </a:r>
            <a:endParaRPr lang="en-US" altLang="zh-CN"/>
          </a:p>
          <a:p>
            <a:r>
              <a:rPr lang="zh-CN" altLang="en-US" smtClean="0"/>
              <a:t>初始化 </a:t>
            </a:r>
            <a:r>
              <a:rPr lang="en-US" altLang="zh-CN"/>
              <a:t>front and rear</a:t>
            </a:r>
            <a:r>
              <a:rPr lang="en-US" altLang="zh-CN" smtClean="0"/>
              <a:t>?</a:t>
            </a:r>
          </a:p>
          <a:p>
            <a:pPr lvl="1"/>
            <a:r>
              <a:rPr lang="en-US" altLang="zh-CN" smtClean="0"/>
              <a:t>front = 0   rear = -1   </a:t>
            </a:r>
            <a:r>
              <a:rPr lang="zh-CN" altLang="en-US" smtClean="0"/>
              <a:t>或者</a:t>
            </a:r>
            <a:endParaRPr lang="en-US" altLang="zh-CN" smtClean="0"/>
          </a:p>
          <a:p>
            <a:pPr lvl="1"/>
            <a:r>
              <a:rPr lang="en-US" altLang="zh-CN" smtClean="0"/>
              <a:t>front = 0  rear = capacity-1</a:t>
            </a:r>
            <a:endParaRPr lang="en-US" altLang="zh-CN"/>
          </a:p>
          <a:p>
            <a:endParaRPr lang="en-US" altLang="zh-CN"/>
          </a:p>
          <a:p>
            <a:endParaRPr lang="zh-CN" altLang="en-US"/>
          </a:p>
        </p:txBody>
      </p:sp>
      <p:sp>
        <p:nvSpPr>
          <p:cNvPr id="3" name="标题 2"/>
          <p:cNvSpPr>
            <a:spLocks noGrp="1"/>
          </p:cNvSpPr>
          <p:nvPr>
            <p:ph type="title"/>
          </p:nvPr>
        </p:nvSpPr>
        <p:spPr/>
        <p:txBody>
          <a:bodyPr>
            <a:normAutofit fontScale="90000"/>
          </a:bodyPr>
          <a:lstStyle/>
          <a:p>
            <a:r>
              <a:rPr lang="zh-CN" altLang="en-US" smtClean="0"/>
              <a:t>循环队列</a:t>
            </a:r>
            <a:endParaRPr lang="zh-CN" altLang="en-US"/>
          </a:p>
        </p:txBody>
      </p:sp>
    </p:spTree>
    <p:extLst>
      <p:ext uri="{BB962C8B-B14F-4D97-AF65-F5344CB8AC3E}">
        <p14:creationId xmlns:p14="http://schemas.microsoft.com/office/powerpoint/2010/main" val="4217977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 Box 21"/>
          <p:cNvSpPr txBox="1">
            <a:spLocks noChangeArrowheads="1"/>
          </p:cNvSpPr>
          <p:nvPr/>
        </p:nvSpPr>
        <p:spPr bwMode="auto">
          <a:xfrm>
            <a:off x="38100" y="4715705"/>
            <a:ext cx="2133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50000"/>
              </a:spcBef>
              <a:buClrTx/>
              <a:buSzTx/>
              <a:buFontTx/>
              <a:buNone/>
            </a:pPr>
            <a:r>
              <a:rPr kumimoji="1" lang="en-US" altLang="zh-CN" sz="2400">
                <a:latin typeface="Times New Roman" pitchFamily="18" charset="0"/>
                <a:sym typeface="Wingdings" pitchFamily="2" charset="2"/>
              </a:rPr>
              <a:t> </a:t>
            </a:r>
            <a:r>
              <a:rPr kumimoji="1" lang="en-US" altLang="zh-CN" sz="2000" b="1">
                <a:latin typeface="Times New Roman" pitchFamily="18" charset="0"/>
                <a:sym typeface="Wingdings" pitchFamily="2" charset="2"/>
              </a:rPr>
              <a:t>sever Job 1</a:t>
            </a:r>
            <a:endParaRPr kumimoji="1" lang="en-US" altLang="zh-CN" sz="2400" b="1">
              <a:latin typeface="Times New Roman" pitchFamily="18" charset="0"/>
            </a:endParaRPr>
          </a:p>
        </p:txBody>
      </p:sp>
      <p:grpSp>
        <p:nvGrpSpPr>
          <p:cNvPr id="116" name="Group 22"/>
          <p:cNvGrpSpPr>
            <a:grpSpLocks/>
          </p:cNvGrpSpPr>
          <p:nvPr/>
        </p:nvGrpSpPr>
        <p:grpSpPr bwMode="auto">
          <a:xfrm>
            <a:off x="528638" y="878682"/>
            <a:ext cx="4614862" cy="3529012"/>
            <a:chOff x="521" y="1207"/>
            <a:chExt cx="2907" cy="2223"/>
          </a:xfrm>
        </p:grpSpPr>
        <p:sp>
          <p:nvSpPr>
            <p:cNvPr id="117" name="AutoShape 23"/>
            <p:cNvSpPr>
              <a:spLocks noChangeArrowheads="1"/>
            </p:cNvSpPr>
            <p:nvPr/>
          </p:nvSpPr>
          <p:spPr bwMode="auto">
            <a:xfrm>
              <a:off x="521" y="1525"/>
              <a:ext cx="554" cy="246"/>
            </a:xfrm>
            <a:prstGeom prst="wedgeRectCallout">
              <a:avLst>
                <a:gd name="adj1" fmla="val 97653"/>
                <a:gd name="adj2" fmla="val 38616"/>
              </a:avLst>
            </a:prstGeom>
            <a:gradFill rotWithShape="0">
              <a:gsLst>
                <a:gs pos="0">
                  <a:schemeClr val="bg1"/>
                </a:gs>
                <a:gs pos="100000">
                  <a:srgbClr val="C0C0C0"/>
                </a:gs>
              </a:gsLst>
              <a:lin ang="18900000" scaled="1"/>
            </a:gra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latin typeface="Times New Roman" pitchFamily="18" charset="0"/>
                </a:rPr>
                <a:t>front=0</a:t>
              </a:r>
              <a:endParaRPr kumimoji="1" lang="en-US" altLang="zh-CN" sz="2400">
                <a:latin typeface="Times New Roman" pitchFamily="18" charset="0"/>
              </a:endParaRPr>
            </a:p>
          </p:txBody>
        </p:sp>
        <p:sp>
          <p:nvSpPr>
            <p:cNvPr id="118" name="Oval 24" descr="栎木"/>
            <p:cNvSpPr>
              <a:spLocks noChangeArrowheads="1"/>
            </p:cNvSpPr>
            <p:nvPr/>
          </p:nvSpPr>
          <p:spPr bwMode="auto">
            <a:xfrm>
              <a:off x="1076" y="1414"/>
              <a:ext cx="1920" cy="1920"/>
            </a:xfrm>
            <a:prstGeom prst="ellipse">
              <a:avLst/>
            </a:prstGeom>
            <a:blipFill dpi="0" rotWithShape="0">
              <a:blip r:embed="rId2"/>
              <a:srcRect/>
              <a:tile tx="0" ty="0" sx="100000" sy="100000" flip="none" algn="tl"/>
            </a:blipFill>
            <a:ln w="9525">
              <a:solidFill>
                <a:srgbClr val="993300"/>
              </a:solidFill>
              <a:round/>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2400"/>
            </a:p>
          </p:txBody>
        </p:sp>
        <p:sp>
          <p:nvSpPr>
            <p:cNvPr id="119" name="Oval 25" descr="羊皮纸"/>
            <p:cNvSpPr>
              <a:spLocks noChangeArrowheads="1"/>
            </p:cNvSpPr>
            <p:nvPr/>
          </p:nvSpPr>
          <p:spPr bwMode="auto">
            <a:xfrm>
              <a:off x="1124" y="1462"/>
              <a:ext cx="1824" cy="1824"/>
            </a:xfrm>
            <a:prstGeom prst="ellipse">
              <a:avLst/>
            </a:prstGeom>
            <a:blipFill dpi="0" rotWithShape="0">
              <a:blip r:embed="rId3"/>
              <a:srcRect/>
              <a:tile tx="0" ty="0" sx="100000" sy="100000" flip="none" algn="tl"/>
            </a:blipFill>
            <a:ln w="9525">
              <a:solidFill>
                <a:srgbClr val="993300"/>
              </a:solidFill>
              <a:round/>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2400"/>
            </a:p>
          </p:txBody>
        </p:sp>
        <p:sp>
          <p:nvSpPr>
            <p:cNvPr id="120" name="Oval 26" descr="栎木"/>
            <p:cNvSpPr>
              <a:spLocks noChangeArrowheads="1"/>
            </p:cNvSpPr>
            <p:nvPr/>
          </p:nvSpPr>
          <p:spPr bwMode="auto">
            <a:xfrm>
              <a:off x="1508" y="1846"/>
              <a:ext cx="1104" cy="1008"/>
            </a:xfrm>
            <a:prstGeom prst="ellipse">
              <a:avLst/>
            </a:prstGeom>
            <a:blipFill dpi="0" rotWithShape="0">
              <a:blip r:embed="rId2"/>
              <a:srcRect/>
              <a:tile tx="0" ty="0" sx="100000" sy="100000" flip="none" algn="tl"/>
            </a:blipFill>
            <a:ln w="9525">
              <a:solidFill>
                <a:schemeClr val="accent2"/>
              </a:solidFill>
              <a:round/>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2400"/>
            </a:p>
          </p:txBody>
        </p:sp>
        <p:sp>
          <p:nvSpPr>
            <p:cNvPr id="121" name="Line 27"/>
            <p:cNvSpPr>
              <a:spLocks noChangeShapeType="1"/>
            </p:cNvSpPr>
            <p:nvPr/>
          </p:nvSpPr>
          <p:spPr bwMode="auto">
            <a:xfrm>
              <a:off x="2036" y="1462"/>
              <a:ext cx="0" cy="384"/>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 name="Line 28"/>
            <p:cNvSpPr>
              <a:spLocks noChangeShapeType="1"/>
            </p:cNvSpPr>
            <p:nvPr/>
          </p:nvSpPr>
          <p:spPr bwMode="auto">
            <a:xfrm>
              <a:off x="2084" y="2854"/>
              <a:ext cx="0" cy="432"/>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 name="Line 29"/>
            <p:cNvSpPr>
              <a:spLocks noChangeShapeType="1"/>
            </p:cNvSpPr>
            <p:nvPr/>
          </p:nvSpPr>
          <p:spPr bwMode="auto">
            <a:xfrm rot="3600000">
              <a:off x="2714" y="1871"/>
              <a:ext cx="0" cy="328"/>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 name="Line 30"/>
            <p:cNvSpPr>
              <a:spLocks noChangeShapeType="1"/>
            </p:cNvSpPr>
            <p:nvPr/>
          </p:nvSpPr>
          <p:spPr bwMode="auto">
            <a:xfrm rot="7200000">
              <a:off x="2650" y="2553"/>
              <a:ext cx="0" cy="384"/>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 name="Line 31"/>
            <p:cNvSpPr>
              <a:spLocks noChangeShapeType="1"/>
            </p:cNvSpPr>
            <p:nvPr/>
          </p:nvSpPr>
          <p:spPr bwMode="auto">
            <a:xfrm rot="-3600000">
              <a:off x="1421" y="1809"/>
              <a:ext cx="0" cy="384"/>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 name="Line 32"/>
            <p:cNvSpPr>
              <a:spLocks noChangeShapeType="1"/>
            </p:cNvSpPr>
            <p:nvPr/>
          </p:nvSpPr>
          <p:spPr bwMode="auto">
            <a:xfrm rot="-7200000">
              <a:off x="1442" y="2517"/>
              <a:ext cx="0" cy="432"/>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 name="Rectangle 33"/>
            <p:cNvSpPr>
              <a:spLocks noChangeArrowheads="1"/>
            </p:cNvSpPr>
            <p:nvPr/>
          </p:nvSpPr>
          <p:spPr bwMode="auto">
            <a:xfrm>
              <a:off x="2420" y="1270"/>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latin typeface="Times New Roman" pitchFamily="18" charset="0"/>
                </a:rPr>
                <a:t>[ 5 ]</a:t>
              </a:r>
            </a:p>
          </p:txBody>
        </p:sp>
        <p:sp>
          <p:nvSpPr>
            <p:cNvPr id="128" name="Rectangle 34"/>
            <p:cNvSpPr>
              <a:spLocks noChangeArrowheads="1"/>
            </p:cNvSpPr>
            <p:nvPr/>
          </p:nvSpPr>
          <p:spPr bwMode="auto">
            <a:xfrm>
              <a:off x="2996" y="2278"/>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latin typeface="Times New Roman" pitchFamily="18" charset="0"/>
                </a:rPr>
                <a:t>[ 4]</a:t>
              </a:r>
            </a:p>
          </p:txBody>
        </p:sp>
        <p:sp>
          <p:nvSpPr>
            <p:cNvPr id="129" name="Rectangle 35"/>
            <p:cNvSpPr>
              <a:spLocks noChangeArrowheads="1"/>
            </p:cNvSpPr>
            <p:nvPr/>
          </p:nvSpPr>
          <p:spPr bwMode="auto">
            <a:xfrm>
              <a:off x="2516" y="3190"/>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latin typeface="Times New Roman" pitchFamily="18" charset="0"/>
                </a:rPr>
                <a:t>[ 3 ]</a:t>
              </a:r>
            </a:p>
          </p:txBody>
        </p:sp>
        <p:sp>
          <p:nvSpPr>
            <p:cNvPr id="130" name="Rectangle 36"/>
            <p:cNvSpPr>
              <a:spLocks noChangeArrowheads="1"/>
            </p:cNvSpPr>
            <p:nvPr/>
          </p:nvSpPr>
          <p:spPr bwMode="auto">
            <a:xfrm>
              <a:off x="1172" y="3190"/>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latin typeface="Times New Roman" pitchFamily="18" charset="0"/>
                </a:rPr>
                <a:t>[ 2 ]</a:t>
              </a:r>
            </a:p>
          </p:txBody>
        </p:sp>
        <p:sp>
          <p:nvSpPr>
            <p:cNvPr id="131" name="Rectangle 37"/>
            <p:cNvSpPr>
              <a:spLocks noChangeArrowheads="1"/>
            </p:cNvSpPr>
            <p:nvPr/>
          </p:nvSpPr>
          <p:spPr bwMode="auto">
            <a:xfrm>
              <a:off x="644" y="2230"/>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latin typeface="Times New Roman" pitchFamily="18" charset="0"/>
                </a:rPr>
                <a:t>[ 1 ]</a:t>
              </a:r>
            </a:p>
          </p:txBody>
        </p:sp>
        <p:sp>
          <p:nvSpPr>
            <p:cNvPr id="132" name="Rectangle 38"/>
            <p:cNvSpPr>
              <a:spLocks noChangeArrowheads="1"/>
            </p:cNvSpPr>
            <p:nvPr/>
          </p:nvSpPr>
          <p:spPr bwMode="auto">
            <a:xfrm>
              <a:off x="1429" y="1207"/>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latin typeface="Times New Roman" pitchFamily="18" charset="0"/>
                </a:rPr>
                <a:t>[ 0 ]</a:t>
              </a:r>
            </a:p>
          </p:txBody>
        </p:sp>
        <p:sp>
          <p:nvSpPr>
            <p:cNvPr id="133" name="AutoShape 39"/>
            <p:cNvSpPr>
              <a:spLocks noChangeArrowheads="1"/>
            </p:cNvSpPr>
            <p:nvPr/>
          </p:nvSpPr>
          <p:spPr bwMode="auto">
            <a:xfrm>
              <a:off x="884" y="1253"/>
              <a:ext cx="590" cy="227"/>
            </a:xfrm>
            <a:prstGeom prst="wedgeRectCallout">
              <a:avLst>
                <a:gd name="adj1" fmla="val 57458"/>
                <a:gd name="adj2" fmla="val 86125"/>
              </a:avLst>
            </a:prstGeom>
            <a:gradFill rotWithShape="0">
              <a:gsLst>
                <a:gs pos="0">
                  <a:schemeClr val="bg1"/>
                </a:gs>
                <a:gs pos="100000">
                  <a:srgbClr val="C0C0C0"/>
                </a:gs>
              </a:gsLst>
              <a:lin ang="18900000" scaled="1"/>
            </a:gra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latin typeface="Times New Roman" pitchFamily="18" charset="0"/>
                </a:rPr>
                <a:t>rear=0</a:t>
              </a:r>
              <a:endParaRPr kumimoji="1" lang="en-US" altLang="zh-CN" sz="2400">
                <a:latin typeface="Times New Roman" pitchFamily="18" charset="0"/>
              </a:endParaRPr>
            </a:p>
          </p:txBody>
        </p:sp>
        <p:sp>
          <p:nvSpPr>
            <p:cNvPr id="134" name="Rectangle 40"/>
            <p:cNvSpPr>
              <a:spLocks noChangeArrowheads="1"/>
            </p:cNvSpPr>
            <p:nvPr/>
          </p:nvSpPr>
          <p:spPr bwMode="auto">
            <a:xfrm>
              <a:off x="1338" y="1616"/>
              <a:ext cx="67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t>Job 1</a:t>
              </a:r>
              <a:endParaRPr kumimoji="1" lang="en-US" altLang="zh-CN" sz="2000" b="1">
                <a:latin typeface="Times New Roman" pitchFamily="18" charset="0"/>
              </a:endParaRPr>
            </a:p>
          </p:txBody>
        </p:sp>
      </p:grpSp>
      <p:sp>
        <p:nvSpPr>
          <p:cNvPr id="135" name="AutoShape 41"/>
          <p:cNvSpPr>
            <a:spLocks noChangeArrowheads="1"/>
          </p:cNvSpPr>
          <p:nvPr/>
        </p:nvSpPr>
        <p:spPr bwMode="auto">
          <a:xfrm>
            <a:off x="241300" y="2175669"/>
            <a:ext cx="863600" cy="360363"/>
          </a:xfrm>
          <a:prstGeom prst="wedgeRectCallout">
            <a:avLst>
              <a:gd name="adj1" fmla="val 83454"/>
              <a:gd name="adj2" fmla="val 15639"/>
            </a:avLst>
          </a:prstGeom>
          <a:gradFill rotWithShape="0">
            <a:gsLst>
              <a:gs pos="0">
                <a:schemeClr val="bg1"/>
              </a:gs>
              <a:gs pos="100000">
                <a:srgbClr val="C0C0C0"/>
              </a:gs>
            </a:gsLst>
            <a:lin ang="18900000" scaled="1"/>
          </a:gra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latin typeface="Times New Roman" pitchFamily="18" charset="0"/>
              </a:rPr>
              <a:t>front=1</a:t>
            </a:r>
            <a:endParaRPr kumimoji="1" lang="en-US" altLang="zh-CN" sz="2400">
              <a:latin typeface="Times New Roman" pitchFamily="18" charset="0"/>
            </a:endParaRPr>
          </a:p>
        </p:txBody>
      </p:sp>
      <p:sp>
        <p:nvSpPr>
          <p:cNvPr id="136" name="Rectangle 42"/>
          <p:cNvSpPr>
            <a:spLocks noChangeArrowheads="1"/>
          </p:cNvSpPr>
          <p:nvPr/>
        </p:nvSpPr>
        <p:spPr bwMode="auto">
          <a:xfrm>
            <a:off x="312738" y="1312069"/>
            <a:ext cx="1368425" cy="5032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2400"/>
          </a:p>
        </p:txBody>
      </p:sp>
      <p:sp>
        <p:nvSpPr>
          <p:cNvPr id="137" name="Freeform 43" descr="羊皮纸"/>
          <p:cNvSpPr>
            <a:spLocks/>
          </p:cNvSpPr>
          <p:nvPr/>
        </p:nvSpPr>
        <p:spPr bwMode="auto">
          <a:xfrm>
            <a:off x="1970088" y="1527969"/>
            <a:ext cx="719137" cy="503238"/>
          </a:xfrm>
          <a:custGeom>
            <a:avLst/>
            <a:gdLst>
              <a:gd name="T0" fmla="*/ 2147483646 w 618"/>
              <a:gd name="T1" fmla="*/ 2147483646 h 557"/>
              <a:gd name="T2" fmla="*/ 2147483646 w 618"/>
              <a:gd name="T3" fmla="*/ 2147483646 h 557"/>
              <a:gd name="T4" fmla="*/ 2147483646 w 618"/>
              <a:gd name="T5" fmla="*/ 2147483646 h 557"/>
              <a:gd name="T6" fmla="*/ 2147483646 w 618"/>
              <a:gd name="T7" fmla="*/ 2147483646 h 557"/>
              <a:gd name="T8" fmla="*/ 2147483646 w 618"/>
              <a:gd name="T9" fmla="*/ 2147483646 h 557"/>
              <a:gd name="T10" fmla="*/ 2147483646 w 618"/>
              <a:gd name="T11" fmla="*/ 2147483646 h 557"/>
              <a:gd name="T12" fmla="*/ 2147483646 w 618"/>
              <a:gd name="T13" fmla="*/ 2147483646 h 557"/>
              <a:gd name="T14" fmla="*/ 2147483646 w 618"/>
              <a:gd name="T15" fmla="*/ 2147483646 h 557"/>
              <a:gd name="T16" fmla="*/ 2147483646 w 618"/>
              <a:gd name="T17" fmla="*/ 2147483646 h 557"/>
              <a:gd name="T18" fmla="*/ 2147483646 w 618"/>
              <a:gd name="T19" fmla="*/ 2147483646 h 557"/>
              <a:gd name="T20" fmla="*/ 2147483646 w 618"/>
              <a:gd name="T21" fmla="*/ 2147483646 h 557"/>
              <a:gd name="T22" fmla="*/ 2147483646 w 618"/>
              <a:gd name="T23" fmla="*/ 2147483646 h 557"/>
              <a:gd name="T24" fmla="*/ 2147483646 w 618"/>
              <a:gd name="T25" fmla="*/ 2147483646 h 557"/>
              <a:gd name="T26" fmla="*/ 2147483646 w 618"/>
              <a:gd name="T27" fmla="*/ 2147483646 h 55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8"/>
              <a:gd name="T43" fmla="*/ 0 h 557"/>
              <a:gd name="T44" fmla="*/ 618 w 618"/>
              <a:gd name="T45" fmla="*/ 557 h 55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8" h="557">
                <a:moveTo>
                  <a:pt x="109" y="21"/>
                </a:moveTo>
                <a:cubicBezTo>
                  <a:pt x="84" y="58"/>
                  <a:pt x="62" y="96"/>
                  <a:pt x="34" y="133"/>
                </a:cubicBezTo>
                <a:cubicBezTo>
                  <a:pt x="23" y="165"/>
                  <a:pt x="14" y="192"/>
                  <a:pt x="7" y="224"/>
                </a:cubicBezTo>
                <a:cubicBezTo>
                  <a:pt x="12" y="361"/>
                  <a:pt x="0" y="499"/>
                  <a:pt x="167" y="522"/>
                </a:cubicBezTo>
                <a:cubicBezTo>
                  <a:pt x="294" y="557"/>
                  <a:pt x="146" y="542"/>
                  <a:pt x="461" y="522"/>
                </a:cubicBezTo>
                <a:cubicBezTo>
                  <a:pt x="476" y="517"/>
                  <a:pt x="525" y="507"/>
                  <a:pt x="541" y="490"/>
                </a:cubicBezTo>
                <a:cubicBezTo>
                  <a:pt x="552" y="478"/>
                  <a:pt x="557" y="461"/>
                  <a:pt x="567" y="448"/>
                </a:cubicBezTo>
                <a:cubicBezTo>
                  <a:pt x="576" y="435"/>
                  <a:pt x="594" y="410"/>
                  <a:pt x="594" y="410"/>
                </a:cubicBezTo>
                <a:cubicBezTo>
                  <a:pt x="618" y="306"/>
                  <a:pt x="570" y="221"/>
                  <a:pt x="498" y="149"/>
                </a:cubicBezTo>
                <a:cubicBezTo>
                  <a:pt x="487" y="138"/>
                  <a:pt x="482" y="123"/>
                  <a:pt x="471" y="112"/>
                </a:cubicBezTo>
                <a:cubicBezTo>
                  <a:pt x="432" y="27"/>
                  <a:pt x="374" y="26"/>
                  <a:pt x="290" y="21"/>
                </a:cubicBezTo>
                <a:cubicBezTo>
                  <a:pt x="220" y="0"/>
                  <a:pt x="266" y="9"/>
                  <a:pt x="151" y="16"/>
                </a:cubicBezTo>
                <a:cubicBezTo>
                  <a:pt x="128" y="20"/>
                  <a:pt x="103" y="24"/>
                  <a:pt x="103" y="53"/>
                </a:cubicBezTo>
                <a:lnTo>
                  <a:pt x="109" y="21"/>
                </a:lnTo>
                <a:close/>
              </a:path>
            </a:pathLst>
          </a:cu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 name="Text Box 44"/>
          <p:cNvSpPr txBox="1">
            <a:spLocks noChangeArrowheads="1"/>
          </p:cNvSpPr>
          <p:nvPr/>
        </p:nvSpPr>
        <p:spPr bwMode="auto">
          <a:xfrm>
            <a:off x="2198688" y="4715705"/>
            <a:ext cx="2133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50000"/>
              </a:spcBef>
              <a:buClrTx/>
              <a:buSzTx/>
              <a:buFontTx/>
              <a:buNone/>
            </a:pPr>
            <a:r>
              <a:rPr kumimoji="1" lang="en-US" altLang="zh-CN" sz="2400">
                <a:latin typeface="Times New Roman" pitchFamily="18" charset="0"/>
                <a:sym typeface="Wingdings" pitchFamily="2" charset="2"/>
              </a:rPr>
              <a:t> </a:t>
            </a:r>
            <a:r>
              <a:rPr kumimoji="1" lang="en-US" altLang="zh-CN" sz="2000" b="1">
                <a:latin typeface="Times New Roman" pitchFamily="18" charset="0"/>
                <a:sym typeface="Wingdings" pitchFamily="2" charset="2"/>
              </a:rPr>
              <a:t>append Job 2</a:t>
            </a:r>
            <a:endParaRPr kumimoji="1" lang="en-US" altLang="zh-CN" sz="2400" b="1">
              <a:latin typeface="Times New Roman" pitchFamily="18" charset="0"/>
            </a:endParaRPr>
          </a:p>
        </p:txBody>
      </p:sp>
      <p:sp>
        <p:nvSpPr>
          <p:cNvPr id="139" name="Text Box 45"/>
          <p:cNvSpPr txBox="1">
            <a:spLocks noChangeArrowheads="1"/>
          </p:cNvSpPr>
          <p:nvPr/>
        </p:nvSpPr>
        <p:spPr bwMode="auto">
          <a:xfrm>
            <a:off x="5273759" y="1160241"/>
            <a:ext cx="373299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000"/>
              <a:t>队空时，</a:t>
            </a:r>
            <a:r>
              <a:rPr lang="en-US" altLang="zh-CN" sz="2000"/>
              <a:t>rear</a:t>
            </a:r>
            <a:r>
              <a:rPr lang="zh-CN" altLang="en-US" sz="2000"/>
              <a:t>和</a:t>
            </a:r>
            <a:r>
              <a:rPr lang="en-US" altLang="zh-CN" sz="2000"/>
              <a:t>front</a:t>
            </a:r>
            <a:r>
              <a:rPr lang="zh-CN" altLang="en-US" sz="2000"/>
              <a:t>相差</a:t>
            </a:r>
            <a:r>
              <a:rPr lang="en-US" altLang="zh-CN" sz="2000"/>
              <a:t>1</a:t>
            </a:r>
            <a:r>
              <a:rPr lang="zh-CN" altLang="en-US" sz="2000"/>
              <a:t>个位置。在这个例子中，</a:t>
            </a:r>
            <a:r>
              <a:rPr lang="en-US" altLang="zh-CN" sz="2000"/>
              <a:t>front=1</a:t>
            </a:r>
            <a:r>
              <a:rPr lang="zh-CN" altLang="en-US" sz="2000"/>
              <a:t>，</a:t>
            </a:r>
            <a:r>
              <a:rPr lang="en-US" altLang="zh-CN" sz="2000"/>
              <a:t>rear=0</a:t>
            </a:r>
            <a:r>
              <a:rPr lang="zh-CN" altLang="en-US" sz="2000"/>
              <a:t>；</a:t>
            </a:r>
          </a:p>
          <a:p>
            <a:pPr eaLnBrk="1" hangingPunct="1">
              <a:spcBef>
                <a:spcPct val="0"/>
              </a:spcBef>
              <a:buClrTx/>
              <a:buSzTx/>
              <a:buFontTx/>
              <a:buNone/>
            </a:pPr>
            <a:endParaRPr lang="en-US" altLang="zh-CN" sz="2000"/>
          </a:p>
        </p:txBody>
      </p:sp>
      <p:sp>
        <p:nvSpPr>
          <p:cNvPr id="140" name="Rectangle 46"/>
          <p:cNvSpPr>
            <a:spLocks noChangeArrowheads="1"/>
          </p:cNvSpPr>
          <p:nvPr/>
        </p:nvSpPr>
        <p:spPr bwMode="auto">
          <a:xfrm>
            <a:off x="1536700" y="2536032"/>
            <a:ext cx="5048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1800" b="1"/>
              <a:t>Job 2</a:t>
            </a:r>
            <a:endParaRPr kumimoji="1" lang="en-US" altLang="zh-CN" sz="1800" b="1">
              <a:latin typeface="Times New Roman" pitchFamily="18" charset="0"/>
            </a:endParaRPr>
          </a:p>
        </p:txBody>
      </p:sp>
      <p:sp>
        <p:nvSpPr>
          <p:cNvPr id="141" name="AutoShape 47"/>
          <p:cNvSpPr>
            <a:spLocks noChangeArrowheads="1"/>
          </p:cNvSpPr>
          <p:nvPr/>
        </p:nvSpPr>
        <p:spPr bwMode="auto">
          <a:xfrm>
            <a:off x="312738" y="3112294"/>
            <a:ext cx="865187" cy="360363"/>
          </a:xfrm>
          <a:prstGeom prst="wedgeRectCallout">
            <a:avLst>
              <a:gd name="adj1" fmla="val 87431"/>
              <a:gd name="adj2" fmla="val -19602"/>
            </a:avLst>
          </a:prstGeom>
          <a:gradFill rotWithShape="0">
            <a:gsLst>
              <a:gs pos="0">
                <a:schemeClr val="bg1"/>
              </a:gs>
              <a:gs pos="100000">
                <a:srgbClr val="C0C0C0"/>
              </a:gs>
            </a:gsLst>
            <a:lin ang="18900000" scaled="1"/>
          </a:gra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latin typeface="Times New Roman" pitchFamily="18" charset="0"/>
              </a:rPr>
              <a:t>rear=1</a:t>
            </a:r>
            <a:endParaRPr kumimoji="1" lang="en-US" altLang="zh-CN" sz="2400">
              <a:latin typeface="Times New Roman" pitchFamily="18" charset="0"/>
            </a:endParaRPr>
          </a:p>
        </p:txBody>
      </p:sp>
      <p:sp>
        <p:nvSpPr>
          <p:cNvPr id="142" name="Rectangle 48"/>
          <p:cNvSpPr>
            <a:spLocks noChangeArrowheads="1"/>
          </p:cNvSpPr>
          <p:nvPr/>
        </p:nvSpPr>
        <p:spPr bwMode="auto">
          <a:xfrm>
            <a:off x="968375" y="735807"/>
            <a:ext cx="1081088" cy="719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2400"/>
          </a:p>
        </p:txBody>
      </p:sp>
      <p:sp>
        <p:nvSpPr>
          <p:cNvPr id="143" name="Text Box 49"/>
          <p:cNvSpPr txBox="1">
            <a:spLocks noChangeArrowheads="1"/>
          </p:cNvSpPr>
          <p:nvPr/>
        </p:nvSpPr>
        <p:spPr bwMode="auto">
          <a:xfrm>
            <a:off x="4357688" y="4715705"/>
            <a:ext cx="3313112"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50000"/>
              </a:spcBef>
              <a:buClrTx/>
              <a:buSzTx/>
              <a:buFontTx/>
              <a:buNone/>
            </a:pPr>
            <a:r>
              <a:rPr kumimoji="1" lang="en-US" altLang="zh-CN" sz="2400">
                <a:latin typeface="Times New Roman" pitchFamily="18" charset="0"/>
                <a:sym typeface="Wingdings" pitchFamily="2" charset="2"/>
              </a:rPr>
              <a:t> </a:t>
            </a:r>
            <a:r>
              <a:rPr kumimoji="1" lang="en-US" altLang="zh-CN" sz="2000" b="1">
                <a:latin typeface="Times New Roman" pitchFamily="18" charset="0"/>
                <a:sym typeface="Wingdings" pitchFamily="2" charset="2"/>
              </a:rPr>
              <a:t>append Job 3</a:t>
            </a:r>
            <a:r>
              <a:rPr kumimoji="1" lang="zh-CN" altLang="en-US" sz="2000" b="1">
                <a:latin typeface="Times New Roman" pitchFamily="18" charset="0"/>
                <a:sym typeface="Wingdings" pitchFamily="2" charset="2"/>
              </a:rPr>
              <a:t>，</a:t>
            </a:r>
            <a:r>
              <a:rPr kumimoji="1" lang="en-US" altLang="zh-CN" sz="2000" b="1">
                <a:latin typeface="Times New Roman" pitchFamily="18" charset="0"/>
                <a:sym typeface="Wingdings" pitchFamily="2" charset="2"/>
              </a:rPr>
              <a:t>4</a:t>
            </a:r>
            <a:r>
              <a:rPr kumimoji="1" lang="zh-CN" altLang="en-US" sz="2000" b="1">
                <a:latin typeface="Times New Roman" pitchFamily="18" charset="0"/>
                <a:sym typeface="Wingdings" pitchFamily="2" charset="2"/>
              </a:rPr>
              <a:t>，</a:t>
            </a:r>
            <a:r>
              <a:rPr kumimoji="1" lang="en-US" altLang="zh-CN" sz="2000" b="1">
                <a:latin typeface="Times New Roman" pitchFamily="18" charset="0"/>
                <a:sym typeface="Wingdings" pitchFamily="2" charset="2"/>
              </a:rPr>
              <a:t>5</a:t>
            </a:r>
            <a:r>
              <a:rPr kumimoji="1" lang="zh-CN" altLang="en-US" sz="2000" b="1">
                <a:latin typeface="Times New Roman" pitchFamily="18" charset="0"/>
                <a:sym typeface="Wingdings" pitchFamily="2" charset="2"/>
              </a:rPr>
              <a:t>，</a:t>
            </a:r>
            <a:r>
              <a:rPr kumimoji="1" lang="en-US" altLang="zh-CN" sz="2000" b="1">
                <a:latin typeface="Times New Roman" pitchFamily="18" charset="0"/>
                <a:sym typeface="Wingdings" pitchFamily="2" charset="2"/>
              </a:rPr>
              <a:t>6</a:t>
            </a:r>
            <a:endParaRPr kumimoji="1" lang="en-US" altLang="zh-CN" sz="2400" b="1">
              <a:latin typeface="Times New Roman" pitchFamily="18" charset="0"/>
            </a:endParaRPr>
          </a:p>
        </p:txBody>
      </p:sp>
      <p:sp>
        <p:nvSpPr>
          <p:cNvPr id="144" name="Rectangle 50"/>
          <p:cNvSpPr>
            <a:spLocks noChangeArrowheads="1"/>
          </p:cNvSpPr>
          <p:nvPr/>
        </p:nvSpPr>
        <p:spPr bwMode="auto">
          <a:xfrm>
            <a:off x="2257425" y="3471069"/>
            <a:ext cx="5048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1800" b="1"/>
              <a:t>Job 3</a:t>
            </a:r>
            <a:endParaRPr kumimoji="1" lang="en-US" altLang="zh-CN" sz="1800" b="1">
              <a:latin typeface="Times New Roman" pitchFamily="18" charset="0"/>
            </a:endParaRPr>
          </a:p>
        </p:txBody>
      </p:sp>
      <p:sp>
        <p:nvSpPr>
          <p:cNvPr id="145" name="Rectangle 51"/>
          <p:cNvSpPr>
            <a:spLocks noChangeArrowheads="1"/>
          </p:cNvSpPr>
          <p:nvPr/>
        </p:nvSpPr>
        <p:spPr bwMode="auto">
          <a:xfrm>
            <a:off x="3336925" y="3399632"/>
            <a:ext cx="5048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1800" b="1"/>
              <a:t>Job 4</a:t>
            </a:r>
            <a:endParaRPr kumimoji="1" lang="en-US" altLang="zh-CN" sz="1800" b="1">
              <a:latin typeface="Times New Roman" pitchFamily="18" charset="0"/>
            </a:endParaRPr>
          </a:p>
        </p:txBody>
      </p:sp>
      <p:sp>
        <p:nvSpPr>
          <p:cNvPr id="146" name="Rectangle 52"/>
          <p:cNvSpPr>
            <a:spLocks noChangeArrowheads="1"/>
          </p:cNvSpPr>
          <p:nvPr/>
        </p:nvSpPr>
        <p:spPr bwMode="auto">
          <a:xfrm>
            <a:off x="3841750" y="2536032"/>
            <a:ext cx="5048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1800" b="1"/>
              <a:t>Job 5</a:t>
            </a:r>
            <a:endParaRPr kumimoji="1" lang="en-US" altLang="zh-CN" sz="1800" b="1">
              <a:latin typeface="Times New Roman" pitchFamily="18" charset="0"/>
            </a:endParaRPr>
          </a:p>
        </p:txBody>
      </p:sp>
      <p:sp>
        <p:nvSpPr>
          <p:cNvPr id="147" name="Rectangle 53"/>
          <p:cNvSpPr>
            <a:spLocks noChangeArrowheads="1"/>
          </p:cNvSpPr>
          <p:nvPr/>
        </p:nvSpPr>
        <p:spPr bwMode="auto">
          <a:xfrm>
            <a:off x="3265488" y="1454944"/>
            <a:ext cx="5048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1800" b="1"/>
              <a:t>Job 6</a:t>
            </a:r>
            <a:endParaRPr kumimoji="1" lang="en-US" altLang="zh-CN" sz="1800" b="1">
              <a:latin typeface="Times New Roman" pitchFamily="18" charset="0"/>
            </a:endParaRPr>
          </a:p>
        </p:txBody>
      </p:sp>
      <p:sp>
        <p:nvSpPr>
          <p:cNvPr id="148" name="AutoShape 54"/>
          <p:cNvSpPr>
            <a:spLocks noChangeArrowheads="1"/>
          </p:cNvSpPr>
          <p:nvPr/>
        </p:nvSpPr>
        <p:spPr bwMode="auto">
          <a:xfrm>
            <a:off x="4202113" y="1167607"/>
            <a:ext cx="865187" cy="360362"/>
          </a:xfrm>
          <a:prstGeom prst="wedgeRectCallout">
            <a:avLst>
              <a:gd name="adj1" fmla="val -67431"/>
              <a:gd name="adj2" fmla="val 96255"/>
            </a:avLst>
          </a:prstGeom>
          <a:gradFill rotWithShape="0">
            <a:gsLst>
              <a:gs pos="0">
                <a:schemeClr val="bg1"/>
              </a:gs>
              <a:gs pos="100000">
                <a:srgbClr val="C0C0C0"/>
              </a:gs>
            </a:gsLst>
            <a:lin ang="18900000" scaled="1"/>
          </a:gra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latin typeface="Times New Roman" pitchFamily="18" charset="0"/>
              </a:rPr>
              <a:t>rear=5</a:t>
            </a:r>
            <a:endParaRPr kumimoji="1" lang="en-US" altLang="zh-CN" sz="2400">
              <a:latin typeface="Times New Roman" pitchFamily="18" charset="0"/>
            </a:endParaRPr>
          </a:p>
        </p:txBody>
      </p:sp>
      <p:sp>
        <p:nvSpPr>
          <p:cNvPr id="149" name="Rectangle 55"/>
          <p:cNvSpPr>
            <a:spLocks noChangeArrowheads="1"/>
          </p:cNvSpPr>
          <p:nvPr/>
        </p:nvSpPr>
        <p:spPr bwMode="auto">
          <a:xfrm>
            <a:off x="169863" y="2967832"/>
            <a:ext cx="1223962" cy="647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2400"/>
          </a:p>
        </p:txBody>
      </p:sp>
      <p:sp>
        <p:nvSpPr>
          <p:cNvPr id="150" name="Text Box 56"/>
          <p:cNvSpPr txBox="1">
            <a:spLocks noChangeArrowheads="1"/>
          </p:cNvSpPr>
          <p:nvPr/>
        </p:nvSpPr>
        <p:spPr bwMode="auto">
          <a:xfrm>
            <a:off x="40480" y="5182429"/>
            <a:ext cx="213121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50000"/>
              </a:spcBef>
              <a:buClrTx/>
              <a:buSzTx/>
              <a:buFontTx/>
              <a:buNone/>
            </a:pPr>
            <a:r>
              <a:rPr kumimoji="1" lang="en-US" altLang="zh-CN" sz="2400">
                <a:latin typeface="Times New Roman" pitchFamily="18" charset="0"/>
                <a:sym typeface="Wingdings" pitchFamily="2" charset="2"/>
              </a:rPr>
              <a:t> </a:t>
            </a:r>
            <a:r>
              <a:rPr kumimoji="1" lang="en-US" altLang="zh-CN" sz="2000" b="1">
                <a:latin typeface="Times New Roman" pitchFamily="18" charset="0"/>
                <a:sym typeface="Wingdings" pitchFamily="2" charset="2"/>
              </a:rPr>
              <a:t>append Job 7</a:t>
            </a:r>
            <a:endParaRPr kumimoji="1" lang="en-US" altLang="zh-CN" sz="2400" b="1">
              <a:latin typeface="Times New Roman" pitchFamily="18" charset="0"/>
            </a:endParaRPr>
          </a:p>
        </p:txBody>
      </p:sp>
      <p:sp>
        <p:nvSpPr>
          <p:cNvPr id="151" name="AutoShape 57"/>
          <p:cNvSpPr>
            <a:spLocks noChangeArrowheads="1"/>
          </p:cNvSpPr>
          <p:nvPr/>
        </p:nvSpPr>
        <p:spPr bwMode="auto">
          <a:xfrm flipH="1">
            <a:off x="1249363" y="878682"/>
            <a:ext cx="792162" cy="360362"/>
          </a:xfrm>
          <a:prstGeom prst="wedgeRectCallout">
            <a:avLst>
              <a:gd name="adj1" fmla="val -58620"/>
              <a:gd name="adj2" fmla="val 95370"/>
            </a:avLst>
          </a:prstGeom>
          <a:gradFill rotWithShape="0">
            <a:gsLst>
              <a:gs pos="0">
                <a:schemeClr val="bg1"/>
              </a:gs>
              <a:gs pos="100000">
                <a:srgbClr val="C0C0C0"/>
              </a:gs>
            </a:gsLst>
            <a:lin ang="18900000" scaled="1"/>
          </a:gra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latin typeface="Times New Roman" pitchFamily="18" charset="0"/>
              </a:rPr>
              <a:t>rear=0</a:t>
            </a:r>
            <a:endParaRPr kumimoji="1" lang="en-US" altLang="zh-CN" sz="2400">
              <a:latin typeface="Times New Roman" pitchFamily="18" charset="0"/>
            </a:endParaRPr>
          </a:p>
        </p:txBody>
      </p:sp>
      <p:sp>
        <p:nvSpPr>
          <p:cNvPr id="152" name="Rectangle 58"/>
          <p:cNvSpPr>
            <a:spLocks noChangeArrowheads="1"/>
          </p:cNvSpPr>
          <p:nvPr/>
        </p:nvSpPr>
        <p:spPr bwMode="auto">
          <a:xfrm>
            <a:off x="4129088" y="1096169"/>
            <a:ext cx="1081087" cy="574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2400"/>
          </a:p>
        </p:txBody>
      </p:sp>
      <p:sp>
        <p:nvSpPr>
          <p:cNvPr id="153" name="Rectangle 59"/>
          <p:cNvSpPr>
            <a:spLocks noChangeArrowheads="1"/>
          </p:cNvSpPr>
          <p:nvPr/>
        </p:nvSpPr>
        <p:spPr bwMode="auto">
          <a:xfrm>
            <a:off x="2185988" y="1454944"/>
            <a:ext cx="5048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1800" b="1"/>
              <a:t>Job 7</a:t>
            </a:r>
            <a:endParaRPr kumimoji="1" lang="en-US" altLang="zh-CN" sz="1800" b="1">
              <a:latin typeface="Times New Roman" pitchFamily="18" charset="0"/>
            </a:endParaRPr>
          </a:p>
        </p:txBody>
      </p:sp>
      <p:sp>
        <p:nvSpPr>
          <p:cNvPr id="154" name="Text Box 60"/>
          <p:cNvSpPr txBox="1">
            <a:spLocks noChangeArrowheads="1"/>
          </p:cNvSpPr>
          <p:nvPr/>
        </p:nvSpPr>
        <p:spPr bwMode="auto">
          <a:xfrm>
            <a:off x="5334000" y="2455863"/>
            <a:ext cx="3759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r>
              <a:rPr lang="zh-CN" altLang="en-US" sz="2000"/>
              <a:t>队满时，</a:t>
            </a:r>
            <a:r>
              <a:rPr lang="en-US" altLang="zh-CN" sz="2000"/>
              <a:t>rear</a:t>
            </a:r>
            <a:r>
              <a:rPr lang="zh-CN" altLang="en-US" sz="2000"/>
              <a:t>和</a:t>
            </a:r>
            <a:r>
              <a:rPr lang="en-US" altLang="zh-CN" sz="2000"/>
              <a:t>front</a:t>
            </a:r>
            <a:r>
              <a:rPr lang="zh-CN" altLang="en-US" sz="2000"/>
              <a:t>也相差</a:t>
            </a:r>
            <a:r>
              <a:rPr lang="en-US" altLang="zh-CN" sz="2000"/>
              <a:t>1</a:t>
            </a:r>
            <a:r>
              <a:rPr lang="zh-CN" altLang="en-US" sz="2000"/>
              <a:t>个位置。在这个例子中，</a:t>
            </a:r>
            <a:r>
              <a:rPr lang="en-US" altLang="zh-CN" sz="2000"/>
              <a:t>front=1</a:t>
            </a:r>
            <a:r>
              <a:rPr lang="zh-CN" altLang="en-US" sz="2000"/>
              <a:t>，</a:t>
            </a:r>
            <a:r>
              <a:rPr lang="en-US" altLang="zh-CN" sz="2000"/>
              <a:t>rear=0</a:t>
            </a:r>
            <a:r>
              <a:rPr lang="zh-CN" altLang="en-US" sz="2000"/>
              <a:t>；</a:t>
            </a:r>
          </a:p>
          <a:p>
            <a:pPr eaLnBrk="1" hangingPunct="1">
              <a:spcBef>
                <a:spcPct val="0"/>
              </a:spcBef>
              <a:buClrTx/>
              <a:buSzTx/>
              <a:buFontTx/>
              <a:buNone/>
            </a:pPr>
            <a:endParaRPr lang="en-US" altLang="zh-CN" sz="2000"/>
          </a:p>
        </p:txBody>
      </p:sp>
      <p:sp>
        <p:nvSpPr>
          <p:cNvPr id="156" name="Rectangle 62"/>
          <p:cNvSpPr>
            <a:spLocks noChangeArrowheads="1"/>
          </p:cNvSpPr>
          <p:nvPr/>
        </p:nvSpPr>
        <p:spPr bwMode="auto">
          <a:xfrm>
            <a:off x="5367285" y="3493294"/>
            <a:ext cx="364539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50000"/>
              </a:spcBef>
              <a:buClrTx/>
              <a:buSzTx/>
              <a:buFontTx/>
              <a:buNone/>
            </a:pPr>
            <a:r>
              <a:rPr lang="zh-CN" altLang="en-US" sz="1800" b="1">
                <a:latin typeface="Times New Roman" pitchFamily="18" charset="0"/>
              </a:rPr>
              <a:t>存在</a:t>
            </a:r>
            <a:r>
              <a:rPr lang="zh-CN" altLang="en-US" sz="1800" b="1" smtClean="0">
                <a:latin typeface="Times New Roman" pitchFamily="18" charset="0"/>
              </a:rPr>
              <a:t>问题</a:t>
            </a:r>
            <a:r>
              <a:rPr lang="en-US" altLang="zh-CN" sz="1800" b="1" smtClean="0">
                <a:latin typeface="Times New Roman" pitchFamily="18" charset="0"/>
              </a:rPr>
              <a:t>:</a:t>
            </a:r>
            <a:endParaRPr lang="en-US" altLang="zh-CN" sz="1800" b="1">
              <a:latin typeface="Times New Roman" pitchFamily="18" charset="0"/>
            </a:endParaRPr>
          </a:p>
          <a:p>
            <a:pPr eaLnBrk="1" hangingPunct="1">
              <a:spcBef>
                <a:spcPct val="50000"/>
              </a:spcBef>
              <a:buClrTx/>
              <a:buSzTx/>
              <a:buFontTx/>
              <a:buNone/>
            </a:pPr>
            <a:r>
              <a:rPr lang="zh-CN" altLang="en-US" sz="1800" b="1">
                <a:latin typeface="Times New Roman" pitchFamily="18" charset="0"/>
              </a:rPr>
              <a:t>队空和队满时，都满足</a:t>
            </a:r>
            <a:r>
              <a:rPr lang="zh-CN" altLang="en-US" sz="1800" b="1" smtClean="0">
                <a:latin typeface="Times New Roman" pitchFamily="18" charset="0"/>
              </a:rPr>
              <a:t>：</a:t>
            </a:r>
            <a:endParaRPr lang="en-US" altLang="zh-CN" sz="1800" b="1" smtClean="0">
              <a:latin typeface="Times New Roman" pitchFamily="18" charset="0"/>
            </a:endParaRPr>
          </a:p>
          <a:p>
            <a:pPr>
              <a:spcBef>
                <a:spcPct val="50000"/>
              </a:spcBef>
              <a:buClrTx/>
              <a:buSzTx/>
              <a:buNone/>
            </a:pPr>
            <a:r>
              <a:rPr lang="en-US" altLang="zh-CN" sz="1800" b="1">
                <a:solidFill>
                  <a:srgbClr val="FF0000"/>
                </a:solidFill>
                <a:latin typeface="Times New Roman" pitchFamily="18" charset="0"/>
              </a:rPr>
              <a:t>front == (rear+1)%capacity</a:t>
            </a:r>
          </a:p>
        </p:txBody>
      </p:sp>
      <p:sp>
        <p:nvSpPr>
          <p:cNvPr id="2" name="标题 1"/>
          <p:cNvSpPr>
            <a:spLocks noGrp="1"/>
          </p:cNvSpPr>
          <p:nvPr>
            <p:ph type="title"/>
          </p:nvPr>
        </p:nvSpPr>
        <p:spPr/>
        <p:txBody>
          <a:bodyPr>
            <a:normAutofit fontScale="90000"/>
          </a:bodyPr>
          <a:lstStyle/>
          <a:p>
            <a:r>
              <a:rPr lang="zh-CN" altLang="en-US" smtClean="0"/>
              <a:t>如何判读队空和队满</a:t>
            </a:r>
            <a:endParaRPr lang="zh-CN" altLang="en-US"/>
          </a:p>
        </p:txBody>
      </p:sp>
    </p:spTree>
    <p:extLst>
      <p:ext uri="{BB962C8B-B14F-4D97-AF65-F5344CB8AC3E}">
        <p14:creationId xmlns:p14="http://schemas.microsoft.com/office/powerpoint/2010/main" val="34827984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1" fill="hold" grpId="0" nodeType="clickEffect">
                                  <p:stCondLst>
                                    <p:cond delay="0"/>
                                  </p:stCondLst>
                                  <p:childTnLst>
                                    <p:set>
                                      <p:cBhvr>
                                        <p:cTn id="10" dur="1" fill="hold">
                                          <p:stCondLst>
                                            <p:cond delay="0"/>
                                          </p:stCondLst>
                                        </p:cTn>
                                        <p:tgtEl>
                                          <p:spTgt spid="115"/>
                                        </p:tgtEl>
                                        <p:attrNameLst>
                                          <p:attrName>style.visibility</p:attrName>
                                        </p:attrNameLst>
                                      </p:cBhvr>
                                      <p:to>
                                        <p:strVal val="visible"/>
                                      </p:to>
                                    </p:set>
                                    <p:anim calcmode="lin" valueType="num">
                                      <p:cBhvr>
                                        <p:cTn id="11" dur="500" fill="hold"/>
                                        <p:tgtEl>
                                          <p:spTgt spid="115"/>
                                        </p:tgtEl>
                                        <p:attrNameLst>
                                          <p:attrName>ppt_x</p:attrName>
                                        </p:attrNameLst>
                                      </p:cBhvr>
                                      <p:tavLst>
                                        <p:tav tm="0">
                                          <p:val>
                                            <p:strVal val="#ppt_x"/>
                                          </p:val>
                                        </p:tav>
                                        <p:tav tm="100000">
                                          <p:val>
                                            <p:strVal val="#ppt_x"/>
                                          </p:val>
                                        </p:tav>
                                      </p:tavLst>
                                    </p:anim>
                                    <p:anim calcmode="lin" valueType="num">
                                      <p:cBhvr>
                                        <p:cTn id="12" dur="500" fill="hold"/>
                                        <p:tgtEl>
                                          <p:spTgt spid="115"/>
                                        </p:tgtEl>
                                        <p:attrNameLst>
                                          <p:attrName>ppt_y</p:attrName>
                                        </p:attrNameLst>
                                      </p:cBhvr>
                                      <p:tavLst>
                                        <p:tav tm="0">
                                          <p:val>
                                            <p:strVal val="#ppt_y-#ppt_h/2"/>
                                          </p:val>
                                        </p:tav>
                                        <p:tav tm="100000">
                                          <p:val>
                                            <p:strVal val="#ppt_y"/>
                                          </p:val>
                                        </p:tav>
                                      </p:tavLst>
                                    </p:anim>
                                    <p:anim calcmode="lin" valueType="num">
                                      <p:cBhvr>
                                        <p:cTn id="13" dur="500" fill="hold"/>
                                        <p:tgtEl>
                                          <p:spTgt spid="115"/>
                                        </p:tgtEl>
                                        <p:attrNameLst>
                                          <p:attrName>ppt_w</p:attrName>
                                        </p:attrNameLst>
                                      </p:cBhvr>
                                      <p:tavLst>
                                        <p:tav tm="0">
                                          <p:val>
                                            <p:strVal val="#ppt_w"/>
                                          </p:val>
                                        </p:tav>
                                        <p:tav tm="100000">
                                          <p:val>
                                            <p:strVal val="#ppt_w"/>
                                          </p:val>
                                        </p:tav>
                                      </p:tavLst>
                                    </p:anim>
                                    <p:anim calcmode="lin" valueType="num">
                                      <p:cBhvr>
                                        <p:cTn id="14" dur="500" fill="hold"/>
                                        <p:tgtEl>
                                          <p:spTgt spid="115"/>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7" presetClass="entr" presetSubtype="1" fill="hold" grpId="0" nodeType="clickEffect">
                                  <p:stCondLst>
                                    <p:cond delay="0"/>
                                  </p:stCondLst>
                                  <p:childTnLst>
                                    <p:set>
                                      <p:cBhvr>
                                        <p:cTn id="32" dur="1" fill="hold">
                                          <p:stCondLst>
                                            <p:cond delay="0"/>
                                          </p:stCondLst>
                                        </p:cTn>
                                        <p:tgtEl>
                                          <p:spTgt spid="138"/>
                                        </p:tgtEl>
                                        <p:attrNameLst>
                                          <p:attrName>style.visibility</p:attrName>
                                        </p:attrNameLst>
                                      </p:cBhvr>
                                      <p:to>
                                        <p:strVal val="visible"/>
                                      </p:to>
                                    </p:set>
                                    <p:anim calcmode="lin" valueType="num">
                                      <p:cBhvr>
                                        <p:cTn id="33" dur="500" fill="hold"/>
                                        <p:tgtEl>
                                          <p:spTgt spid="138"/>
                                        </p:tgtEl>
                                        <p:attrNameLst>
                                          <p:attrName>ppt_x</p:attrName>
                                        </p:attrNameLst>
                                      </p:cBhvr>
                                      <p:tavLst>
                                        <p:tav tm="0">
                                          <p:val>
                                            <p:strVal val="#ppt_x"/>
                                          </p:val>
                                        </p:tav>
                                        <p:tav tm="100000">
                                          <p:val>
                                            <p:strVal val="#ppt_x"/>
                                          </p:val>
                                        </p:tav>
                                      </p:tavLst>
                                    </p:anim>
                                    <p:anim calcmode="lin" valueType="num">
                                      <p:cBhvr>
                                        <p:cTn id="34" dur="500" fill="hold"/>
                                        <p:tgtEl>
                                          <p:spTgt spid="138"/>
                                        </p:tgtEl>
                                        <p:attrNameLst>
                                          <p:attrName>ppt_y</p:attrName>
                                        </p:attrNameLst>
                                      </p:cBhvr>
                                      <p:tavLst>
                                        <p:tav tm="0">
                                          <p:val>
                                            <p:strVal val="#ppt_y-#ppt_h/2"/>
                                          </p:val>
                                        </p:tav>
                                        <p:tav tm="100000">
                                          <p:val>
                                            <p:strVal val="#ppt_y"/>
                                          </p:val>
                                        </p:tav>
                                      </p:tavLst>
                                    </p:anim>
                                    <p:anim calcmode="lin" valueType="num">
                                      <p:cBhvr>
                                        <p:cTn id="35" dur="500" fill="hold"/>
                                        <p:tgtEl>
                                          <p:spTgt spid="138"/>
                                        </p:tgtEl>
                                        <p:attrNameLst>
                                          <p:attrName>ppt_w</p:attrName>
                                        </p:attrNameLst>
                                      </p:cBhvr>
                                      <p:tavLst>
                                        <p:tav tm="0">
                                          <p:val>
                                            <p:strVal val="#ppt_w"/>
                                          </p:val>
                                        </p:tav>
                                        <p:tav tm="100000">
                                          <p:val>
                                            <p:strVal val="#ppt_w"/>
                                          </p:val>
                                        </p:tav>
                                      </p:tavLst>
                                    </p:anim>
                                    <p:anim calcmode="lin" valueType="num">
                                      <p:cBhvr>
                                        <p:cTn id="36" dur="500" fill="hold"/>
                                        <p:tgtEl>
                                          <p:spTgt spid="138"/>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7" presetClass="entr" presetSubtype="1" fill="hold" grpId="0" nodeType="clickEffect">
                                  <p:stCondLst>
                                    <p:cond delay="0"/>
                                  </p:stCondLst>
                                  <p:childTnLst>
                                    <p:set>
                                      <p:cBhvr>
                                        <p:cTn id="52" dur="1" fill="hold">
                                          <p:stCondLst>
                                            <p:cond delay="0"/>
                                          </p:stCondLst>
                                        </p:cTn>
                                        <p:tgtEl>
                                          <p:spTgt spid="143"/>
                                        </p:tgtEl>
                                        <p:attrNameLst>
                                          <p:attrName>style.visibility</p:attrName>
                                        </p:attrNameLst>
                                      </p:cBhvr>
                                      <p:to>
                                        <p:strVal val="visible"/>
                                      </p:to>
                                    </p:set>
                                    <p:anim calcmode="lin" valueType="num">
                                      <p:cBhvr>
                                        <p:cTn id="53" dur="500" fill="hold"/>
                                        <p:tgtEl>
                                          <p:spTgt spid="143"/>
                                        </p:tgtEl>
                                        <p:attrNameLst>
                                          <p:attrName>ppt_x</p:attrName>
                                        </p:attrNameLst>
                                      </p:cBhvr>
                                      <p:tavLst>
                                        <p:tav tm="0">
                                          <p:val>
                                            <p:strVal val="#ppt_x"/>
                                          </p:val>
                                        </p:tav>
                                        <p:tav tm="100000">
                                          <p:val>
                                            <p:strVal val="#ppt_x"/>
                                          </p:val>
                                        </p:tav>
                                      </p:tavLst>
                                    </p:anim>
                                    <p:anim calcmode="lin" valueType="num">
                                      <p:cBhvr>
                                        <p:cTn id="54" dur="500" fill="hold"/>
                                        <p:tgtEl>
                                          <p:spTgt spid="143"/>
                                        </p:tgtEl>
                                        <p:attrNameLst>
                                          <p:attrName>ppt_y</p:attrName>
                                        </p:attrNameLst>
                                      </p:cBhvr>
                                      <p:tavLst>
                                        <p:tav tm="0">
                                          <p:val>
                                            <p:strVal val="#ppt_y-#ppt_h/2"/>
                                          </p:val>
                                        </p:tav>
                                        <p:tav tm="100000">
                                          <p:val>
                                            <p:strVal val="#ppt_y"/>
                                          </p:val>
                                        </p:tav>
                                      </p:tavLst>
                                    </p:anim>
                                    <p:anim calcmode="lin" valueType="num">
                                      <p:cBhvr>
                                        <p:cTn id="55" dur="500" fill="hold"/>
                                        <p:tgtEl>
                                          <p:spTgt spid="143"/>
                                        </p:tgtEl>
                                        <p:attrNameLst>
                                          <p:attrName>ppt_w</p:attrName>
                                        </p:attrNameLst>
                                      </p:cBhvr>
                                      <p:tavLst>
                                        <p:tav tm="0">
                                          <p:val>
                                            <p:strVal val="#ppt_w"/>
                                          </p:val>
                                        </p:tav>
                                        <p:tav tm="100000">
                                          <p:val>
                                            <p:strVal val="#ppt_w"/>
                                          </p:val>
                                        </p:tav>
                                      </p:tavLst>
                                    </p:anim>
                                    <p:anim calcmode="lin" valueType="num">
                                      <p:cBhvr>
                                        <p:cTn id="56" dur="500" fill="hold"/>
                                        <p:tgtEl>
                                          <p:spTgt spid="143"/>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4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4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7" presetClass="entr" presetSubtype="1" fill="hold" grpId="0" nodeType="clickEffect">
                                  <p:stCondLst>
                                    <p:cond delay="0"/>
                                  </p:stCondLst>
                                  <p:childTnLst>
                                    <p:set>
                                      <p:cBhvr>
                                        <p:cTn id="84" dur="1" fill="hold">
                                          <p:stCondLst>
                                            <p:cond delay="0"/>
                                          </p:stCondLst>
                                        </p:cTn>
                                        <p:tgtEl>
                                          <p:spTgt spid="150"/>
                                        </p:tgtEl>
                                        <p:attrNameLst>
                                          <p:attrName>style.visibility</p:attrName>
                                        </p:attrNameLst>
                                      </p:cBhvr>
                                      <p:to>
                                        <p:strVal val="visible"/>
                                      </p:to>
                                    </p:set>
                                    <p:anim calcmode="lin" valueType="num">
                                      <p:cBhvr>
                                        <p:cTn id="85" dur="500" fill="hold"/>
                                        <p:tgtEl>
                                          <p:spTgt spid="150"/>
                                        </p:tgtEl>
                                        <p:attrNameLst>
                                          <p:attrName>ppt_x</p:attrName>
                                        </p:attrNameLst>
                                      </p:cBhvr>
                                      <p:tavLst>
                                        <p:tav tm="0">
                                          <p:val>
                                            <p:strVal val="#ppt_x"/>
                                          </p:val>
                                        </p:tav>
                                        <p:tav tm="100000">
                                          <p:val>
                                            <p:strVal val="#ppt_x"/>
                                          </p:val>
                                        </p:tav>
                                      </p:tavLst>
                                    </p:anim>
                                    <p:anim calcmode="lin" valueType="num">
                                      <p:cBhvr>
                                        <p:cTn id="86" dur="500" fill="hold"/>
                                        <p:tgtEl>
                                          <p:spTgt spid="150"/>
                                        </p:tgtEl>
                                        <p:attrNameLst>
                                          <p:attrName>ppt_y</p:attrName>
                                        </p:attrNameLst>
                                      </p:cBhvr>
                                      <p:tavLst>
                                        <p:tav tm="0">
                                          <p:val>
                                            <p:strVal val="#ppt_y-#ppt_h/2"/>
                                          </p:val>
                                        </p:tav>
                                        <p:tav tm="100000">
                                          <p:val>
                                            <p:strVal val="#ppt_y"/>
                                          </p:val>
                                        </p:tav>
                                      </p:tavLst>
                                    </p:anim>
                                    <p:anim calcmode="lin" valueType="num">
                                      <p:cBhvr>
                                        <p:cTn id="87" dur="500" fill="hold"/>
                                        <p:tgtEl>
                                          <p:spTgt spid="150"/>
                                        </p:tgtEl>
                                        <p:attrNameLst>
                                          <p:attrName>ppt_w</p:attrName>
                                        </p:attrNameLst>
                                      </p:cBhvr>
                                      <p:tavLst>
                                        <p:tav tm="0">
                                          <p:val>
                                            <p:strVal val="#ppt_w"/>
                                          </p:val>
                                        </p:tav>
                                        <p:tav tm="100000">
                                          <p:val>
                                            <p:strVal val="#ppt_w"/>
                                          </p:val>
                                        </p:tav>
                                      </p:tavLst>
                                    </p:anim>
                                    <p:anim calcmode="lin" valueType="num">
                                      <p:cBhvr>
                                        <p:cTn id="88" dur="500" fill="hold"/>
                                        <p:tgtEl>
                                          <p:spTgt spid="150"/>
                                        </p:tgtEl>
                                        <p:attrNameLst>
                                          <p:attrName>ppt_h</p:attrName>
                                        </p:attrNameLst>
                                      </p:cBhvr>
                                      <p:tavLst>
                                        <p:tav tm="0">
                                          <p:val>
                                            <p:fltVal val="0"/>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5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5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5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5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autoUpdateAnimBg="0"/>
      <p:bldP spid="135" grpId="0" animBg="1"/>
      <p:bldP spid="136" grpId="0" animBg="1"/>
      <p:bldP spid="137" grpId="0" animBg="1"/>
      <p:bldP spid="138" grpId="0" animBg="1" autoUpdateAnimBg="0"/>
      <p:bldP spid="139" grpId="0"/>
      <p:bldP spid="140" grpId="0"/>
      <p:bldP spid="141" grpId="0" animBg="1"/>
      <p:bldP spid="142" grpId="0" animBg="1"/>
      <p:bldP spid="143" grpId="0" animBg="1" autoUpdateAnimBg="0"/>
      <p:bldP spid="144" grpId="0"/>
      <p:bldP spid="145" grpId="0"/>
      <p:bldP spid="146" grpId="0"/>
      <p:bldP spid="147" grpId="0"/>
      <p:bldP spid="148" grpId="0" animBg="1"/>
      <p:bldP spid="149" grpId="0" animBg="1"/>
      <p:bldP spid="150" grpId="0" animBg="1" autoUpdateAnimBg="0"/>
      <p:bldP spid="151" grpId="0" animBg="1"/>
      <p:bldP spid="152" grpId="0" animBg="1"/>
      <p:bldP spid="153" grpId="0"/>
      <p:bldP spid="154" grpId="0"/>
      <p:bldP spid="15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解决</a:t>
            </a:r>
            <a:r>
              <a:rPr lang="zh-CN" altLang="en-US" smtClean="0"/>
              <a:t>方法一</a:t>
            </a:r>
            <a:endParaRPr lang="zh-CN" altLang="en-US"/>
          </a:p>
        </p:txBody>
      </p:sp>
      <p:sp>
        <p:nvSpPr>
          <p:cNvPr id="3" name="文本占位符 2"/>
          <p:cNvSpPr>
            <a:spLocks noGrp="1"/>
          </p:cNvSpPr>
          <p:nvPr>
            <p:ph type="body" sz="quarter" idx="10"/>
          </p:nvPr>
        </p:nvSpPr>
        <p:spPr>
          <a:xfrm>
            <a:off x="395536" y="945220"/>
            <a:ext cx="8053659" cy="4055893"/>
          </a:xfrm>
        </p:spPr>
        <p:txBody>
          <a:bodyPr/>
          <a:lstStyle/>
          <a:p>
            <a:r>
              <a:rPr lang="zh-CN" altLang="en-US" smtClean="0"/>
              <a:t>引入变量，如</a:t>
            </a:r>
            <a:r>
              <a:rPr lang="en-US" altLang="zh-CN" smtClean="0"/>
              <a:t>count</a:t>
            </a:r>
            <a:r>
              <a:rPr lang="zh-CN" altLang="en-US" smtClean="0"/>
              <a:t>和</a:t>
            </a:r>
            <a:r>
              <a:rPr lang="en-US" altLang="zh-CN" smtClean="0"/>
              <a:t>flag</a:t>
            </a:r>
          </a:p>
          <a:p>
            <a:pPr defTabSz="713232">
              <a:spcAft>
                <a:spcPct val="0"/>
              </a:spcAft>
              <a:buClrTx/>
              <a:buSzTx/>
              <a:buNone/>
            </a:pPr>
            <a:r>
              <a:rPr lang="zh-CN" altLang="en-US">
                <a:solidFill>
                  <a:srgbClr val="000000"/>
                </a:solidFill>
                <a:cs typeface="Calibri" panose="020F0502020204030204" pitchFamily="34" charset="0"/>
              </a:rPr>
              <a:t>队空： </a:t>
            </a:r>
            <a:r>
              <a:rPr lang="en-US" altLang="zh-CN">
                <a:solidFill>
                  <a:srgbClr val="FF0000"/>
                </a:solidFill>
                <a:cs typeface="Calibri" panose="020F0502020204030204" pitchFamily="34" charset="0"/>
              </a:rPr>
              <a:t>count==0</a:t>
            </a:r>
          </a:p>
          <a:p>
            <a:pPr defTabSz="713232">
              <a:spcAft>
                <a:spcPct val="0"/>
              </a:spcAft>
              <a:buClrTx/>
              <a:buSzTx/>
              <a:buNone/>
            </a:pPr>
            <a:r>
              <a:rPr lang="zh-CN" altLang="en-US">
                <a:solidFill>
                  <a:srgbClr val="000000"/>
                </a:solidFill>
                <a:cs typeface="Calibri" panose="020F0502020204030204" pitchFamily="34" charset="0"/>
              </a:rPr>
              <a:t>队满： </a:t>
            </a:r>
            <a:r>
              <a:rPr lang="en-US" altLang="zh-CN">
                <a:solidFill>
                  <a:srgbClr val="FF0000"/>
                </a:solidFill>
                <a:cs typeface="Calibri" panose="020F0502020204030204" pitchFamily="34" charset="0"/>
              </a:rPr>
              <a:t>count==capacity</a:t>
            </a:r>
          </a:p>
          <a:p>
            <a:pPr defTabSz="713232">
              <a:spcAft>
                <a:spcPct val="0"/>
              </a:spcAft>
              <a:buClrTx/>
              <a:buSzTx/>
              <a:buNone/>
            </a:pPr>
            <a:endParaRPr lang="en-US" altLang="zh-CN">
              <a:solidFill>
                <a:srgbClr val="000000"/>
              </a:solidFill>
              <a:cs typeface="Calibri" panose="020F0502020204030204" pitchFamily="34" charset="0"/>
            </a:endParaRPr>
          </a:p>
          <a:p>
            <a:pPr defTabSz="713232">
              <a:spcAft>
                <a:spcPct val="0"/>
              </a:spcAft>
              <a:buClrTx/>
              <a:buSzTx/>
              <a:buNone/>
            </a:pPr>
            <a:r>
              <a:rPr lang="zh-CN" altLang="en-US" smtClean="0">
                <a:solidFill>
                  <a:srgbClr val="000000"/>
                </a:solidFill>
                <a:cs typeface="Calibri" panose="020F0502020204030204" pitchFamily="34" charset="0"/>
              </a:rPr>
              <a:t>队</a:t>
            </a:r>
            <a:r>
              <a:rPr lang="zh-CN" altLang="en-US">
                <a:solidFill>
                  <a:srgbClr val="000000"/>
                </a:solidFill>
                <a:cs typeface="Calibri" panose="020F0502020204030204" pitchFamily="34" charset="0"/>
              </a:rPr>
              <a:t>满：</a:t>
            </a:r>
            <a:r>
              <a:rPr lang="en-US" altLang="zh-CN">
                <a:solidFill>
                  <a:srgbClr val="000000"/>
                </a:solidFill>
                <a:cs typeface="Calibri" panose="020F0502020204030204" pitchFamily="34" charset="0"/>
              </a:rPr>
              <a:t>flag</a:t>
            </a:r>
            <a:r>
              <a:rPr lang="en-US" altLang="zh-CN" smtClean="0">
                <a:solidFill>
                  <a:srgbClr val="000000"/>
                </a:solidFill>
                <a:cs typeface="Calibri" panose="020F0502020204030204" pitchFamily="34" charset="0"/>
              </a:rPr>
              <a:t>==True</a:t>
            </a:r>
            <a:endParaRPr lang="en-US" altLang="zh-CN">
              <a:solidFill>
                <a:srgbClr val="000000"/>
              </a:solidFill>
              <a:cs typeface="Calibri" panose="020F0502020204030204" pitchFamily="34" charset="0"/>
            </a:endParaRPr>
          </a:p>
          <a:p>
            <a:pPr defTabSz="713232">
              <a:spcAft>
                <a:spcPct val="0"/>
              </a:spcAft>
              <a:buClrTx/>
              <a:buSzTx/>
              <a:buNone/>
            </a:pPr>
            <a:r>
              <a:rPr lang="zh-CN" altLang="en-US">
                <a:solidFill>
                  <a:srgbClr val="000000"/>
                </a:solidFill>
                <a:cs typeface="Calibri" panose="020F0502020204030204" pitchFamily="34" charset="0"/>
              </a:rPr>
              <a:t>队空：</a:t>
            </a:r>
            <a:r>
              <a:rPr lang="en-US" altLang="zh-CN">
                <a:solidFill>
                  <a:srgbClr val="000000"/>
                </a:solidFill>
                <a:cs typeface="Calibri" panose="020F0502020204030204" pitchFamily="34" charset="0"/>
              </a:rPr>
              <a:t>flag</a:t>
            </a:r>
            <a:r>
              <a:rPr lang="en-US" altLang="zh-CN" smtClean="0">
                <a:solidFill>
                  <a:srgbClr val="000000"/>
                </a:solidFill>
                <a:cs typeface="Calibri" panose="020F0502020204030204" pitchFamily="34" charset="0"/>
              </a:rPr>
              <a:t>==False </a:t>
            </a:r>
            <a:r>
              <a:rPr lang="en-US" altLang="zh-CN">
                <a:solidFill>
                  <a:srgbClr val="000000"/>
                </a:solidFill>
                <a:cs typeface="Calibri" panose="020F0502020204030204" pitchFamily="34" charset="0"/>
              </a:rPr>
              <a:t>&amp;&amp;</a:t>
            </a:r>
            <a:r>
              <a:rPr lang="en-US" altLang="zh-CN">
                <a:solidFill>
                  <a:srgbClr val="FF0000"/>
                </a:solidFill>
                <a:cs typeface="Calibri" panose="020F0502020204030204" pitchFamily="34" charset="0"/>
              </a:rPr>
              <a:t>  front==(rear+1)%capacity</a:t>
            </a:r>
          </a:p>
          <a:p>
            <a:pPr defTabSz="713232">
              <a:spcAft>
                <a:spcPct val="0"/>
              </a:spcAft>
              <a:buClrTx/>
              <a:buSzTx/>
              <a:buNone/>
            </a:pPr>
            <a:endParaRPr lang="en-US" altLang="zh-CN">
              <a:solidFill>
                <a:srgbClr val="FF0000"/>
              </a:solidFill>
              <a:latin typeface="Times New Roman" pitchFamily="18" charset="0"/>
            </a:endParaRPr>
          </a:p>
          <a:p>
            <a:pPr marL="0" indent="0">
              <a:buNone/>
            </a:pPr>
            <a:endParaRPr lang="en-US" altLang="zh-CN" smtClean="0"/>
          </a:p>
          <a:p>
            <a:endParaRPr lang="zh-CN" altLang="en-US"/>
          </a:p>
        </p:txBody>
      </p:sp>
    </p:spTree>
    <p:extLst>
      <p:ext uri="{BB962C8B-B14F-4D97-AF65-F5344CB8AC3E}">
        <p14:creationId xmlns:p14="http://schemas.microsoft.com/office/powerpoint/2010/main" val="12187495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2"/>
          <p:cNvGrpSpPr>
            <a:grpSpLocks/>
          </p:cNvGrpSpPr>
          <p:nvPr/>
        </p:nvGrpSpPr>
        <p:grpSpPr bwMode="auto">
          <a:xfrm>
            <a:off x="4194911" y="1560292"/>
            <a:ext cx="4419600" cy="3529012"/>
            <a:chOff x="644" y="1207"/>
            <a:chExt cx="2784" cy="2223"/>
          </a:xfrm>
        </p:grpSpPr>
        <p:sp>
          <p:nvSpPr>
            <p:cNvPr id="5" name="Oval 24" descr="栎木"/>
            <p:cNvSpPr>
              <a:spLocks noChangeArrowheads="1"/>
            </p:cNvSpPr>
            <p:nvPr/>
          </p:nvSpPr>
          <p:spPr bwMode="auto">
            <a:xfrm>
              <a:off x="1076" y="1414"/>
              <a:ext cx="1920" cy="1920"/>
            </a:xfrm>
            <a:prstGeom prst="ellipse">
              <a:avLst/>
            </a:prstGeom>
            <a:blipFill dpi="0" rotWithShape="0">
              <a:blip r:embed="rId2"/>
              <a:srcRect/>
              <a:tile tx="0" ty="0" sx="100000" sy="100000" flip="none" algn="tl"/>
            </a:blipFill>
            <a:ln w="9525">
              <a:solidFill>
                <a:srgbClr val="993300"/>
              </a:solidFill>
              <a:round/>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2400"/>
            </a:p>
          </p:txBody>
        </p:sp>
        <p:sp>
          <p:nvSpPr>
            <p:cNvPr id="6" name="Oval 25" descr="羊皮纸"/>
            <p:cNvSpPr>
              <a:spLocks noChangeArrowheads="1"/>
            </p:cNvSpPr>
            <p:nvPr/>
          </p:nvSpPr>
          <p:spPr bwMode="auto">
            <a:xfrm>
              <a:off x="1124" y="1462"/>
              <a:ext cx="1824" cy="1824"/>
            </a:xfrm>
            <a:prstGeom prst="ellipse">
              <a:avLst/>
            </a:prstGeom>
            <a:blipFill dpi="0" rotWithShape="0">
              <a:blip r:embed="rId3"/>
              <a:srcRect/>
              <a:tile tx="0" ty="0" sx="100000" sy="100000" flip="none" algn="tl"/>
            </a:blipFill>
            <a:ln w="9525">
              <a:solidFill>
                <a:srgbClr val="993300"/>
              </a:solidFill>
              <a:round/>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2400"/>
            </a:p>
          </p:txBody>
        </p:sp>
        <p:sp>
          <p:nvSpPr>
            <p:cNvPr id="7" name="Oval 26" descr="栎木"/>
            <p:cNvSpPr>
              <a:spLocks noChangeArrowheads="1"/>
            </p:cNvSpPr>
            <p:nvPr/>
          </p:nvSpPr>
          <p:spPr bwMode="auto">
            <a:xfrm>
              <a:off x="1508" y="1846"/>
              <a:ext cx="1104" cy="1008"/>
            </a:xfrm>
            <a:prstGeom prst="ellipse">
              <a:avLst/>
            </a:prstGeom>
            <a:blipFill dpi="0" rotWithShape="0">
              <a:blip r:embed="rId2"/>
              <a:srcRect/>
              <a:tile tx="0" ty="0" sx="100000" sy="100000" flip="none" algn="tl"/>
            </a:blipFill>
            <a:ln w="9525">
              <a:solidFill>
                <a:schemeClr val="accent2"/>
              </a:solidFill>
              <a:round/>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SzTx/>
                <a:buFontTx/>
                <a:buNone/>
              </a:pPr>
              <a:endParaRPr lang="zh-CN" altLang="en-US" sz="2400"/>
            </a:p>
          </p:txBody>
        </p:sp>
        <p:sp>
          <p:nvSpPr>
            <p:cNvPr id="8" name="Line 27"/>
            <p:cNvSpPr>
              <a:spLocks noChangeShapeType="1"/>
            </p:cNvSpPr>
            <p:nvPr/>
          </p:nvSpPr>
          <p:spPr bwMode="auto">
            <a:xfrm>
              <a:off x="2036" y="1462"/>
              <a:ext cx="0" cy="384"/>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28"/>
            <p:cNvSpPr>
              <a:spLocks noChangeShapeType="1"/>
            </p:cNvSpPr>
            <p:nvPr/>
          </p:nvSpPr>
          <p:spPr bwMode="auto">
            <a:xfrm>
              <a:off x="2084" y="2854"/>
              <a:ext cx="0" cy="432"/>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29"/>
            <p:cNvSpPr>
              <a:spLocks noChangeShapeType="1"/>
            </p:cNvSpPr>
            <p:nvPr/>
          </p:nvSpPr>
          <p:spPr bwMode="auto">
            <a:xfrm rot="3600000">
              <a:off x="2714" y="1871"/>
              <a:ext cx="0" cy="328"/>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30"/>
            <p:cNvSpPr>
              <a:spLocks noChangeShapeType="1"/>
            </p:cNvSpPr>
            <p:nvPr/>
          </p:nvSpPr>
          <p:spPr bwMode="auto">
            <a:xfrm rot="7200000">
              <a:off x="2650" y="2553"/>
              <a:ext cx="0" cy="384"/>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31"/>
            <p:cNvSpPr>
              <a:spLocks noChangeShapeType="1"/>
            </p:cNvSpPr>
            <p:nvPr/>
          </p:nvSpPr>
          <p:spPr bwMode="auto">
            <a:xfrm rot="-3600000">
              <a:off x="1421" y="1809"/>
              <a:ext cx="0" cy="384"/>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32"/>
            <p:cNvSpPr>
              <a:spLocks noChangeShapeType="1"/>
            </p:cNvSpPr>
            <p:nvPr/>
          </p:nvSpPr>
          <p:spPr bwMode="auto">
            <a:xfrm rot="-7200000">
              <a:off x="1442" y="2517"/>
              <a:ext cx="0" cy="432"/>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Rectangle 33"/>
            <p:cNvSpPr>
              <a:spLocks noChangeArrowheads="1"/>
            </p:cNvSpPr>
            <p:nvPr/>
          </p:nvSpPr>
          <p:spPr bwMode="auto">
            <a:xfrm>
              <a:off x="2420" y="1270"/>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latin typeface="Times New Roman" pitchFamily="18" charset="0"/>
                </a:rPr>
                <a:t>[ 5 ]</a:t>
              </a:r>
            </a:p>
          </p:txBody>
        </p:sp>
        <p:sp>
          <p:nvSpPr>
            <p:cNvPr id="15" name="Rectangle 34"/>
            <p:cNvSpPr>
              <a:spLocks noChangeArrowheads="1"/>
            </p:cNvSpPr>
            <p:nvPr/>
          </p:nvSpPr>
          <p:spPr bwMode="auto">
            <a:xfrm>
              <a:off x="2996" y="2278"/>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latin typeface="Times New Roman" pitchFamily="18" charset="0"/>
                </a:rPr>
                <a:t>[ 4]</a:t>
              </a:r>
            </a:p>
          </p:txBody>
        </p:sp>
        <p:sp>
          <p:nvSpPr>
            <p:cNvPr id="16" name="Rectangle 35"/>
            <p:cNvSpPr>
              <a:spLocks noChangeArrowheads="1"/>
            </p:cNvSpPr>
            <p:nvPr/>
          </p:nvSpPr>
          <p:spPr bwMode="auto">
            <a:xfrm>
              <a:off x="2516" y="3190"/>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latin typeface="Times New Roman" pitchFamily="18" charset="0"/>
                </a:rPr>
                <a:t>[ 3 ]</a:t>
              </a:r>
            </a:p>
          </p:txBody>
        </p:sp>
        <p:sp>
          <p:nvSpPr>
            <p:cNvPr id="17" name="Rectangle 36"/>
            <p:cNvSpPr>
              <a:spLocks noChangeArrowheads="1"/>
            </p:cNvSpPr>
            <p:nvPr/>
          </p:nvSpPr>
          <p:spPr bwMode="auto">
            <a:xfrm>
              <a:off x="1172" y="3190"/>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latin typeface="Times New Roman" pitchFamily="18" charset="0"/>
                </a:rPr>
                <a:t>[ 2 ]</a:t>
              </a:r>
            </a:p>
          </p:txBody>
        </p:sp>
        <p:sp>
          <p:nvSpPr>
            <p:cNvPr id="18" name="Rectangle 37"/>
            <p:cNvSpPr>
              <a:spLocks noChangeArrowheads="1"/>
            </p:cNvSpPr>
            <p:nvPr/>
          </p:nvSpPr>
          <p:spPr bwMode="auto">
            <a:xfrm>
              <a:off x="644" y="2230"/>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latin typeface="Times New Roman" pitchFamily="18" charset="0"/>
                </a:rPr>
                <a:t>[ 1 ]</a:t>
              </a:r>
            </a:p>
          </p:txBody>
        </p:sp>
        <p:sp>
          <p:nvSpPr>
            <p:cNvPr id="19" name="Rectangle 38"/>
            <p:cNvSpPr>
              <a:spLocks noChangeArrowheads="1"/>
            </p:cNvSpPr>
            <p:nvPr/>
          </p:nvSpPr>
          <p:spPr bwMode="auto">
            <a:xfrm>
              <a:off x="1429" y="1207"/>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400" b="1">
                  <a:latin typeface="Times New Roman" pitchFamily="18" charset="0"/>
                </a:rPr>
                <a:t>[ 0 ]</a:t>
              </a:r>
            </a:p>
          </p:txBody>
        </p:sp>
      </p:grpSp>
      <p:sp>
        <p:nvSpPr>
          <p:cNvPr id="20" name="AutoShape 41"/>
          <p:cNvSpPr>
            <a:spLocks noChangeArrowheads="1"/>
          </p:cNvSpPr>
          <p:nvPr/>
        </p:nvSpPr>
        <p:spPr bwMode="auto">
          <a:xfrm>
            <a:off x="3712311" y="2857279"/>
            <a:ext cx="863600" cy="360363"/>
          </a:xfrm>
          <a:prstGeom prst="wedgeRectCallout">
            <a:avLst>
              <a:gd name="adj1" fmla="val 83454"/>
              <a:gd name="adj2" fmla="val 15639"/>
            </a:avLst>
          </a:prstGeom>
          <a:gradFill rotWithShape="0">
            <a:gsLst>
              <a:gs pos="0">
                <a:schemeClr val="bg1"/>
              </a:gs>
              <a:gs pos="100000">
                <a:srgbClr val="C0C0C0"/>
              </a:gs>
            </a:gsLst>
            <a:lin ang="18900000" scaled="1"/>
          </a:gra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latin typeface="Times New Roman" pitchFamily="18" charset="0"/>
              </a:rPr>
              <a:t>front=1</a:t>
            </a:r>
            <a:endParaRPr kumimoji="1" lang="en-US" altLang="zh-CN" sz="2400">
              <a:latin typeface="Times New Roman" pitchFamily="18" charset="0"/>
            </a:endParaRPr>
          </a:p>
        </p:txBody>
      </p:sp>
      <p:sp>
        <p:nvSpPr>
          <p:cNvPr id="21" name="Rectangle 46"/>
          <p:cNvSpPr>
            <a:spLocks noChangeArrowheads="1"/>
          </p:cNvSpPr>
          <p:nvPr/>
        </p:nvSpPr>
        <p:spPr bwMode="auto">
          <a:xfrm>
            <a:off x="5007711" y="3217642"/>
            <a:ext cx="5048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1800" b="1"/>
              <a:t>Job 2</a:t>
            </a:r>
            <a:endParaRPr kumimoji="1" lang="en-US" altLang="zh-CN" sz="1800" b="1">
              <a:latin typeface="Times New Roman" pitchFamily="18" charset="0"/>
            </a:endParaRPr>
          </a:p>
        </p:txBody>
      </p:sp>
      <p:sp>
        <p:nvSpPr>
          <p:cNvPr id="22" name="Rectangle 50"/>
          <p:cNvSpPr>
            <a:spLocks noChangeArrowheads="1"/>
          </p:cNvSpPr>
          <p:nvPr/>
        </p:nvSpPr>
        <p:spPr bwMode="auto">
          <a:xfrm>
            <a:off x="5728436" y="4152679"/>
            <a:ext cx="5048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1800" b="1"/>
              <a:t>Job 3</a:t>
            </a:r>
            <a:endParaRPr kumimoji="1" lang="en-US" altLang="zh-CN" sz="1800" b="1">
              <a:latin typeface="Times New Roman" pitchFamily="18" charset="0"/>
            </a:endParaRPr>
          </a:p>
        </p:txBody>
      </p:sp>
      <p:sp>
        <p:nvSpPr>
          <p:cNvPr id="23" name="Rectangle 51"/>
          <p:cNvSpPr>
            <a:spLocks noChangeArrowheads="1"/>
          </p:cNvSpPr>
          <p:nvPr/>
        </p:nvSpPr>
        <p:spPr bwMode="auto">
          <a:xfrm>
            <a:off x="6807936" y="4081242"/>
            <a:ext cx="5048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1800" b="1"/>
              <a:t>Job 4</a:t>
            </a:r>
            <a:endParaRPr kumimoji="1" lang="en-US" altLang="zh-CN" sz="1800" b="1">
              <a:latin typeface="Times New Roman" pitchFamily="18" charset="0"/>
            </a:endParaRPr>
          </a:p>
        </p:txBody>
      </p:sp>
      <p:sp>
        <p:nvSpPr>
          <p:cNvPr id="24" name="Rectangle 52"/>
          <p:cNvSpPr>
            <a:spLocks noChangeArrowheads="1"/>
          </p:cNvSpPr>
          <p:nvPr/>
        </p:nvSpPr>
        <p:spPr bwMode="auto">
          <a:xfrm>
            <a:off x="7312761" y="3217642"/>
            <a:ext cx="5048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1800" b="1"/>
              <a:t>Job 5</a:t>
            </a:r>
            <a:endParaRPr kumimoji="1" lang="en-US" altLang="zh-CN" sz="1800" b="1">
              <a:latin typeface="Times New Roman" pitchFamily="18" charset="0"/>
            </a:endParaRPr>
          </a:p>
        </p:txBody>
      </p:sp>
      <p:sp>
        <p:nvSpPr>
          <p:cNvPr id="25" name="Rectangle 53"/>
          <p:cNvSpPr>
            <a:spLocks noChangeArrowheads="1"/>
          </p:cNvSpPr>
          <p:nvPr/>
        </p:nvSpPr>
        <p:spPr bwMode="auto">
          <a:xfrm>
            <a:off x="6736499" y="2136554"/>
            <a:ext cx="5048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1800" b="1"/>
              <a:t>Job 6</a:t>
            </a:r>
            <a:endParaRPr kumimoji="1" lang="en-US" altLang="zh-CN" sz="1800" b="1">
              <a:latin typeface="Times New Roman" pitchFamily="18" charset="0"/>
            </a:endParaRPr>
          </a:p>
        </p:txBody>
      </p:sp>
      <p:sp>
        <p:nvSpPr>
          <p:cNvPr id="26" name="AutoShape 54"/>
          <p:cNvSpPr>
            <a:spLocks noChangeArrowheads="1"/>
          </p:cNvSpPr>
          <p:nvPr/>
        </p:nvSpPr>
        <p:spPr bwMode="auto">
          <a:xfrm>
            <a:off x="7673124" y="1849217"/>
            <a:ext cx="865187" cy="360362"/>
          </a:xfrm>
          <a:prstGeom prst="wedgeRectCallout">
            <a:avLst>
              <a:gd name="adj1" fmla="val -67431"/>
              <a:gd name="adj2" fmla="val 96255"/>
            </a:avLst>
          </a:prstGeom>
          <a:gradFill rotWithShape="0">
            <a:gsLst>
              <a:gs pos="0">
                <a:schemeClr val="bg1"/>
              </a:gs>
              <a:gs pos="100000">
                <a:srgbClr val="C0C0C0"/>
              </a:gs>
            </a:gsLst>
            <a:lin ang="18900000" scaled="1"/>
          </a:gra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kumimoji="1" lang="en-US" altLang="zh-CN" sz="2000" b="1">
                <a:latin typeface="Times New Roman" pitchFamily="18" charset="0"/>
              </a:rPr>
              <a:t>rear=5</a:t>
            </a:r>
            <a:endParaRPr kumimoji="1" lang="en-US" altLang="zh-CN" sz="2400">
              <a:latin typeface="Times New Roman" pitchFamily="18" charset="0"/>
            </a:endParaRPr>
          </a:p>
        </p:txBody>
      </p:sp>
      <p:sp>
        <p:nvSpPr>
          <p:cNvPr id="2" name="标题 1"/>
          <p:cNvSpPr>
            <a:spLocks noGrp="1"/>
          </p:cNvSpPr>
          <p:nvPr>
            <p:ph type="title"/>
          </p:nvPr>
        </p:nvSpPr>
        <p:spPr/>
        <p:txBody>
          <a:bodyPr>
            <a:normAutofit fontScale="90000"/>
          </a:bodyPr>
          <a:lstStyle/>
          <a:p>
            <a:r>
              <a:rPr lang="zh-CN" altLang="en-US"/>
              <a:t>解决</a:t>
            </a:r>
            <a:r>
              <a:rPr lang="zh-CN" altLang="en-US" smtClean="0"/>
              <a:t>方法二</a:t>
            </a:r>
            <a:endParaRPr lang="zh-CN" altLang="en-US"/>
          </a:p>
        </p:txBody>
      </p:sp>
      <p:sp>
        <p:nvSpPr>
          <p:cNvPr id="3" name="文本占位符 2"/>
          <p:cNvSpPr>
            <a:spLocks noGrp="1"/>
          </p:cNvSpPr>
          <p:nvPr>
            <p:ph type="body" sz="quarter" idx="10"/>
          </p:nvPr>
        </p:nvSpPr>
        <p:spPr>
          <a:xfrm>
            <a:off x="395536" y="945220"/>
            <a:ext cx="8053659" cy="4055893"/>
          </a:xfrm>
        </p:spPr>
        <p:txBody>
          <a:bodyPr/>
          <a:lstStyle/>
          <a:p>
            <a:r>
              <a:rPr lang="zh-CN" altLang="en-US"/>
              <a:t>少用一个</a:t>
            </a:r>
            <a:r>
              <a:rPr lang="zh-CN" altLang="en-US" smtClean="0"/>
              <a:t>空间的方法</a:t>
            </a:r>
            <a:endParaRPr lang="en-US" altLang="zh-CN" smtClean="0"/>
          </a:p>
          <a:p>
            <a:r>
              <a:rPr lang="zh-CN" altLang="en-US"/>
              <a:t>人为将队满条件修改为</a:t>
            </a:r>
            <a:r>
              <a:rPr lang="zh-CN" altLang="en-US" smtClean="0"/>
              <a:t>：</a:t>
            </a:r>
            <a:endParaRPr lang="en-US" altLang="zh-CN" smtClean="0"/>
          </a:p>
          <a:p>
            <a:pPr lvl="1"/>
            <a:r>
              <a:rPr lang="en-US" altLang="zh-CN" smtClean="0"/>
              <a:t>front</a:t>
            </a:r>
            <a:r>
              <a:rPr lang="en-US" altLang="zh-CN"/>
              <a:t>==(rear+2)%capacity</a:t>
            </a:r>
          </a:p>
          <a:p>
            <a:pPr lvl="1"/>
            <a:endParaRPr lang="en-US" altLang="zh-CN"/>
          </a:p>
          <a:p>
            <a:endParaRPr lang="en-US" altLang="zh-CN"/>
          </a:p>
          <a:p>
            <a:r>
              <a:rPr lang="zh-CN" altLang="en-US"/>
              <a:t>队</a:t>
            </a:r>
            <a:r>
              <a:rPr lang="zh-CN" altLang="en-US" smtClean="0"/>
              <a:t>空条件</a:t>
            </a:r>
            <a:endParaRPr lang="en-US" altLang="zh-CN" smtClean="0"/>
          </a:p>
          <a:p>
            <a:pPr lvl="1"/>
            <a:r>
              <a:rPr lang="zh-CN" altLang="en-US" smtClean="0"/>
              <a:t> </a:t>
            </a:r>
            <a:r>
              <a:rPr lang="en-US" altLang="zh-CN"/>
              <a:t>front==(rear+1)%capacity</a:t>
            </a:r>
          </a:p>
          <a:p>
            <a:endParaRPr lang="zh-CN" altLang="en-US"/>
          </a:p>
        </p:txBody>
      </p:sp>
    </p:spTree>
    <p:extLst>
      <p:ext uri="{BB962C8B-B14F-4D97-AF65-F5344CB8AC3E}">
        <p14:creationId xmlns:p14="http://schemas.microsoft.com/office/powerpoint/2010/main" val="23486065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1273324"/>
            <a:ext cx="7667625"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normAutofit fontScale="90000"/>
          </a:bodyPr>
          <a:lstStyle/>
          <a:p>
            <a:r>
              <a:rPr lang="zh-CN" altLang="en-US" smtClean="0"/>
              <a:t>循环队列实现</a:t>
            </a:r>
            <a:endParaRPr lang="zh-CN" altLang="en-US"/>
          </a:p>
        </p:txBody>
      </p:sp>
    </p:spTree>
    <p:extLst>
      <p:ext uri="{BB962C8B-B14F-4D97-AF65-F5344CB8AC3E}">
        <p14:creationId xmlns:p14="http://schemas.microsoft.com/office/powerpoint/2010/main" val="20856292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0"/>
            <a:ext cx="6505575" cy="553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383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循环队列实现</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38" y="1157288"/>
            <a:ext cx="7019925"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2431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491973" y="1999803"/>
            <a:ext cx="654003" cy="540060"/>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91428" tIns="45714" rIns="91428" bIns="45714" rtlCol="0" anchor="ctr"/>
          <a:lstStyle/>
          <a:p>
            <a:pPr algn="ctr"/>
            <a:r>
              <a:rPr lang="en-US" altLang="zh-CN" sz="2800" b="1" dirty="0" smtClean="0">
                <a:solidFill>
                  <a:prstClr val="black"/>
                </a:solidFill>
              </a:rPr>
              <a:t>6</a:t>
            </a:r>
            <a:endParaRPr lang="zh-CN" altLang="en-US" sz="2800" b="1" dirty="0">
              <a:solidFill>
                <a:prstClr val="black"/>
              </a:solidFill>
            </a:endParaRPr>
          </a:p>
        </p:txBody>
      </p:sp>
      <p:sp>
        <p:nvSpPr>
          <p:cNvPr id="5" name="圆角矩形 4"/>
          <p:cNvSpPr/>
          <p:nvPr/>
        </p:nvSpPr>
        <p:spPr>
          <a:xfrm>
            <a:off x="1489309" y="3570352"/>
            <a:ext cx="654003" cy="540337"/>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91428" tIns="45714" rIns="91428" bIns="45714" rtlCol="0" anchor="ctr"/>
          <a:lstStyle/>
          <a:p>
            <a:pPr algn="ctr"/>
            <a:r>
              <a:rPr lang="en-US" altLang="zh-CN" sz="2800" b="1" dirty="0" smtClean="0">
                <a:solidFill>
                  <a:prstClr val="black"/>
                </a:solidFill>
              </a:rPr>
              <a:t>8</a:t>
            </a:r>
            <a:endParaRPr lang="zh-CN" altLang="en-US" sz="2800" b="1" dirty="0">
              <a:solidFill>
                <a:prstClr val="black"/>
              </a:solidFill>
            </a:endParaRPr>
          </a:p>
        </p:txBody>
      </p:sp>
      <p:sp>
        <p:nvSpPr>
          <p:cNvPr id="6" name="圆角矩形 5"/>
          <p:cNvSpPr/>
          <p:nvPr/>
        </p:nvSpPr>
        <p:spPr>
          <a:xfrm>
            <a:off x="2233686" y="2779559"/>
            <a:ext cx="5350745" cy="546459"/>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1428" tIns="45714" rIns="91428" bIns="45714" rtlCol="0" anchor="ctr"/>
          <a:lstStyle/>
          <a:p>
            <a:pPr algn="just"/>
            <a:r>
              <a:rPr lang="en-US" altLang="zh-CN" sz="2800" b="1" dirty="0" smtClean="0">
                <a:solidFill>
                  <a:prstClr val="black"/>
                </a:solidFill>
              </a:rPr>
              <a:t>Python</a:t>
            </a:r>
            <a:r>
              <a:rPr lang="zh-CN" altLang="en-US" sz="2800" b="1" dirty="0" smtClean="0">
                <a:solidFill>
                  <a:prstClr val="black"/>
                </a:solidFill>
              </a:rPr>
              <a:t>中的各种队列结构</a:t>
            </a:r>
            <a:endParaRPr lang="zh-CN" altLang="en-US" sz="2800" b="1" dirty="0">
              <a:solidFill>
                <a:prstClr val="black"/>
              </a:solidFill>
            </a:endParaRPr>
          </a:p>
        </p:txBody>
      </p:sp>
      <p:sp>
        <p:nvSpPr>
          <p:cNvPr id="7" name="圆角矩形 6"/>
          <p:cNvSpPr/>
          <p:nvPr/>
        </p:nvSpPr>
        <p:spPr>
          <a:xfrm>
            <a:off x="2233686" y="3570628"/>
            <a:ext cx="5350745" cy="540060"/>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1428" tIns="45714" rIns="91428" bIns="45714" rtlCol="0" anchor="ctr"/>
          <a:lstStyle/>
          <a:p>
            <a:pPr algn="just"/>
            <a:r>
              <a:rPr lang="zh-CN" altLang="en-US" sz="2800" b="1" dirty="0">
                <a:solidFill>
                  <a:srgbClr val="000000"/>
                </a:solidFill>
              </a:rPr>
              <a:t>栈</a:t>
            </a:r>
            <a:r>
              <a:rPr lang="zh-CN" altLang="en-US" sz="2800" b="1" dirty="0">
                <a:solidFill>
                  <a:prstClr val="black"/>
                </a:solidFill>
              </a:rPr>
              <a:t>和队列综合应用练习</a:t>
            </a:r>
          </a:p>
        </p:txBody>
      </p:sp>
      <p:sp>
        <p:nvSpPr>
          <p:cNvPr id="8" name="圆角矩形 7"/>
          <p:cNvSpPr/>
          <p:nvPr/>
        </p:nvSpPr>
        <p:spPr>
          <a:xfrm>
            <a:off x="1489309" y="2779557"/>
            <a:ext cx="654003" cy="540337"/>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91428" tIns="45714" rIns="91428" bIns="45714" rtlCol="0" anchor="ctr"/>
          <a:lstStyle/>
          <a:p>
            <a:pPr algn="ctr"/>
            <a:r>
              <a:rPr lang="en-US" altLang="zh-CN" sz="2800" b="1" dirty="0" smtClean="0">
                <a:solidFill>
                  <a:prstClr val="black"/>
                </a:solidFill>
              </a:rPr>
              <a:t>7</a:t>
            </a:r>
            <a:endParaRPr lang="zh-CN" altLang="en-US" sz="2800" b="1" dirty="0">
              <a:solidFill>
                <a:prstClr val="black"/>
              </a:solidFill>
            </a:endParaRPr>
          </a:p>
        </p:txBody>
      </p:sp>
      <p:sp>
        <p:nvSpPr>
          <p:cNvPr id="9" name="圆角矩形 8"/>
          <p:cNvSpPr/>
          <p:nvPr/>
        </p:nvSpPr>
        <p:spPr>
          <a:xfrm>
            <a:off x="2233685" y="1993404"/>
            <a:ext cx="5350745" cy="546459"/>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1428" tIns="45714" rIns="91428" bIns="45714" rtlCol="0" anchor="ctr"/>
          <a:lstStyle/>
          <a:p>
            <a:pPr algn="just"/>
            <a:r>
              <a:rPr lang="zh-CN" altLang="en-US" sz="2800" b="1" dirty="0">
                <a:solidFill>
                  <a:srgbClr val="000000"/>
                </a:solidFill>
              </a:rPr>
              <a:t>优先队列</a:t>
            </a:r>
          </a:p>
        </p:txBody>
      </p:sp>
      <p:sp>
        <p:nvSpPr>
          <p:cNvPr id="10" name="圆角矩形 9"/>
          <p:cNvSpPr/>
          <p:nvPr/>
        </p:nvSpPr>
        <p:spPr>
          <a:xfrm>
            <a:off x="1501212" y="1201042"/>
            <a:ext cx="654003" cy="540337"/>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lIns="91428" tIns="45714" rIns="91428" bIns="45714" rtlCol="0" anchor="ctr"/>
          <a:lstStyle/>
          <a:p>
            <a:pPr algn="ctr"/>
            <a:r>
              <a:rPr lang="en-US" altLang="zh-CN" sz="2800" b="1" dirty="0">
                <a:solidFill>
                  <a:prstClr val="black"/>
                </a:solidFill>
              </a:rPr>
              <a:t>5</a:t>
            </a:r>
            <a:endParaRPr lang="zh-CN" altLang="en-US" sz="2800" b="1" dirty="0">
              <a:solidFill>
                <a:prstClr val="black"/>
              </a:solidFill>
            </a:endParaRPr>
          </a:p>
        </p:txBody>
      </p:sp>
      <p:sp>
        <p:nvSpPr>
          <p:cNvPr id="11" name="圆角矩形 10"/>
          <p:cNvSpPr/>
          <p:nvPr/>
        </p:nvSpPr>
        <p:spPr>
          <a:xfrm>
            <a:off x="2245591" y="1201316"/>
            <a:ext cx="5350745" cy="540060"/>
          </a:xfrm>
          <a:prstGeom prst="roundRect">
            <a:avLst/>
          </a:prstGeom>
          <a:gradFill>
            <a:gsLst>
              <a:gs pos="0">
                <a:schemeClr val="accent5">
                  <a:tint val="100000"/>
                  <a:shade val="100000"/>
                  <a:satMod val="130000"/>
                </a:schemeClr>
              </a:gs>
              <a:gs pos="100000">
                <a:schemeClr val="accent5">
                  <a:tint val="50000"/>
                  <a:shade val="100000"/>
                  <a:satMod val="350000"/>
                </a:schemeClr>
              </a:gs>
            </a:gsLst>
            <a:lin ang="16200000" scaled="0"/>
          </a:gra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1428" tIns="45714" rIns="91428" bIns="45714" rtlCol="0" anchor="ctr"/>
          <a:lstStyle/>
          <a:p>
            <a:pPr algn="just"/>
            <a:r>
              <a:rPr lang="zh-CN" altLang="en-US" sz="2800" b="1" dirty="0">
                <a:solidFill>
                  <a:prstClr val="black"/>
                </a:solidFill>
              </a:rPr>
              <a:t>双端队列</a:t>
            </a:r>
          </a:p>
        </p:txBody>
      </p:sp>
      <p:sp>
        <p:nvSpPr>
          <p:cNvPr id="13" name="标题 2"/>
          <p:cNvSpPr>
            <a:spLocks noGrp="1"/>
          </p:cNvSpPr>
          <p:nvPr>
            <p:ph type="title"/>
          </p:nvPr>
        </p:nvSpPr>
        <p:spPr/>
        <p:txBody>
          <a:bodyPr>
            <a:normAutofit fontScale="90000"/>
          </a:bodyPr>
          <a:lstStyle/>
          <a:p>
            <a:r>
              <a:rPr lang="zh-CN" altLang="en-US" dirty="0" smtClean="0"/>
              <a:t>主要学习内容</a:t>
            </a:r>
            <a:endParaRPr lang="zh-CN" altLang="en-US" dirty="0"/>
          </a:p>
        </p:txBody>
      </p:sp>
    </p:spTree>
    <p:extLst>
      <p:ext uri="{BB962C8B-B14F-4D97-AF65-F5344CB8AC3E}">
        <p14:creationId xmlns:p14="http://schemas.microsoft.com/office/powerpoint/2010/main" val="2527496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队列的</a:t>
            </a:r>
            <a:r>
              <a:rPr lang="zh-CN" altLang="en-US" dirty="0" smtClean="0"/>
              <a:t>链式存储</a:t>
            </a:r>
            <a:endParaRPr lang="zh-CN" altLang="en-US" dirty="0"/>
          </a:p>
        </p:txBody>
      </p:sp>
      <p:sp>
        <p:nvSpPr>
          <p:cNvPr id="4" name="灯片编号占位符 3"/>
          <p:cNvSpPr>
            <a:spLocks noGrp="1"/>
          </p:cNvSpPr>
          <p:nvPr>
            <p:ph type="sldNum" sz="quarter" idx="13"/>
          </p:nvPr>
        </p:nvSpPr>
        <p:spPr>
          <a:prstGeom prst="rect">
            <a:avLst/>
          </a:prstGeom>
        </p:spPr>
        <p:txBody>
          <a:bodyPr/>
          <a:lstStyle/>
          <a:p>
            <a:fld id="{03393B65-40D7-4763-93B6-B3A5C3BD0019}" type="slidenum">
              <a:rPr lang="zh-CN" altLang="en-US" smtClean="0">
                <a:solidFill>
                  <a:prstClr val="black">
                    <a:tint val="75000"/>
                  </a:prstClr>
                </a:solidFill>
              </a:rPr>
              <a:pPr/>
              <a:t>30</a:t>
            </a:fld>
            <a:endParaRPr lang="zh-CN" altLang="en-US">
              <a:solidFill>
                <a:prstClr val="black">
                  <a:tint val="75000"/>
                </a:prstClr>
              </a:solidFill>
            </a:endParaRPr>
          </a:p>
        </p:txBody>
      </p:sp>
    </p:spTree>
    <p:extLst>
      <p:ext uri="{BB962C8B-B14F-4D97-AF65-F5344CB8AC3E}">
        <p14:creationId xmlns:p14="http://schemas.microsoft.com/office/powerpoint/2010/main" val="8945792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fontScale="90000"/>
          </a:bodyPr>
          <a:lstStyle/>
          <a:p>
            <a:pPr eaLnBrk="1" hangingPunct="1"/>
            <a:r>
              <a:rPr lang="zh-CN" altLang="en-US" sz="3100" b="1" smtClean="0">
                <a:latin typeface="华文新魏" pitchFamily="2" charset="-122"/>
                <a:ea typeface="华文新魏" pitchFamily="2" charset="-122"/>
              </a:rPr>
              <a:t>队列的</a:t>
            </a:r>
            <a:r>
              <a:rPr lang="zh-CN" altLang="en-US" sz="3100" b="1" dirty="0">
                <a:latin typeface="华文新魏" pitchFamily="2" charset="-122"/>
                <a:ea typeface="华文新魏" pitchFamily="2" charset="-122"/>
              </a:rPr>
              <a:t>链式存储表示 </a:t>
            </a:r>
            <a:r>
              <a:rPr lang="en-US" altLang="zh-CN" sz="3100" b="1">
                <a:ea typeface="华文新魏" pitchFamily="2" charset="-122"/>
              </a:rPr>
              <a:t>—</a:t>
            </a:r>
            <a:r>
              <a:rPr lang="en-US" altLang="zh-CN" sz="3100" b="1">
                <a:latin typeface="华文新魏" pitchFamily="2" charset="-122"/>
                <a:ea typeface="华文新魏" pitchFamily="2" charset="-122"/>
              </a:rPr>
              <a:t> </a:t>
            </a:r>
            <a:r>
              <a:rPr lang="zh-CN" altLang="en-US" sz="3100" b="1" smtClean="0">
                <a:latin typeface="华文新魏" pitchFamily="2" charset="-122"/>
                <a:ea typeface="华文新魏" pitchFamily="2" charset="-122"/>
              </a:rPr>
              <a:t>链队列</a:t>
            </a:r>
            <a:endParaRPr lang="zh-CN" altLang="en-US" sz="3100" dirty="0">
              <a:latin typeface="华文新魏" pitchFamily="2" charset="-122"/>
              <a:ea typeface="华文新魏" pitchFamily="2" charset="-122"/>
            </a:endParaRPr>
          </a:p>
        </p:txBody>
      </p:sp>
      <p:pic>
        <p:nvPicPr>
          <p:cNvPr id="50" name="图片 49"/>
          <p:cNvPicPr>
            <a:picLocks noChangeAspect="1"/>
          </p:cNvPicPr>
          <p:nvPr/>
        </p:nvPicPr>
        <p:blipFill>
          <a:blip r:embed="rId2"/>
          <a:stretch>
            <a:fillRect/>
          </a:stretch>
        </p:blipFill>
        <p:spPr>
          <a:xfrm>
            <a:off x="1259632" y="1207871"/>
            <a:ext cx="6156960" cy="1242060"/>
          </a:xfrm>
          <a:prstGeom prst="rect">
            <a:avLst/>
          </a:prstGeom>
        </p:spPr>
      </p:pic>
      <p:pic>
        <p:nvPicPr>
          <p:cNvPr id="51" name="图片 50"/>
          <p:cNvPicPr>
            <a:picLocks noChangeAspect="1"/>
          </p:cNvPicPr>
          <p:nvPr/>
        </p:nvPicPr>
        <p:blipFill>
          <a:blip r:embed="rId3"/>
          <a:stretch>
            <a:fillRect/>
          </a:stretch>
        </p:blipFill>
        <p:spPr>
          <a:xfrm>
            <a:off x="1619672" y="3312256"/>
            <a:ext cx="1363980" cy="1181100"/>
          </a:xfrm>
          <a:prstGeom prst="rect">
            <a:avLst/>
          </a:prstGeom>
        </p:spPr>
      </p:pic>
      <p:sp>
        <p:nvSpPr>
          <p:cNvPr id="2" name="矩形 1"/>
          <p:cNvSpPr/>
          <p:nvPr/>
        </p:nvSpPr>
        <p:spPr>
          <a:xfrm>
            <a:off x="3270201" y="2672834"/>
            <a:ext cx="2603598" cy="369332"/>
          </a:xfrm>
          <a:prstGeom prst="rect">
            <a:avLst/>
          </a:prstGeom>
        </p:spPr>
        <p:txBody>
          <a:bodyPr wrap="none">
            <a:spAutoFit/>
          </a:bodyPr>
          <a:lstStyle/>
          <a:p>
            <a:r>
              <a:rPr lang="en-US" altLang="zh-CN" smtClean="0"/>
              <a:t>a</a:t>
            </a:r>
            <a:r>
              <a:rPr lang="zh-CN" altLang="zh-CN" smtClean="0"/>
              <a:t>）非空队列的链式结构</a:t>
            </a:r>
            <a:endParaRPr lang="zh-CN" altLang="zh-CN"/>
          </a:p>
        </p:txBody>
      </p:sp>
      <p:sp>
        <p:nvSpPr>
          <p:cNvPr id="4" name="矩形 3"/>
          <p:cNvSpPr/>
          <p:nvPr/>
        </p:nvSpPr>
        <p:spPr>
          <a:xfrm>
            <a:off x="3489813" y="4124024"/>
            <a:ext cx="2383986" cy="369332"/>
          </a:xfrm>
          <a:prstGeom prst="rect">
            <a:avLst/>
          </a:prstGeom>
        </p:spPr>
        <p:txBody>
          <a:bodyPr wrap="none">
            <a:spAutoFit/>
          </a:bodyPr>
          <a:lstStyle/>
          <a:p>
            <a:r>
              <a:rPr lang="en-US" altLang="zh-CN"/>
              <a:t>b</a:t>
            </a:r>
            <a:r>
              <a:rPr lang="zh-CN" altLang="zh-CN"/>
              <a:t>）空队列的链式结构</a:t>
            </a:r>
          </a:p>
        </p:txBody>
      </p:sp>
      <p:sp>
        <p:nvSpPr>
          <p:cNvPr id="52" name="TextBox 51"/>
          <p:cNvSpPr txBox="1"/>
          <p:nvPr/>
        </p:nvSpPr>
        <p:spPr>
          <a:xfrm>
            <a:off x="2301662" y="4801716"/>
            <a:ext cx="6170856" cy="523220"/>
          </a:xfrm>
          <a:prstGeom prst="rect">
            <a:avLst/>
          </a:prstGeom>
          <a:noFill/>
        </p:spPr>
        <p:txBody>
          <a:bodyPr wrap="none" rtlCol="0">
            <a:spAutoFit/>
          </a:bodyPr>
          <a:lstStyle/>
          <a:p>
            <a:r>
              <a:rPr lang="zh-CN" altLang="en-US" sz="2800" smtClean="0">
                <a:solidFill>
                  <a:srgbClr val="FF0000"/>
                </a:solidFill>
              </a:rPr>
              <a:t>用</a:t>
            </a:r>
            <a:r>
              <a:rPr lang="en-US" altLang="zh-CN" sz="2800" smtClean="0">
                <a:solidFill>
                  <a:srgbClr val="FF0000"/>
                </a:solidFill>
              </a:rPr>
              <a:t>front</a:t>
            </a:r>
            <a:r>
              <a:rPr lang="zh-CN" altLang="en-US" sz="2800" smtClean="0">
                <a:solidFill>
                  <a:srgbClr val="FF0000"/>
                </a:solidFill>
              </a:rPr>
              <a:t>和</a:t>
            </a:r>
            <a:r>
              <a:rPr lang="en-US" altLang="zh-CN" sz="2800" smtClean="0">
                <a:solidFill>
                  <a:srgbClr val="FF0000"/>
                </a:solidFill>
              </a:rPr>
              <a:t>rear</a:t>
            </a:r>
            <a:r>
              <a:rPr lang="zh-CN" altLang="en-US" sz="2800" smtClean="0">
                <a:solidFill>
                  <a:srgbClr val="FF0000"/>
                </a:solidFill>
              </a:rPr>
              <a:t>两个指针</a:t>
            </a:r>
            <a:r>
              <a:rPr lang="zh-CN" altLang="en-US" sz="2800" smtClean="0"/>
              <a:t>表示一个链队列</a:t>
            </a:r>
            <a:endParaRPr lang="zh-CN" altLang="en-US" sz="2800" dirty="0"/>
          </a:p>
        </p:txBody>
      </p:sp>
    </p:spTree>
    <p:extLst>
      <p:ext uri="{BB962C8B-B14F-4D97-AF65-F5344CB8AC3E}">
        <p14:creationId xmlns:p14="http://schemas.microsoft.com/office/powerpoint/2010/main" val="881741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链表结点结构</a:t>
            </a:r>
            <a:endParaRPr lang="zh-CN" altLang="en-US" dirty="0"/>
          </a:p>
        </p:txBody>
      </p:sp>
      <p:pic>
        <p:nvPicPr>
          <p:cNvPr id="4" name="图片 3"/>
          <p:cNvPicPr>
            <a:picLocks noChangeAspect="1"/>
          </p:cNvPicPr>
          <p:nvPr/>
        </p:nvPicPr>
        <p:blipFill>
          <a:blip r:embed="rId3"/>
          <a:stretch>
            <a:fillRect/>
          </a:stretch>
        </p:blipFill>
        <p:spPr>
          <a:xfrm>
            <a:off x="1691679" y="1393595"/>
            <a:ext cx="1809750" cy="638175"/>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641476"/>
            <a:ext cx="6148532"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21407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链队列类</a:t>
            </a:r>
            <a:r>
              <a:rPr lang="zh-CN" altLang="en-US" dirty="0" smtClean="0"/>
              <a:t>实现</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6074"/>
            <a:ext cx="4876800"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424" y="0"/>
            <a:ext cx="4219575"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2812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841276"/>
            <a:ext cx="2600325"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289548"/>
            <a:ext cx="8860681" cy="1498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标题 39"/>
          <p:cNvSpPr>
            <a:spLocks noGrp="1"/>
          </p:cNvSpPr>
          <p:nvPr>
            <p:ph type="title"/>
          </p:nvPr>
        </p:nvSpPr>
        <p:spPr/>
        <p:txBody>
          <a:bodyPr>
            <a:normAutofit fontScale="90000"/>
          </a:bodyPr>
          <a:lstStyle/>
          <a:p>
            <a:r>
              <a:rPr lang="zh-CN" altLang="en-US" smtClean="0"/>
              <a:t>单向循环链表实现</a:t>
            </a:r>
            <a:endParaRPr lang="zh-CN" altLang="en-US"/>
          </a:p>
        </p:txBody>
      </p:sp>
    </p:spTree>
    <p:extLst>
      <p:ext uri="{BB962C8B-B14F-4D97-AF65-F5344CB8AC3E}">
        <p14:creationId xmlns:p14="http://schemas.microsoft.com/office/powerpoint/2010/main" val="326999585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双向非循环链表实现</a:t>
            </a:r>
            <a:endParaRPr lang="zh-CN" altLang="en-US" dirty="0"/>
          </a:p>
        </p:txBody>
      </p:sp>
      <p:grpSp>
        <p:nvGrpSpPr>
          <p:cNvPr id="4" name="Group 8"/>
          <p:cNvGrpSpPr>
            <a:grpSpLocks/>
          </p:cNvGrpSpPr>
          <p:nvPr/>
        </p:nvGrpSpPr>
        <p:grpSpPr bwMode="auto">
          <a:xfrm>
            <a:off x="2592067" y="1337576"/>
            <a:ext cx="982661" cy="494615"/>
            <a:chOff x="4397" y="11452"/>
            <a:chExt cx="939" cy="408"/>
          </a:xfrm>
        </p:grpSpPr>
        <p:sp>
          <p:nvSpPr>
            <p:cNvPr id="5" name="Text Box 9"/>
            <p:cNvSpPr txBox="1">
              <a:spLocks noChangeArrowheads="1"/>
            </p:cNvSpPr>
            <p:nvPr/>
          </p:nvSpPr>
          <p:spPr bwMode="auto">
            <a:xfrm>
              <a:off x="4397" y="11452"/>
              <a:ext cx="939" cy="408"/>
            </a:xfrm>
            <a:prstGeom prst="rect">
              <a:avLst/>
            </a:prstGeom>
            <a:solidFill>
              <a:srgbClr val="FFFFCC"/>
            </a:solidFill>
            <a:ln w="9525">
              <a:solidFill>
                <a:srgbClr val="9999CC"/>
              </a:solidFill>
              <a:miter lim="800000"/>
              <a:headEnd/>
              <a:tailEnd/>
            </a:ln>
          </p:spPr>
          <p:txBody>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just" defTabSz="914400" fontAlgn="base">
                <a:spcBef>
                  <a:spcPct val="0"/>
                </a:spcBef>
                <a:spcAft>
                  <a:spcPct val="0"/>
                </a:spcAft>
                <a:defRPr/>
              </a:pPr>
              <a:r>
                <a:rPr kumimoji="1" lang="zh-CN" altLang="en-US" sz="2800" kern="0">
                  <a:solidFill>
                    <a:prstClr val="black"/>
                  </a:solidFill>
                  <a:latin typeface="Times New Roman" pitchFamily="18" charset="0"/>
                </a:rPr>
                <a:t>   </a:t>
              </a:r>
              <a:r>
                <a:rPr kumimoji="1" lang="en-US" altLang="zh-CN" sz="2800" kern="0">
                  <a:solidFill>
                    <a:prstClr val="black"/>
                  </a:solidFill>
                  <a:latin typeface="Times New Roman" pitchFamily="18" charset="0"/>
                  <a:ea typeface="宋体" pitchFamily="2" charset="-122"/>
                </a:rPr>
                <a:t>a</a:t>
              </a:r>
              <a:r>
                <a:rPr kumimoji="1" lang="en-US" altLang="zh-CN" sz="2800" kern="0" baseline="-25000">
                  <a:solidFill>
                    <a:prstClr val="black"/>
                  </a:solidFill>
                  <a:latin typeface="Times New Roman" pitchFamily="18" charset="0"/>
                </a:rPr>
                <a:t>0</a:t>
              </a:r>
              <a:endParaRPr kumimoji="1" lang="en-US" altLang="zh-CN" sz="2800" b="1" kern="0">
                <a:solidFill>
                  <a:prstClr val="black"/>
                </a:solidFill>
                <a:latin typeface="Times New Roman" pitchFamily="18" charset="0"/>
              </a:endParaRPr>
            </a:p>
          </p:txBody>
        </p:sp>
        <p:sp>
          <p:nvSpPr>
            <p:cNvPr id="6" name="Line 10"/>
            <p:cNvSpPr>
              <a:spLocks noChangeShapeType="1"/>
            </p:cNvSpPr>
            <p:nvPr/>
          </p:nvSpPr>
          <p:spPr bwMode="auto">
            <a:xfrm>
              <a:off x="4710" y="11452"/>
              <a:ext cx="0" cy="40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sp>
          <p:nvSpPr>
            <p:cNvPr id="7" name="Line 11"/>
            <p:cNvSpPr>
              <a:spLocks noChangeShapeType="1"/>
            </p:cNvSpPr>
            <p:nvPr/>
          </p:nvSpPr>
          <p:spPr bwMode="auto">
            <a:xfrm>
              <a:off x="5023" y="11452"/>
              <a:ext cx="0" cy="408"/>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grpSp>
      <p:grpSp>
        <p:nvGrpSpPr>
          <p:cNvPr id="8" name="Group 12"/>
          <p:cNvGrpSpPr>
            <a:grpSpLocks/>
          </p:cNvGrpSpPr>
          <p:nvPr/>
        </p:nvGrpSpPr>
        <p:grpSpPr bwMode="auto">
          <a:xfrm>
            <a:off x="3903341" y="1337576"/>
            <a:ext cx="984251" cy="494615"/>
            <a:chOff x="4397" y="11452"/>
            <a:chExt cx="939" cy="408"/>
          </a:xfrm>
          <a:solidFill>
            <a:srgbClr val="FFFFCC"/>
          </a:solidFill>
        </p:grpSpPr>
        <p:sp>
          <p:nvSpPr>
            <p:cNvPr id="9" name="Text Box 13"/>
            <p:cNvSpPr txBox="1">
              <a:spLocks noChangeArrowheads="1"/>
            </p:cNvSpPr>
            <p:nvPr/>
          </p:nvSpPr>
          <p:spPr bwMode="auto">
            <a:xfrm>
              <a:off x="4397" y="11452"/>
              <a:ext cx="939" cy="408"/>
            </a:xfrm>
            <a:prstGeom prst="rect">
              <a:avLst/>
            </a:prstGeom>
            <a:grpFill/>
            <a:ln w="9525">
              <a:solidFill>
                <a:srgbClr val="9999CC"/>
              </a:solidFill>
              <a:miter lim="800000"/>
              <a:headEnd/>
              <a:tailEnd/>
            </a:ln>
          </p:spPr>
          <p:txBody>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just" defTabSz="914400" fontAlgn="base">
                <a:spcBef>
                  <a:spcPct val="0"/>
                </a:spcBef>
                <a:spcAft>
                  <a:spcPct val="0"/>
                </a:spcAft>
                <a:defRPr/>
              </a:pPr>
              <a:r>
                <a:rPr kumimoji="1" lang="zh-CN" altLang="en-US" sz="2800" kern="0">
                  <a:solidFill>
                    <a:prstClr val="black"/>
                  </a:solidFill>
                  <a:latin typeface="Times New Roman" pitchFamily="18" charset="0"/>
                </a:rPr>
                <a:t>   </a:t>
              </a:r>
              <a:r>
                <a:rPr kumimoji="1" lang="en-US" altLang="zh-CN" sz="2800" kern="0">
                  <a:solidFill>
                    <a:prstClr val="black"/>
                  </a:solidFill>
                  <a:latin typeface="Times New Roman" pitchFamily="18" charset="0"/>
                </a:rPr>
                <a:t>a</a:t>
              </a:r>
              <a:r>
                <a:rPr kumimoji="1" lang="en-US" altLang="zh-CN" sz="2800" kern="0" baseline="-25000">
                  <a:solidFill>
                    <a:prstClr val="black"/>
                  </a:solidFill>
                  <a:latin typeface="Times New Roman" pitchFamily="18" charset="0"/>
                </a:rPr>
                <a:t>1</a:t>
              </a:r>
              <a:endParaRPr kumimoji="1" lang="en-US" altLang="zh-CN" sz="2800" b="1" kern="0">
                <a:solidFill>
                  <a:prstClr val="black"/>
                </a:solidFill>
                <a:latin typeface="Times New Roman" pitchFamily="18" charset="0"/>
              </a:endParaRPr>
            </a:p>
          </p:txBody>
        </p:sp>
        <p:sp>
          <p:nvSpPr>
            <p:cNvPr id="10" name="Line 14"/>
            <p:cNvSpPr>
              <a:spLocks noChangeShapeType="1"/>
            </p:cNvSpPr>
            <p:nvPr/>
          </p:nvSpPr>
          <p:spPr bwMode="auto">
            <a:xfrm>
              <a:off x="4710" y="11452"/>
              <a:ext cx="0" cy="408"/>
            </a:xfrm>
            <a:prstGeom prst="line">
              <a:avLst/>
            </a:prstGeom>
            <a:grpFill/>
            <a:ln w="9525">
              <a:solidFill>
                <a:srgbClr val="9999CC"/>
              </a:solidFill>
              <a:round/>
              <a:headEnd/>
              <a:tailEnd/>
            </a:ln>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sp>
          <p:nvSpPr>
            <p:cNvPr id="11" name="Line 15"/>
            <p:cNvSpPr>
              <a:spLocks noChangeShapeType="1"/>
            </p:cNvSpPr>
            <p:nvPr/>
          </p:nvSpPr>
          <p:spPr bwMode="auto">
            <a:xfrm>
              <a:off x="5023" y="11452"/>
              <a:ext cx="0" cy="408"/>
            </a:xfrm>
            <a:prstGeom prst="line">
              <a:avLst/>
            </a:prstGeom>
            <a:grpFill/>
            <a:ln w="9525">
              <a:solidFill>
                <a:srgbClr val="9999CC"/>
              </a:solidFill>
              <a:round/>
              <a:headEnd/>
              <a:tailEnd/>
            </a:ln>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grpSp>
      <p:sp>
        <p:nvSpPr>
          <p:cNvPr id="12" name="Text Box 17"/>
          <p:cNvSpPr txBox="1">
            <a:spLocks noChangeArrowheads="1"/>
          </p:cNvSpPr>
          <p:nvPr/>
        </p:nvSpPr>
        <p:spPr bwMode="auto">
          <a:xfrm>
            <a:off x="7454657" y="1337576"/>
            <a:ext cx="1117512" cy="494615"/>
          </a:xfrm>
          <a:prstGeom prst="rect">
            <a:avLst/>
          </a:prstGeom>
          <a:solidFill>
            <a:srgbClr val="FFFFCC"/>
          </a:solidFill>
          <a:ln w="9525">
            <a:solidFill>
              <a:srgbClr val="9999CC"/>
            </a:solidFill>
            <a:miter lim="800000"/>
            <a:headEnd/>
            <a:tailEnd/>
          </a:ln>
        </p:spPr>
        <p:txBody>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just" defTabSz="914400" fontAlgn="base">
              <a:spcBef>
                <a:spcPct val="0"/>
              </a:spcBef>
              <a:spcAft>
                <a:spcPct val="0"/>
              </a:spcAft>
              <a:defRPr/>
            </a:pPr>
            <a:r>
              <a:rPr kumimoji="1" lang="zh-CN" altLang="en-US" sz="2800" kern="0">
                <a:solidFill>
                  <a:prstClr val="black"/>
                </a:solidFill>
                <a:latin typeface="Times New Roman" pitchFamily="18" charset="0"/>
              </a:rPr>
              <a:t> </a:t>
            </a:r>
            <a:r>
              <a:rPr kumimoji="1" lang="zh-CN" altLang="en-US" sz="2800" kern="0" smtClean="0">
                <a:solidFill>
                  <a:prstClr val="black"/>
                </a:solidFill>
                <a:latin typeface="Times New Roman" pitchFamily="18" charset="0"/>
              </a:rPr>
              <a:t> </a:t>
            </a:r>
            <a:r>
              <a:rPr kumimoji="1" lang="en-US" altLang="zh-CN" sz="2800" kern="0" smtClean="0">
                <a:solidFill>
                  <a:prstClr val="black"/>
                </a:solidFill>
                <a:latin typeface="Times New Roman" pitchFamily="18" charset="0"/>
              </a:rPr>
              <a:t>a</a:t>
            </a:r>
            <a:r>
              <a:rPr kumimoji="1" lang="en-US" altLang="zh-CN" sz="2800" kern="0" baseline="-25000" smtClean="0">
                <a:solidFill>
                  <a:prstClr val="black"/>
                </a:solidFill>
                <a:latin typeface="Times New Roman" pitchFamily="18" charset="0"/>
              </a:rPr>
              <a:t>n-1  </a:t>
            </a:r>
            <a:endParaRPr kumimoji="1" lang="en-US" altLang="zh-CN" sz="2800" b="1" kern="0">
              <a:solidFill>
                <a:prstClr val="black"/>
              </a:solidFill>
              <a:latin typeface="Times New Roman" pitchFamily="18" charset="0"/>
            </a:endParaRPr>
          </a:p>
        </p:txBody>
      </p:sp>
      <p:sp>
        <p:nvSpPr>
          <p:cNvPr id="13" name="Line 18"/>
          <p:cNvSpPr>
            <a:spLocks noChangeShapeType="1"/>
          </p:cNvSpPr>
          <p:nvPr/>
        </p:nvSpPr>
        <p:spPr bwMode="auto">
          <a:xfrm>
            <a:off x="7683254" y="1337576"/>
            <a:ext cx="0" cy="494615"/>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sp>
        <p:nvSpPr>
          <p:cNvPr id="14" name="Line 19"/>
          <p:cNvSpPr>
            <a:spLocks noChangeShapeType="1"/>
          </p:cNvSpPr>
          <p:nvPr/>
        </p:nvSpPr>
        <p:spPr bwMode="auto">
          <a:xfrm>
            <a:off x="8181542" y="1337576"/>
            <a:ext cx="0" cy="494615"/>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grpSp>
        <p:nvGrpSpPr>
          <p:cNvPr id="15" name="Group 20"/>
          <p:cNvGrpSpPr>
            <a:grpSpLocks/>
          </p:cNvGrpSpPr>
          <p:nvPr/>
        </p:nvGrpSpPr>
        <p:grpSpPr bwMode="auto">
          <a:xfrm>
            <a:off x="5214616" y="1337576"/>
            <a:ext cx="984251" cy="494615"/>
            <a:chOff x="4397" y="11452"/>
            <a:chExt cx="939" cy="408"/>
          </a:xfrm>
          <a:solidFill>
            <a:srgbClr val="FFFFCC"/>
          </a:solidFill>
        </p:grpSpPr>
        <p:sp>
          <p:nvSpPr>
            <p:cNvPr id="16" name="Text Box 21"/>
            <p:cNvSpPr txBox="1">
              <a:spLocks noChangeArrowheads="1"/>
            </p:cNvSpPr>
            <p:nvPr/>
          </p:nvSpPr>
          <p:spPr bwMode="auto">
            <a:xfrm>
              <a:off x="4397" y="11452"/>
              <a:ext cx="939" cy="408"/>
            </a:xfrm>
            <a:prstGeom prst="rect">
              <a:avLst/>
            </a:prstGeom>
            <a:grpFill/>
            <a:ln w="9525">
              <a:solidFill>
                <a:srgbClr val="9999CC"/>
              </a:solidFill>
              <a:miter lim="800000"/>
              <a:headEnd/>
              <a:tailEnd/>
            </a:ln>
          </p:spPr>
          <p:txBody>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just" defTabSz="914400" fontAlgn="base">
                <a:spcBef>
                  <a:spcPct val="0"/>
                </a:spcBef>
                <a:spcAft>
                  <a:spcPct val="0"/>
                </a:spcAft>
                <a:defRPr/>
              </a:pPr>
              <a:r>
                <a:rPr kumimoji="1" lang="zh-CN" altLang="en-US" sz="2800" kern="0">
                  <a:solidFill>
                    <a:prstClr val="black"/>
                  </a:solidFill>
                  <a:latin typeface="Times New Roman" pitchFamily="18" charset="0"/>
                </a:rPr>
                <a:t>   </a:t>
              </a:r>
              <a:r>
                <a:rPr kumimoji="1" lang="en-US" altLang="zh-CN" sz="2800" kern="0">
                  <a:solidFill>
                    <a:prstClr val="black"/>
                  </a:solidFill>
                  <a:latin typeface="Times New Roman" pitchFamily="18" charset="0"/>
                </a:rPr>
                <a:t>a</a:t>
              </a:r>
              <a:r>
                <a:rPr kumimoji="1" lang="en-US" altLang="zh-CN" sz="2800" kern="0" baseline="-25000">
                  <a:solidFill>
                    <a:prstClr val="black"/>
                  </a:solidFill>
                  <a:latin typeface="Times New Roman" pitchFamily="18" charset="0"/>
                </a:rPr>
                <a:t>2</a:t>
              </a:r>
              <a:endParaRPr kumimoji="1" lang="en-US" altLang="zh-CN" sz="2800" b="1" kern="0">
                <a:solidFill>
                  <a:prstClr val="black"/>
                </a:solidFill>
                <a:latin typeface="Times New Roman" pitchFamily="18" charset="0"/>
              </a:endParaRPr>
            </a:p>
          </p:txBody>
        </p:sp>
        <p:sp>
          <p:nvSpPr>
            <p:cNvPr id="17" name="Line 22"/>
            <p:cNvSpPr>
              <a:spLocks noChangeShapeType="1"/>
            </p:cNvSpPr>
            <p:nvPr/>
          </p:nvSpPr>
          <p:spPr bwMode="auto">
            <a:xfrm>
              <a:off x="4710" y="11452"/>
              <a:ext cx="0" cy="408"/>
            </a:xfrm>
            <a:prstGeom prst="line">
              <a:avLst/>
            </a:prstGeom>
            <a:grpFill/>
            <a:ln w="9525">
              <a:solidFill>
                <a:srgbClr val="9999CC"/>
              </a:solidFill>
              <a:round/>
              <a:headEnd/>
              <a:tailEnd/>
            </a:ln>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sp>
          <p:nvSpPr>
            <p:cNvPr id="18" name="Line 23"/>
            <p:cNvSpPr>
              <a:spLocks noChangeShapeType="1"/>
            </p:cNvSpPr>
            <p:nvPr/>
          </p:nvSpPr>
          <p:spPr bwMode="auto">
            <a:xfrm>
              <a:off x="5023" y="11452"/>
              <a:ext cx="0" cy="408"/>
            </a:xfrm>
            <a:prstGeom prst="line">
              <a:avLst/>
            </a:prstGeom>
            <a:grpFill/>
            <a:ln w="9525">
              <a:solidFill>
                <a:srgbClr val="9999CC"/>
              </a:solidFill>
              <a:round/>
              <a:headEnd/>
              <a:tailEnd/>
            </a:ln>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grpSp>
      <p:grpSp>
        <p:nvGrpSpPr>
          <p:cNvPr id="19" name="Group 24"/>
          <p:cNvGrpSpPr>
            <a:grpSpLocks/>
          </p:cNvGrpSpPr>
          <p:nvPr/>
        </p:nvGrpSpPr>
        <p:grpSpPr bwMode="auto">
          <a:xfrm>
            <a:off x="1280794" y="1337576"/>
            <a:ext cx="982661" cy="494615"/>
            <a:chOff x="2760" y="2298"/>
            <a:chExt cx="1080" cy="468"/>
          </a:xfrm>
          <a:solidFill>
            <a:srgbClr val="FFFFCC"/>
          </a:solidFill>
        </p:grpSpPr>
        <p:sp>
          <p:nvSpPr>
            <p:cNvPr id="20" name="Text Box 25"/>
            <p:cNvSpPr txBox="1">
              <a:spLocks noChangeArrowheads="1"/>
            </p:cNvSpPr>
            <p:nvPr/>
          </p:nvSpPr>
          <p:spPr bwMode="auto">
            <a:xfrm>
              <a:off x="3480" y="2298"/>
              <a:ext cx="360" cy="468"/>
            </a:xfrm>
            <a:prstGeom prst="rect">
              <a:avLst/>
            </a:prstGeom>
            <a:grpFill/>
            <a:ln w="9525">
              <a:solidFill>
                <a:srgbClr val="9999CC"/>
              </a:solidFill>
              <a:miter lim="800000"/>
              <a:headEnd/>
              <a:tailEnd/>
            </a:ln>
          </p:spPr>
          <p:txBody>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defTabSz="914400" fontAlgn="base">
                <a:spcBef>
                  <a:spcPct val="0"/>
                </a:spcBef>
                <a:spcAft>
                  <a:spcPct val="0"/>
                </a:spcAft>
                <a:defRPr/>
              </a:pPr>
              <a:endParaRPr kumimoji="1" lang="zh-CN" altLang="en-US" sz="2800" b="1" kern="0">
                <a:solidFill>
                  <a:prstClr val="black"/>
                </a:solidFill>
                <a:latin typeface="Times New Roman" pitchFamily="18" charset="0"/>
              </a:endParaRPr>
            </a:p>
          </p:txBody>
        </p:sp>
        <p:sp>
          <p:nvSpPr>
            <p:cNvPr id="21" name="Text Box 27"/>
            <p:cNvSpPr txBox="1">
              <a:spLocks noChangeArrowheads="1"/>
            </p:cNvSpPr>
            <p:nvPr/>
          </p:nvSpPr>
          <p:spPr bwMode="auto">
            <a:xfrm>
              <a:off x="2760" y="2298"/>
              <a:ext cx="360" cy="468"/>
            </a:xfrm>
            <a:prstGeom prst="rect">
              <a:avLst/>
            </a:prstGeom>
            <a:grpFill/>
            <a:ln w="9525">
              <a:solidFill>
                <a:srgbClr val="9999CC"/>
              </a:solidFill>
              <a:miter lim="800000"/>
              <a:headEnd/>
              <a:tailEnd/>
            </a:ln>
          </p:spPr>
          <p:txBody>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defTabSz="914400" fontAlgn="base">
                <a:spcBef>
                  <a:spcPct val="0"/>
                </a:spcBef>
                <a:spcAft>
                  <a:spcPct val="0"/>
                </a:spcAft>
                <a:defRPr/>
              </a:pPr>
              <a:endParaRPr kumimoji="1" lang="zh-CN" altLang="en-US" sz="2800" b="1" kern="0">
                <a:solidFill>
                  <a:prstClr val="black"/>
                </a:solidFill>
                <a:latin typeface="Times New Roman" pitchFamily="18" charset="0"/>
              </a:endParaRPr>
            </a:p>
          </p:txBody>
        </p:sp>
      </p:grpSp>
      <p:sp>
        <p:nvSpPr>
          <p:cNvPr id="22" name="Line 28"/>
          <p:cNvSpPr>
            <a:spLocks noChangeShapeType="1"/>
          </p:cNvSpPr>
          <p:nvPr/>
        </p:nvSpPr>
        <p:spPr bwMode="auto">
          <a:xfrm>
            <a:off x="2099942" y="1502876"/>
            <a:ext cx="492125" cy="0"/>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sp>
        <p:nvSpPr>
          <p:cNvPr id="23" name="Line 29"/>
          <p:cNvSpPr>
            <a:spLocks noChangeShapeType="1"/>
          </p:cNvSpPr>
          <p:nvPr/>
        </p:nvSpPr>
        <p:spPr bwMode="auto">
          <a:xfrm>
            <a:off x="3411218" y="1502876"/>
            <a:ext cx="492125" cy="0"/>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sp>
        <p:nvSpPr>
          <p:cNvPr id="24" name="Line 30"/>
          <p:cNvSpPr>
            <a:spLocks noChangeShapeType="1"/>
          </p:cNvSpPr>
          <p:nvPr/>
        </p:nvSpPr>
        <p:spPr bwMode="auto">
          <a:xfrm>
            <a:off x="4722494" y="1502876"/>
            <a:ext cx="492125" cy="0"/>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sp>
        <p:nvSpPr>
          <p:cNvPr id="25" name="Line 31"/>
          <p:cNvSpPr>
            <a:spLocks noChangeShapeType="1"/>
          </p:cNvSpPr>
          <p:nvPr/>
        </p:nvSpPr>
        <p:spPr bwMode="auto">
          <a:xfrm>
            <a:off x="6033767" y="1502876"/>
            <a:ext cx="492125" cy="0"/>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sp>
        <p:nvSpPr>
          <p:cNvPr id="26" name="Line 32"/>
          <p:cNvSpPr>
            <a:spLocks noChangeShapeType="1"/>
          </p:cNvSpPr>
          <p:nvPr/>
        </p:nvSpPr>
        <p:spPr bwMode="auto">
          <a:xfrm flipH="1">
            <a:off x="2263454" y="1666866"/>
            <a:ext cx="492125" cy="0"/>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sp>
        <p:nvSpPr>
          <p:cNvPr id="27" name="Line 33"/>
          <p:cNvSpPr>
            <a:spLocks noChangeShapeType="1"/>
          </p:cNvSpPr>
          <p:nvPr/>
        </p:nvSpPr>
        <p:spPr bwMode="auto">
          <a:xfrm flipH="1">
            <a:off x="3574730" y="1666866"/>
            <a:ext cx="492125" cy="0"/>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sp>
        <p:nvSpPr>
          <p:cNvPr id="28" name="Line 34"/>
          <p:cNvSpPr>
            <a:spLocks noChangeShapeType="1"/>
          </p:cNvSpPr>
          <p:nvPr/>
        </p:nvSpPr>
        <p:spPr bwMode="auto">
          <a:xfrm flipH="1">
            <a:off x="4887600" y="1666866"/>
            <a:ext cx="490537" cy="0"/>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sp>
        <p:nvSpPr>
          <p:cNvPr id="29" name="Line 35"/>
          <p:cNvSpPr>
            <a:spLocks noChangeShapeType="1"/>
          </p:cNvSpPr>
          <p:nvPr/>
        </p:nvSpPr>
        <p:spPr bwMode="auto">
          <a:xfrm>
            <a:off x="7127636" y="1502876"/>
            <a:ext cx="327025" cy="0"/>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sp>
        <p:nvSpPr>
          <p:cNvPr id="30" name="Line 36"/>
          <p:cNvSpPr>
            <a:spLocks noChangeShapeType="1"/>
          </p:cNvSpPr>
          <p:nvPr/>
        </p:nvSpPr>
        <p:spPr bwMode="auto">
          <a:xfrm flipH="1">
            <a:off x="7127630" y="1666866"/>
            <a:ext cx="492125" cy="0"/>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sp>
        <p:nvSpPr>
          <p:cNvPr id="31" name="Line 37"/>
          <p:cNvSpPr>
            <a:spLocks noChangeShapeType="1"/>
          </p:cNvSpPr>
          <p:nvPr/>
        </p:nvSpPr>
        <p:spPr bwMode="auto">
          <a:xfrm flipH="1">
            <a:off x="6198874" y="1666878"/>
            <a:ext cx="327025" cy="1323"/>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grpSp>
        <p:nvGrpSpPr>
          <p:cNvPr id="32" name="Group 39"/>
          <p:cNvGrpSpPr>
            <a:grpSpLocks/>
          </p:cNvGrpSpPr>
          <p:nvPr/>
        </p:nvGrpSpPr>
        <p:grpSpPr bwMode="auto">
          <a:xfrm>
            <a:off x="8287842" y="1502876"/>
            <a:ext cx="163512" cy="163990"/>
            <a:chOff x="7980" y="3390"/>
            <a:chExt cx="360" cy="156"/>
          </a:xfrm>
          <a:solidFill>
            <a:srgbClr val="FFFFCC"/>
          </a:solidFill>
        </p:grpSpPr>
        <p:sp>
          <p:nvSpPr>
            <p:cNvPr id="33" name="Line 40"/>
            <p:cNvSpPr>
              <a:spLocks noChangeShapeType="1"/>
            </p:cNvSpPr>
            <p:nvPr/>
          </p:nvSpPr>
          <p:spPr bwMode="auto">
            <a:xfrm flipH="1">
              <a:off x="7980" y="3390"/>
              <a:ext cx="180" cy="156"/>
            </a:xfrm>
            <a:prstGeom prst="line">
              <a:avLst/>
            </a:prstGeom>
            <a:grpFill/>
            <a:ln w="9525">
              <a:solidFill>
                <a:srgbClr val="9999CC"/>
              </a:solidFill>
              <a:round/>
              <a:headEnd/>
              <a:tailEnd/>
            </a:ln>
            <a:extLst/>
          </p:spPr>
          <p:txBody>
            <a:bodyPr/>
            <a:lstStyle/>
            <a:p>
              <a:pPr defTabSz="914400" eaLnBrk="0" fontAlgn="base" hangingPunct="0">
                <a:spcBef>
                  <a:spcPct val="0"/>
                </a:spcBef>
                <a:spcAft>
                  <a:spcPct val="0"/>
                </a:spcAft>
                <a:defRPr/>
              </a:pPr>
              <a:endParaRPr lang="zh-CN" altLang="en-US" sz="2400" b="1" kern="0" smtClean="0">
                <a:solidFill>
                  <a:prstClr val="black"/>
                </a:solidFill>
                <a:latin typeface="Arial" panose="020B0604020202020204" pitchFamily="34" charset="0"/>
              </a:endParaRPr>
            </a:p>
          </p:txBody>
        </p:sp>
        <p:sp>
          <p:nvSpPr>
            <p:cNvPr id="34" name="Line 41"/>
            <p:cNvSpPr>
              <a:spLocks noChangeShapeType="1"/>
            </p:cNvSpPr>
            <p:nvPr/>
          </p:nvSpPr>
          <p:spPr bwMode="auto">
            <a:xfrm>
              <a:off x="8160" y="3390"/>
              <a:ext cx="180" cy="156"/>
            </a:xfrm>
            <a:prstGeom prst="line">
              <a:avLst/>
            </a:prstGeom>
            <a:grpFill/>
            <a:ln w="9525">
              <a:solidFill>
                <a:srgbClr val="9999CC"/>
              </a:solidFill>
              <a:round/>
              <a:headEnd/>
              <a:tailEnd/>
            </a:ln>
            <a:extLst/>
          </p:spPr>
          <p:txBody>
            <a:bodyPr/>
            <a:lstStyle/>
            <a:p>
              <a:pPr defTabSz="914400" eaLnBrk="0" fontAlgn="base" hangingPunct="0">
                <a:spcBef>
                  <a:spcPct val="0"/>
                </a:spcBef>
                <a:spcAft>
                  <a:spcPct val="0"/>
                </a:spcAft>
                <a:defRPr/>
              </a:pPr>
              <a:endParaRPr lang="zh-CN" altLang="en-US" sz="2400" b="1" kern="0" smtClean="0">
                <a:solidFill>
                  <a:prstClr val="black"/>
                </a:solidFill>
                <a:latin typeface="Arial" panose="020B0604020202020204" pitchFamily="34" charset="0"/>
              </a:endParaRPr>
            </a:p>
          </p:txBody>
        </p:sp>
      </p:grpSp>
      <p:grpSp>
        <p:nvGrpSpPr>
          <p:cNvPr id="35" name="Group 42"/>
          <p:cNvGrpSpPr>
            <a:grpSpLocks/>
          </p:cNvGrpSpPr>
          <p:nvPr/>
        </p:nvGrpSpPr>
        <p:grpSpPr bwMode="auto">
          <a:xfrm>
            <a:off x="1349054" y="1502876"/>
            <a:ext cx="163512" cy="163990"/>
            <a:chOff x="7980" y="3390"/>
            <a:chExt cx="360" cy="156"/>
          </a:xfrm>
        </p:grpSpPr>
        <p:sp>
          <p:nvSpPr>
            <p:cNvPr id="36" name="Line 43"/>
            <p:cNvSpPr>
              <a:spLocks noChangeShapeType="1"/>
            </p:cNvSpPr>
            <p:nvPr/>
          </p:nvSpPr>
          <p:spPr bwMode="auto">
            <a:xfrm flipH="1">
              <a:off x="7980" y="3390"/>
              <a:ext cx="180" cy="156"/>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sp>
          <p:nvSpPr>
            <p:cNvPr id="37" name="Line 44"/>
            <p:cNvSpPr>
              <a:spLocks noChangeShapeType="1"/>
            </p:cNvSpPr>
            <p:nvPr/>
          </p:nvSpPr>
          <p:spPr bwMode="auto">
            <a:xfrm>
              <a:off x="8160" y="3390"/>
              <a:ext cx="180" cy="156"/>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grpSp>
      <p:sp>
        <p:nvSpPr>
          <p:cNvPr id="38" name="Line 45"/>
          <p:cNvSpPr>
            <a:spLocks noChangeShapeType="1"/>
          </p:cNvSpPr>
          <p:nvPr/>
        </p:nvSpPr>
        <p:spPr bwMode="auto">
          <a:xfrm flipV="1">
            <a:off x="1690633" y="1831426"/>
            <a:ext cx="0" cy="491409"/>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sp>
        <p:nvSpPr>
          <p:cNvPr id="39" name="Rectangle 9"/>
          <p:cNvSpPr>
            <a:spLocks noChangeArrowheads="1"/>
          </p:cNvSpPr>
          <p:nvPr/>
        </p:nvSpPr>
        <p:spPr bwMode="auto">
          <a:xfrm>
            <a:off x="1605582" y="1337576"/>
            <a:ext cx="330013" cy="494615"/>
          </a:xfrm>
          <a:prstGeom prst="rect">
            <a:avLst/>
          </a:prstGeom>
          <a:pattFill prst="wdUpDiag">
            <a:fgClr>
              <a:srgbClr val="D07E06"/>
            </a:fgClr>
            <a:bgClr>
              <a:srgbClr val="FFFFCC"/>
            </a:bgClr>
          </a:pattFill>
          <a:ln w="9525">
            <a:solidFill>
              <a:srgbClr val="9999CC"/>
            </a:solidFill>
            <a:miter lim="800000"/>
            <a:headEnd/>
            <a:tailEnd/>
          </a:ln>
        </p:spPr>
        <p:txBody>
          <a:bodyPr wrap="none" anchor="ctr"/>
          <a:lstStyle/>
          <a:p>
            <a:pPr defTabSz="914400" fontAlgn="base">
              <a:spcBef>
                <a:spcPct val="0"/>
              </a:spcBef>
              <a:spcAft>
                <a:spcPct val="0"/>
              </a:spcAft>
              <a:defRPr/>
            </a:pPr>
            <a:endParaRPr lang="zh-CN" altLang="en-US" b="1" kern="0" smtClean="0">
              <a:solidFill>
                <a:prstClr val="black"/>
              </a:solidFill>
              <a:latin typeface="Arial" pitchFamily="34" charset="0"/>
            </a:endParaRPr>
          </a:p>
        </p:txBody>
      </p:sp>
      <p:sp>
        <p:nvSpPr>
          <p:cNvPr id="40" name="文本框 54"/>
          <p:cNvSpPr txBox="1"/>
          <p:nvPr/>
        </p:nvSpPr>
        <p:spPr bwMode="auto">
          <a:xfrm>
            <a:off x="6459761" y="1324038"/>
            <a:ext cx="801688" cy="461665"/>
          </a:xfrm>
          <a:prstGeom prst="rect">
            <a:avLst/>
          </a:prstGeom>
          <a:noFill/>
        </p:spPr>
        <p:txBody>
          <a:bodyPr>
            <a:spAutoFit/>
          </a:bodyPr>
          <a:lstStyle/>
          <a:p>
            <a:pPr defTabSz="914400" eaLnBrk="0" fontAlgn="base" hangingPunct="0">
              <a:spcBef>
                <a:spcPct val="0"/>
              </a:spcBef>
              <a:spcAft>
                <a:spcPct val="0"/>
              </a:spcAft>
              <a:defRPr/>
            </a:pPr>
            <a:r>
              <a:rPr lang="en-US" altLang="zh-CN" sz="2400">
                <a:ln w="0"/>
                <a:solidFill>
                  <a:prstClr val="black"/>
                </a:solidFill>
                <a:effectLst>
                  <a:outerShdw blurRad="38100" dist="19050" dir="2700000" algn="tl" rotWithShape="0">
                    <a:srgbClr val="000000">
                      <a:alpha val="40000"/>
                    </a:srgbClr>
                  </a:outerShdw>
                </a:effectLst>
                <a:latin typeface="Arial" panose="020B0604020202020204" pitchFamily="34" charset="0"/>
              </a:rPr>
              <a:t>……</a:t>
            </a:r>
            <a:endParaRPr lang="zh-CN" altLang="en-US" sz="2800">
              <a:ln w="0"/>
              <a:solidFill>
                <a:prstClr val="black"/>
              </a:solidFill>
              <a:effectLst>
                <a:outerShdw blurRad="38100" dist="19050" dir="2700000" algn="tl" rotWithShape="0">
                  <a:srgbClr val="000000">
                    <a:alpha val="40000"/>
                  </a:srgbClr>
                </a:outerShdw>
              </a:effectLst>
              <a:latin typeface="Arial" panose="020B0604020202020204" pitchFamily="34" charset="0"/>
            </a:endParaRPr>
          </a:p>
        </p:txBody>
      </p:sp>
      <p:sp>
        <p:nvSpPr>
          <p:cNvPr id="41" name="Text Box 83"/>
          <p:cNvSpPr txBox="1">
            <a:spLocks noChangeArrowheads="1"/>
          </p:cNvSpPr>
          <p:nvPr/>
        </p:nvSpPr>
        <p:spPr bwMode="auto">
          <a:xfrm>
            <a:off x="1328384" y="2263474"/>
            <a:ext cx="88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defTabSz="914400" fontAlgn="base">
              <a:spcBef>
                <a:spcPct val="0"/>
              </a:spcBef>
              <a:spcAft>
                <a:spcPct val="0"/>
              </a:spcAft>
            </a:pPr>
            <a:r>
              <a:rPr kumimoji="1" lang="en-US" altLang="zh-CN" sz="2800" smtClean="0">
                <a:solidFill>
                  <a:prstClr val="black"/>
                </a:solidFill>
                <a:latin typeface="Times New Roman" pitchFamily="18" charset="0"/>
              </a:rPr>
              <a:t>front</a:t>
            </a:r>
            <a:endParaRPr kumimoji="1" lang="en-US" altLang="zh-CN" sz="2800">
              <a:solidFill>
                <a:prstClr val="black"/>
              </a:solidFill>
              <a:latin typeface="Times New Roman" pitchFamily="18" charset="0"/>
            </a:endParaRPr>
          </a:p>
        </p:txBody>
      </p:sp>
      <p:sp>
        <p:nvSpPr>
          <p:cNvPr id="42" name="Line 45"/>
          <p:cNvSpPr>
            <a:spLocks noChangeShapeType="1"/>
          </p:cNvSpPr>
          <p:nvPr/>
        </p:nvSpPr>
        <p:spPr bwMode="auto">
          <a:xfrm flipV="1">
            <a:off x="8013413" y="1831426"/>
            <a:ext cx="0" cy="502733"/>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sp>
        <p:nvSpPr>
          <p:cNvPr id="43" name="Text Box 83"/>
          <p:cNvSpPr txBox="1">
            <a:spLocks noChangeArrowheads="1"/>
          </p:cNvSpPr>
          <p:nvPr/>
        </p:nvSpPr>
        <p:spPr bwMode="auto">
          <a:xfrm>
            <a:off x="7577945" y="2263474"/>
            <a:ext cx="7425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defTabSz="914400" fontAlgn="base">
              <a:spcBef>
                <a:spcPct val="0"/>
              </a:spcBef>
              <a:spcAft>
                <a:spcPct val="0"/>
              </a:spcAft>
            </a:pPr>
            <a:r>
              <a:rPr kumimoji="1" lang="en-US" altLang="zh-CN" sz="2800" smtClean="0">
                <a:solidFill>
                  <a:prstClr val="black"/>
                </a:solidFill>
                <a:latin typeface="Times New Roman" pitchFamily="18" charset="0"/>
              </a:rPr>
              <a:t>rear</a:t>
            </a:r>
            <a:endParaRPr kumimoji="1" lang="en-US" altLang="zh-CN" sz="2800">
              <a:solidFill>
                <a:prstClr val="black"/>
              </a:solidFill>
              <a:latin typeface="Times New Roman" pitchFamily="18" charset="0"/>
            </a:endParaRPr>
          </a:p>
        </p:txBody>
      </p:sp>
      <p:grpSp>
        <p:nvGrpSpPr>
          <p:cNvPr id="44" name="Group 24"/>
          <p:cNvGrpSpPr>
            <a:grpSpLocks/>
          </p:cNvGrpSpPr>
          <p:nvPr/>
        </p:nvGrpSpPr>
        <p:grpSpPr bwMode="auto">
          <a:xfrm>
            <a:off x="1353655" y="3443770"/>
            <a:ext cx="982661" cy="494615"/>
            <a:chOff x="2760" y="2298"/>
            <a:chExt cx="1080" cy="468"/>
          </a:xfrm>
          <a:solidFill>
            <a:srgbClr val="FFFFCC"/>
          </a:solidFill>
        </p:grpSpPr>
        <p:sp>
          <p:nvSpPr>
            <p:cNvPr id="45" name="Text Box 25"/>
            <p:cNvSpPr txBox="1">
              <a:spLocks noChangeArrowheads="1"/>
            </p:cNvSpPr>
            <p:nvPr/>
          </p:nvSpPr>
          <p:spPr bwMode="auto">
            <a:xfrm>
              <a:off x="3480" y="2298"/>
              <a:ext cx="360" cy="468"/>
            </a:xfrm>
            <a:prstGeom prst="rect">
              <a:avLst/>
            </a:prstGeom>
            <a:grpFill/>
            <a:ln w="9525">
              <a:solidFill>
                <a:srgbClr val="9999CC"/>
              </a:solidFill>
              <a:miter lim="800000"/>
              <a:headEnd/>
              <a:tailEnd/>
            </a:ln>
          </p:spPr>
          <p:txBody>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defTabSz="914400" fontAlgn="base">
                <a:spcBef>
                  <a:spcPct val="0"/>
                </a:spcBef>
                <a:spcAft>
                  <a:spcPct val="0"/>
                </a:spcAft>
                <a:defRPr/>
              </a:pPr>
              <a:endParaRPr kumimoji="1" lang="zh-CN" altLang="en-US" sz="2800" b="1" kern="0">
                <a:solidFill>
                  <a:prstClr val="black"/>
                </a:solidFill>
                <a:latin typeface="Times New Roman" pitchFamily="18" charset="0"/>
              </a:endParaRPr>
            </a:p>
          </p:txBody>
        </p:sp>
        <p:sp>
          <p:nvSpPr>
            <p:cNvPr id="46" name="Text Box 27"/>
            <p:cNvSpPr txBox="1">
              <a:spLocks noChangeArrowheads="1"/>
            </p:cNvSpPr>
            <p:nvPr/>
          </p:nvSpPr>
          <p:spPr bwMode="auto">
            <a:xfrm>
              <a:off x="2760" y="2298"/>
              <a:ext cx="360" cy="468"/>
            </a:xfrm>
            <a:prstGeom prst="rect">
              <a:avLst/>
            </a:prstGeom>
            <a:grpFill/>
            <a:ln w="9525">
              <a:solidFill>
                <a:srgbClr val="9999CC"/>
              </a:solidFill>
              <a:miter lim="800000"/>
              <a:headEnd/>
              <a:tailEnd/>
            </a:ln>
          </p:spPr>
          <p:txBody>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defTabSz="914400" fontAlgn="base">
                <a:spcBef>
                  <a:spcPct val="0"/>
                </a:spcBef>
                <a:spcAft>
                  <a:spcPct val="0"/>
                </a:spcAft>
                <a:defRPr/>
              </a:pPr>
              <a:endParaRPr kumimoji="1" lang="zh-CN" altLang="en-US" sz="2800" b="1" kern="0">
                <a:solidFill>
                  <a:prstClr val="black"/>
                </a:solidFill>
                <a:latin typeface="Times New Roman" pitchFamily="18" charset="0"/>
              </a:endParaRPr>
            </a:p>
          </p:txBody>
        </p:sp>
      </p:grpSp>
      <p:grpSp>
        <p:nvGrpSpPr>
          <p:cNvPr id="47" name="Group 42"/>
          <p:cNvGrpSpPr>
            <a:grpSpLocks/>
          </p:cNvGrpSpPr>
          <p:nvPr/>
        </p:nvGrpSpPr>
        <p:grpSpPr bwMode="auto">
          <a:xfrm>
            <a:off x="1421915" y="3609070"/>
            <a:ext cx="163512" cy="163990"/>
            <a:chOff x="7980" y="3390"/>
            <a:chExt cx="360" cy="156"/>
          </a:xfrm>
        </p:grpSpPr>
        <p:sp>
          <p:nvSpPr>
            <p:cNvPr id="48" name="Line 43"/>
            <p:cNvSpPr>
              <a:spLocks noChangeShapeType="1"/>
            </p:cNvSpPr>
            <p:nvPr/>
          </p:nvSpPr>
          <p:spPr bwMode="auto">
            <a:xfrm flipH="1">
              <a:off x="7980" y="3390"/>
              <a:ext cx="180" cy="156"/>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sp>
          <p:nvSpPr>
            <p:cNvPr id="49" name="Line 44"/>
            <p:cNvSpPr>
              <a:spLocks noChangeShapeType="1"/>
            </p:cNvSpPr>
            <p:nvPr/>
          </p:nvSpPr>
          <p:spPr bwMode="auto">
            <a:xfrm>
              <a:off x="8160" y="3390"/>
              <a:ext cx="180" cy="156"/>
            </a:xfrm>
            <a:prstGeom prst="line">
              <a:avLst/>
            </a:prstGeom>
            <a:noFill/>
            <a:ln w="9525">
              <a:solidFill>
                <a:srgbClr val="9999CC"/>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grpSp>
      <p:sp>
        <p:nvSpPr>
          <p:cNvPr id="50" name="Line 45"/>
          <p:cNvSpPr>
            <a:spLocks noChangeShapeType="1"/>
          </p:cNvSpPr>
          <p:nvPr/>
        </p:nvSpPr>
        <p:spPr bwMode="auto">
          <a:xfrm flipV="1">
            <a:off x="2099678" y="3955927"/>
            <a:ext cx="0" cy="491409"/>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sp>
        <p:nvSpPr>
          <p:cNvPr id="51" name="Rectangle 9"/>
          <p:cNvSpPr>
            <a:spLocks noChangeArrowheads="1"/>
          </p:cNvSpPr>
          <p:nvPr/>
        </p:nvSpPr>
        <p:spPr bwMode="auto">
          <a:xfrm>
            <a:off x="1678443" y="3443770"/>
            <a:ext cx="330013" cy="494615"/>
          </a:xfrm>
          <a:prstGeom prst="rect">
            <a:avLst/>
          </a:prstGeom>
          <a:pattFill prst="wdUpDiag">
            <a:fgClr>
              <a:srgbClr val="D07E06"/>
            </a:fgClr>
            <a:bgClr>
              <a:srgbClr val="FFFFCC"/>
            </a:bgClr>
          </a:pattFill>
          <a:ln w="9525">
            <a:solidFill>
              <a:srgbClr val="9999CC"/>
            </a:solidFill>
            <a:miter lim="800000"/>
            <a:headEnd/>
            <a:tailEnd/>
          </a:ln>
        </p:spPr>
        <p:txBody>
          <a:bodyPr wrap="none" anchor="ctr"/>
          <a:lstStyle/>
          <a:p>
            <a:pPr defTabSz="914400" fontAlgn="base">
              <a:spcBef>
                <a:spcPct val="0"/>
              </a:spcBef>
              <a:spcAft>
                <a:spcPct val="0"/>
              </a:spcAft>
              <a:defRPr/>
            </a:pPr>
            <a:endParaRPr lang="zh-CN" altLang="en-US" b="1" kern="0" smtClean="0">
              <a:solidFill>
                <a:prstClr val="black"/>
              </a:solidFill>
              <a:latin typeface="Arial" pitchFamily="34" charset="0"/>
            </a:endParaRPr>
          </a:p>
        </p:txBody>
      </p:sp>
      <p:sp>
        <p:nvSpPr>
          <p:cNvPr id="52" name="Text Box 83"/>
          <p:cNvSpPr txBox="1">
            <a:spLocks noChangeArrowheads="1"/>
          </p:cNvSpPr>
          <p:nvPr/>
        </p:nvSpPr>
        <p:spPr bwMode="auto">
          <a:xfrm>
            <a:off x="797634" y="4378351"/>
            <a:ext cx="88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defTabSz="914400" fontAlgn="base">
              <a:spcBef>
                <a:spcPct val="0"/>
              </a:spcBef>
              <a:spcAft>
                <a:spcPct val="0"/>
              </a:spcAft>
            </a:pPr>
            <a:r>
              <a:rPr kumimoji="1" lang="en-US" altLang="zh-CN" sz="2800" smtClean="0">
                <a:solidFill>
                  <a:prstClr val="black"/>
                </a:solidFill>
                <a:latin typeface="Times New Roman" pitchFamily="18" charset="0"/>
              </a:rPr>
              <a:t>front</a:t>
            </a:r>
            <a:endParaRPr kumimoji="1" lang="en-US" altLang="zh-CN" sz="2800">
              <a:solidFill>
                <a:prstClr val="black"/>
              </a:solidFill>
              <a:latin typeface="Times New Roman" pitchFamily="18" charset="0"/>
            </a:endParaRPr>
          </a:p>
        </p:txBody>
      </p:sp>
      <p:grpSp>
        <p:nvGrpSpPr>
          <p:cNvPr id="53" name="Group 39"/>
          <p:cNvGrpSpPr>
            <a:grpSpLocks/>
          </p:cNvGrpSpPr>
          <p:nvPr/>
        </p:nvGrpSpPr>
        <p:grpSpPr bwMode="auto">
          <a:xfrm>
            <a:off x="2114920" y="3609082"/>
            <a:ext cx="163512" cy="163990"/>
            <a:chOff x="7980" y="3390"/>
            <a:chExt cx="360" cy="156"/>
          </a:xfrm>
          <a:solidFill>
            <a:srgbClr val="FFFFCC"/>
          </a:solidFill>
        </p:grpSpPr>
        <p:sp>
          <p:nvSpPr>
            <p:cNvPr id="54" name="Line 40"/>
            <p:cNvSpPr>
              <a:spLocks noChangeShapeType="1"/>
            </p:cNvSpPr>
            <p:nvPr/>
          </p:nvSpPr>
          <p:spPr bwMode="auto">
            <a:xfrm flipH="1">
              <a:off x="7980" y="3390"/>
              <a:ext cx="180" cy="156"/>
            </a:xfrm>
            <a:prstGeom prst="line">
              <a:avLst/>
            </a:prstGeom>
            <a:grpFill/>
            <a:ln w="9525">
              <a:solidFill>
                <a:srgbClr val="9999CC"/>
              </a:solidFill>
              <a:round/>
              <a:headEnd/>
              <a:tailEnd/>
            </a:ln>
            <a:extLst/>
          </p:spPr>
          <p:txBody>
            <a:bodyPr/>
            <a:lstStyle/>
            <a:p>
              <a:pPr defTabSz="914400" eaLnBrk="0" fontAlgn="base" hangingPunct="0">
                <a:spcBef>
                  <a:spcPct val="0"/>
                </a:spcBef>
                <a:spcAft>
                  <a:spcPct val="0"/>
                </a:spcAft>
                <a:defRPr/>
              </a:pPr>
              <a:endParaRPr lang="zh-CN" altLang="en-US" sz="2400" b="1" kern="0" smtClean="0">
                <a:solidFill>
                  <a:prstClr val="black"/>
                </a:solidFill>
                <a:latin typeface="Arial" panose="020B0604020202020204" pitchFamily="34" charset="0"/>
              </a:endParaRPr>
            </a:p>
          </p:txBody>
        </p:sp>
        <p:sp>
          <p:nvSpPr>
            <p:cNvPr id="55" name="Line 41"/>
            <p:cNvSpPr>
              <a:spLocks noChangeShapeType="1"/>
            </p:cNvSpPr>
            <p:nvPr/>
          </p:nvSpPr>
          <p:spPr bwMode="auto">
            <a:xfrm>
              <a:off x="8160" y="3390"/>
              <a:ext cx="180" cy="156"/>
            </a:xfrm>
            <a:prstGeom prst="line">
              <a:avLst/>
            </a:prstGeom>
            <a:grpFill/>
            <a:ln w="9525">
              <a:solidFill>
                <a:srgbClr val="9999CC"/>
              </a:solidFill>
              <a:round/>
              <a:headEnd/>
              <a:tailEnd/>
            </a:ln>
            <a:extLst/>
          </p:spPr>
          <p:txBody>
            <a:bodyPr/>
            <a:lstStyle/>
            <a:p>
              <a:pPr defTabSz="914400" eaLnBrk="0" fontAlgn="base" hangingPunct="0">
                <a:spcBef>
                  <a:spcPct val="0"/>
                </a:spcBef>
                <a:spcAft>
                  <a:spcPct val="0"/>
                </a:spcAft>
                <a:defRPr/>
              </a:pPr>
              <a:endParaRPr lang="zh-CN" altLang="en-US" sz="2400" b="1" kern="0" smtClean="0">
                <a:solidFill>
                  <a:prstClr val="black"/>
                </a:solidFill>
                <a:latin typeface="Arial" panose="020B0604020202020204" pitchFamily="34" charset="0"/>
              </a:endParaRPr>
            </a:p>
          </p:txBody>
        </p:sp>
      </p:grpSp>
      <p:sp>
        <p:nvSpPr>
          <p:cNvPr id="56" name="Line 45"/>
          <p:cNvSpPr>
            <a:spLocks noChangeShapeType="1"/>
          </p:cNvSpPr>
          <p:nvPr/>
        </p:nvSpPr>
        <p:spPr bwMode="auto">
          <a:xfrm flipV="1">
            <a:off x="1479115" y="3944603"/>
            <a:ext cx="0" cy="502733"/>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sz="2400" kern="0" smtClean="0">
              <a:solidFill>
                <a:prstClr val="black"/>
              </a:solidFill>
              <a:latin typeface="Arial" panose="020B0604020202020204" pitchFamily="34" charset="0"/>
            </a:endParaRPr>
          </a:p>
        </p:txBody>
      </p:sp>
      <p:sp>
        <p:nvSpPr>
          <p:cNvPr id="57" name="Text Box 83"/>
          <p:cNvSpPr txBox="1">
            <a:spLocks noChangeArrowheads="1"/>
          </p:cNvSpPr>
          <p:nvPr/>
        </p:nvSpPr>
        <p:spPr bwMode="auto">
          <a:xfrm>
            <a:off x="2278432" y="4378351"/>
            <a:ext cx="7425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defTabSz="914400" fontAlgn="base">
              <a:spcBef>
                <a:spcPct val="0"/>
              </a:spcBef>
              <a:spcAft>
                <a:spcPct val="0"/>
              </a:spcAft>
            </a:pPr>
            <a:r>
              <a:rPr kumimoji="1" lang="en-US" altLang="zh-CN" sz="2800" smtClean="0">
                <a:solidFill>
                  <a:prstClr val="black"/>
                </a:solidFill>
                <a:latin typeface="Times New Roman" pitchFamily="18" charset="0"/>
              </a:rPr>
              <a:t>rear</a:t>
            </a:r>
            <a:endParaRPr kumimoji="1" lang="en-US" altLang="zh-CN" sz="2800">
              <a:solidFill>
                <a:prstClr val="black"/>
              </a:solidFill>
              <a:latin typeface="Times New Roman" pitchFamily="18" charset="0"/>
            </a:endParaRPr>
          </a:p>
        </p:txBody>
      </p:sp>
    </p:spTree>
    <p:extLst>
      <p:ext uri="{BB962C8B-B14F-4D97-AF65-F5344CB8AC3E}">
        <p14:creationId xmlns:p14="http://schemas.microsoft.com/office/powerpoint/2010/main" val="37194121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双向链表</a:t>
            </a:r>
            <a:r>
              <a:rPr lang="zh-CN" altLang="en-US"/>
              <a:t>实现</a:t>
            </a:r>
          </a:p>
        </p:txBody>
      </p:sp>
      <p:grpSp>
        <p:nvGrpSpPr>
          <p:cNvPr id="4" name="Group 24"/>
          <p:cNvGrpSpPr>
            <a:grpSpLocks/>
          </p:cNvGrpSpPr>
          <p:nvPr/>
        </p:nvGrpSpPr>
        <p:grpSpPr bwMode="auto">
          <a:xfrm>
            <a:off x="2299448" y="3914602"/>
            <a:ext cx="982661" cy="494615"/>
            <a:chOff x="2760" y="2298"/>
            <a:chExt cx="1080" cy="468"/>
          </a:xfrm>
          <a:solidFill>
            <a:srgbClr val="FFFFCC"/>
          </a:solidFill>
        </p:grpSpPr>
        <p:sp>
          <p:nvSpPr>
            <p:cNvPr id="5" name="Text Box 25"/>
            <p:cNvSpPr txBox="1">
              <a:spLocks noChangeArrowheads="1"/>
            </p:cNvSpPr>
            <p:nvPr/>
          </p:nvSpPr>
          <p:spPr bwMode="auto">
            <a:xfrm>
              <a:off x="3480" y="2298"/>
              <a:ext cx="360" cy="468"/>
            </a:xfrm>
            <a:prstGeom prst="rect">
              <a:avLst/>
            </a:prstGeom>
            <a:solidFill>
              <a:srgbClr val="FFFFCC"/>
            </a:solidFill>
            <a:ln w="9525">
              <a:solidFill>
                <a:srgbClr val="9999CC"/>
              </a:solidFill>
              <a:miter lim="800000"/>
              <a:headEnd/>
              <a:tailEnd/>
            </a:ln>
          </p:spPr>
          <p:txBody>
            <a:bodyPr wrap="none" anchor="ctr"/>
            <a:lstStyle>
              <a:defPPr>
                <a:defRPr lang="zh-CN"/>
              </a:defPPr>
              <a:lvl1pPr marR="0" lvl="0" indent="0" fontAlgn="base">
                <a:lnSpc>
                  <a:spcPct val="100000"/>
                </a:lnSpc>
                <a:spcBef>
                  <a:spcPct val="0"/>
                </a:spcBef>
                <a:spcAft>
                  <a:spcPct val="0"/>
                </a:spcAft>
                <a:buClrTx/>
                <a:buSzTx/>
                <a:buFontTx/>
                <a:buNone/>
                <a:tabLst/>
                <a:defRPr kumimoji="0" sz="2800" b="0" i="0" u="none" strike="noStrike" kern="0" cap="none" spc="0" normalizeH="0" baseline="0">
                  <a:ln>
                    <a:noFill/>
                  </a:ln>
                  <a:effectLst/>
                  <a:uLnTx/>
                  <a:uFillTx/>
                  <a:latin typeface="Arial" pitchFamily="34" charset="0"/>
                </a:defRPr>
              </a:lvl1pPr>
            </a:lstStyle>
            <a:p>
              <a:endParaRPr lang="zh-CN" altLang="en-US"/>
            </a:p>
          </p:txBody>
        </p:sp>
        <p:sp>
          <p:nvSpPr>
            <p:cNvPr id="6" name="Text Box 27"/>
            <p:cNvSpPr txBox="1">
              <a:spLocks noChangeArrowheads="1"/>
            </p:cNvSpPr>
            <p:nvPr/>
          </p:nvSpPr>
          <p:spPr bwMode="auto">
            <a:xfrm>
              <a:off x="2760" y="2298"/>
              <a:ext cx="360" cy="468"/>
            </a:xfrm>
            <a:prstGeom prst="rect">
              <a:avLst/>
            </a:prstGeom>
            <a:solidFill>
              <a:srgbClr val="FFFFCC"/>
            </a:solidFill>
            <a:ln w="9525">
              <a:solidFill>
                <a:srgbClr val="9999CC"/>
              </a:solidFill>
              <a:miter lim="800000"/>
              <a:headEnd/>
              <a:tailEnd/>
            </a:ln>
          </p:spPr>
          <p:txBody>
            <a:bodyPr wrap="none" anchor="ctr"/>
            <a:lstStyle>
              <a:defPPr>
                <a:defRPr lang="zh-CN"/>
              </a:defPPr>
              <a:lvl1pPr marR="0" lvl="0" indent="0" fontAlgn="base">
                <a:lnSpc>
                  <a:spcPct val="100000"/>
                </a:lnSpc>
                <a:spcBef>
                  <a:spcPct val="0"/>
                </a:spcBef>
                <a:spcAft>
                  <a:spcPct val="0"/>
                </a:spcAft>
                <a:buClrTx/>
                <a:buSzTx/>
                <a:buFontTx/>
                <a:buNone/>
                <a:tabLst/>
                <a:defRPr kumimoji="0" sz="2800" b="0" i="0" u="none" strike="noStrike" kern="0" cap="none" spc="0" normalizeH="0" baseline="0">
                  <a:ln>
                    <a:noFill/>
                  </a:ln>
                  <a:effectLst/>
                  <a:uLnTx/>
                  <a:uFillTx/>
                  <a:latin typeface="Arial" pitchFamily="34" charset="0"/>
                </a:defRPr>
              </a:lvl1pPr>
            </a:lstStyle>
            <a:p>
              <a:endParaRPr lang="zh-CN" altLang="en-US"/>
            </a:p>
          </p:txBody>
        </p:sp>
      </p:grpSp>
      <p:sp>
        <p:nvSpPr>
          <p:cNvPr id="7" name="Line 45"/>
          <p:cNvSpPr>
            <a:spLocks noChangeShapeType="1"/>
          </p:cNvSpPr>
          <p:nvPr/>
        </p:nvSpPr>
        <p:spPr bwMode="auto">
          <a:xfrm>
            <a:off x="1807324" y="4189684"/>
            <a:ext cx="492125" cy="1323"/>
          </a:xfrm>
          <a:prstGeom prst="line">
            <a:avLst/>
          </a:prstGeom>
          <a:noFill/>
          <a:ln w="9525">
            <a:solidFill>
              <a:srgbClr val="000000"/>
            </a:solidFill>
            <a:round/>
            <a:headEnd type="none" w="med" len="med"/>
            <a:tailEnd type="arrow"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effectLst/>
              <a:uLnTx/>
              <a:uFillTx/>
              <a:latin typeface="Arial" panose="020B0604020202020204" pitchFamily="34" charset="0"/>
            </a:endParaRPr>
          </a:p>
        </p:txBody>
      </p:sp>
      <p:sp>
        <p:nvSpPr>
          <p:cNvPr id="8" name="Rectangle 9"/>
          <p:cNvSpPr>
            <a:spLocks noChangeArrowheads="1"/>
          </p:cNvSpPr>
          <p:nvPr/>
        </p:nvSpPr>
        <p:spPr bwMode="auto">
          <a:xfrm>
            <a:off x="2624237" y="3914602"/>
            <a:ext cx="330013" cy="494615"/>
          </a:xfrm>
          <a:prstGeom prst="rect">
            <a:avLst/>
          </a:prstGeom>
          <a:pattFill prst="wdUpDiag">
            <a:fgClr>
              <a:srgbClr val="D07E06"/>
            </a:fgClr>
            <a:bgClr>
              <a:srgbClr val="FFFFCC"/>
            </a:bgClr>
          </a:pattFill>
          <a:ln w="9525">
            <a:solidFill>
              <a:srgbClr val="000000"/>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smtClean="0">
              <a:ln>
                <a:noFill/>
              </a:ln>
              <a:effectLst/>
              <a:uLnTx/>
              <a:uFillTx/>
              <a:latin typeface="Arial" pitchFamily="34" charset="0"/>
            </a:endParaRPr>
          </a:p>
        </p:txBody>
      </p:sp>
      <p:sp>
        <p:nvSpPr>
          <p:cNvPr id="9" name="Text Box 83"/>
          <p:cNvSpPr txBox="1">
            <a:spLocks noChangeArrowheads="1"/>
          </p:cNvSpPr>
          <p:nvPr/>
        </p:nvSpPr>
        <p:spPr bwMode="auto">
          <a:xfrm>
            <a:off x="971600" y="3885996"/>
            <a:ext cx="883575" cy="5232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fontAlgn="base">
              <a:spcBef>
                <a:spcPct val="0"/>
              </a:spcBef>
              <a:spcAft>
                <a:spcPct val="0"/>
              </a:spcAft>
            </a:pPr>
            <a:r>
              <a:rPr kumimoji="1" lang="en-US" altLang="zh-CN" sz="2800" smtClean="0">
                <a:latin typeface="Times New Roman" pitchFamily="18" charset="0"/>
              </a:rPr>
              <a:t>front</a:t>
            </a:r>
            <a:endParaRPr kumimoji="1" lang="en-US" altLang="zh-CN" sz="2800">
              <a:latin typeface="Times New Roman" pitchFamily="18" charset="0"/>
            </a:endParaRPr>
          </a:p>
        </p:txBody>
      </p:sp>
      <p:sp>
        <p:nvSpPr>
          <p:cNvPr id="10" name="Line 30"/>
          <p:cNvSpPr>
            <a:spLocks noChangeShapeType="1"/>
          </p:cNvSpPr>
          <p:nvPr/>
        </p:nvSpPr>
        <p:spPr bwMode="auto">
          <a:xfrm flipH="1">
            <a:off x="3619856" y="4213459"/>
            <a:ext cx="2772" cy="3712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effectLst/>
              <a:uLnTx/>
              <a:uFillTx/>
              <a:latin typeface="Arial" panose="020B0604020202020204" pitchFamily="34" charset="0"/>
            </a:endParaRPr>
          </a:p>
        </p:txBody>
      </p:sp>
      <p:sp>
        <p:nvSpPr>
          <p:cNvPr id="11" name="Line 29"/>
          <p:cNvSpPr>
            <a:spLocks noChangeShapeType="1"/>
          </p:cNvSpPr>
          <p:nvPr/>
        </p:nvSpPr>
        <p:spPr bwMode="auto">
          <a:xfrm>
            <a:off x="3165428" y="4212616"/>
            <a:ext cx="466166" cy="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effectLst/>
              <a:uLnTx/>
              <a:uFillTx/>
              <a:latin typeface="Arial" panose="020B0604020202020204" pitchFamily="34" charset="0"/>
            </a:endParaRPr>
          </a:p>
        </p:txBody>
      </p:sp>
      <p:sp>
        <p:nvSpPr>
          <p:cNvPr id="12" name="Line 27"/>
          <p:cNvSpPr>
            <a:spLocks noChangeShapeType="1"/>
          </p:cNvSpPr>
          <p:nvPr/>
        </p:nvSpPr>
        <p:spPr bwMode="auto">
          <a:xfrm>
            <a:off x="2036297" y="4337170"/>
            <a:ext cx="0" cy="2739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effectLst/>
              <a:uLnTx/>
              <a:uFillTx/>
              <a:latin typeface="Arial" panose="020B0604020202020204" pitchFamily="34" charset="0"/>
            </a:endParaRPr>
          </a:p>
        </p:txBody>
      </p:sp>
      <p:sp>
        <p:nvSpPr>
          <p:cNvPr id="13" name="Line 28"/>
          <p:cNvSpPr>
            <a:spLocks noChangeShapeType="1"/>
          </p:cNvSpPr>
          <p:nvPr/>
        </p:nvSpPr>
        <p:spPr bwMode="auto">
          <a:xfrm flipV="1">
            <a:off x="2048998" y="4595432"/>
            <a:ext cx="1582598" cy="29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effectLst/>
              <a:uLnTx/>
              <a:uFillTx/>
              <a:latin typeface="Arial" panose="020B0604020202020204" pitchFamily="34" charset="0"/>
            </a:endParaRPr>
          </a:p>
        </p:txBody>
      </p:sp>
      <p:sp>
        <p:nvSpPr>
          <p:cNvPr id="14" name="Line 87"/>
          <p:cNvSpPr>
            <a:spLocks noChangeShapeType="1"/>
          </p:cNvSpPr>
          <p:nvPr/>
        </p:nvSpPr>
        <p:spPr bwMode="auto">
          <a:xfrm flipV="1">
            <a:off x="2048996" y="4088666"/>
            <a:ext cx="432749"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effectLst/>
              <a:uLnTx/>
              <a:uFillTx/>
              <a:latin typeface="Arial" panose="020B0604020202020204" pitchFamily="34" charset="0"/>
            </a:endParaRPr>
          </a:p>
        </p:txBody>
      </p:sp>
      <p:sp>
        <p:nvSpPr>
          <p:cNvPr id="15" name="Line 91"/>
          <p:cNvSpPr>
            <a:spLocks noChangeShapeType="1"/>
          </p:cNvSpPr>
          <p:nvPr/>
        </p:nvSpPr>
        <p:spPr bwMode="auto">
          <a:xfrm>
            <a:off x="2040296" y="3740007"/>
            <a:ext cx="0" cy="3492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effectLst/>
              <a:uLnTx/>
              <a:uFillTx/>
              <a:latin typeface="Arial" panose="020B0604020202020204" pitchFamily="34" charset="0"/>
            </a:endParaRPr>
          </a:p>
        </p:txBody>
      </p:sp>
      <p:sp>
        <p:nvSpPr>
          <p:cNvPr id="16" name="Line 28"/>
          <p:cNvSpPr>
            <a:spLocks noChangeShapeType="1"/>
          </p:cNvSpPr>
          <p:nvPr/>
        </p:nvSpPr>
        <p:spPr bwMode="auto">
          <a:xfrm>
            <a:off x="2031599" y="3742355"/>
            <a:ext cx="1621468" cy="44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effectLst/>
              <a:uLnTx/>
              <a:uFillTx/>
              <a:latin typeface="Arial" panose="020B0604020202020204" pitchFamily="34" charset="0"/>
            </a:endParaRPr>
          </a:p>
        </p:txBody>
      </p:sp>
      <p:sp>
        <p:nvSpPr>
          <p:cNvPr id="17" name="Line 92"/>
          <p:cNvSpPr>
            <a:spLocks noChangeShapeType="1"/>
          </p:cNvSpPr>
          <p:nvPr/>
        </p:nvSpPr>
        <p:spPr bwMode="auto">
          <a:xfrm>
            <a:off x="3643839" y="3746779"/>
            <a:ext cx="9235" cy="2958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effectLst/>
              <a:uLnTx/>
              <a:uFillTx/>
              <a:latin typeface="Arial" panose="020B0604020202020204" pitchFamily="34" charset="0"/>
            </a:endParaRPr>
          </a:p>
        </p:txBody>
      </p:sp>
      <p:sp>
        <p:nvSpPr>
          <p:cNvPr id="18" name="Line 82"/>
          <p:cNvSpPr>
            <a:spLocks noChangeShapeType="1"/>
          </p:cNvSpPr>
          <p:nvPr/>
        </p:nvSpPr>
        <p:spPr bwMode="auto">
          <a:xfrm>
            <a:off x="3272879" y="4042660"/>
            <a:ext cx="380195" cy="0"/>
          </a:xfrm>
          <a:prstGeom prst="line">
            <a:avLst/>
          </a:prstGeom>
          <a:noFill/>
          <a:ln w="9525">
            <a:solidFill>
              <a:srgbClr val="000000"/>
            </a:solidFill>
            <a:round/>
            <a:headEnd type="arrow"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effectLst/>
              <a:uLnTx/>
              <a:uFillTx/>
              <a:latin typeface="Arial" panose="020B0604020202020204" pitchFamily="34" charset="0"/>
            </a:endParaRPr>
          </a:p>
        </p:txBody>
      </p:sp>
      <p:sp>
        <p:nvSpPr>
          <p:cNvPr id="19" name="Line 78"/>
          <p:cNvSpPr>
            <a:spLocks noChangeShapeType="1"/>
          </p:cNvSpPr>
          <p:nvPr/>
        </p:nvSpPr>
        <p:spPr bwMode="auto">
          <a:xfrm>
            <a:off x="2036296" y="4337164"/>
            <a:ext cx="406400" cy="0"/>
          </a:xfrm>
          <a:prstGeom prst="line">
            <a:avLst/>
          </a:prstGeom>
          <a:noFill/>
          <a:ln w="9525">
            <a:solidFill>
              <a:srgbClr val="000000"/>
            </a:solidFill>
            <a:round/>
            <a:headEnd type="none" w="med" len="me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effectLst/>
              <a:uLnTx/>
              <a:uFillTx/>
              <a:latin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065412"/>
            <a:ext cx="8530788" cy="839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5632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顺序结构，可能发生上溢出与下溢出</a:t>
            </a:r>
            <a:endParaRPr lang="en-US" altLang="zh-CN" dirty="0" smtClean="0"/>
          </a:p>
          <a:p>
            <a:r>
              <a:rPr lang="zh-CN" altLang="en-US" dirty="0" smtClean="0"/>
              <a:t>链式结构，可能发生下溢出</a:t>
            </a:r>
            <a:endParaRPr lang="zh-CN" altLang="en-US" dirty="0"/>
          </a:p>
        </p:txBody>
      </p:sp>
      <p:sp>
        <p:nvSpPr>
          <p:cNvPr id="3" name="标题 2"/>
          <p:cNvSpPr>
            <a:spLocks noGrp="1"/>
          </p:cNvSpPr>
          <p:nvPr>
            <p:ph type="title"/>
          </p:nvPr>
        </p:nvSpPr>
        <p:spPr>
          <a:xfrm>
            <a:off x="1007999" y="121196"/>
            <a:ext cx="8316529" cy="540314"/>
          </a:xfrm>
        </p:spPr>
        <p:txBody>
          <a:bodyPr>
            <a:normAutofit fontScale="90000"/>
          </a:bodyPr>
          <a:lstStyle/>
          <a:p>
            <a:r>
              <a:rPr lang="zh-CN" altLang="en-US" dirty="0" smtClean="0"/>
              <a:t>上溢出（</a:t>
            </a:r>
            <a:r>
              <a:rPr lang="en-US" altLang="zh-CN" dirty="0" smtClean="0"/>
              <a:t>overflow</a:t>
            </a:r>
            <a:r>
              <a:rPr lang="zh-CN" altLang="en-US" dirty="0" smtClean="0"/>
              <a:t>）与下溢出（</a:t>
            </a:r>
            <a:r>
              <a:rPr lang="en-US" altLang="zh-CN" dirty="0" smtClean="0"/>
              <a:t>underflow</a:t>
            </a:r>
            <a:r>
              <a:rPr lang="zh-CN" altLang="en-US" dirty="0" smtClean="0"/>
              <a:t>）</a:t>
            </a:r>
            <a:endParaRPr lang="zh-CN" altLang="en-US" dirty="0"/>
          </a:p>
        </p:txBody>
      </p:sp>
    </p:spTree>
    <p:extLst>
      <p:ext uri="{BB962C8B-B14F-4D97-AF65-F5344CB8AC3E}">
        <p14:creationId xmlns:p14="http://schemas.microsoft.com/office/powerpoint/2010/main" val="365882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队列的</a:t>
            </a:r>
            <a:r>
              <a:rPr lang="zh-CN" altLang="en-US" dirty="0" smtClean="0"/>
              <a:t>应用</a:t>
            </a:r>
            <a:endParaRPr lang="zh-CN" altLang="en-US" dirty="0"/>
          </a:p>
        </p:txBody>
      </p:sp>
    </p:spTree>
    <p:extLst>
      <p:ext uri="{BB962C8B-B14F-4D97-AF65-F5344CB8AC3E}">
        <p14:creationId xmlns:p14="http://schemas.microsoft.com/office/powerpoint/2010/main" val="96201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zh-CN" altLang="en-US" smtClean="0"/>
              <a:t>迷宫求解</a:t>
            </a:r>
          </a:p>
          <a:p>
            <a:r>
              <a:rPr lang="zh-CN" altLang="en-US" smtClean="0"/>
              <a:t>打印杨辉三角形</a:t>
            </a:r>
            <a:endParaRPr lang="en-US" altLang="zh-CN" smtClean="0"/>
          </a:p>
          <a:p>
            <a:r>
              <a:rPr lang="zh-CN" altLang="en-US" smtClean="0"/>
              <a:t>多项式运算</a:t>
            </a:r>
            <a:endParaRPr lang="en-US" altLang="zh-CN" smtClean="0"/>
          </a:p>
          <a:p>
            <a:r>
              <a:rPr lang="zh-CN" altLang="en-US"/>
              <a:t>约瑟</a:t>
            </a:r>
            <a:r>
              <a:rPr lang="zh-CN" altLang="en-US" smtClean="0"/>
              <a:t>夫环</a:t>
            </a:r>
            <a:endParaRPr lang="en-US" altLang="zh-CN" smtClean="0"/>
          </a:p>
          <a:p>
            <a:r>
              <a:rPr lang="zh-CN" altLang="en-US" smtClean="0"/>
              <a:t>打印队列模拟</a:t>
            </a:r>
            <a:endParaRPr lang="en-US" altLang="zh-CN" dirty="0" smtClean="0"/>
          </a:p>
        </p:txBody>
      </p:sp>
      <p:sp>
        <p:nvSpPr>
          <p:cNvPr id="3" name="标题 2"/>
          <p:cNvSpPr>
            <a:spLocks noGrp="1"/>
          </p:cNvSpPr>
          <p:nvPr>
            <p:ph type="title"/>
          </p:nvPr>
        </p:nvSpPr>
        <p:spPr/>
        <p:txBody>
          <a:bodyPr>
            <a:normAutofit fontScale="90000"/>
          </a:bodyPr>
          <a:lstStyle/>
          <a:p>
            <a:r>
              <a:rPr lang="zh-CN" altLang="en-US" dirty="0" smtClean="0"/>
              <a:t>应用举例</a:t>
            </a:r>
            <a:endParaRPr lang="zh-CN" altLang="en-US" dirty="0"/>
          </a:p>
        </p:txBody>
      </p:sp>
    </p:spTree>
    <p:extLst>
      <p:ext uri="{BB962C8B-B14F-4D97-AF65-F5344CB8AC3E}">
        <p14:creationId xmlns:p14="http://schemas.microsoft.com/office/powerpoint/2010/main" val="3978809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队列概念及性质</a:t>
            </a:r>
            <a:endParaRPr lang="zh-CN" altLang="en-US" dirty="0"/>
          </a:p>
        </p:txBody>
      </p:sp>
    </p:spTree>
    <p:extLst>
      <p:ext uri="{BB962C8B-B14F-4D97-AF65-F5344CB8AC3E}">
        <p14:creationId xmlns:p14="http://schemas.microsoft.com/office/powerpoint/2010/main" val="241365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迷宫求解</a:t>
            </a:r>
            <a:endParaRPr lang="zh-CN" altLang="en-US" dirty="0"/>
          </a:p>
        </p:txBody>
      </p:sp>
      <p:sp>
        <p:nvSpPr>
          <p:cNvPr id="2" name="矩形 1"/>
          <p:cNvSpPr/>
          <p:nvPr/>
        </p:nvSpPr>
        <p:spPr>
          <a:xfrm>
            <a:off x="395536" y="985292"/>
            <a:ext cx="2592288" cy="1323439"/>
          </a:xfrm>
          <a:prstGeom prst="rect">
            <a:avLst/>
          </a:prstGeom>
        </p:spPr>
        <p:txBody>
          <a:bodyPr wrap="square">
            <a:spAutoFit/>
          </a:bodyPr>
          <a:lstStyle/>
          <a:p>
            <a:pPr marL="342900" indent="-342900">
              <a:buFont typeface="Arial" panose="020B0604020202020204" pitchFamily="34" charset="0"/>
              <a:buChar char="•"/>
            </a:pPr>
            <a:r>
              <a:rPr lang="zh-CN" altLang="en-US" sz="2000" smtClean="0"/>
              <a:t>一</a:t>
            </a:r>
            <a:r>
              <a:rPr lang="zh-CN" altLang="en-US" sz="2000"/>
              <a:t>个入口和一个出口的单迷宫</a:t>
            </a:r>
            <a:r>
              <a:rPr lang="zh-CN" altLang="en-US" sz="2000" smtClean="0"/>
              <a:t>，寻找</a:t>
            </a:r>
            <a:r>
              <a:rPr lang="zh-CN" altLang="en-US" sz="2000"/>
              <a:t>从迷宫入口到出口的路径。</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457200"/>
            <a:ext cx="50292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395536" y="2351697"/>
            <a:ext cx="2592288" cy="2862322"/>
          </a:xfrm>
          <a:prstGeom prst="rect">
            <a:avLst/>
          </a:prstGeom>
        </p:spPr>
        <p:txBody>
          <a:bodyPr wrap="square">
            <a:spAutoFit/>
          </a:bodyPr>
          <a:lstStyle/>
          <a:p>
            <a:pPr marL="342900" indent="-342900">
              <a:buFont typeface="Arial" panose="020B0604020202020204" pitchFamily="34" charset="0"/>
              <a:buChar char="•"/>
            </a:pPr>
            <a:r>
              <a:rPr lang="zh-CN" altLang="en-US" sz="2000"/>
              <a:t>迷宫</a:t>
            </a:r>
            <a:r>
              <a:rPr lang="zh-CN" altLang="en-US" sz="2000" smtClean="0"/>
              <a:t>由可</a:t>
            </a:r>
            <a:r>
              <a:rPr lang="zh-CN" altLang="en-US" sz="2000"/>
              <a:t>通</a:t>
            </a:r>
            <a:r>
              <a:rPr lang="zh-CN" altLang="en-US" sz="2000" smtClean="0"/>
              <a:t>方格（白色）和不可</a:t>
            </a:r>
            <a:r>
              <a:rPr lang="zh-CN" altLang="en-US" sz="2000"/>
              <a:t>通</a:t>
            </a:r>
            <a:r>
              <a:rPr lang="zh-CN" altLang="en-US" sz="2000" smtClean="0"/>
              <a:t>方格（黑色）构成</a:t>
            </a:r>
            <a:r>
              <a:rPr lang="zh-CN" altLang="en-US" sz="2000"/>
              <a:t>，每个方格用它所在的行列坐标位置表示</a:t>
            </a:r>
            <a:r>
              <a:rPr lang="zh-CN" altLang="en-US" sz="2000" smtClean="0"/>
              <a:t>。如右图所示为</a:t>
            </a:r>
            <a:r>
              <a:rPr lang="en-US" altLang="zh-CN" sz="2000" smtClean="0"/>
              <a:t>10</a:t>
            </a:r>
            <a:r>
              <a:rPr lang="zh-CN" altLang="en-US" sz="2000"/>
              <a:t>行</a:t>
            </a:r>
            <a:r>
              <a:rPr lang="en-US" altLang="zh-CN" sz="2000"/>
              <a:t>10</a:t>
            </a:r>
            <a:r>
              <a:rPr lang="zh-CN" altLang="en-US" sz="2000"/>
              <a:t>列的迷宫，求入口</a:t>
            </a:r>
            <a:r>
              <a:rPr lang="en-US" altLang="zh-CN" sz="2000"/>
              <a:t>(0,3)</a:t>
            </a:r>
            <a:r>
              <a:rPr lang="zh-CN" altLang="en-US" sz="2000"/>
              <a:t>到出口</a:t>
            </a:r>
            <a:r>
              <a:rPr lang="en-US" altLang="zh-CN" sz="2000"/>
              <a:t>(9,9)</a:t>
            </a:r>
            <a:r>
              <a:rPr lang="zh-CN" altLang="en-US" sz="2000"/>
              <a:t>的路径。</a:t>
            </a:r>
          </a:p>
        </p:txBody>
      </p:sp>
    </p:spTree>
    <p:extLst>
      <p:ext uri="{BB962C8B-B14F-4D97-AF65-F5344CB8AC3E}">
        <p14:creationId xmlns:p14="http://schemas.microsoft.com/office/powerpoint/2010/main" val="218710810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zh-CN" altLang="en-US" smtClean="0"/>
              <a:t>定义迷宫类，封装基本方法和属性</a:t>
            </a:r>
            <a:endParaRPr lang="en-US" altLang="zh-CN" smtClean="0"/>
          </a:p>
          <a:p>
            <a:r>
              <a:rPr lang="zh-CN" altLang="en-US" smtClean="0"/>
              <a:t>二维矩阵，用</a:t>
            </a:r>
            <a:r>
              <a:rPr lang="zh-CN" altLang="en-US"/>
              <a:t>一个二维的列表存储迷宫，设为</a:t>
            </a:r>
            <a:r>
              <a:rPr lang="en-US" altLang="zh-CN" smtClean="0"/>
              <a:t>maze</a:t>
            </a:r>
            <a:r>
              <a:rPr lang="zh-CN" altLang="en-US" smtClean="0"/>
              <a:t> </a:t>
            </a:r>
            <a:r>
              <a:rPr lang="en-US" altLang="zh-CN" smtClean="0"/>
              <a:t>[</a:t>
            </a:r>
            <a:r>
              <a:rPr lang="en-US" altLang="zh-CN"/>
              <a:t>maxrow][maxcol]</a:t>
            </a:r>
          </a:p>
          <a:p>
            <a:r>
              <a:rPr lang="zh-CN" altLang="en-US"/>
              <a:t>设</a:t>
            </a:r>
            <a:r>
              <a:rPr lang="zh-CN" altLang="en-US">
                <a:solidFill>
                  <a:srgbClr val="FF0000"/>
                </a:solidFill>
              </a:rPr>
              <a:t>当前位置坐标</a:t>
            </a:r>
            <a:r>
              <a:rPr lang="zh-CN" altLang="en-US"/>
              <a:t>为</a:t>
            </a:r>
            <a:r>
              <a:rPr lang="en-US" altLang="zh-CN"/>
              <a:t>position</a:t>
            </a:r>
            <a:r>
              <a:rPr lang="en-US" altLang="zh-CN" smtClean="0"/>
              <a:t>=(i,j)</a:t>
            </a:r>
            <a:endParaRPr lang="en-US" altLang="zh-CN"/>
          </a:p>
          <a:p>
            <a:r>
              <a:rPr lang="en-US" altLang="zh-CN" smtClean="0"/>
              <a:t>maze[i][j]=0(</a:t>
            </a:r>
            <a:r>
              <a:rPr lang="en-US" altLang="zh-CN" smtClean="0">
                <a:solidFill>
                  <a:srgbClr val="FF0000"/>
                </a:solidFill>
              </a:rPr>
              <a:t>PASSABLE,</a:t>
            </a:r>
            <a:r>
              <a:rPr lang="en-US" altLang="zh-CN">
                <a:solidFill>
                  <a:srgbClr val="FF0000"/>
                </a:solidFill>
              </a:rPr>
              <a:t> PART_OF_PATH</a:t>
            </a:r>
            <a:r>
              <a:rPr lang="en-US" altLang="zh-CN" smtClean="0"/>
              <a:t>),</a:t>
            </a:r>
            <a:r>
              <a:rPr lang="zh-CN" altLang="en-US"/>
              <a:t>该位置可以通行</a:t>
            </a:r>
            <a:endParaRPr lang="en-US" altLang="zh-CN"/>
          </a:p>
          <a:p>
            <a:r>
              <a:rPr lang="en-US" altLang="zh-CN" smtClean="0"/>
              <a:t>maze[i][j]=1(</a:t>
            </a:r>
            <a:r>
              <a:rPr lang="en-US" altLang="zh-CN" smtClean="0">
                <a:solidFill>
                  <a:srgbClr val="FF0000"/>
                </a:solidFill>
              </a:rPr>
              <a:t>OBSTACLE,</a:t>
            </a:r>
            <a:r>
              <a:rPr lang="en-US" altLang="zh-CN">
                <a:solidFill>
                  <a:srgbClr val="FF0000"/>
                </a:solidFill>
              </a:rPr>
              <a:t> DEAD_END</a:t>
            </a:r>
            <a:r>
              <a:rPr lang="en-US" altLang="zh-CN" smtClean="0"/>
              <a:t>),</a:t>
            </a:r>
            <a:r>
              <a:rPr lang="zh-CN" altLang="en-US"/>
              <a:t>该位置不可以通行</a:t>
            </a:r>
            <a:endParaRPr lang="en-US" altLang="zh-CN"/>
          </a:p>
          <a:p>
            <a:r>
              <a:rPr lang="en-US" altLang="zh-CN" smtClean="0"/>
              <a:t>maze[i][j]=2(</a:t>
            </a:r>
            <a:r>
              <a:rPr lang="en-US" altLang="zh-CN" smtClean="0">
                <a:solidFill>
                  <a:srgbClr val="FF0000"/>
                </a:solidFill>
              </a:rPr>
              <a:t>TRIED</a:t>
            </a:r>
            <a:r>
              <a:rPr lang="en-US" altLang="zh-CN" smtClean="0"/>
              <a:t>),</a:t>
            </a:r>
            <a:r>
              <a:rPr lang="zh-CN" altLang="en-US"/>
              <a:t>该位置已经</a:t>
            </a:r>
            <a:r>
              <a:rPr lang="zh-CN" altLang="en-US" smtClean="0"/>
              <a:t>走过（</a:t>
            </a:r>
            <a:r>
              <a:rPr lang="zh-CN" altLang="en-US"/>
              <a:t>为防止在某位置上重复绕</a:t>
            </a:r>
            <a:r>
              <a:rPr lang="zh-CN" altLang="en-US" smtClean="0"/>
              <a:t>圈）</a:t>
            </a:r>
            <a:endParaRPr lang="en-US" altLang="zh-CN"/>
          </a:p>
        </p:txBody>
      </p:sp>
      <p:sp>
        <p:nvSpPr>
          <p:cNvPr id="3" name="标题 2"/>
          <p:cNvSpPr>
            <a:spLocks noGrp="1"/>
          </p:cNvSpPr>
          <p:nvPr>
            <p:ph type="title"/>
          </p:nvPr>
        </p:nvSpPr>
        <p:spPr/>
        <p:txBody>
          <a:bodyPr>
            <a:normAutofit fontScale="90000"/>
          </a:bodyPr>
          <a:lstStyle/>
          <a:p>
            <a:r>
              <a:rPr lang="zh-CN" altLang="en-US"/>
              <a:t>迷宫的存储</a:t>
            </a:r>
            <a:r>
              <a:rPr lang="zh-CN" altLang="en-US" smtClean="0"/>
              <a:t>表示</a:t>
            </a:r>
            <a:endParaRPr lang="zh-CN" altLang="en-US" dirty="0"/>
          </a:p>
        </p:txBody>
      </p:sp>
    </p:spTree>
    <p:extLst>
      <p:ext uri="{BB962C8B-B14F-4D97-AF65-F5344CB8AC3E}">
        <p14:creationId xmlns:p14="http://schemas.microsoft.com/office/powerpoint/2010/main" val="31220919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zh-CN" altLang="en-US" smtClean="0"/>
              <a:t>使用</a:t>
            </a:r>
            <a:r>
              <a:rPr lang="en-US" altLang="zh-CN"/>
              <a:t>python</a:t>
            </a:r>
            <a:r>
              <a:rPr lang="zh-CN" altLang="en-US"/>
              <a:t>中</a:t>
            </a:r>
            <a:r>
              <a:rPr lang="en-US" altLang="zh-CN"/>
              <a:t>turtle</a:t>
            </a:r>
            <a:r>
              <a:rPr lang="zh-CN" altLang="en-US"/>
              <a:t>库，模拟一个小乌龟对象在画好的迷宫中从起点不断试探，最后走到终点找到路径的过程</a:t>
            </a:r>
            <a:r>
              <a:rPr lang="zh-CN" altLang="en-US" smtClean="0"/>
              <a:t>。</a:t>
            </a:r>
            <a:endParaRPr lang="en-US" altLang="zh-CN" smtClean="0"/>
          </a:p>
          <a:p>
            <a:r>
              <a:rPr lang="zh-CN" altLang="zh-CN"/>
              <a:t>当探测到某一个可通位置时，对该位置做已走过标记</a:t>
            </a:r>
            <a:r>
              <a:rPr lang="en-US" altLang="zh-CN" smtClean="0"/>
              <a:t>TRIED</a:t>
            </a:r>
            <a:r>
              <a:rPr lang="en-US" altLang="zh-CN" smtClean="0">
                <a:solidFill>
                  <a:srgbClr val="FF0000"/>
                </a:solidFill>
              </a:rPr>
              <a:t>(2)</a:t>
            </a:r>
            <a:r>
              <a:rPr lang="zh-CN" altLang="zh-CN" smtClean="0"/>
              <a:t>，</a:t>
            </a:r>
            <a:r>
              <a:rPr lang="zh-CN" altLang="zh-CN"/>
              <a:t>假设是撒黑色粉末</a:t>
            </a:r>
            <a:r>
              <a:rPr lang="zh-CN" altLang="zh-CN" smtClean="0"/>
              <a:t>；</a:t>
            </a:r>
            <a:endParaRPr lang="en-US" altLang="zh-CN" smtClean="0"/>
          </a:p>
          <a:p>
            <a:r>
              <a:rPr lang="zh-CN" altLang="zh-CN" smtClean="0"/>
              <a:t>当</a:t>
            </a:r>
            <a:r>
              <a:rPr lang="zh-CN" altLang="zh-CN"/>
              <a:t>走到一个位置后发现从该位置无法走到出口，则做死胡同标记</a:t>
            </a:r>
            <a:r>
              <a:rPr lang="en-US" altLang="zh-CN" smtClean="0"/>
              <a:t>DEAD_END</a:t>
            </a:r>
            <a:r>
              <a:rPr lang="en-US" altLang="zh-CN" smtClean="0">
                <a:solidFill>
                  <a:srgbClr val="FF0000"/>
                </a:solidFill>
              </a:rPr>
              <a:t>(1)</a:t>
            </a:r>
            <a:r>
              <a:rPr lang="zh-CN" altLang="zh-CN" smtClean="0"/>
              <a:t>，</a:t>
            </a:r>
            <a:r>
              <a:rPr lang="zh-CN" altLang="zh-CN"/>
              <a:t>假设撒红色</a:t>
            </a:r>
            <a:r>
              <a:rPr lang="zh-CN" altLang="zh-CN" smtClean="0"/>
              <a:t>粉末</a:t>
            </a:r>
            <a:r>
              <a:rPr lang="zh-CN" altLang="en-US" smtClean="0"/>
              <a:t>；</a:t>
            </a:r>
            <a:endParaRPr lang="en-US" altLang="zh-CN" smtClean="0"/>
          </a:p>
          <a:p>
            <a:r>
              <a:rPr lang="zh-CN" altLang="zh-CN" smtClean="0"/>
              <a:t>在</a:t>
            </a:r>
            <a:r>
              <a:rPr lang="zh-CN" altLang="zh-CN"/>
              <a:t>找到迷宫出口后，小乌龟又把从出口到入口的路径上的位置全部做标记</a:t>
            </a:r>
            <a:r>
              <a:rPr lang="en-US" altLang="zh-CN" smtClean="0"/>
              <a:t>PART_OF_PATH</a:t>
            </a:r>
            <a:r>
              <a:rPr lang="en-US" altLang="zh-CN" smtClean="0">
                <a:solidFill>
                  <a:srgbClr val="FF0000"/>
                </a:solidFill>
              </a:rPr>
              <a:t>(0)</a:t>
            </a:r>
            <a:r>
              <a:rPr lang="zh-CN" altLang="zh-CN" smtClean="0"/>
              <a:t>，</a:t>
            </a:r>
            <a:r>
              <a:rPr lang="zh-CN" altLang="zh-CN"/>
              <a:t>假设撒绿色粉末。</a:t>
            </a:r>
          </a:p>
          <a:p>
            <a:endParaRPr lang="zh-CN" altLang="en-US"/>
          </a:p>
        </p:txBody>
      </p:sp>
      <p:sp>
        <p:nvSpPr>
          <p:cNvPr id="3" name="标题 2"/>
          <p:cNvSpPr>
            <a:spLocks noGrp="1"/>
          </p:cNvSpPr>
          <p:nvPr>
            <p:ph type="title"/>
          </p:nvPr>
        </p:nvSpPr>
        <p:spPr/>
        <p:txBody>
          <a:bodyPr>
            <a:normAutofit fontScale="90000"/>
          </a:bodyPr>
          <a:lstStyle/>
          <a:p>
            <a:r>
              <a:rPr lang="zh-CN" altLang="en-US" smtClean="0"/>
              <a:t>可视化迷宫求解</a:t>
            </a:r>
            <a:endParaRPr lang="zh-CN" altLang="en-US"/>
          </a:p>
        </p:txBody>
      </p:sp>
    </p:spTree>
    <p:extLst>
      <p:ext uri="{BB962C8B-B14F-4D97-AF65-F5344CB8AC3E}">
        <p14:creationId xmlns:p14="http://schemas.microsoft.com/office/powerpoint/2010/main" val="717096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当前位置与</a:t>
            </a:r>
            <a:r>
              <a:rPr lang="en-US" altLang="zh-CN"/>
              <a:t>4</a:t>
            </a:r>
            <a:r>
              <a:rPr lang="zh-CN" altLang="en-US"/>
              <a:t>个方向的邻居</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1273324"/>
            <a:ext cx="5636755"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圆角矩形标注 5"/>
          <p:cNvSpPr/>
          <p:nvPr/>
        </p:nvSpPr>
        <p:spPr>
          <a:xfrm>
            <a:off x="6012160" y="1057300"/>
            <a:ext cx="2664296" cy="936104"/>
          </a:xfrm>
          <a:prstGeom prst="wedgeRoundRectCallout">
            <a:avLst/>
          </a:prstGeom>
        </p:spPr>
        <p:style>
          <a:lnRef idx="1">
            <a:schemeClr val="accent1"/>
          </a:lnRef>
          <a:fillRef idx="3">
            <a:schemeClr val="accent1"/>
          </a:fillRef>
          <a:effectRef idx="2">
            <a:schemeClr val="accent1"/>
          </a:effectRef>
          <a:fontRef idx="minor">
            <a:schemeClr val="lt1"/>
          </a:fontRef>
        </p:style>
        <p:txBody>
          <a:bodyPr lIns="91428" tIns="45714" rIns="91428" bIns="45714" rtlCol="0" anchor="ctr"/>
          <a:lstStyle/>
          <a:p>
            <a:pPr algn="ctr"/>
            <a:r>
              <a:rPr lang="zh-CN" altLang="en-US" smtClean="0"/>
              <a:t>对迷宫的边界位置</a:t>
            </a:r>
            <a:r>
              <a:rPr lang="zh-CN" altLang="en-US"/>
              <a:t>？</a:t>
            </a:r>
            <a:endParaRPr lang="zh-CN" altLang="en-US" dirty="0"/>
          </a:p>
        </p:txBody>
      </p:sp>
      <p:sp>
        <p:nvSpPr>
          <p:cNvPr id="5" name="Rectangle 3"/>
          <p:cNvSpPr>
            <a:spLocks noChangeArrowheads="1"/>
          </p:cNvSpPr>
          <p:nvPr/>
        </p:nvSpPr>
        <p:spPr bwMode="auto">
          <a:xfrm>
            <a:off x="1043608" y="4562610"/>
            <a:ext cx="6696744"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rgbClr val="000000"/>
                </a:solidFill>
                <a:effectLst/>
                <a:latin typeface="Consolas" pitchFamily="49" charset="0"/>
                <a:ea typeface="宋体" pitchFamily="2" charset="-122"/>
                <a:cs typeface="宋体" pitchFamily="2" charset="-122"/>
              </a:rPr>
              <a:t>DIRECTIONS = [(</a:t>
            </a:r>
            <a:r>
              <a:rPr kumimoji="0" lang="zh-CN" altLang="zh-CN" sz="1600" b="1"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600" b="1"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600" b="1"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600" b="1"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600" b="1"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600" b="1"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600" b="1"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FF"/>
                </a:solidFill>
                <a:effectLst/>
                <a:latin typeface="Consolas" pitchFamily="49" charset="0"/>
                <a:ea typeface="宋体" pitchFamily="2" charset="-122"/>
                <a:cs typeface="宋体" pitchFamily="2" charset="-122"/>
              </a:rPr>
              <a:t>1</a:t>
            </a:r>
            <a:r>
              <a:rPr kumimoji="0" lang="zh-CN" altLang="zh-CN" sz="1600" b="1"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600" b="1"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600" b="1"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endParaRPr kumimoji="0" lang="zh-CN" altLang="zh-CN" sz="2400" b="1"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6021310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07122" y="1244546"/>
            <a:ext cx="2880320" cy="3046988"/>
          </a:xfrm>
          <a:prstGeom prst="rect">
            <a:avLst/>
          </a:prstGeom>
        </p:spPr>
        <p:txBody>
          <a:bodyPr wrap="square">
            <a:spAutoFit/>
          </a:bodyPr>
          <a:lstStyle/>
          <a:p>
            <a:pPr marL="182563" indent="-182563">
              <a:buFont typeface="Arial" panose="020B0604020202020204" pitchFamily="34" charset="0"/>
              <a:buChar char="•"/>
            </a:pPr>
            <a:r>
              <a:rPr lang="zh-CN" altLang="en-US" sz="2400"/>
              <a:t>迷宫的周围加一层</a:t>
            </a:r>
            <a:r>
              <a:rPr lang="zh-CN" altLang="en-US" sz="2400" smtClean="0"/>
              <a:t>围墙，并全部为</a:t>
            </a:r>
            <a:r>
              <a:rPr lang="zh-CN" altLang="en-US" sz="2400"/>
              <a:t>不可</a:t>
            </a:r>
            <a:r>
              <a:rPr lang="zh-CN" altLang="en-US" sz="2400" smtClean="0"/>
              <a:t>通行</a:t>
            </a:r>
            <a:endParaRPr lang="en-US" altLang="zh-CN" sz="2400" smtClean="0"/>
          </a:p>
          <a:p>
            <a:pPr marL="182563" indent="-182563">
              <a:buFont typeface="Arial" panose="020B0604020202020204" pitchFamily="34" charset="0"/>
              <a:buChar char="•"/>
            </a:pPr>
            <a:r>
              <a:rPr lang="en-US" altLang="zh-CN" sz="2400"/>
              <a:t>1</a:t>
            </a:r>
            <a:r>
              <a:rPr lang="en-US" altLang="zh-CN" sz="2400" smtClean="0"/>
              <a:t>0</a:t>
            </a:r>
            <a:r>
              <a:rPr lang="zh-CN" altLang="en-US" sz="2400" smtClean="0"/>
              <a:t>*</a:t>
            </a:r>
            <a:r>
              <a:rPr lang="en-US" altLang="zh-CN" sz="2400" smtClean="0"/>
              <a:t>10</a:t>
            </a:r>
            <a:r>
              <a:rPr lang="zh-CN" altLang="en-US" sz="2400" smtClean="0"/>
              <a:t>的</a:t>
            </a:r>
            <a:r>
              <a:rPr lang="zh-CN" altLang="en-US" sz="2400"/>
              <a:t>迷宫图变为</a:t>
            </a:r>
            <a:r>
              <a:rPr lang="en-US" altLang="zh-CN" sz="2400" smtClean="0"/>
              <a:t>12</a:t>
            </a:r>
            <a:r>
              <a:rPr lang="zh-CN" altLang="en-US" sz="2400" smtClean="0"/>
              <a:t>*</a:t>
            </a:r>
            <a:r>
              <a:rPr lang="en-US" altLang="zh-CN" sz="2400" smtClean="0"/>
              <a:t>12</a:t>
            </a:r>
          </a:p>
          <a:p>
            <a:pPr marL="182563" indent="-182563">
              <a:buFont typeface="Arial" panose="020B0604020202020204" pitchFamily="34" charset="0"/>
              <a:buChar char="•"/>
            </a:pPr>
            <a:r>
              <a:rPr lang="zh-CN" altLang="en-US" sz="2400" smtClean="0"/>
              <a:t>迷宫入口</a:t>
            </a:r>
            <a:r>
              <a:rPr lang="zh-CN" altLang="en-US" sz="2400"/>
              <a:t>和出口</a:t>
            </a:r>
            <a:r>
              <a:rPr lang="zh-CN" altLang="en-US" sz="2400" smtClean="0"/>
              <a:t>位置分别为</a:t>
            </a:r>
            <a:r>
              <a:rPr lang="en-US" altLang="zh-CN" sz="2400"/>
              <a:t>(1,4)</a:t>
            </a:r>
            <a:r>
              <a:rPr lang="zh-CN" altLang="en-US" sz="2400"/>
              <a:t>和</a:t>
            </a:r>
            <a:r>
              <a:rPr lang="en-US" altLang="zh-CN" sz="2400"/>
              <a:t>(10,10</a:t>
            </a:r>
            <a:r>
              <a:rPr lang="en-US" altLang="zh-CN" sz="2400" smtClean="0"/>
              <a:t>)</a:t>
            </a:r>
            <a:endParaRPr lang="zh-CN" altLang="en-US" sz="2400"/>
          </a:p>
        </p:txBody>
      </p:sp>
      <p:sp>
        <p:nvSpPr>
          <p:cNvPr id="4" name="标题 2"/>
          <p:cNvSpPr>
            <a:spLocks noGrp="1"/>
          </p:cNvSpPr>
          <p:nvPr>
            <p:ph type="title"/>
          </p:nvPr>
        </p:nvSpPr>
        <p:spPr>
          <a:xfrm>
            <a:off x="959974" y="44543"/>
            <a:ext cx="7676104" cy="540314"/>
          </a:xfrm>
        </p:spPr>
        <p:txBody>
          <a:bodyPr>
            <a:normAutofit fontScale="90000"/>
          </a:bodyPr>
          <a:lstStyle/>
          <a:p>
            <a:r>
              <a:rPr lang="zh-CN" altLang="en-US"/>
              <a:t>加</a:t>
            </a:r>
            <a:r>
              <a:rPr lang="zh-CN" altLang="en-US" smtClean="0"/>
              <a:t>了围墙的迷宫</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13" y="700759"/>
            <a:ext cx="5530109" cy="5044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6115134" y="1006750"/>
            <a:ext cx="2664296" cy="39389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285750" lvl="0" indent="-285750">
              <a:buFont typeface="Arial" panose="020B0604020202020204" pitchFamily="34" charset="0"/>
              <a:buChar char="•"/>
            </a:pPr>
            <a:r>
              <a:rPr lang="zh-CN" altLang="en-US">
                <a:solidFill>
                  <a:prstClr val="black"/>
                </a:solidFill>
              </a:rPr>
              <a:t>每个位置的邻居个数一致，从而可以统一处理</a:t>
            </a:r>
          </a:p>
          <a:p>
            <a:pPr marL="285750" lvl="0" indent="-285750">
              <a:buFont typeface="Arial" panose="020B0604020202020204" pitchFamily="34" charset="0"/>
              <a:buChar char="•"/>
            </a:pPr>
            <a:endParaRPr lang="en-US" altLang="zh-CN">
              <a:solidFill>
                <a:prstClr val="black"/>
              </a:solidFill>
            </a:endParaRPr>
          </a:p>
          <a:p>
            <a:pPr marL="285750" lvl="0" indent="-285750">
              <a:buFont typeface="Arial" panose="020B0604020202020204" pitchFamily="34" charset="0"/>
              <a:buChar char="•"/>
            </a:pPr>
            <a:r>
              <a:rPr lang="zh-CN" altLang="en-US">
                <a:solidFill>
                  <a:prstClr val="black"/>
                </a:solidFill>
              </a:rPr>
              <a:t>与链表中加头结点的作用类似</a:t>
            </a:r>
          </a:p>
          <a:p>
            <a:pPr marL="285750" lvl="0" indent="-285750">
              <a:buFont typeface="Arial" panose="020B0604020202020204" pitchFamily="34" charset="0"/>
              <a:buChar char="•"/>
            </a:pPr>
            <a:endParaRPr lang="en-US" altLang="zh-CN">
              <a:solidFill>
                <a:prstClr val="black"/>
              </a:solidFill>
            </a:endParaRPr>
          </a:p>
          <a:p>
            <a:pPr marL="285750" lvl="0" indent="-285750">
              <a:buFont typeface="Arial" panose="020B0604020202020204" pitchFamily="34" charset="0"/>
              <a:buChar char="•"/>
            </a:pPr>
            <a:r>
              <a:rPr lang="zh-CN" altLang="en-US">
                <a:solidFill>
                  <a:prstClr val="black"/>
                </a:solidFill>
              </a:rPr>
              <a:t>哨兵、监视哨、篱笆、围墙</a:t>
            </a:r>
            <a:endParaRPr lang="en-US" altLang="zh-CN">
              <a:solidFill>
                <a:prstClr val="black"/>
              </a:solidFill>
            </a:endParaRPr>
          </a:p>
          <a:p>
            <a:pPr marL="285750" lvl="0" indent="-285750">
              <a:buFont typeface="Arial" panose="020B0604020202020204" pitchFamily="34" charset="0"/>
              <a:buChar char="•"/>
            </a:pPr>
            <a:endParaRPr lang="en-US" altLang="zh-CN">
              <a:solidFill>
                <a:prstClr val="black"/>
              </a:solidFill>
            </a:endParaRPr>
          </a:p>
          <a:p>
            <a:pPr marL="285750" lvl="0" indent="-285750">
              <a:buFont typeface="Arial" panose="020B0604020202020204" pitchFamily="34" charset="0"/>
              <a:buChar char="•"/>
            </a:pPr>
            <a:r>
              <a:rPr lang="zh-CN" altLang="en-US">
                <a:solidFill>
                  <a:prstClr val="black"/>
                </a:solidFill>
              </a:rPr>
              <a:t>额外添加的结构，目的是简化问题或提高效率</a:t>
            </a:r>
            <a:r>
              <a:rPr lang="en-US" altLang="zh-CN">
                <a:solidFill>
                  <a:prstClr val="black"/>
                </a:solidFill>
              </a:rPr>
              <a:t>                   </a:t>
            </a:r>
            <a:endParaRPr lang="zh-CN" altLang="en-US">
              <a:solidFill>
                <a:prstClr val="black"/>
              </a:solidFill>
            </a:endParaRPr>
          </a:p>
        </p:txBody>
      </p:sp>
    </p:spTree>
    <p:extLst>
      <p:ext uri="{BB962C8B-B14F-4D97-AF65-F5344CB8AC3E}">
        <p14:creationId xmlns:p14="http://schemas.microsoft.com/office/powerpoint/2010/main" val="26327131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3"/>
          <p:cNvSpPr>
            <a:spLocks noGrp="1" noChangeArrowheads="1"/>
          </p:cNvSpPr>
          <p:nvPr>
            <p:ph type="body" sz="quarter" idx="10"/>
          </p:nvPr>
        </p:nvSpPr>
        <p:spPr>
          <a:xfrm>
            <a:off x="395536" y="985292"/>
            <a:ext cx="8053659" cy="4055893"/>
          </a:xfrm>
        </p:spPr>
        <p:txBody>
          <a:bodyPr/>
          <a:lstStyle/>
          <a:p>
            <a:pPr marL="0" indent="0">
              <a:buNone/>
            </a:pPr>
            <a:r>
              <a:rPr lang="zh-CN" altLang="en-US" sz="2000" smtClean="0"/>
              <a:t>（</a:t>
            </a:r>
            <a:r>
              <a:rPr lang="en-US" altLang="zh-CN" sz="2000" smtClean="0"/>
              <a:t>1</a:t>
            </a:r>
            <a:r>
              <a:rPr lang="zh-CN" altLang="en-US" sz="2000" smtClean="0"/>
              <a:t>）</a:t>
            </a:r>
            <a:r>
              <a:rPr lang="zh-CN" altLang="zh-CN" sz="2000" smtClean="0"/>
              <a:t>假设</a:t>
            </a:r>
            <a:r>
              <a:rPr lang="zh-CN" altLang="zh-CN" sz="2000"/>
              <a:t>目前到达下标为</a:t>
            </a:r>
            <a:r>
              <a:rPr lang="en-US" altLang="zh-CN" sz="2000"/>
              <a:t>(i,j)</a:t>
            </a:r>
            <a:r>
              <a:rPr lang="zh-CN" altLang="zh-CN" sz="2000"/>
              <a:t>的可通位置</a:t>
            </a:r>
            <a:r>
              <a:rPr lang="en-US" altLang="zh-CN" sz="2000">
                <a:solidFill>
                  <a:srgbClr val="FF0000"/>
                </a:solidFill>
              </a:rPr>
              <a:t>A</a:t>
            </a:r>
            <a:r>
              <a:rPr lang="zh-CN" altLang="zh-CN" sz="2000"/>
              <a:t>，接着依次探索</a:t>
            </a:r>
            <a:r>
              <a:rPr lang="en-US" altLang="zh-CN" sz="2000"/>
              <a:t>A</a:t>
            </a:r>
            <a:r>
              <a:rPr lang="zh-CN" altLang="zh-CN" sz="2000"/>
              <a:t>位置的东南西北四个邻居位置，假设为</a:t>
            </a:r>
            <a:r>
              <a:rPr lang="en-US" altLang="zh-CN" sz="2000">
                <a:solidFill>
                  <a:srgbClr val="FF0000"/>
                </a:solidFill>
              </a:rPr>
              <a:t>A</a:t>
            </a:r>
            <a:r>
              <a:rPr lang="en-US" altLang="zh-CN" sz="2000" baseline="-25000">
                <a:solidFill>
                  <a:srgbClr val="FF0000"/>
                </a:solidFill>
              </a:rPr>
              <a:t>0</a:t>
            </a:r>
            <a:r>
              <a:rPr lang="en-US" altLang="zh-CN" sz="2000">
                <a:solidFill>
                  <a:srgbClr val="FF0000"/>
                </a:solidFill>
              </a:rPr>
              <a:t>,A</a:t>
            </a:r>
            <a:r>
              <a:rPr lang="en-US" altLang="zh-CN" sz="2000" baseline="-25000">
                <a:solidFill>
                  <a:srgbClr val="FF0000"/>
                </a:solidFill>
              </a:rPr>
              <a:t>1</a:t>
            </a:r>
            <a:r>
              <a:rPr lang="en-US" altLang="zh-CN" sz="2000">
                <a:solidFill>
                  <a:srgbClr val="FF0000"/>
                </a:solidFill>
              </a:rPr>
              <a:t>,A</a:t>
            </a:r>
            <a:r>
              <a:rPr lang="en-US" altLang="zh-CN" sz="2000" baseline="-25000">
                <a:solidFill>
                  <a:srgbClr val="FF0000"/>
                </a:solidFill>
              </a:rPr>
              <a:t>2</a:t>
            </a:r>
            <a:r>
              <a:rPr lang="en-US" altLang="zh-CN" sz="2000">
                <a:solidFill>
                  <a:srgbClr val="FF0000"/>
                </a:solidFill>
              </a:rPr>
              <a:t>,A</a:t>
            </a:r>
            <a:r>
              <a:rPr lang="en-US" altLang="zh-CN" sz="2000" baseline="-25000">
                <a:solidFill>
                  <a:srgbClr val="FF0000"/>
                </a:solidFill>
              </a:rPr>
              <a:t>3</a:t>
            </a:r>
            <a:r>
              <a:rPr lang="zh-CN" altLang="zh-CN" sz="2000"/>
              <a:t>，如</a:t>
            </a:r>
            <a:r>
              <a:rPr lang="zh-CN" altLang="zh-CN" sz="2000" smtClean="0"/>
              <a:t>该</a:t>
            </a:r>
            <a:r>
              <a:rPr lang="en-US" altLang="zh-CN" sz="2000" smtClean="0"/>
              <a:t>A</a:t>
            </a:r>
            <a:r>
              <a:rPr lang="en-US" altLang="zh-CN" sz="2000" baseline="-25000" smtClean="0"/>
              <a:t>i</a:t>
            </a:r>
            <a:r>
              <a:rPr lang="zh-CN" altLang="zh-CN" sz="2000" smtClean="0"/>
              <a:t>邻居</a:t>
            </a:r>
            <a:r>
              <a:rPr lang="zh-CN" altLang="zh-CN" sz="2000"/>
              <a:t>位置已为出口，则找到路径结束</a:t>
            </a:r>
            <a:r>
              <a:rPr lang="zh-CN" altLang="zh-CN" sz="2000" smtClean="0"/>
              <a:t>探索</a:t>
            </a:r>
            <a:r>
              <a:rPr lang="zh-CN" altLang="en-US" sz="2000" smtClean="0"/>
              <a:t>，输出路径</a:t>
            </a:r>
            <a:r>
              <a:rPr lang="zh-CN" altLang="zh-CN" sz="2000" smtClean="0"/>
              <a:t>；</a:t>
            </a:r>
            <a:r>
              <a:rPr lang="zh-CN" altLang="zh-CN" sz="2000"/>
              <a:t>如该邻居位置不通或已经走过，则跳过该位置</a:t>
            </a:r>
            <a:r>
              <a:rPr lang="zh-CN" altLang="zh-CN" sz="2000" smtClean="0"/>
              <a:t>；</a:t>
            </a:r>
            <a:r>
              <a:rPr lang="zh-CN" altLang="en-US" sz="2000" smtClean="0"/>
              <a:t>如所有</a:t>
            </a:r>
            <a:r>
              <a:rPr lang="en-US" altLang="zh-CN" sz="2000" smtClean="0"/>
              <a:t>A</a:t>
            </a:r>
            <a:r>
              <a:rPr lang="en-US" altLang="zh-CN" sz="2000" baseline="-25000" smtClean="0"/>
              <a:t>i</a:t>
            </a:r>
            <a:r>
              <a:rPr lang="zh-CN" altLang="zh-CN" sz="2000" smtClean="0"/>
              <a:t>位置</a:t>
            </a:r>
            <a:r>
              <a:rPr lang="zh-CN" altLang="en-US" sz="2000" smtClean="0"/>
              <a:t>都</a:t>
            </a:r>
            <a:r>
              <a:rPr lang="zh-CN" altLang="zh-CN" sz="2000" smtClean="0"/>
              <a:t>不通</a:t>
            </a:r>
            <a:r>
              <a:rPr lang="zh-CN" altLang="zh-CN" sz="2000"/>
              <a:t>或已经</a:t>
            </a:r>
            <a:r>
              <a:rPr lang="zh-CN" altLang="zh-CN" sz="2000" smtClean="0"/>
              <a:t>走过</a:t>
            </a:r>
            <a:r>
              <a:rPr lang="zh-CN" altLang="en-US" sz="2000" smtClean="0"/>
              <a:t>，则说明无解。</a:t>
            </a:r>
            <a:endParaRPr lang="zh-CN" altLang="zh-CN" sz="2000"/>
          </a:p>
          <a:p>
            <a:pPr marL="0" indent="0">
              <a:buNone/>
            </a:pPr>
            <a:r>
              <a:rPr lang="zh-CN" altLang="en-US" sz="2000" smtClean="0"/>
              <a:t>（</a:t>
            </a:r>
            <a:r>
              <a:rPr lang="en-US" altLang="zh-CN" sz="2000" smtClean="0"/>
              <a:t>2</a:t>
            </a:r>
            <a:r>
              <a:rPr lang="zh-CN" altLang="en-US" sz="2000" smtClean="0"/>
              <a:t>）</a:t>
            </a:r>
            <a:r>
              <a:rPr lang="zh-CN" altLang="zh-CN" sz="2000" smtClean="0"/>
              <a:t>接着</a:t>
            </a:r>
            <a:r>
              <a:rPr lang="zh-CN" altLang="zh-CN" sz="2000"/>
              <a:t>依次从</a:t>
            </a:r>
            <a:r>
              <a:rPr lang="en-US" altLang="zh-CN" sz="2000"/>
              <a:t>A</a:t>
            </a:r>
            <a:r>
              <a:rPr lang="en-US" altLang="zh-CN" sz="2000" baseline="-25000"/>
              <a:t>0</a:t>
            </a:r>
            <a:r>
              <a:rPr lang="en-US" altLang="zh-CN" sz="2000"/>
              <a:t>,A</a:t>
            </a:r>
            <a:r>
              <a:rPr lang="en-US" altLang="zh-CN" sz="2000" baseline="-25000"/>
              <a:t>1</a:t>
            </a:r>
            <a:r>
              <a:rPr lang="en-US" altLang="zh-CN" sz="2000"/>
              <a:t>,A</a:t>
            </a:r>
            <a:r>
              <a:rPr lang="en-US" altLang="zh-CN" sz="2000" baseline="-25000"/>
              <a:t>2</a:t>
            </a:r>
            <a:r>
              <a:rPr lang="en-US" altLang="zh-CN" sz="2000"/>
              <a:t>,A</a:t>
            </a:r>
            <a:r>
              <a:rPr lang="en-US" altLang="zh-CN" sz="2000" baseline="-25000"/>
              <a:t>3</a:t>
            </a:r>
            <a:r>
              <a:rPr lang="zh-CN" altLang="zh-CN" sz="2000"/>
              <a:t>（假设都可通）位置开始重复</a:t>
            </a:r>
            <a:r>
              <a:rPr lang="zh-CN" altLang="zh-CN" sz="2000" smtClean="0"/>
              <a:t>步骤</a:t>
            </a:r>
            <a:r>
              <a:rPr lang="zh-CN" altLang="en-US" sz="2000" smtClean="0"/>
              <a:t>（</a:t>
            </a:r>
            <a:r>
              <a:rPr lang="en-US" altLang="zh-CN" sz="2000" smtClean="0"/>
              <a:t>1</a:t>
            </a:r>
            <a:r>
              <a:rPr lang="zh-CN" altLang="zh-CN" sz="2000"/>
              <a:t>），即在还没有找到终点并还有未探索位置的情况下，依次探索：</a:t>
            </a:r>
            <a:r>
              <a:rPr lang="en-US" altLang="zh-CN" sz="2000"/>
              <a:t>A</a:t>
            </a:r>
            <a:r>
              <a:rPr lang="en-US" altLang="zh-CN" sz="2000" baseline="-25000"/>
              <a:t>0</a:t>
            </a:r>
            <a:r>
              <a:rPr lang="zh-CN" altLang="zh-CN" sz="2000"/>
              <a:t>的四个相邻位置</a:t>
            </a:r>
            <a:r>
              <a:rPr lang="en-US" altLang="zh-CN" sz="2000"/>
              <a:t>A</a:t>
            </a:r>
            <a:r>
              <a:rPr lang="en-US" altLang="zh-CN" sz="2000" baseline="-25000"/>
              <a:t>00</a:t>
            </a:r>
            <a:r>
              <a:rPr lang="en-US" altLang="zh-CN" sz="2000"/>
              <a:t>, A</a:t>
            </a:r>
            <a:r>
              <a:rPr lang="en-US" altLang="zh-CN" sz="2000" baseline="-25000"/>
              <a:t>01</a:t>
            </a:r>
            <a:r>
              <a:rPr lang="en-US" altLang="zh-CN" sz="2000"/>
              <a:t>, A</a:t>
            </a:r>
            <a:r>
              <a:rPr lang="en-US" altLang="zh-CN" sz="2000" baseline="-25000"/>
              <a:t>02</a:t>
            </a:r>
            <a:r>
              <a:rPr lang="en-US" altLang="zh-CN" sz="2000"/>
              <a:t>, A</a:t>
            </a:r>
            <a:r>
              <a:rPr lang="en-US" altLang="zh-CN" sz="2000" baseline="-25000"/>
              <a:t>03</a:t>
            </a:r>
            <a:r>
              <a:rPr lang="zh-CN" altLang="zh-CN" sz="2000"/>
              <a:t>；</a:t>
            </a:r>
            <a:r>
              <a:rPr lang="en-US" altLang="zh-CN" sz="2000"/>
              <a:t>A</a:t>
            </a:r>
            <a:r>
              <a:rPr lang="en-US" altLang="zh-CN" sz="2000" baseline="-25000"/>
              <a:t>1</a:t>
            </a:r>
            <a:r>
              <a:rPr lang="zh-CN" altLang="zh-CN" sz="2000"/>
              <a:t>的四个相邻位置</a:t>
            </a:r>
            <a:r>
              <a:rPr lang="en-US" altLang="zh-CN" sz="2000"/>
              <a:t>A</a:t>
            </a:r>
            <a:r>
              <a:rPr lang="en-US" altLang="zh-CN" sz="2000" baseline="-25000"/>
              <a:t>10</a:t>
            </a:r>
            <a:r>
              <a:rPr lang="en-US" altLang="zh-CN" sz="2000"/>
              <a:t>, A</a:t>
            </a:r>
            <a:r>
              <a:rPr lang="en-US" altLang="zh-CN" sz="2000" baseline="-25000"/>
              <a:t>11</a:t>
            </a:r>
            <a:r>
              <a:rPr lang="en-US" altLang="zh-CN" sz="2000"/>
              <a:t>, A</a:t>
            </a:r>
            <a:r>
              <a:rPr lang="en-US" altLang="zh-CN" sz="2000" baseline="-25000"/>
              <a:t>12</a:t>
            </a:r>
            <a:r>
              <a:rPr lang="en-US" altLang="zh-CN" sz="2000"/>
              <a:t>, A</a:t>
            </a:r>
            <a:r>
              <a:rPr lang="en-US" altLang="zh-CN" sz="2000" baseline="-25000"/>
              <a:t>13</a:t>
            </a:r>
            <a:r>
              <a:rPr lang="zh-CN" altLang="zh-CN" sz="2000"/>
              <a:t>；</a:t>
            </a:r>
            <a:r>
              <a:rPr lang="en-US" altLang="zh-CN" sz="2000"/>
              <a:t>A</a:t>
            </a:r>
            <a:r>
              <a:rPr lang="en-US" altLang="zh-CN" sz="2000" baseline="-25000"/>
              <a:t>2</a:t>
            </a:r>
            <a:r>
              <a:rPr lang="zh-CN" altLang="zh-CN" sz="2000"/>
              <a:t>的四个相邻位置</a:t>
            </a:r>
            <a:r>
              <a:rPr lang="en-US" altLang="zh-CN" sz="2000"/>
              <a:t>A</a:t>
            </a:r>
            <a:r>
              <a:rPr lang="en-US" altLang="zh-CN" sz="2000" baseline="-25000"/>
              <a:t>20</a:t>
            </a:r>
            <a:r>
              <a:rPr lang="en-US" altLang="zh-CN" sz="2000"/>
              <a:t>, A</a:t>
            </a:r>
            <a:r>
              <a:rPr lang="en-US" altLang="zh-CN" sz="2000" baseline="-25000"/>
              <a:t>21</a:t>
            </a:r>
            <a:r>
              <a:rPr lang="en-US" altLang="zh-CN" sz="2000"/>
              <a:t>, A</a:t>
            </a:r>
            <a:r>
              <a:rPr lang="en-US" altLang="zh-CN" sz="2000" baseline="-25000"/>
              <a:t>22</a:t>
            </a:r>
            <a:r>
              <a:rPr lang="en-US" altLang="zh-CN" sz="2000"/>
              <a:t>, A</a:t>
            </a:r>
            <a:r>
              <a:rPr lang="en-US" altLang="zh-CN" sz="2000" baseline="-25000"/>
              <a:t>23</a:t>
            </a:r>
            <a:r>
              <a:rPr lang="zh-CN" altLang="zh-CN" sz="2000"/>
              <a:t>；</a:t>
            </a:r>
            <a:r>
              <a:rPr lang="en-US" altLang="zh-CN" sz="2000"/>
              <a:t>A</a:t>
            </a:r>
            <a:r>
              <a:rPr lang="en-US" altLang="zh-CN" sz="2000" baseline="-25000"/>
              <a:t>3</a:t>
            </a:r>
            <a:r>
              <a:rPr lang="zh-CN" altLang="zh-CN" sz="2000"/>
              <a:t>的四个相邻位置</a:t>
            </a:r>
            <a:r>
              <a:rPr lang="en-US" altLang="zh-CN" sz="2000"/>
              <a:t>A</a:t>
            </a:r>
            <a:r>
              <a:rPr lang="en-US" altLang="zh-CN" sz="2000" baseline="-25000"/>
              <a:t>30</a:t>
            </a:r>
            <a:r>
              <a:rPr lang="en-US" altLang="zh-CN" sz="2000"/>
              <a:t> A</a:t>
            </a:r>
            <a:r>
              <a:rPr lang="en-US" altLang="zh-CN" sz="2000" baseline="-25000"/>
              <a:t>31</a:t>
            </a:r>
            <a:r>
              <a:rPr lang="en-US" altLang="zh-CN" sz="2000"/>
              <a:t>, A</a:t>
            </a:r>
            <a:r>
              <a:rPr lang="en-US" altLang="zh-CN" sz="2000" baseline="-25000"/>
              <a:t>32</a:t>
            </a:r>
            <a:r>
              <a:rPr lang="en-US" altLang="zh-CN" sz="2000"/>
              <a:t>, A</a:t>
            </a:r>
            <a:r>
              <a:rPr lang="en-US" altLang="zh-CN" sz="2000" baseline="-25000"/>
              <a:t>33</a:t>
            </a:r>
            <a:r>
              <a:rPr lang="zh-CN" altLang="zh-CN" sz="2000"/>
              <a:t>。如果还没有找到路径并还有未探索位置，则再按刚才各探索位置</a:t>
            </a:r>
            <a:r>
              <a:rPr lang="en-US" altLang="zh-CN" sz="2000"/>
              <a:t>A</a:t>
            </a:r>
            <a:r>
              <a:rPr lang="en-US" altLang="zh-CN" sz="2000" baseline="-25000"/>
              <a:t>ij</a:t>
            </a:r>
            <a:r>
              <a:rPr lang="zh-CN" altLang="zh-CN" sz="2000"/>
              <a:t>的次序探索各可通位置</a:t>
            </a:r>
            <a:r>
              <a:rPr lang="en-US" altLang="zh-CN" sz="2000"/>
              <a:t>A</a:t>
            </a:r>
            <a:r>
              <a:rPr lang="en-US" altLang="zh-CN" sz="2000" baseline="-25000"/>
              <a:t>ij</a:t>
            </a:r>
            <a:r>
              <a:rPr lang="zh-CN" altLang="zh-CN" sz="2000"/>
              <a:t>的可通未走过邻居位置，依次类推</a:t>
            </a:r>
            <a:r>
              <a:rPr lang="en-US" altLang="zh-CN" sz="2000"/>
              <a:t>……</a:t>
            </a:r>
            <a:r>
              <a:rPr lang="zh-CN" altLang="zh-CN" sz="2000"/>
              <a:t>，直到找到一条路径位置或者所有可通位置都已探索过仍没有找到路径为止。</a:t>
            </a:r>
          </a:p>
          <a:p>
            <a:pPr>
              <a:spcBef>
                <a:spcPct val="5000"/>
              </a:spcBef>
              <a:buClr>
                <a:srgbClr val="800080"/>
              </a:buClr>
              <a:buSzPct val="50000"/>
            </a:pPr>
            <a:endParaRPr lang="zh-CN" altLang="en-US" sz="2300" dirty="0">
              <a:latin typeface="Times New Roman" pitchFamily="18" charset="0"/>
            </a:endParaRPr>
          </a:p>
        </p:txBody>
      </p:sp>
      <p:sp>
        <p:nvSpPr>
          <p:cNvPr id="90115" name="Rectangle 2"/>
          <p:cNvSpPr>
            <a:spLocks noGrp="1" noChangeArrowheads="1"/>
          </p:cNvSpPr>
          <p:nvPr>
            <p:ph type="title"/>
          </p:nvPr>
        </p:nvSpPr>
        <p:spPr/>
        <p:txBody>
          <a:bodyPr>
            <a:noAutofit/>
          </a:bodyPr>
          <a:lstStyle/>
          <a:p>
            <a:pPr algn="l"/>
            <a:r>
              <a:rPr lang="zh-CN" altLang="en-US" sz="3200"/>
              <a:t>基于队列的迷宫求解</a:t>
            </a:r>
            <a:endParaRPr lang="zh-CN" altLang="en-US" sz="3200" dirty="0"/>
          </a:p>
        </p:txBody>
      </p:sp>
      <p:sp>
        <p:nvSpPr>
          <p:cNvPr id="90114" name="灯片编号占位符 4"/>
          <p:cNvSpPr>
            <a:spLocks noGrp="1" noChangeArrowheads="1"/>
          </p:cNvSpPr>
          <p:nvPr>
            <p:ph type="sldNum" sz="quarter" idx="13"/>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2500">
                <a:solidFill>
                  <a:schemeClr val="tx1"/>
                </a:solidFill>
                <a:latin typeface="Arial" pitchFamily="34" charset="0"/>
                <a:ea typeface="宋体" pitchFamily="2" charset="-122"/>
              </a:defRPr>
            </a:lvl1pPr>
            <a:lvl2pPr marL="579432" indent="-222858">
              <a:spcBef>
                <a:spcPct val="20000"/>
              </a:spcBef>
              <a:buClr>
                <a:schemeClr val="accent2"/>
              </a:buClr>
              <a:buSzPct val="80000"/>
              <a:buFont typeface="Wingdings" pitchFamily="2" charset="2"/>
              <a:buChar char="¨"/>
              <a:defRPr sz="2200">
                <a:solidFill>
                  <a:schemeClr val="tx1"/>
                </a:solidFill>
                <a:latin typeface="Arial" pitchFamily="34" charset="0"/>
                <a:ea typeface="宋体" pitchFamily="2" charset="-122"/>
              </a:defRPr>
            </a:lvl2pPr>
            <a:lvl3pPr marL="891432" indent="-178287">
              <a:spcBef>
                <a:spcPct val="20000"/>
              </a:spcBef>
              <a:buClr>
                <a:schemeClr val="bg2"/>
              </a:buClr>
              <a:buSzPct val="65000"/>
              <a:buFont typeface="Wingdings" pitchFamily="2" charset="2"/>
              <a:buChar char="n"/>
              <a:defRPr sz="1900">
                <a:solidFill>
                  <a:schemeClr val="tx1"/>
                </a:solidFill>
                <a:latin typeface="Arial" pitchFamily="34" charset="0"/>
                <a:ea typeface="宋体" pitchFamily="2" charset="-122"/>
              </a:defRPr>
            </a:lvl3pPr>
            <a:lvl4pPr marL="1248006" indent="-178287">
              <a:spcBef>
                <a:spcPct val="20000"/>
              </a:spcBef>
              <a:buClr>
                <a:schemeClr val="accent2"/>
              </a:buClr>
              <a:buSzPct val="70000"/>
              <a:buFont typeface="Wingdings" pitchFamily="2" charset="2"/>
              <a:buChar char="¨"/>
              <a:defRPr sz="1600">
                <a:solidFill>
                  <a:schemeClr val="tx1"/>
                </a:solidFill>
                <a:latin typeface="Arial" pitchFamily="34" charset="0"/>
                <a:ea typeface="宋体" pitchFamily="2" charset="-122"/>
              </a:defRPr>
            </a:lvl4pPr>
            <a:lvl5pPr marL="1604580" indent="-178287">
              <a:spcBef>
                <a:spcPct val="20000"/>
              </a:spcBef>
              <a:buClr>
                <a:schemeClr val="bg2"/>
              </a:buClr>
              <a:buFont typeface="Wingdings" pitchFamily="2" charset="2"/>
              <a:buChar char="§"/>
              <a:defRPr sz="1600">
                <a:solidFill>
                  <a:schemeClr val="tx1"/>
                </a:solidFill>
                <a:latin typeface="Arial" pitchFamily="34" charset="0"/>
                <a:ea typeface="宋体" pitchFamily="2" charset="-122"/>
              </a:defRPr>
            </a:lvl5pPr>
            <a:lvl6pPr marL="1961152" indent="-178287" eaLnBrk="0" fontAlgn="base" hangingPunct="0">
              <a:spcBef>
                <a:spcPct val="20000"/>
              </a:spcBef>
              <a:spcAft>
                <a:spcPct val="0"/>
              </a:spcAft>
              <a:buClr>
                <a:schemeClr val="bg2"/>
              </a:buClr>
              <a:buFont typeface="Wingdings" pitchFamily="2" charset="2"/>
              <a:buChar char="§"/>
              <a:defRPr sz="1600">
                <a:solidFill>
                  <a:schemeClr val="tx1"/>
                </a:solidFill>
                <a:latin typeface="Arial" pitchFamily="34" charset="0"/>
                <a:ea typeface="宋体" pitchFamily="2" charset="-122"/>
              </a:defRPr>
            </a:lvl6pPr>
            <a:lvl7pPr marL="2317726" indent="-178287" eaLnBrk="0" fontAlgn="base" hangingPunct="0">
              <a:spcBef>
                <a:spcPct val="20000"/>
              </a:spcBef>
              <a:spcAft>
                <a:spcPct val="0"/>
              </a:spcAft>
              <a:buClr>
                <a:schemeClr val="bg2"/>
              </a:buClr>
              <a:buFont typeface="Wingdings" pitchFamily="2" charset="2"/>
              <a:buChar char="§"/>
              <a:defRPr sz="1600">
                <a:solidFill>
                  <a:schemeClr val="tx1"/>
                </a:solidFill>
                <a:latin typeface="Arial" pitchFamily="34" charset="0"/>
                <a:ea typeface="宋体" pitchFamily="2" charset="-122"/>
              </a:defRPr>
            </a:lvl7pPr>
            <a:lvl8pPr marL="2674299" indent="-178287" eaLnBrk="0" fontAlgn="base" hangingPunct="0">
              <a:spcBef>
                <a:spcPct val="20000"/>
              </a:spcBef>
              <a:spcAft>
                <a:spcPct val="0"/>
              </a:spcAft>
              <a:buClr>
                <a:schemeClr val="bg2"/>
              </a:buClr>
              <a:buFont typeface="Wingdings" pitchFamily="2" charset="2"/>
              <a:buChar char="§"/>
              <a:defRPr sz="1600">
                <a:solidFill>
                  <a:schemeClr val="tx1"/>
                </a:solidFill>
                <a:latin typeface="Arial" pitchFamily="34" charset="0"/>
                <a:ea typeface="宋体" pitchFamily="2" charset="-122"/>
              </a:defRPr>
            </a:lvl8pPr>
            <a:lvl9pPr marL="3030872" indent="-178287" eaLnBrk="0" fontAlgn="base" hangingPunct="0">
              <a:spcBef>
                <a:spcPct val="20000"/>
              </a:spcBef>
              <a:spcAft>
                <a:spcPct val="0"/>
              </a:spcAft>
              <a:buClr>
                <a:schemeClr val="bg2"/>
              </a:buClr>
              <a:buFont typeface="Wingdings" pitchFamily="2" charset="2"/>
              <a:buChar char="§"/>
              <a:defRPr sz="1600">
                <a:solidFill>
                  <a:schemeClr val="tx1"/>
                </a:solidFill>
                <a:latin typeface="Arial" pitchFamily="34" charset="0"/>
                <a:ea typeface="宋体" pitchFamily="2" charset="-122"/>
              </a:defRPr>
            </a:lvl9pPr>
          </a:lstStyle>
          <a:p>
            <a:pPr>
              <a:spcBef>
                <a:spcPct val="0"/>
              </a:spcBef>
              <a:buClrTx/>
              <a:buSzTx/>
              <a:buFont typeface="Arial" pitchFamily="34" charset="0"/>
              <a:buNone/>
            </a:pPr>
            <a:fld id="{A2A132CF-DF2C-448E-8327-33DDC1DE3ACF}" type="slidenum">
              <a:rPr lang="en-US" altLang="zh-CN" sz="900">
                <a:latin typeface="Arial Black" pitchFamily="34" charset="0"/>
              </a:rPr>
              <a:pPr>
                <a:spcBef>
                  <a:spcPct val="0"/>
                </a:spcBef>
                <a:buClrTx/>
                <a:buSzTx/>
                <a:buFont typeface="Arial" pitchFamily="34" charset="0"/>
                <a:buNone/>
              </a:pPr>
              <a:t>45</a:t>
            </a:fld>
            <a:endParaRPr lang="en-US" altLang="zh-CN" sz="900">
              <a:latin typeface="Arial Black" pitchFamily="34" charset="0"/>
            </a:endParaRPr>
          </a:p>
        </p:txBody>
      </p:sp>
      <p:sp>
        <p:nvSpPr>
          <p:cNvPr id="2" name="矩形 1"/>
          <p:cNvSpPr/>
          <p:nvPr/>
        </p:nvSpPr>
        <p:spPr>
          <a:xfrm>
            <a:off x="5364088" y="265212"/>
            <a:ext cx="2044149" cy="369332"/>
          </a:xfrm>
          <a:prstGeom prst="rect">
            <a:avLst/>
          </a:prstGeom>
        </p:spPr>
        <p:txBody>
          <a:bodyPr wrap="none">
            <a:spAutoFit/>
          </a:bodyPr>
          <a:lstStyle/>
          <a:p>
            <a:r>
              <a:rPr lang="zh-CN" altLang="zh-CN" b="1" smtClean="0"/>
              <a:t>广度优先搜索策略</a:t>
            </a:r>
            <a:endParaRPr lang="zh-CN" altLang="zh-CN" b="1"/>
          </a:p>
        </p:txBody>
      </p:sp>
    </p:spTree>
    <p:extLst>
      <p:ext uri="{BB962C8B-B14F-4D97-AF65-F5344CB8AC3E}">
        <p14:creationId xmlns:p14="http://schemas.microsoft.com/office/powerpoint/2010/main" val="254621866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19494"/>
            <a:ext cx="6981825"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normAutofit fontScale="90000"/>
          </a:bodyPr>
          <a:lstStyle/>
          <a:p>
            <a:r>
              <a:rPr lang="zh-CN" altLang="en-US"/>
              <a:t>从</a:t>
            </a:r>
            <a:r>
              <a:rPr lang="en-US" altLang="zh-CN"/>
              <a:t>(i,j)</a:t>
            </a:r>
            <a:r>
              <a:rPr lang="zh-CN" altLang="en-US"/>
              <a:t>位置开始探测迷宫</a:t>
            </a:r>
          </a:p>
        </p:txBody>
      </p:sp>
    </p:spTree>
    <p:extLst>
      <p:ext uri="{BB962C8B-B14F-4D97-AF65-F5344CB8AC3E}">
        <p14:creationId xmlns:p14="http://schemas.microsoft.com/office/powerpoint/2010/main" val="41779840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153345"/>
            <a:ext cx="8391316" cy="315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25"/>
            <a:ext cx="4826347" cy="2156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3016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lnSpcReduction="10000"/>
          </a:bodyPr>
          <a:lstStyle/>
          <a:p>
            <a:r>
              <a:rPr lang="zh-CN" altLang="en-US"/>
              <a:t>利用</a:t>
            </a:r>
            <a:r>
              <a:rPr lang="zh-CN" altLang="en-US">
                <a:solidFill>
                  <a:srgbClr val="FF0000"/>
                </a:solidFill>
              </a:rPr>
              <a:t>队列先进先出</a:t>
            </a:r>
            <a:r>
              <a:rPr lang="zh-CN" altLang="en-US"/>
              <a:t>的特性</a:t>
            </a:r>
            <a:r>
              <a:rPr lang="zh-CN" altLang="en-US" smtClean="0"/>
              <a:t>得到</a:t>
            </a:r>
            <a:r>
              <a:rPr lang="zh-CN" altLang="en-US" smtClean="0">
                <a:solidFill>
                  <a:srgbClr val="FF0000"/>
                </a:solidFill>
              </a:rPr>
              <a:t>从上到下</a:t>
            </a:r>
            <a:r>
              <a:rPr lang="zh-CN" altLang="en-US">
                <a:solidFill>
                  <a:srgbClr val="FF0000"/>
                </a:solidFill>
              </a:rPr>
              <a:t>、从左到右</a:t>
            </a:r>
            <a:r>
              <a:rPr lang="zh-CN" altLang="en-US" smtClean="0"/>
              <a:t>的搜索次序</a:t>
            </a:r>
            <a:r>
              <a:rPr lang="zh-CN" altLang="en-US"/>
              <a:t>。</a:t>
            </a:r>
          </a:p>
          <a:p>
            <a:r>
              <a:rPr lang="zh-CN" altLang="en-US"/>
              <a:t>为了得到第</a:t>
            </a:r>
            <a:r>
              <a:rPr lang="en-US" altLang="zh-CN"/>
              <a:t>i+1</a:t>
            </a:r>
            <a:r>
              <a:rPr lang="zh-CN" altLang="en-US"/>
              <a:t>层的每个位置的坐标，可以在队列中依次存放第</a:t>
            </a:r>
            <a:r>
              <a:rPr lang="en-US" altLang="zh-CN"/>
              <a:t>i</a:t>
            </a:r>
            <a:r>
              <a:rPr lang="zh-CN" altLang="en-US"/>
              <a:t>层的所有可通位置的坐标，然后逐个出队各位置</a:t>
            </a:r>
            <a:r>
              <a:rPr lang="en-US" altLang="zh-CN"/>
              <a:t>pos</a:t>
            </a:r>
            <a:r>
              <a:rPr lang="zh-CN" altLang="en-US"/>
              <a:t>，同时生成</a:t>
            </a:r>
            <a:r>
              <a:rPr lang="en-US" altLang="zh-CN"/>
              <a:t>pos</a:t>
            </a:r>
            <a:r>
              <a:rPr lang="zh-CN" altLang="en-US"/>
              <a:t>位置的</a:t>
            </a:r>
            <a:r>
              <a:rPr lang="zh-CN" altLang="en-US" smtClean="0"/>
              <a:t>各个未走过可通邻居并</a:t>
            </a:r>
            <a:r>
              <a:rPr lang="zh-CN" altLang="en-US"/>
              <a:t>入队，当</a:t>
            </a:r>
            <a:r>
              <a:rPr lang="en-US" altLang="zh-CN"/>
              <a:t>i</a:t>
            </a:r>
            <a:r>
              <a:rPr lang="zh-CN" altLang="en-US"/>
              <a:t>层位置全部出队时，第</a:t>
            </a:r>
            <a:r>
              <a:rPr lang="en-US" altLang="zh-CN"/>
              <a:t>i+1</a:t>
            </a:r>
            <a:r>
              <a:rPr lang="zh-CN" altLang="en-US"/>
              <a:t>层的位置则全部入队，重复出队和入队操作，直到遇到出口或队列为空。如遇到出口，则输出迷宫路径</a:t>
            </a:r>
            <a:r>
              <a:rPr lang="zh-CN" altLang="en-US" smtClean="0"/>
              <a:t>。</a:t>
            </a:r>
            <a:endParaRPr lang="en-US" altLang="zh-CN" smtClean="0"/>
          </a:p>
          <a:p>
            <a:r>
              <a:rPr lang="zh-CN" altLang="en-US" smtClean="0"/>
              <a:t>用字典</a:t>
            </a:r>
            <a:r>
              <a:rPr lang="en-US" altLang="zh-CN"/>
              <a:t>precedent</a:t>
            </a:r>
            <a:r>
              <a:rPr lang="zh-CN" altLang="en-US"/>
              <a:t>记录每个可通位置的前驱位置，以方便最后输出路径。</a:t>
            </a:r>
          </a:p>
          <a:p>
            <a:endParaRPr lang="zh-CN" altLang="en-US"/>
          </a:p>
        </p:txBody>
      </p:sp>
      <p:sp>
        <p:nvSpPr>
          <p:cNvPr id="3" name="标题 2"/>
          <p:cNvSpPr>
            <a:spLocks noGrp="1"/>
          </p:cNvSpPr>
          <p:nvPr>
            <p:ph type="title"/>
          </p:nvPr>
        </p:nvSpPr>
        <p:spPr/>
        <p:txBody>
          <a:bodyPr>
            <a:normAutofit fontScale="90000"/>
          </a:bodyPr>
          <a:lstStyle/>
          <a:p>
            <a:r>
              <a:rPr lang="zh-CN" altLang="en-US" smtClean="0"/>
              <a:t>算法基本思想</a:t>
            </a:r>
            <a:endParaRPr lang="zh-CN" altLang="en-US"/>
          </a:p>
        </p:txBody>
      </p:sp>
    </p:spTree>
    <p:extLst>
      <p:ext uri="{BB962C8B-B14F-4D97-AF65-F5344CB8AC3E}">
        <p14:creationId xmlns:p14="http://schemas.microsoft.com/office/powerpoint/2010/main" val="37860572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7544" y="841276"/>
            <a:ext cx="8053659" cy="4680520"/>
          </a:xfrm>
        </p:spPr>
        <p:txBody>
          <a:bodyPr>
            <a:normAutofit fontScale="55000" lnSpcReduction="20000"/>
          </a:bodyPr>
          <a:lstStyle/>
          <a:p>
            <a:pPr marL="0" indent="0">
              <a:buNone/>
            </a:pPr>
            <a:r>
              <a:rPr lang="zh-CN" altLang="en-US" sz="2900" smtClean="0"/>
              <a:t>（</a:t>
            </a:r>
            <a:r>
              <a:rPr lang="en-US" altLang="zh-CN" sz="2900" smtClean="0"/>
              <a:t>1</a:t>
            </a:r>
            <a:r>
              <a:rPr lang="zh-CN" altLang="en-US" sz="2900"/>
              <a:t>）如入口位置不通，找不到路径，输出相应信息，返回；</a:t>
            </a:r>
          </a:p>
          <a:p>
            <a:pPr marL="0" indent="0">
              <a:buNone/>
            </a:pPr>
            <a:r>
              <a:rPr lang="zh-CN" altLang="en-US" sz="2900"/>
              <a:t>（ </a:t>
            </a:r>
            <a:r>
              <a:rPr lang="en-US" altLang="zh-CN" sz="2900" smtClean="0"/>
              <a:t>2</a:t>
            </a:r>
            <a:r>
              <a:rPr lang="zh-CN" altLang="en-US" sz="2900"/>
              <a:t>）如入口位置即为出口位置，输出相应信息，返回；</a:t>
            </a:r>
          </a:p>
          <a:p>
            <a:pPr marL="0" indent="0">
              <a:buNone/>
            </a:pPr>
            <a:r>
              <a:rPr lang="zh-CN" altLang="en-US" sz="2900"/>
              <a:t>（ </a:t>
            </a:r>
            <a:r>
              <a:rPr lang="en-US" altLang="zh-CN" sz="2900" smtClean="0"/>
              <a:t>3</a:t>
            </a:r>
            <a:r>
              <a:rPr lang="zh-CN" altLang="en-US" sz="2900"/>
              <a:t>）否则，将该位置放入初始为空的队列</a:t>
            </a:r>
            <a:r>
              <a:rPr lang="en-US" altLang="zh-CN" sz="2900"/>
              <a:t>q</a:t>
            </a:r>
            <a:r>
              <a:rPr lang="zh-CN" altLang="en-US" sz="2900"/>
              <a:t>中，并准备字典</a:t>
            </a:r>
            <a:r>
              <a:rPr lang="en-US" altLang="zh-CN" sz="2900"/>
              <a:t>precedent</a:t>
            </a:r>
            <a:r>
              <a:rPr lang="zh-CN" altLang="en-US" sz="2900"/>
              <a:t>；</a:t>
            </a:r>
          </a:p>
          <a:p>
            <a:pPr marL="0" indent="0">
              <a:buNone/>
            </a:pPr>
            <a:r>
              <a:rPr lang="zh-CN" altLang="en-US" sz="2900"/>
              <a:t>（ </a:t>
            </a:r>
            <a:r>
              <a:rPr lang="en-US" altLang="zh-CN" sz="2900" smtClean="0"/>
              <a:t>4</a:t>
            </a:r>
            <a:r>
              <a:rPr lang="zh-CN" altLang="en-US" sz="2900"/>
              <a:t>）当队列</a:t>
            </a:r>
            <a:r>
              <a:rPr lang="en-US" altLang="zh-CN" sz="2900"/>
              <a:t>q</a:t>
            </a:r>
            <a:r>
              <a:rPr lang="zh-CN" altLang="en-US" sz="2900"/>
              <a:t>非空时，循环（外层）执行</a:t>
            </a:r>
            <a:r>
              <a:rPr lang="zh-CN" altLang="en-US" sz="2900" smtClean="0"/>
              <a:t>：</a:t>
            </a:r>
            <a:endParaRPr lang="en-US" altLang="zh-CN" sz="2900" smtClean="0"/>
          </a:p>
          <a:p>
            <a:pPr lvl="1">
              <a:lnSpc>
                <a:spcPct val="120000"/>
              </a:lnSpc>
            </a:pPr>
            <a:r>
              <a:rPr lang="zh-CN" altLang="en-US" sz="2600" smtClean="0"/>
              <a:t>出</a:t>
            </a:r>
            <a:r>
              <a:rPr lang="zh-CN" altLang="en-US" sz="2600"/>
              <a:t>队当前位置</a:t>
            </a:r>
            <a:r>
              <a:rPr lang="en-US" altLang="zh-CN" sz="2600"/>
              <a:t>pos</a:t>
            </a:r>
            <a:r>
              <a:rPr lang="zh-CN" altLang="en-US" sz="2600" smtClean="0"/>
              <a:t>，</a:t>
            </a:r>
            <a:endParaRPr lang="en-US" altLang="zh-CN" sz="2600" smtClean="0"/>
          </a:p>
          <a:p>
            <a:pPr lvl="1">
              <a:lnSpc>
                <a:spcPct val="120000"/>
              </a:lnSpc>
            </a:pPr>
            <a:r>
              <a:rPr lang="zh-CN" altLang="en-US" sz="2600" smtClean="0"/>
              <a:t>小</a:t>
            </a:r>
            <a:r>
              <a:rPr lang="zh-CN" altLang="en-US" sz="2600"/>
              <a:t>乌龟移动至该位置（其运动轨迹不显示），</a:t>
            </a:r>
            <a:r>
              <a:rPr lang="zh-CN" altLang="en-US" sz="2600">
                <a:solidFill>
                  <a:srgbClr val="FF0000"/>
                </a:solidFill>
              </a:rPr>
              <a:t>并对该位置做已走过标记（黑色粉末）</a:t>
            </a:r>
            <a:r>
              <a:rPr lang="zh-CN" altLang="en-US" sz="2600" smtClean="0"/>
              <a:t>；</a:t>
            </a:r>
            <a:endParaRPr lang="en-US" altLang="zh-CN" sz="2600" smtClean="0"/>
          </a:p>
          <a:p>
            <a:pPr lvl="1">
              <a:lnSpc>
                <a:spcPct val="120000"/>
              </a:lnSpc>
            </a:pPr>
            <a:r>
              <a:rPr lang="zh-CN" altLang="en-US" sz="2600" smtClean="0"/>
              <a:t>循环</a:t>
            </a:r>
            <a:r>
              <a:rPr lang="zh-CN" altLang="en-US" sz="2600"/>
              <a:t>（内层）检查它的</a:t>
            </a:r>
            <a:r>
              <a:rPr lang="en-US" altLang="zh-CN" sz="2600"/>
              <a:t>4</a:t>
            </a:r>
            <a:r>
              <a:rPr lang="zh-CN" altLang="en-US" sz="2600"/>
              <a:t>个相邻位置</a:t>
            </a:r>
            <a:r>
              <a:rPr lang="en-US" altLang="zh-CN" sz="2600"/>
              <a:t>nextPos</a:t>
            </a:r>
            <a:r>
              <a:rPr lang="zh-CN" altLang="en-US" sz="2600"/>
              <a:t>，如果</a:t>
            </a:r>
            <a:r>
              <a:rPr lang="en-US" altLang="zh-CN" sz="2600"/>
              <a:t>nextPos</a:t>
            </a:r>
            <a:r>
              <a:rPr lang="zh-CN" altLang="en-US" sz="2600"/>
              <a:t>可通且未走过，则</a:t>
            </a:r>
            <a:r>
              <a:rPr lang="zh-CN" altLang="en-US" sz="2600" smtClean="0"/>
              <a:t>：</a:t>
            </a:r>
            <a:endParaRPr lang="en-US" altLang="zh-CN" sz="2600" smtClean="0"/>
          </a:p>
          <a:p>
            <a:pPr lvl="2">
              <a:lnSpc>
                <a:spcPct val="120000"/>
              </a:lnSpc>
            </a:pPr>
            <a:r>
              <a:rPr lang="zh-CN" altLang="en-US" sz="2600" smtClean="0"/>
              <a:t>小</a:t>
            </a:r>
            <a:r>
              <a:rPr lang="zh-CN" altLang="en-US" sz="2600"/>
              <a:t>乌龟从</a:t>
            </a:r>
            <a:r>
              <a:rPr lang="en-US" altLang="zh-CN" sz="2600"/>
              <a:t>pos</a:t>
            </a:r>
            <a:r>
              <a:rPr lang="zh-CN" altLang="en-US" sz="2600"/>
              <a:t>移动到</a:t>
            </a:r>
            <a:r>
              <a:rPr lang="en-US" altLang="zh-CN" sz="2600"/>
              <a:t>nextPos</a:t>
            </a:r>
            <a:r>
              <a:rPr lang="zh-CN" altLang="en-US" sz="2600"/>
              <a:t>，同时显示出其运动轨迹；</a:t>
            </a:r>
            <a:r>
              <a:rPr lang="zh-CN" altLang="en-US" sz="2600">
                <a:solidFill>
                  <a:srgbClr val="FF0000"/>
                </a:solidFill>
              </a:rPr>
              <a:t>并对</a:t>
            </a:r>
            <a:r>
              <a:rPr lang="en-US" altLang="zh-CN" sz="2600">
                <a:solidFill>
                  <a:srgbClr val="FF0000"/>
                </a:solidFill>
              </a:rPr>
              <a:t>nextPos</a:t>
            </a:r>
            <a:r>
              <a:rPr lang="zh-CN" altLang="en-US" sz="2600">
                <a:solidFill>
                  <a:srgbClr val="FF0000"/>
                </a:solidFill>
              </a:rPr>
              <a:t>位置做已走过标记（黑色粉末）</a:t>
            </a:r>
            <a:r>
              <a:rPr lang="zh-CN" altLang="en-US" sz="2600" smtClean="0"/>
              <a:t>；</a:t>
            </a:r>
            <a:endParaRPr lang="en-US" altLang="zh-CN" sz="2600" smtClean="0"/>
          </a:p>
          <a:p>
            <a:pPr lvl="2">
              <a:lnSpc>
                <a:spcPct val="120000"/>
              </a:lnSpc>
            </a:pPr>
            <a:r>
              <a:rPr lang="zh-CN" altLang="en-US" sz="2600" smtClean="0"/>
              <a:t>如</a:t>
            </a:r>
            <a:r>
              <a:rPr lang="en-US" altLang="zh-CN" sz="2600"/>
              <a:t>nextPos</a:t>
            </a:r>
            <a:r>
              <a:rPr lang="zh-CN" altLang="en-US" sz="2600"/>
              <a:t>为出口，则调用</a:t>
            </a:r>
            <a:r>
              <a:rPr lang="en-US" altLang="zh-CN" sz="2600"/>
              <a:t>buildPath</a:t>
            </a:r>
            <a:r>
              <a:rPr lang="zh-CN" altLang="en-US" sz="2600"/>
              <a:t>显示出路径并结束</a:t>
            </a:r>
            <a:r>
              <a:rPr lang="zh-CN" altLang="en-US" sz="2600" smtClean="0"/>
              <a:t>，</a:t>
            </a:r>
            <a:endParaRPr lang="en-US" altLang="zh-CN" sz="2600" smtClean="0"/>
          </a:p>
          <a:p>
            <a:pPr lvl="2">
              <a:lnSpc>
                <a:spcPct val="120000"/>
              </a:lnSpc>
            </a:pPr>
            <a:r>
              <a:rPr lang="zh-CN" altLang="en-US" sz="2600" smtClean="0"/>
              <a:t>否则，</a:t>
            </a:r>
            <a:r>
              <a:rPr lang="zh-CN" altLang="en-US" sz="2600"/>
              <a:t>将</a:t>
            </a:r>
            <a:r>
              <a:rPr lang="en-US" altLang="zh-CN" sz="2600"/>
              <a:t>nextPos</a:t>
            </a:r>
            <a:r>
              <a:rPr lang="zh-CN" altLang="en-US" sz="2600"/>
              <a:t>位置</a:t>
            </a:r>
            <a:r>
              <a:rPr lang="zh-CN" altLang="en-US" sz="2600" smtClean="0"/>
              <a:t>入队，</a:t>
            </a:r>
            <a:r>
              <a:rPr lang="zh-CN" altLang="en-US" sz="2600"/>
              <a:t>同时在</a:t>
            </a:r>
            <a:r>
              <a:rPr lang="en-US" altLang="zh-CN" sz="2600"/>
              <a:t>precedent</a:t>
            </a:r>
            <a:r>
              <a:rPr lang="zh-CN" altLang="en-US" sz="2600"/>
              <a:t>字典中设置</a:t>
            </a:r>
            <a:r>
              <a:rPr lang="en-US" altLang="zh-CN" sz="2600"/>
              <a:t>nextPos</a:t>
            </a:r>
            <a:r>
              <a:rPr lang="zh-CN" altLang="en-US" sz="2600"/>
              <a:t>的前驱为</a:t>
            </a:r>
            <a:r>
              <a:rPr lang="en-US" altLang="zh-CN" sz="2600"/>
              <a:t>pos</a:t>
            </a:r>
            <a:r>
              <a:rPr lang="zh-CN" altLang="en-US" sz="2600"/>
              <a:t>。</a:t>
            </a:r>
            <a:r>
              <a:rPr lang="zh-CN" altLang="en-US" sz="2600" smtClean="0"/>
              <a:t>并且为了</a:t>
            </a:r>
            <a:r>
              <a:rPr lang="zh-CN" altLang="en-US" sz="2600"/>
              <a:t>能在可视化界面中能看清小</a:t>
            </a:r>
            <a:r>
              <a:rPr lang="zh-CN" altLang="en-US" sz="2600" smtClean="0"/>
              <a:t>乌龟将从</a:t>
            </a:r>
            <a:r>
              <a:rPr lang="en-US" altLang="zh-CN" sz="2600"/>
              <a:t>pos</a:t>
            </a:r>
            <a:r>
              <a:rPr lang="zh-CN" altLang="en-US" sz="2600"/>
              <a:t>走向下一个位置的，此时，将小乌龟</a:t>
            </a:r>
            <a:r>
              <a:rPr lang="zh-CN" altLang="en-US" sz="2600" smtClean="0"/>
              <a:t>再次定位</a:t>
            </a:r>
            <a:r>
              <a:rPr lang="zh-CN" altLang="en-US" sz="2600"/>
              <a:t>到</a:t>
            </a:r>
            <a:r>
              <a:rPr lang="en-US" altLang="zh-CN" sz="2600"/>
              <a:t>pos</a:t>
            </a:r>
            <a:r>
              <a:rPr lang="zh-CN" altLang="en-US" sz="2600" smtClean="0"/>
              <a:t>位置</a:t>
            </a:r>
            <a:r>
              <a:rPr lang="zh-CN" altLang="en-US" sz="2600"/>
              <a:t>。</a:t>
            </a:r>
          </a:p>
          <a:p>
            <a:pPr marL="0" indent="0">
              <a:buNone/>
            </a:pPr>
            <a:r>
              <a:rPr lang="zh-CN" altLang="en-US" sz="2900" smtClean="0"/>
              <a:t>（</a:t>
            </a:r>
            <a:r>
              <a:rPr lang="en-US" altLang="zh-CN" sz="2900" smtClean="0"/>
              <a:t>5</a:t>
            </a:r>
            <a:r>
              <a:rPr lang="zh-CN" altLang="en-US" sz="2900"/>
              <a:t>）如队列为空，则没有找到路径</a:t>
            </a:r>
            <a:r>
              <a:rPr lang="zh-CN" altLang="en-US" sz="2900" smtClean="0"/>
              <a:t>。</a:t>
            </a:r>
            <a:endParaRPr lang="zh-CN" altLang="en-US" sz="2900"/>
          </a:p>
        </p:txBody>
      </p:sp>
      <p:sp>
        <p:nvSpPr>
          <p:cNvPr id="3" name="标题 2"/>
          <p:cNvSpPr>
            <a:spLocks noGrp="1"/>
          </p:cNvSpPr>
          <p:nvPr>
            <p:ph type="title"/>
          </p:nvPr>
        </p:nvSpPr>
        <p:spPr/>
        <p:txBody>
          <a:bodyPr>
            <a:normAutofit fontScale="90000"/>
          </a:bodyPr>
          <a:lstStyle/>
          <a:p>
            <a:r>
              <a:rPr lang="zh-CN" altLang="en-US" smtClean="0"/>
              <a:t>算法步骤</a:t>
            </a:r>
            <a:endParaRPr lang="zh-CN" altLang="en-US"/>
          </a:p>
        </p:txBody>
      </p:sp>
    </p:spTree>
    <p:extLst>
      <p:ext uri="{BB962C8B-B14F-4D97-AF65-F5344CB8AC3E}">
        <p14:creationId xmlns:p14="http://schemas.microsoft.com/office/powerpoint/2010/main" val="1827893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sz="quarter" idx="10"/>
          </p:nvPr>
        </p:nvSpPr>
        <p:spPr>
          <a:xfrm>
            <a:off x="467544" y="769268"/>
            <a:ext cx="8280920" cy="4752528"/>
          </a:xfrm>
        </p:spPr>
        <p:txBody>
          <a:bodyPr>
            <a:noAutofit/>
          </a:bodyPr>
          <a:lstStyle/>
          <a:p>
            <a:pPr algn="l"/>
            <a:r>
              <a:rPr lang="en-US" altLang="zh-CN" dirty="0"/>
              <a:t>A </a:t>
            </a:r>
            <a:r>
              <a:rPr lang="en-US" altLang="zh-CN" dirty="0">
                <a:solidFill>
                  <a:srgbClr val="FF0000"/>
                </a:solidFill>
              </a:rPr>
              <a:t>queue</a:t>
            </a:r>
            <a:r>
              <a:rPr lang="en-US" altLang="zh-CN" dirty="0"/>
              <a:t> is </a:t>
            </a:r>
            <a:r>
              <a:rPr lang="en-US" altLang="zh-CN" dirty="0">
                <a:solidFill>
                  <a:srgbClr val="FF0000"/>
                </a:solidFill>
              </a:rPr>
              <a:t>a list </a:t>
            </a:r>
            <a:r>
              <a:rPr lang="en-US" altLang="zh-CN" dirty="0"/>
              <a:t>in which all </a:t>
            </a:r>
            <a:r>
              <a:rPr lang="en-US" altLang="zh-CN" dirty="0">
                <a:solidFill>
                  <a:srgbClr val="FF0000"/>
                </a:solidFill>
              </a:rPr>
              <a:t>additions </a:t>
            </a:r>
            <a:r>
              <a:rPr lang="en-US" altLang="zh-CN" dirty="0"/>
              <a:t>to the list are made </a:t>
            </a:r>
            <a:r>
              <a:rPr lang="en-US" altLang="zh-CN" dirty="0">
                <a:solidFill>
                  <a:srgbClr val="FF0000"/>
                </a:solidFill>
              </a:rPr>
              <a:t>at one end</a:t>
            </a:r>
            <a:r>
              <a:rPr lang="en-US" altLang="zh-CN" dirty="0"/>
              <a:t>, and all </a:t>
            </a:r>
            <a:r>
              <a:rPr lang="en-US" altLang="zh-CN" dirty="0">
                <a:solidFill>
                  <a:srgbClr val="FF0000"/>
                </a:solidFill>
              </a:rPr>
              <a:t>deletions </a:t>
            </a:r>
            <a:r>
              <a:rPr lang="en-US" altLang="zh-CN" dirty="0"/>
              <a:t>from the list are </a:t>
            </a:r>
            <a:r>
              <a:rPr lang="en-US" altLang="zh-CN" dirty="0">
                <a:solidFill>
                  <a:srgbClr val="FF0000"/>
                </a:solidFill>
              </a:rPr>
              <a:t>made at the other end</a:t>
            </a:r>
            <a:r>
              <a:rPr lang="en-US" altLang="zh-CN" dirty="0"/>
              <a:t>. </a:t>
            </a:r>
          </a:p>
          <a:p>
            <a:pPr algn="l"/>
            <a:r>
              <a:rPr lang="en-US" altLang="zh-CN" dirty="0" smtClean="0"/>
              <a:t>Queues </a:t>
            </a:r>
            <a:r>
              <a:rPr lang="en-US" altLang="zh-CN" dirty="0"/>
              <a:t>are also called first-in, first-out </a:t>
            </a:r>
            <a:r>
              <a:rPr lang="en-US" altLang="zh-CN" dirty="0" smtClean="0"/>
              <a:t>lists</a:t>
            </a:r>
            <a:r>
              <a:rPr lang="zh-CN" altLang="en-US" dirty="0"/>
              <a:t>（先进先出表） </a:t>
            </a:r>
            <a:r>
              <a:rPr lang="en-US" altLang="zh-CN" dirty="0" smtClean="0"/>
              <a:t>, </a:t>
            </a:r>
            <a:r>
              <a:rPr lang="en-US" altLang="zh-CN" dirty="0"/>
              <a:t>or </a:t>
            </a:r>
            <a:r>
              <a:rPr lang="en-US" altLang="zh-CN" dirty="0" smtClean="0"/>
              <a:t>FIFO for </a:t>
            </a:r>
            <a:r>
              <a:rPr lang="en-US" altLang="zh-CN" dirty="0"/>
              <a:t>short</a:t>
            </a:r>
            <a:r>
              <a:rPr lang="en-US" altLang="zh-CN" dirty="0" smtClean="0"/>
              <a:t>.</a:t>
            </a:r>
          </a:p>
          <a:p>
            <a:endParaRPr lang="en-US" altLang="zh-CN" smtClean="0"/>
          </a:p>
          <a:p>
            <a:endParaRPr lang="en-US" altLang="zh-CN"/>
          </a:p>
          <a:p>
            <a:r>
              <a:rPr lang="en-US" altLang="zh-CN" smtClean="0"/>
              <a:t>Methods</a:t>
            </a:r>
            <a:endParaRPr lang="en-US" altLang="zh-CN"/>
          </a:p>
          <a:p>
            <a:pPr lvl="1"/>
            <a:r>
              <a:rPr lang="en-US" altLang="zh-CN"/>
              <a:t>append</a:t>
            </a:r>
            <a:r>
              <a:rPr lang="zh-CN" altLang="en-US"/>
              <a:t>（入队） </a:t>
            </a:r>
            <a:r>
              <a:rPr lang="en-US" altLang="zh-CN"/>
              <a:t>serve</a:t>
            </a:r>
            <a:r>
              <a:rPr lang="zh-CN" altLang="en-US"/>
              <a:t>（出队） </a:t>
            </a:r>
            <a:r>
              <a:rPr lang="en-US" altLang="zh-CN"/>
              <a:t>empty(</a:t>
            </a:r>
            <a:r>
              <a:rPr lang="zh-CN" altLang="en-US"/>
              <a:t>判空</a:t>
            </a:r>
            <a:r>
              <a:rPr lang="en-US" altLang="zh-CN"/>
              <a:t>)   </a:t>
            </a:r>
            <a:endParaRPr lang="en-US" altLang="zh-CN" smtClean="0"/>
          </a:p>
          <a:p>
            <a:pPr lvl="1"/>
            <a:r>
              <a:rPr lang="en-US" altLang="zh-CN" smtClean="0"/>
              <a:t>retrieve</a:t>
            </a:r>
            <a:r>
              <a:rPr lang="en-US" altLang="zh-CN"/>
              <a:t>(</a:t>
            </a:r>
            <a:r>
              <a:rPr lang="zh-CN" altLang="en-US"/>
              <a:t>取队首元素</a:t>
            </a:r>
            <a:r>
              <a:rPr lang="en-US" altLang="zh-CN"/>
              <a:t>)	 len </a:t>
            </a:r>
            <a:r>
              <a:rPr lang="zh-CN" altLang="en-US"/>
              <a:t>（求长度）</a:t>
            </a:r>
            <a:r>
              <a:rPr lang="en-US" altLang="zh-CN"/>
              <a:t>   init</a:t>
            </a:r>
            <a:r>
              <a:rPr lang="zh-CN" altLang="en-US"/>
              <a:t>（构造方法）</a:t>
            </a:r>
            <a:endParaRPr lang="en-US" altLang="zh-CN"/>
          </a:p>
          <a:p>
            <a:pPr algn="l"/>
            <a:endParaRPr lang="en-US" altLang="zh-CN" dirty="0"/>
          </a:p>
          <a:p>
            <a:pPr algn="l">
              <a:lnSpc>
                <a:spcPct val="120000"/>
              </a:lnSpc>
            </a:pPr>
            <a:endParaRPr lang="en-US" altLang="zh-CN" dirty="0"/>
          </a:p>
        </p:txBody>
      </p:sp>
      <p:sp>
        <p:nvSpPr>
          <p:cNvPr id="27650" name="Rectangle 2"/>
          <p:cNvSpPr>
            <a:spLocks noGrp="1" noChangeArrowheads="1"/>
          </p:cNvSpPr>
          <p:nvPr>
            <p:ph type="title"/>
          </p:nvPr>
        </p:nvSpPr>
        <p:spPr/>
        <p:txBody>
          <a:bodyPr>
            <a:normAutofit fontScale="90000"/>
          </a:bodyPr>
          <a:lstStyle/>
          <a:p>
            <a:r>
              <a:rPr lang="zh-CN" altLang="en-US" dirty="0" smtClean="0"/>
              <a:t>队列的定义（</a:t>
            </a:r>
            <a:r>
              <a:rPr lang="en-US" altLang="zh-CN" dirty="0" smtClean="0"/>
              <a:t>Specification</a:t>
            </a:r>
            <a:r>
              <a:rPr lang="zh-CN" altLang="en-US" dirty="0" smtClean="0"/>
              <a:t>）</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785492"/>
            <a:ext cx="6030491" cy="1218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3203848" y="3541882"/>
            <a:ext cx="822405" cy="461665"/>
          </a:xfrm>
          <a:prstGeom prst="rect">
            <a:avLst/>
          </a:prstGeom>
        </p:spPr>
        <p:txBody>
          <a:bodyPr wrap="none">
            <a:spAutoFit/>
          </a:bodyPr>
          <a:lstStyle/>
          <a:p>
            <a:r>
              <a:rPr lang="en-US" altLang="zh-CN" sz="2400" b="1">
                <a:solidFill>
                  <a:prstClr val="black"/>
                </a:solidFill>
                <a:latin typeface="Calibri" panose="020F0502020204030204" pitchFamily="34" charset="0"/>
              </a:rPr>
              <a:t>front</a:t>
            </a:r>
            <a:endParaRPr lang="zh-CN" altLang="en-US"/>
          </a:p>
        </p:txBody>
      </p:sp>
      <p:sp>
        <p:nvSpPr>
          <p:cNvPr id="4" name="矩形 3"/>
          <p:cNvSpPr/>
          <p:nvPr/>
        </p:nvSpPr>
        <p:spPr>
          <a:xfrm>
            <a:off x="5916829" y="3538878"/>
            <a:ext cx="706988" cy="461665"/>
          </a:xfrm>
          <a:prstGeom prst="rect">
            <a:avLst/>
          </a:prstGeom>
        </p:spPr>
        <p:txBody>
          <a:bodyPr wrap="none">
            <a:spAutoFit/>
          </a:bodyPr>
          <a:lstStyle/>
          <a:p>
            <a:r>
              <a:rPr lang="en-US" altLang="zh-CN" sz="2400" b="1">
                <a:solidFill>
                  <a:prstClr val="black"/>
                </a:solidFill>
                <a:latin typeface="Calibri" panose="020F0502020204030204" pitchFamily="34" charset="0"/>
              </a:rPr>
              <a:t>rear</a:t>
            </a:r>
            <a:endParaRPr lang="zh-CN" altLang="en-US"/>
          </a:p>
        </p:txBody>
      </p:sp>
    </p:spTree>
    <p:extLst>
      <p:ext uri="{BB962C8B-B14F-4D97-AF65-F5344CB8AC3E}">
        <p14:creationId xmlns:p14="http://schemas.microsoft.com/office/powerpoint/2010/main" val="3277653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3" grpId="0"/>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403648" y="254473"/>
            <a:ext cx="4812602" cy="4992624"/>
          </a:xfrm>
          <a:prstGeom prst="rect">
            <a:avLst/>
          </a:prstGeom>
        </p:spPr>
      </p:pic>
    </p:spTree>
    <p:extLst>
      <p:ext uri="{BB962C8B-B14F-4D97-AF65-F5344CB8AC3E}">
        <p14:creationId xmlns:p14="http://schemas.microsoft.com/office/powerpoint/2010/main" val="26767100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18160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489348"/>
            <a:ext cx="6838950" cy="414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226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11560" y="985292"/>
            <a:ext cx="8053659" cy="4055893"/>
          </a:xfrm>
        </p:spPr>
        <p:txBody>
          <a:bodyPr>
            <a:noAutofit/>
          </a:bodyPr>
          <a:lstStyle/>
          <a:p>
            <a:r>
              <a:rPr lang="zh-CN" altLang="en-US" sz="2000" smtClean="0"/>
              <a:t>从</a:t>
            </a:r>
            <a:r>
              <a:rPr lang="zh-CN" altLang="en-US" sz="2000"/>
              <a:t>入口</a:t>
            </a:r>
            <a:r>
              <a:rPr lang="zh-CN" altLang="en-US" sz="2000" smtClean="0"/>
              <a:t>位置开始探索，按照</a:t>
            </a:r>
            <a:r>
              <a:rPr lang="zh-CN" altLang="en-US" sz="2000"/>
              <a:t>东南西北的优先</a:t>
            </a:r>
            <a:r>
              <a:rPr lang="zh-CN" altLang="en-US" sz="2000" smtClean="0"/>
              <a:t>顺序探索到一</a:t>
            </a:r>
            <a:r>
              <a:rPr lang="zh-CN" altLang="en-US" sz="2000"/>
              <a:t>个可通</a:t>
            </a:r>
            <a:r>
              <a:rPr lang="zh-CN" altLang="en-US" sz="2000" smtClean="0"/>
              <a:t>的邻居位置，则</a:t>
            </a:r>
            <a:r>
              <a:rPr lang="zh-CN" altLang="en-US" sz="2000"/>
              <a:t>移动</a:t>
            </a:r>
            <a:r>
              <a:rPr lang="zh-CN" altLang="en-US" sz="2000" smtClean="0"/>
              <a:t>到该邻居位置</a:t>
            </a:r>
            <a:r>
              <a:rPr lang="zh-CN" altLang="en-US" sz="2000"/>
              <a:t>继续探索，直到找到出口</a:t>
            </a:r>
            <a:r>
              <a:rPr lang="zh-CN" altLang="en-US" sz="2000" smtClean="0"/>
              <a:t>；</a:t>
            </a:r>
            <a:endParaRPr lang="en-US" altLang="zh-CN" sz="2000" smtClean="0"/>
          </a:p>
          <a:p>
            <a:r>
              <a:rPr lang="zh-CN" altLang="en-US" sz="2000" smtClean="0"/>
              <a:t>如果当前位置无</a:t>
            </a:r>
            <a:r>
              <a:rPr lang="zh-CN" altLang="en-US" sz="2000"/>
              <a:t>可通</a:t>
            </a:r>
            <a:r>
              <a:rPr lang="zh-CN" altLang="en-US" sz="2000" smtClean="0"/>
              <a:t>邻居或其邻居都已经走过，则</a:t>
            </a:r>
            <a:r>
              <a:rPr lang="zh-CN" altLang="en-US" sz="2000"/>
              <a:t>用回溯法退回上一个位置，从该位置的其它方向邻居开始探索</a:t>
            </a:r>
            <a:r>
              <a:rPr lang="zh-CN" altLang="en-US" sz="2000" smtClean="0"/>
              <a:t>。</a:t>
            </a:r>
            <a:endParaRPr lang="en-US" altLang="zh-CN" sz="2000" smtClean="0"/>
          </a:p>
          <a:p>
            <a:r>
              <a:rPr lang="zh-CN" altLang="zh-CN" sz="2000"/>
              <a:t>假设已走过</a:t>
            </a:r>
            <a:r>
              <a:rPr lang="zh-CN" altLang="zh-CN" sz="2000" smtClean="0"/>
              <a:t>的</a:t>
            </a:r>
            <a:r>
              <a:rPr lang="zh-CN" altLang="en-US" sz="2000" smtClean="0"/>
              <a:t>迷宫</a:t>
            </a:r>
            <a:r>
              <a:rPr lang="zh-CN" altLang="zh-CN" sz="2000" smtClean="0"/>
              <a:t>路径</a:t>
            </a:r>
            <a:r>
              <a:rPr lang="zh-CN" altLang="zh-CN" sz="2000"/>
              <a:t>为</a:t>
            </a:r>
            <a:r>
              <a:rPr lang="en-US" altLang="zh-CN" sz="2000"/>
              <a:t>p</a:t>
            </a:r>
            <a:r>
              <a:rPr lang="en-US" altLang="zh-CN" sz="2000" baseline="-25000"/>
              <a:t>1</a:t>
            </a:r>
            <a:r>
              <a:rPr lang="en-US" altLang="zh-CN" sz="2000"/>
              <a:t>p</a:t>
            </a:r>
            <a:r>
              <a:rPr lang="en-US" altLang="zh-CN" sz="2000" baseline="-25000"/>
              <a:t>2</a:t>
            </a:r>
            <a:r>
              <a:rPr lang="en-US" altLang="zh-CN" sz="2000"/>
              <a:t>…. p</a:t>
            </a:r>
            <a:r>
              <a:rPr lang="en-US" altLang="zh-CN" sz="2000" baseline="-25000"/>
              <a:t>n-2</a:t>
            </a:r>
            <a:r>
              <a:rPr lang="en-US" altLang="zh-CN" sz="2000"/>
              <a:t>p</a:t>
            </a:r>
            <a:r>
              <a:rPr lang="en-US" altLang="zh-CN" sz="2000" baseline="-25000"/>
              <a:t>n-1</a:t>
            </a:r>
            <a:r>
              <a:rPr lang="en-US" altLang="zh-CN" sz="2000"/>
              <a:t>p</a:t>
            </a:r>
            <a:r>
              <a:rPr lang="en-US" altLang="zh-CN" sz="2000" baseline="-25000"/>
              <a:t>n</a:t>
            </a:r>
            <a:r>
              <a:rPr lang="zh-CN" altLang="zh-CN" sz="2000"/>
              <a:t>，现在想通过</a:t>
            </a:r>
            <a:r>
              <a:rPr lang="en-US" altLang="zh-CN" sz="2000"/>
              <a:t>p</a:t>
            </a:r>
            <a:r>
              <a:rPr lang="en-US" altLang="zh-CN" sz="2000" baseline="-25000"/>
              <a:t>n</a:t>
            </a:r>
            <a:r>
              <a:rPr lang="zh-CN" altLang="zh-CN" sz="2000"/>
              <a:t>继续往前走，但发现它的四邻要么是墙，要么已经走过，无法继续向前探索，此时应退回到</a:t>
            </a:r>
            <a:r>
              <a:rPr lang="en-US" altLang="zh-CN" sz="2000"/>
              <a:t>p</a:t>
            </a:r>
            <a:r>
              <a:rPr lang="en-US" altLang="zh-CN" sz="2000" baseline="-25000"/>
              <a:t>n-1</a:t>
            </a:r>
            <a:r>
              <a:rPr lang="zh-CN" altLang="zh-CN" sz="2000"/>
              <a:t>检查它是否还有未走过的可通行的邻居，若有，则从该邻居开始继续向前</a:t>
            </a:r>
            <a:r>
              <a:rPr lang="zh-CN" altLang="zh-CN" sz="2000" smtClean="0"/>
              <a:t>探索</a:t>
            </a:r>
            <a:r>
              <a:rPr lang="zh-CN" altLang="en-US" sz="2000" smtClean="0"/>
              <a:t>；</a:t>
            </a:r>
            <a:r>
              <a:rPr lang="zh-CN" altLang="zh-CN" sz="2000" smtClean="0"/>
              <a:t>若</a:t>
            </a:r>
            <a:r>
              <a:rPr lang="zh-CN" altLang="zh-CN" sz="2000"/>
              <a:t>没有，则应退回到</a:t>
            </a:r>
            <a:r>
              <a:rPr lang="en-US" altLang="zh-CN" sz="2000"/>
              <a:t>p</a:t>
            </a:r>
            <a:r>
              <a:rPr lang="en-US" altLang="zh-CN" sz="2000" baseline="-25000"/>
              <a:t>n-2</a:t>
            </a:r>
            <a:r>
              <a:rPr lang="zh-CN" altLang="zh-CN" sz="2000"/>
              <a:t>进行检查</a:t>
            </a:r>
            <a:r>
              <a:rPr lang="zh-CN" altLang="zh-CN" sz="2000" smtClean="0"/>
              <a:t>。</a:t>
            </a:r>
            <a:endParaRPr lang="en-US" altLang="zh-CN" sz="2000" smtClean="0"/>
          </a:p>
          <a:p>
            <a:r>
              <a:rPr lang="zh-CN" altLang="zh-CN" sz="2000"/>
              <a:t>为了能退回到之前的可通行</a:t>
            </a:r>
            <a:r>
              <a:rPr lang="zh-CN" altLang="zh-CN" sz="2000">
                <a:solidFill>
                  <a:srgbClr val="FF0000"/>
                </a:solidFill>
              </a:rPr>
              <a:t>位置</a:t>
            </a:r>
            <a:r>
              <a:rPr lang="zh-CN" altLang="zh-CN" sz="2000"/>
              <a:t>以寻找该位置的</a:t>
            </a:r>
            <a:r>
              <a:rPr lang="zh-CN" altLang="zh-CN" sz="2000">
                <a:solidFill>
                  <a:srgbClr val="FF0000"/>
                </a:solidFill>
              </a:rPr>
              <a:t>下一可探索方向</a:t>
            </a:r>
            <a:r>
              <a:rPr lang="zh-CN" altLang="zh-CN" sz="2000"/>
              <a:t>，需要一个容器来存储这两</a:t>
            </a:r>
            <a:r>
              <a:rPr lang="zh-CN" altLang="zh-CN" sz="2000" smtClean="0"/>
              <a:t>部分信息，</a:t>
            </a:r>
            <a:r>
              <a:rPr lang="zh-CN" altLang="zh-CN" sz="2000"/>
              <a:t>由于后走过的位置后</a:t>
            </a:r>
            <a:r>
              <a:rPr lang="zh-CN" altLang="zh-CN" sz="2000" smtClean="0"/>
              <a:t>存入先</a:t>
            </a:r>
            <a:r>
              <a:rPr lang="zh-CN" altLang="zh-CN" sz="2000"/>
              <a:t>取出，满足后进先出的特性，</a:t>
            </a:r>
            <a:r>
              <a:rPr lang="zh-CN" altLang="zh-CN" sz="2000" smtClean="0"/>
              <a:t>因此用</a:t>
            </a:r>
            <a:r>
              <a:rPr lang="zh-CN" altLang="zh-CN" sz="2000"/>
              <a:t>栈</a:t>
            </a:r>
            <a:r>
              <a:rPr lang="zh-CN" altLang="zh-CN" sz="2000" smtClean="0"/>
              <a:t>存储。</a:t>
            </a:r>
            <a:endParaRPr lang="zh-CN" altLang="zh-CN" sz="2000"/>
          </a:p>
          <a:p>
            <a:endParaRPr lang="zh-CN" altLang="en-US" sz="2000"/>
          </a:p>
          <a:p>
            <a:endParaRPr lang="en-US" altLang="zh-CN" sz="2000"/>
          </a:p>
          <a:p>
            <a:endParaRPr lang="zh-CN" altLang="en-US" sz="2000" dirty="0"/>
          </a:p>
        </p:txBody>
      </p:sp>
      <p:sp>
        <p:nvSpPr>
          <p:cNvPr id="3" name="标题 2"/>
          <p:cNvSpPr>
            <a:spLocks noGrp="1"/>
          </p:cNvSpPr>
          <p:nvPr>
            <p:ph type="title"/>
          </p:nvPr>
        </p:nvSpPr>
        <p:spPr/>
        <p:txBody>
          <a:bodyPr>
            <a:normAutofit fontScale="90000"/>
          </a:bodyPr>
          <a:lstStyle/>
          <a:p>
            <a:pPr algn="l"/>
            <a:r>
              <a:rPr lang="zh-CN" altLang="en-US"/>
              <a:t>回溯法</a:t>
            </a:r>
            <a:r>
              <a:rPr lang="zh-CN" altLang="en-US" smtClean="0"/>
              <a:t>求解（深度优先搜索）</a:t>
            </a:r>
            <a:endParaRPr lang="zh-CN" altLang="en-US" dirty="0"/>
          </a:p>
        </p:txBody>
      </p:sp>
    </p:spTree>
    <p:extLst>
      <p:ext uri="{BB962C8B-B14F-4D97-AF65-F5344CB8AC3E}">
        <p14:creationId xmlns:p14="http://schemas.microsoft.com/office/powerpoint/2010/main" val="36018640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8004"/>
            <a:ext cx="5675050" cy="5645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90693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39552" y="985292"/>
            <a:ext cx="8053659" cy="2764977"/>
          </a:xfrm>
        </p:spPr>
        <p:txBody>
          <a:bodyPr>
            <a:noAutofit/>
          </a:bodyPr>
          <a:lstStyle/>
          <a:p>
            <a:pPr indent="0">
              <a:lnSpc>
                <a:spcPct val="150000"/>
              </a:lnSpc>
              <a:spcAft>
                <a:spcPts val="0"/>
              </a:spcAft>
              <a:buNone/>
            </a:pPr>
            <a:r>
              <a:rPr lang="zh-CN" altLang="zh-CN" sz="1800" kern="100" smtClean="0">
                <a:solidFill>
                  <a:srgbClr val="000000"/>
                </a:solidFill>
                <a:latin typeface="Times New Roman"/>
              </a:rPr>
              <a:t>（</a:t>
            </a:r>
            <a:r>
              <a:rPr lang="en-US" altLang="zh-CN" sz="1800" kern="100">
                <a:solidFill>
                  <a:srgbClr val="000000"/>
                </a:solidFill>
                <a:latin typeface="Times New Roman"/>
              </a:rPr>
              <a:t>1</a:t>
            </a:r>
            <a:r>
              <a:rPr lang="zh-CN" altLang="zh-CN" sz="1800" kern="100">
                <a:solidFill>
                  <a:srgbClr val="000000"/>
                </a:solidFill>
                <a:latin typeface="Times New Roman"/>
              </a:rPr>
              <a:t>）初始化</a:t>
            </a:r>
            <a:r>
              <a:rPr lang="en-US" altLang="zh-CN" sz="1800" kern="100">
                <a:solidFill>
                  <a:srgbClr val="000000"/>
                </a:solidFill>
                <a:latin typeface="Times New Roman"/>
              </a:rPr>
              <a:t>st</a:t>
            </a:r>
            <a:r>
              <a:rPr lang="zh-CN" altLang="zh-CN" sz="1800" kern="100">
                <a:solidFill>
                  <a:srgbClr val="000000"/>
                </a:solidFill>
                <a:latin typeface="Times New Roman"/>
              </a:rPr>
              <a:t>栈，用于存放走过的坐标位置及该位置的下一探索位置；初始化当前位置</a:t>
            </a:r>
            <a:r>
              <a:rPr lang="en-US" altLang="zh-CN" sz="1800" kern="100">
                <a:solidFill>
                  <a:srgbClr val="000000"/>
                </a:solidFill>
                <a:latin typeface="Times New Roman"/>
              </a:rPr>
              <a:t>position</a:t>
            </a:r>
            <a:r>
              <a:rPr lang="zh-CN" altLang="zh-CN" sz="1800" kern="100">
                <a:solidFill>
                  <a:srgbClr val="000000"/>
                </a:solidFill>
                <a:latin typeface="Times New Roman"/>
              </a:rPr>
              <a:t>为入口位置，并设置其下一探索方向</a:t>
            </a:r>
            <a:r>
              <a:rPr lang="en-US" altLang="zh-CN" sz="1800" kern="100">
                <a:solidFill>
                  <a:srgbClr val="000000"/>
                </a:solidFill>
                <a:latin typeface="Times New Roman"/>
                <a:cs typeface="Arial"/>
              </a:rPr>
              <a:t>nextDirection</a:t>
            </a:r>
            <a:r>
              <a:rPr lang="zh-CN" altLang="zh-CN" sz="1800" kern="100">
                <a:solidFill>
                  <a:srgbClr val="000000"/>
                </a:solidFill>
                <a:latin typeface="Times New Roman"/>
              </a:rPr>
              <a:t>为</a:t>
            </a:r>
            <a:r>
              <a:rPr lang="en-US" altLang="zh-CN" sz="1800" kern="100" smtClean="0">
                <a:solidFill>
                  <a:srgbClr val="000000"/>
                </a:solidFill>
                <a:latin typeface="Times New Roman"/>
              </a:rPr>
              <a:t>0</a:t>
            </a:r>
            <a:r>
              <a:rPr lang="zh-CN" altLang="zh-CN" sz="1800" kern="100" smtClean="0">
                <a:latin typeface="Times New Roman"/>
              </a:rPr>
              <a:t>（</a:t>
            </a:r>
            <a:r>
              <a:rPr lang="en-US" altLang="zh-CN" sz="1800" kern="100">
                <a:latin typeface="Times New Roman"/>
              </a:rPr>
              <a:t>2</a:t>
            </a:r>
            <a:r>
              <a:rPr lang="zh-CN" altLang="zh-CN" sz="1800" kern="100">
                <a:latin typeface="Times New Roman"/>
              </a:rPr>
              <a:t>）如果入口不通，则给出相应提示结束</a:t>
            </a:r>
            <a:r>
              <a:rPr lang="zh-CN" altLang="zh-CN" sz="1800" kern="100" smtClean="0">
                <a:latin typeface="Times New Roman"/>
              </a:rPr>
              <a:t>，</a:t>
            </a:r>
            <a:endParaRPr lang="en-US" altLang="zh-CN" sz="1800" kern="100" smtClean="0">
              <a:latin typeface="Times New Roman"/>
            </a:endParaRPr>
          </a:p>
          <a:p>
            <a:pPr indent="0">
              <a:lnSpc>
                <a:spcPct val="150000"/>
              </a:lnSpc>
              <a:spcAft>
                <a:spcPts val="0"/>
              </a:spcAft>
              <a:buNone/>
            </a:pPr>
            <a:r>
              <a:rPr lang="zh-CN" altLang="zh-CN" sz="1800" kern="100" smtClean="0">
                <a:latin typeface="Times New Roman"/>
              </a:rPr>
              <a:t>（</a:t>
            </a:r>
            <a:r>
              <a:rPr lang="en-US" altLang="zh-CN" sz="1800" kern="100">
                <a:latin typeface="Times New Roman"/>
              </a:rPr>
              <a:t>3</a:t>
            </a:r>
            <a:r>
              <a:rPr lang="zh-CN" altLang="zh-CN" sz="1800" kern="100">
                <a:latin typeface="Times New Roman"/>
              </a:rPr>
              <a:t>）否则循环（</a:t>
            </a:r>
            <a:r>
              <a:rPr lang="zh-CN" altLang="zh-CN" sz="1800" kern="100">
                <a:solidFill>
                  <a:srgbClr val="FF0000"/>
                </a:solidFill>
                <a:latin typeface="Times New Roman"/>
              </a:rPr>
              <a:t>外层</a:t>
            </a:r>
            <a:r>
              <a:rPr lang="zh-CN" altLang="zh-CN" sz="1800" kern="100">
                <a:latin typeface="Times New Roman"/>
              </a:rPr>
              <a:t>）执行</a:t>
            </a:r>
            <a:r>
              <a:rPr lang="zh-CN" altLang="zh-CN" sz="1800" kern="100" smtClean="0">
                <a:latin typeface="Times New Roman"/>
              </a:rPr>
              <a:t>：</a:t>
            </a:r>
            <a:endParaRPr lang="en-US" altLang="zh-CN" sz="1800" kern="100" smtClean="0">
              <a:latin typeface="Times New Roman"/>
            </a:endParaRPr>
          </a:p>
          <a:p>
            <a:pPr indent="0">
              <a:lnSpc>
                <a:spcPct val="150000"/>
              </a:lnSpc>
              <a:spcAft>
                <a:spcPts val="0"/>
              </a:spcAft>
              <a:buNone/>
            </a:pPr>
            <a:r>
              <a:rPr lang="en-US" altLang="zh-CN" sz="1800" kern="100">
                <a:solidFill>
                  <a:srgbClr val="000000"/>
                </a:solidFill>
                <a:latin typeface="Times New Roman"/>
              </a:rPr>
              <a:t>	</a:t>
            </a:r>
            <a:r>
              <a:rPr lang="zh-CN" altLang="zh-CN" sz="1800" kern="100" smtClean="0">
                <a:solidFill>
                  <a:srgbClr val="000000"/>
                </a:solidFill>
                <a:latin typeface="Times New Roman"/>
              </a:rPr>
              <a:t>①</a:t>
            </a:r>
            <a:r>
              <a:rPr lang="zh-CN" altLang="zh-CN" sz="1800" kern="100">
                <a:solidFill>
                  <a:srgbClr val="000000"/>
                </a:solidFill>
                <a:latin typeface="Times New Roman"/>
              </a:rPr>
              <a:t>若</a:t>
            </a:r>
            <a:r>
              <a:rPr lang="en-US" altLang="zh-CN" sz="1800" kern="100">
                <a:solidFill>
                  <a:srgbClr val="000000"/>
                </a:solidFill>
                <a:latin typeface="Times New Roman"/>
              </a:rPr>
              <a:t>position</a:t>
            </a:r>
            <a:r>
              <a:rPr lang="zh-CN" altLang="zh-CN" sz="1800" kern="100">
                <a:solidFill>
                  <a:srgbClr val="000000"/>
                </a:solidFill>
                <a:latin typeface="Times New Roman"/>
              </a:rPr>
              <a:t>已为出口位置，则出栈</a:t>
            </a:r>
            <a:r>
              <a:rPr lang="en-US" altLang="zh-CN" sz="1800" kern="100">
                <a:solidFill>
                  <a:srgbClr val="000000"/>
                </a:solidFill>
                <a:latin typeface="Times New Roman"/>
              </a:rPr>
              <a:t>st</a:t>
            </a:r>
            <a:r>
              <a:rPr lang="zh-CN" altLang="zh-CN" sz="1800" kern="100">
                <a:solidFill>
                  <a:srgbClr val="000000"/>
                </a:solidFill>
                <a:latin typeface="Times New Roman"/>
              </a:rPr>
              <a:t>中的路径上的所有位置，给每个位置撒绿色粉末，算法结束；</a:t>
            </a:r>
            <a:endParaRPr lang="zh-CN" altLang="zh-CN" sz="1800" kern="100">
              <a:latin typeface="Times New Roman"/>
            </a:endParaRPr>
          </a:p>
          <a:p>
            <a:pPr marL="0" indent="0">
              <a:buNone/>
            </a:pPr>
            <a:endParaRPr lang="zh-CN" altLang="en-US" sz="1800"/>
          </a:p>
        </p:txBody>
      </p:sp>
      <p:sp>
        <p:nvSpPr>
          <p:cNvPr id="4" name="标题 3"/>
          <p:cNvSpPr>
            <a:spLocks noGrp="1"/>
          </p:cNvSpPr>
          <p:nvPr>
            <p:ph type="title"/>
          </p:nvPr>
        </p:nvSpPr>
        <p:spPr/>
        <p:txBody>
          <a:bodyPr>
            <a:normAutofit fontScale="90000"/>
          </a:bodyPr>
          <a:lstStyle/>
          <a:p>
            <a:r>
              <a:rPr lang="zh-CN" altLang="en-US" smtClean="0"/>
              <a:t>算法步骤</a:t>
            </a:r>
            <a:r>
              <a:rPr lang="en-US" altLang="zh-CN" smtClean="0"/>
              <a:t>---1</a:t>
            </a:r>
            <a:endParaRPr lang="zh-CN" altLang="en-US"/>
          </a:p>
        </p:txBody>
      </p:sp>
    </p:spTree>
    <p:extLst>
      <p:ext uri="{BB962C8B-B14F-4D97-AF65-F5344CB8AC3E}">
        <p14:creationId xmlns:p14="http://schemas.microsoft.com/office/powerpoint/2010/main" val="13081976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7504" y="746448"/>
            <a:ext cx="8856984" cy="4968552"/>
          </a:xfrm>
        </p:spPr>
        <p:txBody>
          <a:bodyPr>
            <a:noAutofit/>
          </a:bodyPr>
          <a:lstStyle/>
          <a:p>
            <a:pPr indent="0">
              <a:lnSpc>
                <a:spcPct val="150000"/>
              </a:lnSpc>
              <a:spcAft>
                <a:spcPts val="0"/>
              </a:spcAft>
              <a:buNone/>
            </a:pPr>
            <a:r>
              <a:rPr lang="zh-CN" altLang="zh-CN" sz="1400" kern="100">
                <a:solidFill>
                  <a:srgbClr val="000000"/>
                </a:solidFill>
                <a:latin typeface="Times New Roman"/>
              </a:rPr>
              <a:t>②否则</a:t>
            </a:r>
            <a:r>
              <a:rPr lang="zh-CN" altLang="zh-CN" sz="1400" kern="100" smtClean="0">
                <a:solidFill>
                  <a:srgbClr val="000000"/>
                </a:solidFill>
                <a:latin typeface="Times New Roman"/>
              </a:rPr>
              <a:t>：</a:t>
            </a:r>
            <a:endParaRPr lang="en-US" altLang="zh-CN" sz="1400" kern="100" smtClean="0">
              <a:latin typeface="Times New Roman"/>
            </a:endParaRPr>
          </a:p>
          <a:p>
            <a:pPr marL="628608" indent="-285750">
              <a:lnSpc>
                <a:spcPct val="150000"/>
              </a:lnSpc>
              <a:spcAft>
                <a:spcPts val="0"/>
              </a:spcAft>
            </a:pPr>
            <a:r>
              <a:rPr lang="zh-CN" altLang="zh-CN" sz="1400" kern="100" smtClean="0">
                <a:solidFill>
                  <a:srgbClr val="000000"/>
                </a:solidFill>
                <a:latin typeface="Times New Roman"/>
              </a:rPr>
              <a:t>设置</a:t>
            </a:r>
            <a:r>
              <a:rPr lang="en-US" altLang="zh-CN" sz="1400" kern="100">
                <a:solidFill>
                  <a:srgbClr val="000000"/>
                </a:solidFill>
                <a:latin typeface="Times New Roman"/>
              </a:rPr>
              <a:t>position</a:t>
            </a:r>
            <a:r>
              <a:rPr lang="zh-CN" altLang="zh-CN" sz="1400" kern="100">
                <a:solidFill>
                  <a:srgbClr val="000000"/>
                </a:solidFill>
                <a:latin typeface="Times New Roman"/>
              </a:rPr>
              <a:t>位置已走过标记</a:t>
            </a:r>
            <a:r>
              <a:rPr lang="en-US" altLang="zh-CN" sz="1400" kern="100">
                <a:solidFill>
                  <a:srgbClr val="000000"/>
                </a:solidFill>
                <a:latin typeface="Times New Roman"/>
              </a:rPr>
              <a:t>TRIED</a:t>
            </a:r>
            <a:r>
              <a:rPr lang="zh-CN" altLang="zh-CN" sz="1400" kern="100">
                <a:solidFill>
                  <a:srgbClr val="000000"/>
                </a:solidFill>
                <a:latin typeface="Times New Roman"/>
              </a:rPr>
              <a:t>（撒黑色粉末）</a:t>
            </a:r>
            <a:r>
              <a:rPr lang="zh-CN" altLang="zh-CN" sz="1400" kern="100" smtClean="0">
                <a:solidFill>
                  <a:srgbClr val="000000"/>
                </a:solidFill>
                <a:latin typeface="Times New Roman"/>
              </a:rPr>
              <a:t>；</a:t>
            </a:r>
            <a:endParaRPr lang="en-US" altLang="zh-CN" sz="1400" kern="100" smtClean="0">
              <a:solidFill>
                <a:srgbClr val="000000"/>
              </a:solidFill>
              <a:latin typeface="Times New Roman"/>
            </a:endParaRPr>
          </a:p>
          <a:p>
            <a:pPr marL="628608" indent="-285750">
              <a:lnSpc>
                <a:spcPct val="150000"/>
              </a:lnSpc>
              <a:spcAft>
                <a:spcPts val="0"/>
              </a:spcAft>
            </a:pPr>
            <a:r>
              <a:rPr lang="zh-CN" altLang="zh-CN" sz="1400" kern="100" smtClean="0">
                <a:latin typeface="Times New Roman"/>
                <a:cs typeface="Times New Roman"/>
              </a:rPr>
              <a:t>循环</a:t>
            </a:r>
            <a:r>
              <a:rPr lang="zh-CN" altLang="zh-CN" sz="1400" kern="100">
                <a:latin typeface="Times New Roman"/>
                <a:cs typeface="Times New Roman"/>
              </a:rPr>
              <a:t>（内层）检查</a:t>
            </a:r>
            <a:r>
              <a:rPr lang="en-US" altLang="zh-CN" sz="1400" kern="100">
                <a:latin typeface="Times New Roman"/>
              </a:rPr>
              <a:t>position</a:t>
            </a:r>
            <a:r>
              <a:rPr lang="zh-CN" altLang="zh-CN" sz="1400" kern="100">
                <a:latin typeface="Times New Roman"/>
                <a:cs typeface="Times New Roman"/>
              </a:rPr>
              <a:t>的</a:t>
            </a:r>
            <a:r>
              <a:rPr lang="en-US" altLang="zh-CN" sz="1400" kern="100">
                <a:latin typeface="Times New Roman"/>
              </a:rPr>
              <a:t>i</a:t>
            </a:r>
            <a:r>
              <a:rPr lang="zh-CN" altLang="zh-CN" sz="1400" kern="100">
                <a:latin typeface="Times New Roman"/>
                <a:cs typeface="Times New Roman"/>
              </a:rPr>
              <a:t>方向邻居</a:t>
            </a:r>
            <a:r>
              <a:rPr lang="en-US" altLang="zh-CN" sz="1400" kern="100">
                <a:latin typeface="Times New Roman"/>
              </a:rPr>
              <a:t>nextPosition</a:t>
            </a:r>
            <a:r>
              <a:rPr lang="zh-CN" altLang="zh-CN" sz="1400" kern="100">
                <a:latin typeface="Times New Roman"/>
                <a:cs typeface="Times New Roman"/>
              </a:rPr>
              <a:t>（</a:t>
            </a:r>
            <a:r>
              <a:rPr lang="en-US" altLang="zh-CN" sz="1400" kern="100">
                <a:latin typeface="Times New Roman"/>
              </a:rPr>
              <a:t>i</a:t>
            </a:r>
            <a:r>
              <a:rPr lang="zh-CN" altLang="zh-CN" sz="1400" kern="100">
                <a:latin typeface="Times New Roman"/>
                <a:cs typeface="Times New Roman"/>
              </a:rPr>
              <a:t>的取值范围：</a:t>
            </a:r>
            <a:r>
              <a:rPr lang="en-US" altLang="zh-CN" sz="1400" kern="100">
                <a:latin typeface="Times New Roman"/>
              </a:rPr>
              <a:t>nextDirection..3</a:t>
            </a:r>
            <a:r>
              <a:rPr lang="zh-CN" altLang="zh-CN" sz="1400" kern="100">
                <a:latin typeface="Times New Roman"/>
                <a:cs typeface="Times New Roman"/>
              </a:rPr>
              <a:t>，即最多是</a:t>
            </a:r>
            <a:r>
              <a:rPr lang="en-US" altLang="zh-CN" sz="1400" kern="100">
                <a:latin typeface="Times New Roman"/>
              </a:rPr>
              <a:t>0</a:t>
            </a:r>
            <a:r>
              <a:rPr lang="zh-CN" altLang="zh-CN" sz="1400" kern="100">
                <a:latin typeface="Times New Roman"/>
                <a:cs typeface="Times New Roman"/>
              </a:rPr>
              <a:t>到</a:t>
            </a:r>
            <a:r>
              <a:rPr lang="en-US" altLang="zh-CN" sz="1400" kern="100">
                <a:latin typeface="Times New Roman"/>
              </a:rPr>
              <a:t>3</a:t>
            </a:r>
            <a:r>
              <a:rPr lang="zh-CN" altLang="zh-CN" sz="1400" kern="100">
                <a:latin typeface="Times New Roman"/>
                <a:cs typeface="Times New Roman"/>
              </a:rPr>
              <a:t>四个方向）：</a:t>
            </a:r>
            <a:r>
              <a:rPr lang="zh-CN" altLang="zh-CN" sz="1400"/>
              <a:t> </a:t>
            </a:r>
            <a:endParaRPr lang="en-US" altLang="zh-CN" sz="1400" smtClean="0"/>
          </a:p>
          <a:p>
            <a:pPr marL="628608" indent="-285750">
              <a:lnSpc>
                <a:spcPct val="150000"/>
              </a:lnSpc>
              <a:spcAft>
                <a:spcPts val="0"/>
              </a:spcAft>
            </a:pPr>
            <a:r>
              <a:rPr lang="zh-CN" altLang="zh-CN" sz="1400" kern="100" smtClean="0">
                <a:latin typeface="Times New Roman"/>
              </a:rPr>
              <a:t>如果</a:t>
            </a:r>
            <a:r>
              <a:rPr lang="zh-CN" altLang="zh-CN" sz="1400" kern="100">
                <a:latin typeface="Times New Roman"/>
              </a:rPr>
              <a:t>该邻居位置</a:t>
            </a:r>
            <a:r>
              <a:rPr lang="en-US" altLang="zh-CN" sz="1400" kern="100">
                <a:latin typeface="Times New Roman"/>
              </a:rPr>
              <a:t>nextPosition</a:t>
            </a:r>
            <a:r>
              <a:rPr lang="zh-CN" altLang="zh-CN" sz="1400" kern="100">
                <a:latin typeface="Times New Roman"/>
              </a:rPr>
              <a:t>未走过并可通行（状态为</a:t>
            </a:r>
            <a:r>
              <a:rPr lang="en-US" altLang="zh-CN" sz="1400" kern="100">
                <a:latin typeface="Times New Roman"/>
              </a:rPr>
              <a:t>PASSABLE</a:t>
            </a:r>
            <a:r>
              <a:rPr lang="zh-CN" altLang="zh-CN" sz="1400" kern="100">
                <a:latin typeface="Times New Roman"/>
              </a:rPr>
              <a:t>）</a:t>
            </a:r>
          </a:p>
          <a:p>
            <a:pPr marL="742950" lvl="1" indent="-285750">
              <a:lnSpc>
                <a:spcPct val="150000"/>
              </a:lnSpc>
              <a:spcAft>
                <a:spcPts val="0"/>
              </a:spcAft>
              <a:tabLst>
                <a:tab pos="647700" algn="l"/>
              </a:tabLst>
            </a:pPr>
            <a:r>
              <a:rPr lang="zh-CN" altLang="zh-CN" sz="1400" kern="100">
                <a:latin typeface="Times New Roman"/>
                <a:cs typeface="Times New Roman"/>
              </a:rPr>
              <a:t>将包含</a:t>
            </a:r>
            <a:r>
              <a:rPr lang="en-US" altLang="zh-CN" sz="1400" kern="100">
                <a:latin typeface="Times New Roman"/>
                <a:cs typeface="Times New Roman"/>
              </a:rPr>
              <a:t>position</a:t>
            </a:r>
            <a:r>
              <a:rPr lang="zh-CN" altLang="zh-CN" sz="1400" kern="100">
                <a:latin typeface="Times New Roman"/>
                <a:cs typeface="Times New Roman"/>
              </a:rPr>
              <a:t>及它的下一个可搜索方向</a:t>
            </a:r>
            <a:r>
              <a:rPr lang="en-US" altLang="zh-CN" sz="1400" kern="100">
                <a:latin typeface="Times New Roman"/>
                <a:cs typeface="Times New Roman"/>
              </a:rPr>
              <a:t>i+1</a:t>
            </a:r>
            <a:r>
              <a:rPr lang="zh-CN" altLang="zh-CN" sz="1400" kern="100">
                <a:latin typeface="Times New Roman"/>
                <a:cs typeface="Times New Roman"/>
              </a:rPr>
              <a:t>的元组入栈，以方便回溯；</a:t>
            </a:r>
          </a:p>
          <a:p>
            <a:pPr marL="742950" lvl="1" indent="-285750">
              <a:lnSpc>
                <a:spcPct val="150000"/>
              </a:lnSpc>
              <a:spcAft>
                <a:spcPts val="0"/>
              </a:spcAft>
              <a:tabLst>
                <a:tab pos="914400" algn="l"/>
              </a:tabLst>
            </a:pPr>
            <a:r>
              <a:rPr lang="en-US" altLang="zh-CN" sz="1400" kern="100">
                <a:latin typeface="Times New Roman"/>
                <a:cs typeface="Times New Roman"/>
              </a:rPr>
              <a:t>position</a:t>
            </a:r>
            <a:r>
              <a:rPr lang="zh-CN" altLang="zh-CN" sz="1400" kern="100">
                <a:latin typeface="Times New Roman"/>
                <a:cs typeface="Times New Roman"/>
              </a:rPr>
              <a:t>修改为</a:t>
            </a:r>
            <a:r>
              <a:rPr lang="en-US" altLang="zh-CN" sz="1400" kern="100">
                <a:latin typeface="Times New Roman"/>
                <a:cs typeface="Times New Roman"/>
              </a:rPr>
              <a:t>nextPosition</a:t>
            </a:r>
            <a:r>
              <a:rPr lang="zh-CN" altLang="zh-CN" sz="1400" kern="100">
                <a:latin typeface="Times New Roman"/>
                <a:cs typeface="Times New Roman"/>
              </a:rPr>
              <a:t>位置，设置其下一探测方向</a:t>
            </a:r>
            <a:r>
              <a:rPr lang="en-US" altLang="zh-CN" sz="1400" kern="100">
                <a:latin typeface="Times New Roman"/>
                <a:cs typeface="Arial"/>
              </a:rPr>
              <a:t>nextDirection</a:t>
            </a:r>
            <a:r>
              <a:rPr lang="zh-CN" altLang="zh-CN" sz="1400" kern="100">
                <a:latin typeface="Times New Roman"/>
                <a:cs typeface="Times New Roman"/>
              </a:rPr>
              <a:t>为</a:t>
            </a:r>
            <a:r>
              <a:rPr lang="en-US" altLang="zh-CN" sz="1400" kern="100">
                <a:latin typeface="Times New Roman"/>
                <a:cs typeface="Times New Roman"/>
              </a:rPr>
              <a:t>0</a:t>
            </a:r>
            <a:r>
              <a:rPr lang="zh-CN" altLang="zh-CN" sz="1400" kern="100">
                <a:latin typeface="Times New Roman"/>
                <a:cs typeface="Times New Roman"/>
              </a:rPr>
              <a:t>方向，退出</a:t>
            </a:r>
            <a:r>
              <a:rPr lang="zh-CN" altLang="zh-CN" sz="1400" kern="100" smtClean="0">
                <a:latin typeface="Times New Roman"/>
                <a:cs typeface="Times New Roman"/>
              </a:rPr>
              <a:t>内循环</a:t>
            </a:r>
            <a:r>
              <a:rPr lang="zh-CN" altLang="zh-CN" sz="1400" kern="100">
                <a:latin typeface="Times New Roman"/>
                <a:cs typeface="Times New Roman"/>
              </a:rPr>
              <a:t>，继续</a:t>
            </a:r>
            <a:r>
              <a:rPr lang="zh-CN" altLang="zh-CN" sz="1400" kern="100" smtClean="0">
                <a:latin typeface="Times New Roman"/>
                <a:cs typeface="Times New Roman"/>
              </a:rPr>
              <a:t>外循环</a:t>
            </a:r>
            <a:endParaRPr lang="zh-CN" altLang="zh-CN" sz="1400" kern="100">
              <a:latin typeface="Times New Roman"/>
              <a:cs typeface="Times New Roman"/>
            </a:endParaRPr>
          </a:p>
          <a:p>
            <a:pPr marL="628608" indent="-285750">
              <a:lnSpc>
                <a:spcPct val="150000"/>
              </a:lnSpc>
              <a:spcAft>
                <a:spcPts val="0"/>
              </a:spcAft>
            </a:pPr>
            <a:r>
              <a:rPr lang="zh-CN" altLang="zh-CN" sz="1400" kern="100">
                <a:latin typeface="Times New Roman"/>
              </a:rPr>
              <a:t>若</a:t>
            </a:r>
            <a:r>
              <a:rPr lang="en-US" altLang="zh-CN" sz="1400" kern="100">
                <a:latin typeface="Times New Roman"/>
              </a:rPr>
              <a:t>position</a:t>
            </a:r>
            <a:r>
              <a:rPr lang="zh-CN" altLang="zh-CN" sz="1400" kern="100">
                <a:latin typeface="Times New Roman"/>
              </a:rPr>
              <a:t>没有未走过的可通行邻居，</a:t>
            </a:r>
          </a:p>
          <a:p>
            <a:pPr marL="742950" lvl="1" indent="-285750">
              <a:lnSpc>
                <a:spcPct val="150000"/>
              </a:lnSpc>
              <a:spcAft>
                <a:spcPts val="0"/>
              </a:spcAft>
              <a:tabLst>
                <a:tab pos="647700" algn="l"/>
              </a:tabLst>
            </a:pPr>
            <a:r>
              <a:rPr lang="zh-CN" altLang="zh-CN" sz="1400" kern="100">
                <a:solidFill>
                  <a:srgbClr val="000000"/>
                </a:solidFill>
                <a:latin typeface="Times New Roman"/>
                <a:cs typeface="Times New Roman"/>
              </a:rPr>
              <a:t>设置</a:t>
            </a:r>
            <a:r>
              <a:rPr lang="en-US" altLang="zh-CN" sz="1400" kern="100">
                <a:solidFill>
                  <a:srgbClr val="000000"/>
                </a:solidFill>
                <a:latin typeface="Times New Roman"/>
                <a:cs typeface="Times New Roman"/>
              </a:rPr>
              <a:t>position</a:t>
            </a:r>
            <a:r>
              <a:rPr lang="zh-CN" altLang="zh-CN" sz="1400" kern="100">
                <a:solidFill>
                  <a:srgbClr val="000000"/>
                </a:solidFill>
                <a:latin typeface="Times New Roman"/>
                <a:cs typeface="Times New Roman"/>
              </a:rPr>
              <a:t>位置走不通标记</a:t>
            </a:r>
            <a:r>
              <a:rPr lang="en-US" altLang="zh-CN" sz="1400" kern="100">
                <a:solidFill>
                  <a:srgbClr val="000000"/>
                </a:solidFill>
                <a:latin typeface="Times New Roman"/>
                <a:cs typeface="Times New Roman"/>
              </a:rPr>
              <a:t>DEAD_END</a:t>
            </a:r>
            <a:r>
              <a:rPr lang="zh-CN" altLang="zh-CN" sz="1400" kern="100">
                <a:solidFill>
                  <a:srgbClr val="000000"/>
                </a:solidFill>
                <a:latin typeface="Times New Roman"/>
                <a:cs typeface="Times New Roman"/>
              </a:rPr>
              <a:t>（撒红色粉末）；</a:t>
            </a:r>
            <a:endParaRPr lang="zh-CN" altLang="zh-CN" sz="1400" kern="100">
              <a:latin typeface="Times New Roman"/>
              <a:cs typeface="Times New Roman"/>
            </a:endParaRPr>
          </a:p>
          <a:p>
            <a:pPr marL="742950" lvl="1" indent="-285750">
              <a:lnSpc>
                <a:spcPct val="150000"/>
              </a:lnSpc>
              <a:spcAft>
                <a:spcPts val="0"/>
              </a:spcAft>
              <a:tabLst>
                <a:tab pos="647700" algn="l"/>
              </a:tabLst>
            </a:pPr>
            <a:r>
              <a:rPr lang="zh-CN" altLang="zh-CN" sz="1400" kern="100">
                <a:latin typeface="Times New Roman"/>
                <a:cs typeface="Times New Roman"/>
              </a:rPr>
              <a:t>若栈空，则迷宫无解，算法结束</a:t>
            </a:r>
          </a:p>
          <a:p>
            <a:pPr marL="742950" lvl="1" indent="-285750">
              <a:lnSpc>
                <a:spcPct val="150000"/>
              </a:lnSpc>
              <a:spcAft>
                <a:spcPts val="0"/>
              </a:spcAft>
              <a:tabLst>
                <a:tab pos="647700" algn="l"/>
              </a:tabLst>
            </a:pPr>
            <a:r>
              <a:rPr lang="zh-CN" altLang="zh-CN" sz="1400" kern="100">
                <a:latin typeface="Times New Roman"/>
                <a:cs typeface="Times New Roman"/>
              </a:rPr>
              <a:t>若栈非空，出栈一对坐标和方向赋值给</a:t>
            </a:r>
            <a:r>
              <a:rPr lang="en-US" altLang="zh-CN" sz="1400" kern="100">
                <a:latin typeface="Times New Roman"/>
                <a:cs typeface="Times New Roman"/>
              </a:rPr>
              <a:t>position</a:t>
            </a:r>
            <a:r>
              <a:rPr lang="zh-CN" altLang="zh-CN" sz="1400" kern="100">
                <a:latin typeface="Times New Roman"/>
                <a:cs typeface="Times New Roman"/>
              </a:rPr>
              <a:t>和</a:t>
            </a:r>
            <a:r>
              <a:rPr lang="en-US" altLang="zh-CN" sz="1400" kern="100">
                <a:latin typeface="Times New Roman"/>
                <a:cs typeface="Arial"/>
              </a:rPr>
              <a:t>nextDirection</a:t>
            </a:r>
            <a:r>
              <a:rPr lang="zh-CN" altLang="zh-CN" sz="1400" kern="100">
                <a:latin typeface="Times New Roman"/>
                <a:cs typeface="Times New Roman"/>
              </a:rPr>
              <a:t>，继续外层循环，即回溯到一个已走过位置的下一方向继续探索</a:t>
            </a:r>
            <a:r>
              <a:rPr lang="zh-CN" altLang="zh-CN" sz="1400" kern="100" smtClean="0">
                <a:latin typeface="Times New Roman"/>
                <a:cs typeface="Times New Roman"/>
              </a:rPr>
              <a:t>；</a:t>
            </a:r>
            <a:endParaRPr lang="zh-CN" altLang="en-US" sz="1800"/>
          </a:p>
        </p:txBody>
      </p:sp>
      <p:sp>
        <p:nvSpPr>
          <p:cNvPr id="3" name="标题 2"/>
          <p:cNvSpPr>
            <a:spLocks noGrp="1"/>
          </p:cNvSpPr>
          <p:nvPr>
            <p:ph type="title"/>
          </p:nvPr>
        </p:nvSpPr>
        <p:spPr/>
        <p:txBody>
          <a:bodyPr>
            <a:normAutofit fontScale="90000"/>
          </a:bodyPr>
          <a:lstStyle/>
          <a:p>
            <a:r>
              <a:rPr lang="zh-CN" altLang="en-US"/>
              <a:t>算法步骤</a:t>
            </a:r>
            <a:r>
              <a:rPr lang="en-US" altLang="zh-CN" smtClean="0"/>
              <a:t>---2</a:t>
            </a:r>
            <a:endParaRPr lang="zh-CN" altLang="en-US"/>
          </a:p>
        </p:txBody>
      </p:sp>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a:off x="5915880" y="629640"/>
              <a:ext cx="1725480" cy="386640"/>
            </p14:xfrm>
          </p:contentPart>
        </mc:Choice>
        <mc:Fallback xmlns="">
          <p:pic>
            <p:nvPicPr>
              <p:cNvPr id="4" name="墨迹 3"/>
              <p:cNvPicPr/>
              <p:nvPr/>
            </p:nvPicPr>
            <p:blipFill>
              <a:blip r:embed="rId3"/>
              <a:stretch>
                <a:fillRect/>
              </a:stretch>
            </p:blipFill>
            <p:spPr>
              <a:xfrm>
                <a:off x="5906520" y="620280"/>
                <a:ext cx="1744200" cy="405360"/>
              </a:xfrm>
              <a:prstGeom prst="rect">
                <a:avLst/>
              </a:prstGeom>
            </p:spPr>
          </p:pic>
        </mc:Fallback>
      </mc:AlternateContent>
    </p:spTree>
    <p:extLst>
      <p:ext uri="{BB962C8B-B14F-4D97-AF65-F5344CB8AC3E}">
        <p14:creationId xmlns:p14="http://schemas.microsoft.com/office/powerpoint/2010/main" val="42539046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算法</a:t>
            </a:r>
            <a:r>
              <a:rPr lang="en-US" altLang="zh-CN" smtClean="0"/>
              <a:t>---1</a:t>
            </a:r>
            <a:endParaRPr lang="zh-CN"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985292"/>
            <a:ext cx="7267575"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2127240" y="3291480"/>
              <a:ext cx="1847160" cy="360"/>
            </p14:xfrm>
          </p:contentPart>
        </mc:Choice>
        <mc:Fallback xmlns="">
          <p:pic>
            <p:nvPicPr>
              <p:cNvPr id="2" name="墨迹 1"/>
              <p:cNvPicPr/>
              <p:nvPr/>
            </p:nvPicPr>
            <p:blipFill>
              <a:blip r:embed="rId4"/>
              <a:stretch>
                <a:fillRect/>
              </a:stretch>
            </p:blipFill>
            <p:spPr>
              <a:xfrm>
                <a:off x="2117880" y="3282120"/>
                <a:ext cx="1865880" cy="19080"/>
              </a:xfrm>
              <a:prstGeom prst="rect">
                <a:avLst/>
              </a:prstGeom>
            </p:spPr>
          </p:pic>
        </mc:Fallback>
      </mc:AlternateContent>
    </p:spTree>
    <p:extLst>
      <p:ext uri="{BB962C8B-B14F-4D97-AF65-F5344CB8AC3E}">
        <p14:creationId xmlns:p14="http://schemas.microsoft.com/office/powerpoint/2010/main" val="15426457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769268"/>
            <a:ext cx="7151390" cy="4923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2"/>
          <p:cNvSpPr>
            <a:spLocks noGrp="1"/>
          </p:cNvSpPr>
          <p:nvPr>
            <p:ph type="title"/>
          </p:nvPr>
        </p:nvSpPr>
        <p:spPr/>
        <p:txBody>
          <a:bodyPr>
            <a:normAutofit fontScale="90000"/>
          </a:bodyPr>
          <a:lstStyle/>
          <a:p>
            <a:r>
              <a:rPr lang="zh-CN" altLang="en-US" smtClean="0"/>
              <a:t>算法</a:t>
            </a:r>
            <a:r>
              <a:rPr lang="en-US" altLang="zh-CN" smtClean="0"/>
              <a:t>---2</a:t>
            </a:r>
            <a:endParaRPr lang="zh-CN" altLang="en-US"/>
          </a:p>
        </p:txBody>
      </p:sp>
    </p:spTree>
    <p:extLst>
      <p:ext uri="{BB962C8B-B14F-4D97-AF65-F5344CB8AC3E}">
        <p14:creationId xmlns:p14="http://schemas.microsoft.com/office/powerpoint/2010/main" val="37358994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分</a:t>
            </a:r>
            <a:r>
              <a:rPr lang="en-US" altLang="zh-CN" smtClean="0"/>
              <a:t>16</a:t>
            </a:r>
            <a:r>
              <a:rPr lang="zh-CN" altLang="en-US" smtClean="0"/>
              <a:t>组，每组</a:t>
            </a:r>
            <a:r>
              <a:rPr lang="en-US" altLang="zh-CN"/>
              <a:t>5</a:t>
            </a:r>
            <a:r>
              <a:rPr lang="zh-CN" altLang="en-US" smtClean="0"/>
              <a:t>人，具体见雨课堂分组</a:t>
            </a:r>
            <a:endParaRPr lang="en-US" altLang="zh-CN" smtClean="0"/>
          </a:p>
          <a:p>
            <a:r>
              <a:rPr lang="zh-CN" altLang="en-US" smtClean="0"/>
              <a:t>提交源程序、完整实验报告</a:t>
            </a:r>
            <a:endParaRPr lang="en-US" altLang="zh-CN" smtClean="0"/>
          </a:p>
          <a:p>
            <a:r>
              <a:rPr lang="zh-CN" altLang="en-US" smtClean="0"/>
              <a:t>组长和组员分工自行安排，实验报告中注明分工情况</a:t>
            </a:r>
            <a:endParaRPr lang="en-US" altLang="zh-CN" smtClean="0"/>
          </a:p>
          <a:p>
            <a:endParaRPr lang="en-US" altLang="zh-CN" smtClean="0"/>
          </a:p>
          <a:p>
            <a:endParaRPr lang="en-US" altLang="zh-CN" smtClean="0"/>
          </a:p>
          <a:p>
            <a:endParaRPr lang="en-US" altLang="zh-CN" smtClean="0"/>
          </a:p>
          <a:p>
            <a:endParaRPr lang="en-US" altLang="zh-CN" smtClean="0"/>
          </a:p>
          <a:p>
            <a:endParaRPr lang="zh-CN" altLang="en-US" dirty="0"/>
          </a:p>
        </p:txBody>
      </p:sp>
      <p:sp>
        <p:nvSpPr>
          <p:cNvPr id="3" name="标题 2"/>
          <p:cNvSpPr>
            <a:spLocks noGrp="1"/>
          </p:cNvSpPr>
          <p:nvPr>
            <p:ph type="title"/>
          </p:nvPr>
        </p:nvSpPr>
        <p:spPr/>
        <p:txBody>
          <a:bodyPr>
            <a:normAutofit/>
          </a:bodyPr>
          <a:lstStyle/>
          <a:p>
            <a:r>
              <a:rPr lang="zh-CN" altLang="en-US" sz="2800" smtClean="0"/>
              <a:t>第</a:t>
            </a:r>
            <a:r>
              <a:rPr lang="en-US" altLang="zh-CN" sz="2800" smtClean="0"/>
              <a:t>7</a:t>
            </a:r>
            <a:r>
              <a:rPr lang="zh-CN" altLang="en-US" sz="2800" smtClean="0"/>
              <a:t>周周日（</a:t>
            </a:r>
            <a:r>
              <a:rPr lang="en-US" altLang="zh-CN" sz="2800" smtClean="0"/>
              <a:t>4.12</a:t>
            </a:r>
            <a:r>
              <a:rPr lang="zh-CN" altLang="en-US" sz="2800" smtClean="0"/>
              <a:t>日）前完成迷宫求解分组实验</a:t>
            </a:r>
            <a:endParaRPr lang="zh-CN" altLang="en-US" sz="2800" dirty="0"/>
          </a:p>
        </p:txBody>
      </p:sp>
    </p:spTree>
    <p:extLst>
      <p:ext uri="{BB962C8B-B14F-4D97-AF65-F5344CB8AC3E}">
        <p14:creationId xmlns:p14="http://schemas.microsoft.com/office/powerpoint/2010/main" val="751975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a:t>它支持在线性表的两端进行插入和删除，这就是双端队列（</a:t>
            </a:r>
            <a:r>
              <a:rPr lang="en-US" altLang="zh-CN"/>
              <a:t>Double-ended Queue</a:t>
            </a:r>
            <a:r>
              <a:rPr lang="zh-CN" altLang="en-US"/>
              <a:t>或者</a:t>
            </a:r>
            <a:r>
              <a:rPr lang="en-US" altLang="zh-CN"/>
              <a:t>deque</a:t>
            </a:r>
            <a:r>
              <a:rPr lang="zh-CN" altLang="en-US"/>
              <a:t>，发音为</a:t>
            </a:r>
            <a:r>
              <a:rPr lang="en-US" altLang="zh-CN"/>
              <a:t>Deck</a:t>
            </a:r>
            <a:r>
              <a:rPr lang="zh-CN" altLang="en-US"/>
              <a:t>）。可以认为双端队列是栈和队列的泛化，栈和队列是双端队列的特例。</a:t>
            </a:r>
          </a:p>
        </p:txBody>
      </p:sp>
      <p:sp>
        <p:nvSpPr>
          <p:cNvPr id="4" name="标题 3"/>
          <p:cNvSpPr>
            <a:spLocks noGrp="1"/>
          </p:cNvSpPr>
          <p:nvPr>
            <p:ph type="title"/>
          </p:nvPr>
        </p:nvSpPr>
        <p:spPr/>
        <p:txBody>
          <a:bodyPr>
            <a:normAutofit fontScale="90000"/>
          </a:bodyPr>
          <a:lstStyle/>
          <a:p>
            <a:r>
              <a:rPr lang="zh-CN" altLang="en-US"/>
              <a:t>双端队列</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087027"/>
            <a:ext cx="8221980" cy="1356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76825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pPr algn="l">
              <a:lnSpc>
                <a:spcPct val="120000"/>
              </a:lnSpc>
            </a:pPr>
            <a:r>
              <a:rPr lang="en-US" altLang="zh-CN" dirty="0"/>
              <a:t>A queue is a data structure </a:t>
            </a:r>
            <a:r>
              <a:rPr lang="en-US" altLang="zh-CN" dirty="0">
                <a:solidFill>
                  <a:srgbClr val="FF0000"/>
                </a:solidFill>
              </a:rPr>
              <a:t>modeled after a line of people waiting to be served</a:t>
            </a:r>
            <a:r>
              <a:rPr lang="en-US" altLang="zh-CN" dirty="0"/>
              <a:t>. Along with stacks, queues are one of the simplest kinds of data structures. </a:t>
            </a:r>
          </a:p>
          <a:p>
            <a:pPr algn="l"/>
            <a:r>
              <a:rPr lang="en-US" altLang="zh-CN" smtClean="0"/>
              <a:t>Applications </a:t>
            </a:r>
            <a:r>
              <a:rPr lang="en-US" altLang="zh-CN" smtClean="0">
                <a:solidFill>
                  <a:srgbClr val="FF0000"/>
                </a:solidFill>
              </a:rPr>
              <a:t>within </a:t>
            </a:r>
            <a:r>
              <a:rPr lang="en-US" altLang="zh-CN" dirty="0">
                <a:solidFill>
                  <a:srgbClr val="FF0000"/>
                </a:solidFill>
              </a:rPr>
              <a:t>a computer </a:t>
            </a:r>
            <a:r>
              <a:rPr lang="en-US" altLang="zh-CN">
                <a:solidFill>
                  <a:srgbClr val="FF0000"/>
                </a:solidFill>
              </a:rPr>
              <a:t>system </a:t>
            </a:r>
            <a:r>
              <a:rPr lang="en-US" altLang="zh-CN" smtClean="0">
                <a:solidFill>
                  <a:srgbClr val="FF0000"/>
                </a:solidFill>
              </a:rPr>
              <a:t> </a:t>
            </a:r>
            <a:r>
              <a:rPr lang="en-US" altLang="zh-CN" smtClean="0"/>
              <a:t>there are queues </a:t>
            </a:r>
            <a:r>
              <a:rPr lang="en-US" altLang="zh-CN" dirty="0"/>
              <a:t>of tasks waiting </a:t>
            </a:r>
            <a:r>
              <a:rPr lang="en-US" altLang="zh-CN"/>
              <a:t>for </a:t>
            </a:r>
            <a:r>
              <a:rPr lang="en-US" altLang="zh-CN" smtClean="0"/>
              <a:t>the printer</a:t>
            </a:r>
            <a:r>
              <a:rPr lang="en-US" altLang="zh-CN"/>
              <a:t>, </a:t>
            </a:r>
            <a:r>
              <a:rPr lang="en-US" altLang="zh-CN" smtClean="0"/>
              <a:t>for access to disk </a:t>
            </a:r>
            <a:r>
              <a:rPr lang="en-US" altLang="zh-CN" dirty="0"/>
              <a:t>storage</a:t>
            </a:r>
            <a:r>
              <a:rPr lang="en-US" altLang="zh-CN"/>
              <a:t>, </a:t>
            </a:r>
            <a:r>
              <a:rPr lang="en-US" altLang="zh-CN" smtClean="0"/>
              <a:t>for </a:t>
            </a:r>
            <a:r>
              <a:rPr lang="en-US" altLang="zh-CN" dirty="0"/>
              <a:t>use of the CPU.</a:t>
            </a:r>
          </a:p>
          <a:p>
            <a:pPr algn="l"/>
            <a:endParaRPr lang="en-US" altLang="zh-CN" dirty="0"/>
          </a:p>
          <a:p>
            <a:endParaRPr lang="en-US" altLang="zh-CN" dirty="0"/>
          </a:p>
          <a:p>
            <a:endParaRPr lang="zh-CN" altLang="en-US" dirty="0"/>
          </a:p>
        </p:txBody>
      </p:sp>
      <p:sp>
        <p:nvSpPr>
          <p:cNvPr id="3" name="标题 2"/>
          <p:cNvSpPr>
            <a:spLocks noGrp="1"/>
          </p:cNvSpPr>
          <p:nvPr>
            <p:ph type="title"/>
          </p:nvPr>
        </p:nvSpPr>
        <p:spPr/>
        <p:txBody>
          <a:bodyPr>
            <a:normAutofit fontScale="90000"/>
          </a:bodyPr>
          <a:lstStyle/>
          <a:p>
            <a:r>
              <a:rPr lang="zh-CN" altLang="en-US" dirty="0"/>
              <a:t>队列</a:t>
            </a:r>
          </a:p>
        </p:txBody>
      </p:sp>
    </p:spTree>
    <p:extLst>
      <p:ext uri="{BB962C8B-B14F-4D97-AF65-F5344CB8AC3E}">
        <p14:creationId xmlns:p14="http://schemas.microsoft.com/office/powerpoint/2010/main" val="1422765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70000" lnSpcReduction="20000"/>
          </a:bodyPr>
          <a:lstStyle/>
          <a:p>
            <a:r>
              <a:rPr lang="en-US" altLang="zh-CN"/>
              <a:t>T</a:t>
            </a:r>
            <a:r>
              <a:rPr lang="zh-CN" altLang="en-US"/>
              <a:t>类型元素构成的双端队列是由</a:t>
            </a:r>
            <a:r>
              <a:rPr lang="en-US" altLang="zh-CN"/>
              <a:t>T</a:t>
            </a:r>
            <a:r>
              <a:rPr lang="zh-CN" altLang="en-US"/>
              <a:t>类型元素构成的有限序列，并且具有以下基本操作：</a:t>
            </a:r>
          </a:p>
          <a:p>
            <a:r>
              <a:rPr lang="en-US" altLang="zh-CN"/>
              <a:t>1</a:t>
            </a:r>
            <a:r>
              <a:rPr lang="zh-CN" altLang="en-US"/>
              <a:t>）构造一个空双端队列</a:t>
            </a:r>
            <a:r>
              <a:rPr lang="en-US" altLang="zh-CN"/>
              <a:t>(init)</a:t>
            </a:r>
          </a:p>
          <a:p>
            <a:r>
              <a:rPr lang="en-US" altLang="zh-CN"/>
              <a:t>2</a:t>
            </a:r>
            <a:r>
              <a:rPr lang="zh-CN" altLang="en-US"/>
              <a:t>）判断一个双端队列是否为空</a:t>
            </a:r>
            <a:r>
              <a:rPr lang="en-US" altLang="zh-CN"/>
              <a:t>(empty)</a:t>
            </a:r>
          </a:p>
          <a:p>
            <a:r>
              <a:rPr lang="en-US" altLang="zh-CN"/>
              <a:t>3</a:t>
            </a:r>
            <a:r>
              <a:rPr lang="zh-CN" altLang="en-US"/>
              <a:t>）求双端队列的长度</a:t>
            </a:r>
            <a:r>
              <a:rPr lang="en-US" altLang="zh-CN"/>
              <a:t>(len)</a:t>
            </a:r>
          </a:p>
          <a:p>
            <a:r>
              <a:rPr lang="en-US" altLang="zh-CN"/>
              <a:t>4</a:t>
            </a:r>
            <a:r>
              <a:rPr lang="zh-CN" altLang="en-US"/>
              <a:t>）在双端队列尾部入队一个元素</a:t>
            </a:r>
            <a:r>
              <a:rPr lang="en-US" altLang="zh-CN"/>
              <a:t>(append)</a:t>
            </a:r>
          </a:p>
          <a:p>
            <a:r>
              <a:rPr lang="en-US" altLang="zh-CN"/>
              <a:t>5</a:t>
            </a:r>
            <a:r>
              <a:rPr lang="zh-CN" altLang="en-US"/>
              <a:t>）在双端队列头部入队一个元素</a:t>
            </a:r>
            <a:r>
              <a:rPr lang="en-US" altLang="zh-CN"/>
              <a:t>(appendleft)</a:t>
            </a:r>
          </a:p>
          <a:p>
            <a:r>
              <a:rPr lang="en-US" altLang="zh-CN"/>
              <a:t>6</a:t>
            </a:r>
            <a:r>
              <a:rPr lang="zh-CN" altLang="en-US"/>
              <a:t>）在双端队列尾部出队一个元素</a:t>
            </a:r>
            <a:r>
              <a:rPr lang="en-US" altLang="zh-CN"/>
              <a:t>(pop)</a:t>
            </a:r>
          </a:p>
          <a:p>
            <a:r>
              <a:rPr lang="en-US" altLang="zh-CN"/>
              <a:t>7</a:t>
            </a:r>
            <a:r>
              <a:rPr lang="zh-CN" altLang="en-US"/>
              <a:t>）在双端队列头部出队一个元素</a:t>
            </a:r>
            <a:r>
              <a:rPr lang="en-US" altLang="zh-CN"/>
              <a:t>(popleft)</a:t>
            </a:r>
          </a:p>
          <a:p>
            <a:r>
              <a:rPr lang="en-US" altLang="zh-CN"/>
              <a:t>8</a:t>
            </a:r>
            <a:r>
              <a:rPr lang="zh-CN" altLang="en-US"/>
              <a:t>）读取双端队列头部元素</a:t>
            </a:r>
            <a:r>
              <a:rPr lang="en-US" altLang="zh-CN"/>
              <a:t>(getleft)</a:t>
            </a:r>
          </a:p>
          <a:p>
            <a:r>
              <a:rPr lang="en-US" altLang="zh-CN"/>
              <a:t>9</a:t>
            </a:r>
            <a:r>
              <a:rPr lang="zh-CN" altLang="en-US"/>
              <a:t>）读取双端队列尾部元素</a:t>
            </a:r>
            <a:r>
              <a:rPr lang="en-US" altLang="zh-CN"/>
              <a:t>(getright)</a:t>
            </a:r>
          </a:p>
          <a:p>
            <a:endParaRPr lang="zh-CN" altLang="en-US"/>
          </a:p>
        </p:txBody>
      </p:sp>
      <p:sp>
        <p:nvSpPr>
          <p:cNvPr id="3" name="标题 2"/>
          <p:cNvSpPr>
            <a:spLocks noGrp="1"/>
          </p:cNvSpPr>
          <p:nvPr>
            <p:ph type="title"/>
          </p:nvPr>
        </p:nvSpPr>
        <p:spPr/>
        <p:txBody>
          <a:bodyPr>
            <a:normAutofit fontScale="90000"/>
          </a:bodyPr>
          <a:lstStyle/>
          <a:p>
            <a:r>
              <a:rPr lang="zh-CN" altLang="en-US"/>
              <a:t>双端队列的抽象数据类型</a:t>
            </a:r>
          </a:p>
        </p:txBody>
      </p:sp>
    </p:spTree>
    <p:extLst>
      <p:ext uri="{BB962C8B-B14F-4D97-AF65-F5344CB8AC3E}">
        <p14:creationId xmlns:p14="http://schemas.microsoft.com/office/powerpoint/2010/main" val="9949406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en-US" altLang="zh-CN" sz="2000" smtClean="0"/>
              <a:t>Python</a:t>
            </a:r>
            <a:r>
              <a:rPr lang="zh-CN" altLang="en-US" sz="2000"/>
              <a:t>的标准模块</a:t>
            </a:r>
            <a:r>
              <a:rPr lang="en-US" altLang="zh-CN" sz="2000"/>
              <a:t>collection</a:t>
            </a:r>
            <a:r>
              <a:rPr lang="zh-CN" altLang="en-US" sz="2000"/>
              <a:t>中</a:t>
            </a:r>
            <a:r>
              <a:rPr lang="zh-CN" altLang="en-US" sz="2000" smtClean="0"/>
              <a:t>提供双</a:t>
            </a:r>
            <a:r>
              <a:rPr lang="zh-CN" altLang="en-US" sz="2000"/>
              <a:t>端队列类</a:t>
            </a:r>
            <a:r>
              <a:rPr lang="en-US" altLang="zh-CN" sz="2000" smtClean="0"/>
              <a:t>deque</a:t>
            </a:r>
          </a:p>
          <a:p>
            <a:r>
              <a:rPr lang="zh-CN" altLang="en-US" sz="2000"/>
              <a:t>引入双端</a:t>
            </a:r>
            <a:r>
              <a:rPr lang="zh-CN" altLang="en-US" sz="2000" smtClean="0"/>
              <a:t>队列：</a:t>
            </a:r>
            <a:r>
              <a:rPr lang="en-US" altLang="zh-CN" sz="2000" smtClean="0"/>
              <a:t>from </a:t>
            </a:r>
            <a:r>
              <a:rPr lang="en-US" altLang="zh-CN" sz="2000"/>
              <a:t>collections import </a:t>
            </a:r>
            <a:r>
              <a:rPr lang="en-US" altLang="zh-CN" sz="2000" smtClean="0"/>
              <a:t>deque</a:t>
            </a:r>
          </a:p>
          <a:p>
            <a:r>
              <a:rPr lang="zh-CN" altLang="en-US" sz="2000" smtClean="0"/>
              <a:t>内部实现采用</a:t>
            </a:r>
            <a:r>
              <a:rPr lang="zh-CN" altLang="en-US" sz="2000"/>
              <a:t>双向块链表结构，即双向链表中每个结点的数据域中存放多个元素，此时结点被称为块</a:t>
            </a:r>
            <a:r>
              <a:rPr lang="en-US" altLang="zh-CN" sz="2000"/>
              <a:t>(block)</a:t>
            </a:r>
            <a:r>
              <a:rPr lang="zh-CN" altLang="en-US" sz="2000" smtClean="0"/>
              <a:t>。</a:t>
            </a:r>
            <a:endParaRPr lang="en-US" altLang="zh-CN" sz="2000" smtClean="0"/>
          </a:p>
          <a:p>
            <a:r>
              <a:rPr lang="en-US" altLang="zh-CN" sz="2000" smtClean="0"/>
              <a:t>Python</a:t>
            </a:r>
            <a:r>
              <a:rPr lang="zh-CN" altLang="en-US" sz="2000"/>
              <a:t>双端队列的块</a:t>
            </a:r>
            <a:r>
              <a:rPr lang="zh-CN" altLang="en-US" sz="2000" smtClean="0"/>
              <a:t>结构：</a:t>
            </a:r>
            <a:endParaRPr lang="en-US" altLang="zh-CN" sz="2000" smtClean="0"/>
          </a:p>
          <a:p>
            <a:endParaRPr lang="en-US" altLang="zh-CN" sz="2000"/>
          </a:p>
          <a:p>
            <a:endParaRPr lang="en-US" altLang="zh-CN" sz="2000" smtClean="0"/>
          </a:p>
          <a:p>
            <a:r>
              <a:rPr lang="en-US" altLang="zh-CN" sz="2000" smtClean="0"/>
              <a:t>data</a:t>
            </a:r>
            <a:r>
              <a:rPr lang="zh-CN" altLang="en-US" sz="2000" smtClean="0"/>
              <a:t>域是长度</a:t>
            </a:r>
            <a:r>
              <a:rPr lang="zh-CN" altLang="en-US" sz="2000"/>
              <a:t>为</a:t>
            </a:r>
            <a:r>
              <a:rPr lang="en-US" altLang="zh-CN" sz="2000"/>
              <a:t>64</a:t>
            </a:r>
            <a:r>
              <a:rPr lang="zh-CN" altLang="en-US" sz="2000"/>
              <a:t>的</a:t>
            </a:r>
            <a:r>
              <a:rPr lang="en-US" altLang="zh-CN" sz="2000"/>
              <a:t>C</a:t>
            </a:r>
            <a:r>
              <a:rPr lang="zh-CN" altLang="en-US" sz="2000"/>
              <a:t>底层数组，可存放</a:t>
            </a:r>
            <a:r>
              <a:rPr lang="en-US" altLang="zh-CN" sz="2000"/>
              <a:t>64</a:t>
            </a:r>
            <a:r>
              <a:rPr lang="zh-CN" altLang="en-US" sz="2000"/>
              <a:t>个元素（</a:t>
            </a:r>
            <a:r>
              <a:rPr lang="en-US" altLang="zh-CN" sz="2000"/>
              <a:t>64</a:t>
            </a:r>
            <a:r>
              <a:rPr lang="zh-CN" altLang="en-US" sz="2000"/>
              <a:t>个</a:t>
            </a:r>
            <a:r>
              <a:rPr lang="en-US" altLang="zh-CN" sz="2000"/>
              <a:t>Python</a:t>
            </a:r>
            <a:r>
              <a:rPr lang="zh-CN" altLang="en-US" sz="2000"/>
              <a:t>对象的指针</a:t>
            </a:r>
            <a:r>
              <a:rPr lang="zh-CN" altLang="en-US" sz="2000" smtClean="0"/>
              <a:t>）</a:t>
            </a:r>
            <a:endParaRPr lang="en-US" altLang="zh-CN" sz="2000" smtClean="0"/>
          </a:p>
          <a:p>
            <a:r>
              <a:rPr lang="en-US" altLang="zh-CN" sz="2000" smtClean="0"/>
              <a:t>leftlink</a:t>
            </a:r>
            <a:r>
              <a:rPr lang="zh-CN" altLang="en-US" sz="2000"/>
              <a:t>指针指向前驱</a:t>
            </a:r>
            <a:r>
              <a:rPr lang="zh-CN" altLang="en-US" sz="2000" smtClean="0"/>
              <a:t>块，</a:t>
            </a:r>
            <a:r>
              <a:rPr lang="en-US" altLang="zh-CN" sz="2000" smtClean="0"/>
              <a:t>rightlink</a:t>
            </a:r>
            <a:r>
              <a:rPr lang="zh-CN" altLang="en-US" sz="2000"/>
              <a:t>指针指向后继块。</a:t>
            </a:r>
          </a:p>
        </p:txBody>
      </p:sp>
      <p:sp>
        <p:nvSpPr>
          <p:cNvPr id="3" name="标题 2"/>
          <p:cNvSpPr>
            <a:spLocks noGrp="1"/>
          </p:cNvSpPr>
          <p:nvPr>
            <p:ph type="title"/>
          </p:nvPr>
        </p:nvSpPr>
        <p:spPr/>
        <p:txBody>
          <a:bodyPr>
            <a:normAutofit fontScale="90000"/>
          </a:bodyPr>
          <a:lstStyle/>
          <a:p>
            <a:r>
              <a:rPr lang="en-US" altLang="zh-CN"/>
              <a:t>Python</a:t>
            </a:r>
            <a:r>
              <a:rPr lang="zh-CN" altLang="en-US"/>
              <a:t>中的双端队列及实现</a:t>
            </a:r>
          </a:p>
        </p:txBody>
      </p:sp>
      <p:pic>
        <p:nvPicPr>
          <p:cNvPr id="4" name="图片 3"/>
          <p:cNvPicPr>
            <a:picLocks noChangeAspect="1"/>
          </p:cNvPicPr>
          <p:nvPr/>
        </p:nvPicPr>
        <p:blipFill>
          <a:blip r:embed="rId2"/>
          <a:stretch>
            <a:fillRect/>
          </a:stretch>
        </p:blipFill>
        <p:spPr>
          <a:xfrm>
            <a:off x="2051720" y="3191212"/>
            <a:ext cx="4562475" cy="695325"/>
          </a:xfrm>
          <a:prstGeom prst="rect">
            <a:avLst/>
          </a:prstGeom>
        </p:spPr>
      </p:pic>
    </p:spTree>
    <p:extLst>
      <p:ext uri="{BB962C8B-B14F-4D97-AF65-F5344CB8AC3E}">
        <p14:creationId xmlns:p14="http://schemas.microsoft.com/office/powerpoint/2010/main" val="3503995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smtClean="0"/>
              <a:t>双向</a:t>
            </a:r>
            <a:r>
              <a:rPr lang="zh-CN" altLang="en-US"/>
              <a:t>非循环</a:t>
            </a:r>
            <a:r>
              <a:rPr lang="zh-CN" altLang="en-US" smtClean="0"/>
              <a:t>链表</a:t>
            </a:r>
            <a:endParaRPr lang="en-US" altLang="zh-CN" smtClean="0"/>
          </a:p>
          <a:p>
            <a:r>
              <a:rPr lang="zh-CN" altLang="en-US" smtClean="0"/>
              <a:t>主要</a:t>
            </a:r>
            <a:r>
              <a:rPr lang="zh-CN" altLang="en-US"/>
              <a:t>包含</a:t>
            </a:r>
            <a:r>
              <a:rPr lang="en-US" altLang="zh-CN"/>
              <a:t>leftblock</a:t>
            </a:r>
            <a:r>
              <a:rPr lang="zh-CN" altLang="en-US"/>
              <a:t>、</a:t>
            </a:r>
            <a:r>
              <a:rPr lang="en-US" altLang="zh-CN"/>
              <a:t>rightblock</a:t>
            </a:r>
            <a:r>
              <a:rPr lang="zh-CN" altLang="en-US"/>
              <a:t>、</a:t>
            </a:r>
            <a:r>
              <a:rPr lang="en-US" altLang="zh-CN"/>
              <a:t>leftindex</a:t>
            </a:r>
            <a:r>
              <a:rPr lang="zh-CN" altLang="en-US"/>
              <a:t>和</a:t>
            </a:r>
            <a:r>
              <a:rPr lang="en-US" altLang="zh-CN"/>
              <a:t>rightindex</a:t>
            </a:r>
            <a:r>
              <a:rPr lang="zh-CN" altLang="en-US"/>
              <a:t>等数据</a:t>
            </a:r>
            <a:r>
              <a:rPr lang="zh-CN" altLang="en-US" smtClean="0"/>
              <a:t>成员</a:t>
            </a:r>
            <a:endParaRPr lang="en-US" altLang="zh-CN" smtClean="0"/>
          </a:p>
          <a:p>
            <a:r>
              <a:rPr lang="en-US" altLang="zh-CN" smtClean="0"/>
              <a:t>leftblock</a:t>
            </a:r>
            <a:r>
              <a:rPr lang="zh-CN" altLang="en-US"/>
              <a:t>指针指示的块中，</a:t>
            </a:r>
            <a:r>
              <a:rPr lang="en-US" altLang="zh-CN"/>
              <a:t>data[leftindex]</a:t>
            </a:r>
            <a:r>
              <a:rPr lang="zh-CN" altLang="en-US"/>
              <a:t>位置的元素对应</a:t>
            </a:r>
            <a:r>
              <a:rPr lang="zh-CN" altLang="en-US" smtClean="0"/>
              <a:t>于</a:t>
            </a:r>
            <a:r>
              <a:rPr lang="en-US" altLang="zh-CN" smtClean="0"/>
              <a:t>a</a:t>
            </a:r>
            <a:r>
              <a:rPr lang="en-US" altLang="zh-CN" baseline="-25000" smtClean="0"/>
              <a:t>0</a:t>
            </a:r>
            <a:r>
              <a:rPr lang="zh-CN" altLang="en-US"/>
              <a:t>；</a:t>
            </a:r>
            <a:r>
              <a:rPr lang="en-US" altLang="zh-CN"/>
              <a:t>rightblock</a:t>
            </a:r>
            <a:r>
              <a:rPr lang="zh-CN" altLang="en-US"/>
              <a:t>指针指示的块中，</a:t>
            </a:r>
            <a:r>
              <a:rPr lang="en-US" altLang="zh-CN"/>
              <a:t>data[rightindex]</a:t>
            </a:r>
            <a:r>
              <a:rPr lang="zh-CN" altLang="en-US"/>
              <a:t>位置的元素对应</a:t>
            </a:r>
            <a:r>
              <a:rPr lang="zh-CN" altLang="en-US" smtClean="0"/>
              <a:t>于</a:t>
            </a:r>
            <a:r>
              <a:rPr lang="en-US" altLang="zh-CN" smtClean="0"/>
              <a:t>a</a:t>
            </a:r>
            <a:r>
              <a:rPr lang="en-US" altLang="zh-CN" baseline="-25000" smtClean="0"/>
              <a:t>n-1</a:t>
            </a:r>
            <a:r>
              <a:rPr lang="zh-CN" altLang="en-US"/>
              <a:t>。</a:t>
            </a:r>
          </a:p>
        </p:txBody>
      </p:sp>
      <p:sp>
        <p:nvSpPr>
          <p:cNvPr id="3" name="标题 2"/>
          <p:cNvSpPr>
            <a:spLocks noGrp="1"/>
          </p:cNvSpPr>
          <p:nvPr>
            <p:ph type="title"/>
          </p:nvPr>
        </p:nvSpPr>
        <p:spPr/>
        <p:txBody>
          <a:bodyPr>
            <a:normAutofit fontScale="90000"/>
          </a:bodyPr>
          <a:lstStyle/>
          <a:p>
            <a:r>
              <a:rPr lang="en-US" altLang="zh-CN"/>
              <a:t>Python</a:t>
            </a:r>
            <a:r>
              <a:rPr lang="zh-CN" altLang="en-US"/>
              <a:t>双端队列存储结构</a:t>
            </a:r>
          </a:p>
        </p:txBody>
      </p:sp>
      <p:pic>
        <p:nvPicPr>
          <p:cNvPr id="4" name="图片 3"/>
          <p:cNvPicPr>
            <a:picLocks noChangeAspect="1"/>
          </p:cNvPicPr>
          <p:nvPr/>
        </p:nvPicPr>
        <p:blipFill>
          <a:blip r:embed="rId2"/>
          <a:stretch>
            <a:fillRect/>
          </a:stretch>
        </p:blipFill>
        <p:spPr>
          <a:xfrm>
            <a:off x="179512" y="3649588"/>
            <a:ext cx="8866287" cy="1429808"/>
          </a:xfrm>
          <a:prstGeom prst="rect">
            <a:avLst/>
          </a:prstGeom>
        </p:spPr>
      </p:pic>
      <p:sp>
        <p:nvSpPr>
          <p:cNvPr id="7" name="矩形 6"/>
          <p:cNvSpPr/>
          <p:nvPr/>
        </p:nvSpPr>
        <p:spPr>
          <a:xfrm>
            <a:off x="2627784" y="4594006"/>
            <a:ext cx="4104456" cy="461665"/>
          </a:xfrm>
          <a:prstGeom prst="rect">
            <a:avLst/>
          </a:prstGeom>
        </p:spPr>
        <p:txBody>
          <a:bodyPr wrap="square">
            <a:spAutoFit/>
          </a:bodyPr>
          <a:lstStyle/>
          <a:p>
            <a:r>
              <a:rPr lang="zh-CN" altLang="en-US" sz="2400" b="1">
                <a:solidFill>
                  <a:srgbClr val="FF0000"/>
                </a:solidFill>
                <a:latin typeface="Calibri" panose="020F0502020204030204" pitchFamily="34" charset="0"/>
              </a:rPr>
              <a:t>含有多个块的非空</a:t>
            </a:r>
            <a:r>
              <a:rPr lang="en-US" altLang="zh-CN" sz="2400" b="1">
                <a:solidFill>
                  <a:srgbClr val="FF0000"/>
                </a:solidFill>
                <a:latin typeface="Calibri" panose="020F0502020204030204" pitchFamily="34" charset="0"/>
              </a:rPr>
              <a:t>deque</a:t>
            </a:r>
            <a:r>
              <a:rPr lang="zh-CN" altLang="en-US" sz="2400" b="1" smtClean="0">
                <a:solidFill>
                  <a:srgbClr val="FF0000"/>
                </a:solidFill>
                <a:latin typeface="Calibri" panose="020F0502020204030204" pitchFamily="34" charset="0"/>
              </a:rPr>
              <a:t>对象</a:t>
            </a:r>
            <a:endParaRPr lang="zh-CN" altLang="en-US"/>
          </a:p>
        </p:txBody>
      </p:sp>
    </p:spTree>
    <p:extLst>
      <p:ext uri="{BB962C8B-B14F-4D97-AF65-F5344CB8AC3E}">
        <p14:creationId xmlns:p14="http://schemas.microsoft.com/office/powerpoint/2010/main" val="1058155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39552" y="1417340"/>
            <a:ext cx="8053659" cy="4055893"/>
          </a:xfrm>
        </p:spPr>
        <p:txBody>
          <a:bodyPr/>
          <a:lstStyle/>
          <a:p>
            <a:r>
              <a:rPr lang="zh-CN" altLang="en-US" smtClean="0"/>
              <a:t>生成一个块，</a:t>
            </a:r>
            <a:r>
              <a:rPr lang="en-US" altLang="zh-CN" smtClean="0"/>
              <a:t>leftblock</a:t>
            </a:r>
            <a:r>
              <a:rPr lang="zh-CN" altLang="en-US"/>
              <a:t>和</a:t>
            </a:r>
            <a:r>
              <a:rPr lang="en-US" altLang="zh-CN"/>
              <a:t>rightblock</a:t>
            </a:r>
            <a:r>
              <a:rPr lang="zh-CN" altLang="en-US"/>
              <a:t>指针都指着该块，并且初始</a:t>
            </a:r>
            <a:r>
              <a:rPr lang="en-US" altLang="zh-CN"/>
              <a:t>leftindex</a:t>
            </a:r>
            <a:r>
              <a:rPr lang="zh-CN" altLang="en-US"/>
              <a:t>和</a:t>
            </a:r>
            <a:r>
              <a:rPr lang="en-US" altLang="zh-CN"/>
              <a:t>rightindex</a:t>
            </a:r>
            <a:r>
              <a:rPr lang="zh-CN" altLang="en-US"/>
              <a:t>为</a:t>
            </a:r>
            <a:r>
              <a:rPr lang="en-US" altLang="zh-CN"/>
              <a:t>data</a:t>
            </a:r>
            <a:r>
              <a:rPr lang="zh-CN" altLang="en-US"/>
              <a:t>数组的中间相邻位</a:t>
            </a:r>
            <a:r>
              <a:rPr lang="zh-CN" altLang="en-US" smtClean="0"/>
              <a:t>置。</a:t>
            </a:r>
            <a:endParaRPr lang="en-US" altLang="zh-CN" smtClean="0"/>
          </a:p>
          <a:p>
            <a:r>
              <a:rPr lang="zh-CN" altLang="en-US" smtClean="0"/>
              <a:t>如</a:t>
            </a:r>
            <a:r>
              <a:rPr lang="zh-CN" altLang="en-US"/>
              <a:t>在双端队列尾部入队</a:t>
            </a:r>
            <a:r>
              <a:rPr lang="en-US" altLang="zh-CN"/>
              <a:t>(append)</a:t>
            </a:r>
            <a:r>
              <a:rPr lang="zh-CN" altLang="en-US"/>
              <a:t>，则</a:t>
            </a:r>
            <a:r>
              <a:rPr lang="en-US" altLang="zh-CN"/>
              <a:t>rightindex</a:t>
            </a:r>
            <a:r>
              <a:rPr lang="zh-CN" altLang="en-US"/>
              <a:t>增</a:t>
            </a:r>
            <a:r>
              <a:rPr lang="en-US" altLang="zh-CN"/>
              <a:t>1</a:t>
            </a:r>
            <a:r>
              <a:rPr lang="zh-CN" altLang="en-US"/>
              <a:t>，将元素放在</a:t>
            </a:r>
            <a:r>
              <a:rPr lang="en-US" altLang="zh-CN"/>
              <a:t>data[rightindex]</a:t>
            </a:r>
            <a:r>
              <a:rPr lang="zh-CN" altLang="en-US"/>
              <a:t>位置</a:t>
            </a:r>
            <a:r>
              <a:rPr lang="zh-CN" altLang="en-US" smtClean="0"/>
              <a:t>；</a:t>
            </a:r>
            <a:endParaRPr lang="en-US" altLang="zh-CN" smtClean="0"/>
          </a:p>
          <a:p>
            <a:r>
              <a:rPr lang="zh-CN" altLang="en-US" smtClean="0"/>
              <a:t>当</a:t>
            </a:r>
            <a:r>
              <a:rPr lang="zh-CN" altLang="en-US"/>
              <a:t>在双端队列头部入队</a:t>
            </a:r>
            <a:r>
              <a:rPr lang="en-US" altLang="zh-CN"/>
              <a:t>(appendleft)</a:t>
            </a:r>
            <a:r>
              <a:rPr lang="zh-CN" altLang="en-US"/>
              <a:t>时，</a:t>
            </a:r>
            <a:r>
              <a:rPr lang="en-US" altLang="zh-CN"/>
              <a:t>leftindex</a:t>
            </a:r>
            <a:r>
              <a:rPr lang="zh-CN" altLang="en-US"/>
              <a:t>减</a:t>
            </a:r>
            <a:r>
              <a:rPr lang="en-US" altLang="zh-CN"/>
              <a:t>1</a:t>
            </a:r>
            <a:r>
              <a:rPr lang="zh-CN" altLang="en-US"/>
              <a:t>后将元素放在该位置</a:t>
            </a:r>
            <a:r>
              <a:rPr lang="zh-CN" altLang="en-US" smtClean="0"/>
              <a:t>。</a:t>
            </a:r>
            <a:endParaRPr lang="en-US" altLang="zh-CN" smtClean="0"/>
          </a:p>
          <a:p>
            <a:r>
              <a:rPr lang="zh-CN" altLang="en-US" smtClean="0"/>
              <a:t>当</a:t>
            </a:r>
            <a:r>
              <a:rPr lang="zh-CN" altLang="en-US"/>
              <a:t>该块的</a:t>
            </a:r>
            <a:r>
              <a:rPr lang="en-US" altLang="zh-CN"/>
              <a:t>64</a:t>
            </a:r>
            <a:r>
              <a:rPr lang="zh-CN" altLang="en-US"/>
              <a:t>个空间用完后，若需要尾部入队</a:t>
            </a:r>
            <a:r>
              <a:rPr lang="en-US" altLang="zh-CN"/>
              <a:t>(append)</a:t>
            </a:r>
            <a:r>
              <a:rPr lang="zh-CN" altLang="en-US"/>
              <a:t>，即再生成新块插入在</a:t>
            </a:r>
            <a:r>
              <a:rPr lang="en-US" altLang="zh-CN"/>
              <a:t>rightblock</a:t>
            </a:r>
            <a:r>
              <a:rPr lang="zh-CN" altLang="en-US"/>
              <a:t>的右边；若需要头部入队</a:t>
            </a:r>
            <a:r>
              <a:rPr lang="en-US" altLang="zh-CN"/>
              <a:t>(appendleft)</a:t>
            </a:r>
            <a:r>
              <a:rPr lang="zh-CN" altLang="en-US"/>
              <a:t>，即再生成新块插入在</a:t>
            </a:r>
            <a:r>
              <a:rPr lang="en-US" altLang="zh-CN"/>
              <a:t>leftblock</a:t>
            </a:r>
            <a:r>
              <a:rPr lang="zh-CN" altLang="en-US"/>
              <a:t>的左边。</a:t>
            </a:r>
          </a:p>
        </p:txBody>
      </p:sp>
      <p:sp>
        <p:nvSpPr>
          <p:cNvPr id="3" name="标题 2"/>
          <p:cNvSpPr>
            <a:spLocks noGrp="1"/>
          </p:cNvSpPr>
          <p:nvPr>
            <p:ph type="title"/>
          </p:nvPr>
        </p:nvSpPr>
        <p:spPr/>
        <p:txBody>
          <a:bodyPr>
            <a:normAutofit fontScale="90000"/>
          </a:bodyPr>
          <a:lstStyle/>
          <a:p>
            <a:r>
              <a:rPr lang="zh-CN" altLang="en-US"/>
              <a:t>初始空双端队列</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0977" y="-94828"/>
            <a:ext cx="3487982" cy="1546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1156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23528" y="913284"/>
            <a:ext cx="8352928" cy="4055893"/>
          </a:xfrm>
        </p:spPr>
        <p:txBody>
          <a:bodyPr>
            <a:normAutofit fontScale="92500"/>
          </a:bodyPr>
          <a:lstStyle/>
          <a:p>
            <a:r>
              <a:rPr lang="zh-CN" altLang="en-US" smtClean="0"/>
              <a:t>从</a:t>
            </a:r>
            <a:r>
              <a:rPr lang="zh-CN" altLang="en-US"/>
              <a:t>基本操作的时间性能来看，双向块链表结构可以确保不管做哪个方向的</a:t>
            </a:r>
            <a:r>
              <a:rPr lang="en-US" altLang="zh-CN"/>
              <a:t>append</a:t>
            </a:r>
            <a:r>
              <a:rPr lang="zh-CN" altLang="en-US"/>
              <a:t>或</a:t>
            </a:r>
            <a:r>
              <a:rPr lang="en-US" altLang="zh-CN"/>
              <a:t>pop</a:t>
            </a:r>
            <a:r>
              <a:rPr lang="zh-CN" altLang="en-US"/>
              <a:t>操作，除了被操作的数据元素之外，任何其他元素都不会被移动，因此</a:t>
            </a:r>
            <a:r>
              <a:rPr lang="en-US" altLang="zh-CN"/>
              <a:t>append</a:t>
            </a:r>
            <a:r>
              <a:rPr lang="zh-CN" altLang="en-US"/>
              <a:t>、</a:t>
            </a:r>
            <a:r>
              <a:rPr lang="en-US" altLang="zh-CN"/>
              <a:t>appendleft</a:t>
            </a:r>
            <a:r>
              <a:rPr lang="zh-CN" altLang="en-US"/>
              <a:t>、</a:t>
            </a:r>
            <a:r>
              <a:rPr lang="en-US" altLang="zh-CN"/>
              <a:t>pop</a:t>
            </a:r>
            <a:r>
              <a:rPr lang="zh-CN" altLang="en-US"/>
              <a:t>和</a:t>
            </a:r>
            <a:r>
              <a:rPr lang="en-US" altLang="zh-CN"/>
              <a:t>popleft</a:t>
            </a:r>
            <a:r>
              <a:rPr lang="zh-CN" altLang="en-US"/>
              <a:t>算法的时间复杂度为</a:t>
            </a:r>
            <a:r>
              <a:rPr lang="en-US" altLang="zh-CN"/>
              <a:t>O(1)</a:t>
            </a:r>
            <a:r>
              <a:rPr lang="zh-CN" altLang="en-US"/>
              <a:t>。</a:t>
            </a:r>
          </a:p>
          <a:p>
            <a:r>
              <a:rPr lang="zh-CN" altLang="en-US" smtClean="0"/>
              <a:t>与</a:t>
            </a:r>
            <a:r>
              <a:rPr lang="zh-CN" altLang="en-US"/>
              <a:t>顺序存储实现相比，链表结构可以完全避免顺序结构在初始分配空间用完时需重新分配更大空间并进行元素复制（类似于</a:t>
            </a:r>
            <a:r>
              <a:rPr lang="en-US" altLang="zh-CN"/>
              <a:t>resize</a:t>
            </a:r>
            <a:r>
              <a:rPr lang="zh-CN" altLang="en-US"/>
              <a:t>函数的功能）的问题，从而提高了性能的可预测性。</a:t>
            </a:r>
          </a:p>
          <a:p>
            <a:r>
              <a:rPr lang="zh-CN" altLang="en-US" smtClean="0"/>
              <a:t>与普通的结点大小为</a:t>
            </a:r>
            <a:r>
              <a:rPr lang="en-US" altLang="zh-CN" smtClean="0"/>
              <a:t>1</a:t>
            </a:r>
            <a:r>
              <a:rPr lang="zh-CN" altLang="en-US" smtClean="0"/>
              <a:t>的双链表相比，元素</a:t>
            </a:r>
            <a:r>
              <a:rPr lang="zh-CN" altLang="en-US"/>
              <a:t>的存储密度</a:t>
            </a:r>
            <a:r>
              <a:rPr lang="zh-CN" altLang="en-US" smtClean="0"/>
              <a:t>得到显著</a:t>
            </a:r>
            <a:r>
              <a:rPr lang="zh-CN" altLang="en-US"/>
              <a:t>提高，也减少了</a:t>
            </a:r>
            <a:r>
              <a:rPr lang="en-US" altLang="zh-CN"/>
              <a:t>malloc()</a:t>
            </a:r>
            <a:r>
              <a:rPr lang="zh-CN" altLang="en-US"/>
              <a:t>和</a:t>
            </a:r>
            <a:r>
              <a:rPr lang="en-US" altLang="zh-CN"/>
              <a:t>free()</a:t>
            </a:r>
            <a:r>
              <a:rPr lang="zh-CN" altLang="en-US"/>
              <a:t>函数的频繁调用，提高了效率。</a:t>
            </a:r>
          </a:p>
          <a:p>
            <a:endParaRPr lang="zh-CN" altLang="en-US"/>
          </a:p>
        </p:txBody>
      </p:sp>
      <p:sp>
        <p:nvSpPr>
          <p:cNvPr id="3" name="标题 2"/>
          <p:cNvSpPr>
            <a:spLocks noGrp="1"/>
          </p:cNvSpPr>
          <p:nvPr>
            <p:ph type="title"/>
          </p:nvPr>
        </p:nvSpPr>
        <p:spPr/>
        <p:txBody>
          <a:bodyPr>
            <a:normAutofit fontScale="90000"/>
          </a:bodyPr>
          <a:lstStyle/>
          <a:p>
            <a:pPr algn="l"/>
            <a:r>
              <a:rPr lang="en-US" altLang="zh-CN" smtClean="0"/>
              <a:t>deque</a:t>
            </a:r>
            <a:r>
              <a:rPr lang="zh-CN" altLang="en-US" smtClean="0"/>
              <a:t>双向块链表结构优点</a:t>
            </a:r>
            <a:endParaRPr lang="zh-CN" altLang="en-US"/>
          </a:p>
        </p:txBody>
      </p:sp>
    </p:spTree>
    <p:extLst>
      <p:ext uri="{BB962C8B-B14F-4D97-AF65-F5344CB8AC3E}">
        <p14:creationId xmlns:p14="http://schemas.microsoft.com/office/powerpoint/2010/main" val="13558910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虽然</a:t>
            </a:r>
            <a:r>
              <a:rPr lang="en-US" altLang="zh-CN"/>
              <a:t>list</a:t>
            </a:r>
            <a:r>
              <a:rPr lang="zh-CN" altLang="en-US"/>
              <a:t>对象也支持两端的插入和删除操作，但由于采用顺序存储方案，其</a:t>
            </a:r>
            <a:r>
              <a:rPr lang="en-US" altLang="zh-CN"/>
              <a:t>pop(0)</a:t>
            </a:r>
            <a:r>
              <a:rPr lang="zh-CN" altLang="en-US"/>
              <a:t>和</a:t>
            </a:r>
            <a:r>
              <a:rPr lang="en-US" altLang="zh-CN"/>
              <a:t>insert(0,v)</a:t>
            </a:r>
            <a:r>
              <a:rPr lang="zh-CN" altLang="en-US"/>
              <a:t>操作会产生</a:t>
            </a:r>
            <a:r>
              <a:rPr lang="en-US" altLang="zh-CN"/>
              <a:t>O(n)</a:t>
            </a:r>
            <a:r>
              <a:rPr lang="zh-CN" altLang="en-US"/>
              <a:t>内存移动成本，且会</a:t>
            </a:r>
            <a:r>
              <a:rPr lang="zh-CN" altLang="en-US" smtClean="0"/>
              <a:t>改变底层其它数据的位置。</a:t>
            </a:r>
            <a:endParaRPr lang="en-US" altLang="zh-CN" smtClean="0"/>
          </a:p>
          <a:p>
            <a:r>
              <a:rPr lang="zh-CN" altLang="en-US" smtClean="0"/>
              <a:t>因此</a:t>
            </a:r>
            <a:r>
              <a:rPr lang="zh-CN" altLang="en-US"/>
              <a:t>，在使用</a:t>
            </a:r>
            <a:r>
              <a:rPr lang="en-US" altLang="zh-CN"/>
              <a:t>Python</a:t>
            </a:r>
            <a:r>
              <a:rPr lang="zh-CN" altLang="en-US"/>
              <a:t>语言编写程序时，如需在表的两端做插入删除时，应优先选择</a:t>
            </a:r>
            <a:r>
              <a:rPr lang="en-US" altLang="zh-CN"/>
              <a:t>deque</a:t>
            </a:r>
            <a:r>
              <a:rPr lang="zh-CN" altLang="en-US"/>
              <a:t>而不是</a:t>
            </a:r>
            <a:r>
              <a:rPr lang="en-US" altLang="zh-CN"/>
              <a:t>list</a:t>
            </a:r>
            <a:r>
              <a:rPr lang="zh-CN" altLang="en-US" smtClean="0"/>
              <a:t>。</a:t>
            </a:r>
            <a:endParaRPr lang="en-US" altLang="zh-CN" smtClean="0"/>
          </a:p>
        </p:txBody>
      </p:sp>
      <p:sp>
        <p:nvSpPr>
          <p:cNvPr id="3" name="标题 2"/>
          <p:cNvSpPr>
            <a:spLocks noGrp="1"/>
          </p:cNvSpPr>
          <p:nvPr>
            <p:ph type="title"/>
          </p:nvPr>
        </p:nvSpPr>
        <p:spPr/>
        <p:txBody>
          <a:bodyPr>
            <a:normAutofit fontScale="90000"/>
          </a:bodyPr>
          <a:lstStyle/>
          <a:p>
            <a:r>
              <a:rPr lang="zh-CN" altLang="en-US" smtClean="0"/>
              <a:t>与用</a:t>
            </a:r>
            <a:r>
              <a:rPr lang="en-US" altLang="zh-CN"/>
              <a:t>l</a:t>
            </a:r>
            <a:r>
              <a:rPr lang="en-US" altLang="zh-CN" smtClean="0"/>
              <a:t>ist</a:t>
            </a:r>
            <a:r>
              <a:rPr lang="zh-CN" altLang="en-US" smtClean="0"/>
              <a:t>实现的比较</a:t>
            </a:r>
            <a:endParaRPr lang="zh-CN" altLang="en-US"/>
          </a:p>
        </p:txBody>
      </p:sp>
    </p:spTree>
    <p:extLst>
      <p:ext uri="{BB962C8B-B14F-4D97-AF65-F5344CB8AC3E}">
        <p14:creationId xmlns:p14="http://schemas.microsoft.com/office/powerpoint/2010/main" val="10609799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a:t>Python</a:t>
            </a:r>
            <a:r>
              <a:rPr lang="zh-CN" altLang="en-US"/>
              <a:t>的</a:t>
            </a:r>
            <a:r>
              <a:rPr lang="en-US" altLang="zh-CN"/>
              <a:t>deque</a:t>
            </a:r>
            <a:r>
              <a:rPr lang="zh-CN" altLang="en-US"/>
              <a:t>对象支持的主要方法</a:t>
            </a:r>
          </a:p>
        </p:txBody>
      </p:sp>
      <p:graphicFrame>
        <p:nvGraphicFramePr>
          <p:cNvPr id="3" name="表格 2"/>
          <p:cNvGraphicFramePr>
            <a:graphicFrameLocks noGrp="1"/>
          </p:cNvGraphicFramePr>
          <p:nvPr>
            <p:extLst>
              <p:ext uri="{D42A27DB-BD31-4B8C-83A1-F6EECF244321}">
                <p14:modId xmlns:p14="http://schemas.microsoft.com/office/powerpoint/2010/main" val="4271494963"/>
              </p:ext>
            </p:extLst>
          </p:nvPr>
        </p:nvGraphicFramePr>
        <p:xfrm>
          <a:off x="1259632" y="1057300"/>
          <a:ext cx="6045436" cy="3804067"/>
        </p:xfrm>
        <a:graphic>
          <a:graphicData uri="http://schemas.openxmlformats.org/drawingml/2006/table">
            <a:tbl>
              <a:tblPr firstRow="1" firstCol="1" bandRow="1"/>
              <a:tblGrid>
                <a:gridCol w="1584176"/>
                <a:gridCol w="4461260"/>
              </a:tblGrid>
              <a:tr h="312345">
                <a:tc>
                  <a:txBody>
                    <a:bodyPr/>
                    <a:lstStyle/>
                    <a:p>
                      <a:pPr algn="l">
                        <a:spcAft>
                          <a:spcPts val="0"/>
                        </a:spcAft>
                      </a:pPr>
                      <a:r>
                        <a:rPr lang="en-US" sz="1800" kern="100">
                          <a:effectLst/>
                          <a:latin typeface="Times New Roman"/>
                          <a:ea typeface="宋体"/>
                          <a:cs typeface="Times New Roman"/>
                        </a:rPr>
                        <a:t>len()</a:t>
                      </a:r>
                      <a:endParaRPr lang="zh-CN" sz="1800" kern="10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a:effectLst/>
                          <a:latin typeface="Times New Roman"/>
                          <a:ea typeface="宋体"/>
                          <a:cs typeface="Times New Roman"/>
                        </a:rPr>
                        <a:t>返回元素个数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278">
                <a:tc>
                  <a:txBody>
                    <a:bodyPr/>
                    <a:lstStyle/>
                    <a:p>
                      <a:pPr algn="l">
                        <a:spcAft>
                          <a:spcPts val="0"/>
                        </a:spcAft>
                      </a:pPr>
                      <a:r>
                        <a:rPr lang="en-US" sz="1800" kern="100">
                          <a:effectLst/>
                          <a:latin typeface="Times New Roman"/>
                          <a:ea typeface="宋体"/>
                          <a:cs typeface="Times New Roman"/>
                        </a:rPr>
                        <a:t>clear()</a:t>
                      </a:r>
                      <a:endParaRPr lang="zh-CN" sz="1800" kern="10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a:effectLst/>
                          <a:latin typeface="Times New Roman"/>
                          <a:ea typeface="宋体"/>
                          <a:cs typeface="Times New Roman"/>
                        </a:rPr>
                        <a:t>删除</a:t>
                      </a:r>
                      <a:r>
                        <a:rPr lang="en-US" sz="1800" kern="100">
                          <a:effectLst/>
                          <a:latin typeface="Times New Roman"/>
                          <a:ea typeface="宋体"/>
                          <a:cs typeface="Times New Roman"/>
                        </a:rPr>
                        <a:t>deque</a:t>
                      </a:r>
                      <a:r>
                        <a:rPr lang="zh-CN" sz="1800" kern="100">
                          <a:effectLst/>
                          <a:latin typeface="Times New Roman"/>
                          <a:ea typeface="宋体"/>
                          <a:cs typeface="Times New Roman"/>
                        </a:rPr>
                        <a:t>中的所有元素，让它的长度为</a:t>
                      </a:r>
                      <a:r>
                        <a:rPr lang="en-US" sz="1800" kern="100">
                          <a:effectLst/>
                          <a:latin typeface="Times New Roman"/>
                          <a:ea typeface="宋体"/>
                          <a:cs typeface="Times New Roman"/>
                        </a:rPr>
                        <a:t>0</a:t>
                      </a:r>
                      <a:r>
                        <a:rPr lang="zh-CN" sz="1800" kern="100">
                          <a:effectLst/>
                          <a:latin typeface="Times New Roman"/>
                          <a:ea typeface="宋体"/>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917">
                <a:tc>
                  <a:txBody>
                    <a:bodyPr/>
                    <a:lstStyle/>
                    <a:p>
                      <a:pPr algn="l">
                        <a:spcAft>
                          <a:spcPts val="0"/>
                        </a:spcAft>
                      </a:pPr>
                      <a:r>
                        <a:rPr lang="en-US" sz="1800" kern="100">
                          <a:effectLst/>
                          <a:latin typeface="Times New Roman"/>
                          <a:ea typeface="宋体"/>
                          <a:cs typeface="Times New Roman"/>
                        </a:rPr>
                        <a:t>append(x)</a:t>
                      </a:r>
                      <a:endParaRPr lang="zh-CN" sz="1800" kern="10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a:effectLst/>
                          <a:latin typeface="Times New Roman"/>
                          <a:ea typeface="宋体"/>
                          <a:cs typeface="Times New Roman"/>
                        </a:rPr>
                        <a:t>在</a:t>
                      </a:r>
                      <a:r>
                        <a:rPr lang="en-US" sz="1800" kern="100">
                          <a:effectLst/>
                          <a:latin typeface="Times New Roman"/>
                          <a:ea typeface="宋体"/>
                          <a:cs typeface="Times New Roman"/>
                        </a:rPr>
                        <a:t>deque</a:t>
                      </a:r>
                      <a:r>
                        <a:rPr lang="zh-CN" sz="1800" kern="100">
                          <a:effectLst/>
                          <a:latin typeface="Times New Roman"/>
                          <a:ea typeface="宋体"/>
                          <a:cs typeface="Times New Roman"/>
                        </a:rPr>
                        <a:t>的右边插入</a:t>
                      </a:r>
                      <a:r>
                        <a:rPr lang="en-US" sz="1800" kern="100">
                          <a:effectLst/>
                          <a:latin typeface="Times New Roman"/>
                          <a:ea typeface="宋体"/>
                          <a:cs typeface="Times New Roman"/>
                        </a:rPr>
                        <a:t>x</a:t>
                      </a:r>
                      <a:r>
                        <a:rPr lang="zh-CN" sz="1800" kern="100">
                          <a:effectLst/>
                          <a:latin typeface="Times New Roman"/>
                          <a:ea typeface="宋体"/>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917">
                <a:tc>
                  <a:txBody>
                    <a:bodyPr/>
                    <a:lstStyle/>
                    <a:p>
                      <a:pPr algn="l">
                        <a:spcAft>
                          <a:spcPts val="0"/>
                        </a:spcAft>
                      </a:pPr>
                      <a:r>
                        <a:rPr lang="en-US" sz="1800" kern="100">
                          <a:effectLst/>
                          <a:latin typeface="Times New Roman"/>
                          <a:ea typeface="宋体"/>
                          <a:cs typeface="Times New Roman"/>
                        </a:rPr>
                        <a:t>appendleft(x)</a:t>
                      </a:r>
                      <a:endParaRPr lang="zh-CN" sz="1800" kern="10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a:effectLst/>
                          <a:latin typeface="Times New Roman"/>
                          <a:ea typeface="宋体"/>
                          <a:cs typeface="Times New Roman"/>
                        </a:rPr>
                        <a:t>在</a:t>
                      </a:r>
                      <a:r>
                        <a:rPr lang="en-US" sz="1800" kern="100">
                          <a:effectLst/>
                          <a:latin typeface="Times New Roman"/>
                          <a:ea typeface="宋体"/>
                          <a:cs typeface="Times New Roman"/>
                        </a:rPr>
                        <a:t>deque</a:t>
                      </a:r>
                      <a:r>
                        <a:rPr lang="zh-CN" sz="1800" kern="100">
                          <a:effectLst/>
                          <a:latin typeface="Times New Roman"/>
                          <a:ea typeface="宋体"/>
                          <a:cs typeface="Times New Roman"/>
                        </a:rPr>
                        <a:t>的左边插入</a:t>
                      </a:r>
                      <a:r>
                        <a:rPr lang="en-US" sz="1800" kern="100">
                          <a:effectLst/>
                          <a:latin typeface="Times New Roman"/>
                          <a:ea typeface="宋体"/>
                          <a:cs typeface="Times New Roman"/>
                        </a:rPr>
                        <a:t>x</a:t>
                      </a:r>
                      <a:r>
                        <a:rPr lang="zh-CN" sz="1800" kern="100">
                          <a:effectLst/>
                          <a:latin typeface="Times New Roman"/>
                          <a:ea typeface="宋体"/>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290">
                <a:tc>
                  <a:txBody>
                    <a:bodyPr/>
                    <a:lstStyle/>
                    <a:p>
                      <a:pPr algn="l">
                        <a:spcAft>
                          <a:spcPts val="0"/>
                        </a:spcAft>
                      </a:pPr>
                      <a:r>
                        <a:rPr lang="en-US" sz="1800" kern="100">
                          <a:effectLst/>
                          <a:latin typeface="Times New Roman"/>
                          <a:ea typeface="宋体"/>
                          <a:cs typeface="Times New Roman"/>
                        </a:rPr>
                        <a:t>pop()</a:t>
                      </a:r>
                      <a:endParaRPr lang="zh-CN" sz="1800" kern="10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a:effectLst/>
                          <a:latin typeface="Times New Roman"/>
                          <a:ea typeface="宋体"/>
                          <a:cs typeface="Times New Roman"/>
                        </a:rPr>
                        <a:t>从</a:t>
                      </a:r>
                      <a:r>
                        <a:rPr lang="en-US" sz="1800" kern="100">
                          <a:effectLst/>
                          <a:latin typeface="Times New Roman"/>
                          <a:ea typeface="宋体"/>
                          <a:cs typeface="Times New Roman"/>
                        </a:rPr>
                        <a:t>deque</a:t>
                      </a:r>
                      <a:r>
                        <a:rPr lang="zh-CN" sz="1800" kern="100">
                          <a:effectLst/>
                          <a:latin typeface="Times New Roman"/>
                          <a:ea typeface="宋体"/>
                          <a:cs typeface="Times New Roman"/>
                        </a:rPr>
                        <a:t>的右侧删除并返回一个元素。如果不存在元素，则引发一个</a:t>
                      </a:r>
                      <a:r>
                        <a:rPr lang="en-US" sz="1800" kern="100">
                          <a:effectLst/>
                          <a:latin typeface="Times New Roman"/>
                          <a:ea typeface="宋体"/>
                          <a:cs typeface="Times New Roman"/>
                        </a:rPr>
                        <a:t>IndexError</a:t>
                      </a:r>
                      <a:r>
                        <a:rPr lang="zh-CN" sz="1800" kern="100">
                          <a:effectLst/>
                          <a:latin typeface="Times New Roman"/>
                          <a:ea typeface="宋体"/>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9717">
                <a:tc>
                  <a:txBody>
                    <a:bodyPr/>
                    <a:lstStyle/>
                    <a:p>
                      <a:pPr algn="l">
                        <a:spcAft>
                          <a:spcPts val="0"/>
                        </a:spcAft>
                      </a:pPr>
                      <a:r>
                        <a:rPr lang="en-US" sz="1800" kern="100">
                          <a:effectLst/>
                          <a:latin typeface="Times New Roman"/>
                          <a:ea typeface="宋体"/>
                          <a:cs typeface="Times New Roman"/>
                        </a:rPr>
                        <a:t>popleft()</a:t>
                      </a:r>
                      <a:endParaRPr lang="zh-CN" sz="1800" kern="10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a:effectLst/>
                          <a:latin typeface="Times New Roman"/>
                          <a:ea typeface="宋体"/>
                          <a:cs typeface="Times New Roman"/>
                        </a:rPr>
                        <a:t>从</a:t>
                      </a:r>
                      <a:r>
                        <a:rPr lang="en-US" sz="1800" kern="100">
                          <a:effectLst/>
                          <a:latin typeface="Times New Roman"/>
                          <a:ea typeface="宋体"/>
                          <a:cs typeface="Times New Roman"/>
                        </a:rPr>
                        <a:t>deque</a:t>
                      </a:r>
                      <a:r>
                        <a:rPr lang="zh-CN" sz="1800" kern="100">
                          <a:effectLst/>
                          <a:latin typeface="Times New Roman"/>
                          <a:ea typeface="宋体"/>
                          <a:cs typeface="Times New Roman"/>
                        </a:rPr>
                        <a:t>的左侧删除并返回一个元素。如果不存在元素，则引发一个</a:t>
                      </a:r>
                      <a:r>
                        <a:rPr lang="en-US" sz="1800" kern="100">
                          <a:effectLst/>
                          <a:latin typeface="Times New Roman"/>
                          <a:ea typeface="宋体"/>
                          <a:cs typeface="Times New Roman"/>
                        </a:rPr>
                        <a:t>IndexError</a:t>
                      </a:r>
                      <a:r>
                        <a:rPr lang="zh-CN" sz="1800" kern="100">
                          <a:effectLst/>
                          <a:latin typeface="Times New Roman"/>
                          <a:ea typeface="宋体"/>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345">
                <a:tc>
                  <a:txBody>
                    <a:bodyPr/>
                    <a:lstStyle/>
                    <a:p>
                      <a:pPr algn="l">
                        <a:spcAft>
                          <a:spcPts val="0"/>
                        </a:spcAft>
                      </a:pPr>
                      <a:r>
                        <a:rPr lang="en-US" sz="1800" kern="100">
                          <a:effectLst/>
                          <a:latin typeface="Times New Roman"/>
                          <a:ea typeface="宋体"/>
                          <a:cs typeface="Times New Roman"/>
                        </a:rPr>
                        <a:t>[0]</a:t>
                      </a:r>
                      <a:endParaRPr lang="zh-CN" sz="1800" kern="10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a:effectLst/>
                          <a:latin typeface="Times New Roman"/>
                          <a:ea typeface="宋体"/>
                          <a:cs typeface="Times New Roman"/>
                        </a:rPr>
                        <a:t>访问左端元素，</a:t>
                      </a:r>
                      <a:r>
                        <a:rPr lang="en-US" sz="1800" kern="100">
                          <a:effectLst/>
                          <a:latin typeface="Times New Roman"/>
                          <a:ea typeface="宋体"/>
                          <a:cs typeface="Times New Roman"/>
                        </a:rPr>
                        <a:t>O(1)</a:t>
                      </a:r>
                      <a:endParaRPr lang="zh-CN" sz="1800" kern="10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2345">
                <a:tc>
                  <a:txBody>
                    <a:bodyPr/>
                    <a:lstStyle/>
                    <a:p>
                      <a:pPr algn="l">
                        <a:spcAft>
                          <a:spcPts val="0"/>
                        </a:spcAft>
                      </a:pPr>
                      <a:r>
                        <a:rPr lang="en-US" sz="1800" kern="100">
                          <a:effectLst/>
                          <a:latin typeface="Times New Roman"/>
                          <a:ea typeface="宋体"/>
                          <a:cs typeface="Times New Roman"/>
                        </a:rPr>
                        <a:t>[-1]</a:t>
                      </a:r>
                      <a:endParaRPr lang="zh-CN" sz="1800" kern="10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a:effectLst/>
                          <a:latin typeface="Times New Roman"/>
                          <a:ea typeface="宋体"/>
                          <a:cs typeface="Times New Roman"/>
                        </a:rPr>
                        <a:t>访问右端元素，</a:t>
                      </a:r>
                      <a:r>
                        <a:rPr lang="en-US" sz="1800" kern="100">
                          <a:effectLst/>
                          <a:latin typeface="Times New Roman"/>
                          <a:ea typeface="宋体"/>
                          <a:cs typeface="Times New Roman"/>
                        </a:rPr>
                        <a:t>O(1)</a:t>
                      </a:r>
                      <a:endParaRPr lang="zh-CN" sz="1800" kern="10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5797">
                <a:tc>
                  <a:txBody>
                    <a:bodyPr/>
                    <a:lstStyle/>
                    <a:p>
                      <a:pPr algn="l">
                        <a:spcAft>
                          <a:spcPts val="0"/>
                        </a:spcAft>
                      </a:pPr>
                      <a:r>
                        <a:rPr lang="en-US" sz="1800" kern="100">
                          <a:effectLst/>
                          <a:latin typeface="Times New Roman"/>
                          <a:ea typeface="宋体"/>
                          <a:cs typeface="Times New Roman"/>
                        </a:rPr>
                        <a:t>[j]</a:t>
                      </a:r>
                      <a:endParaRPr lang="zh-CN" sz="1800" kern="10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a:effectLst/>
                          <a:latin typeface="Times New Roman"/>
                          <a:ea typeface="宋体"/>
                          <a:cs typeface="Times New Roman"/>
                        </a:rPr>
                        <a:t>索引访问在两端都是</a:t>
                      </a:r>
                      <a:r>
                        <a:rPr lang="en-US" sz="1800" kern="100">
                          <a:effectLst/>
                          <a:latin typeface="Times New Roman"/>
                          <a:ea typeface="宋体"/>
                          <a:cs typeface="Times New Roman"/>
                        </a:rPr>
                        <a:t>O(1)</a:t>
                      </a:r>
                      <a:r>
                        <a:rPr lang="zh-CN" sz="1800" kern="100">
                          <a:effectLst/>
                          <a:latin typeface="Times New Roman"/>
                          <a:ea typeface="宋体"/>
                          <a:cs typeface="Times New Roman"/>
                        </a:rPr>
                        <a:t>，但在中间减慢到</a:t>
                      </a:r>
                      <a:r>
                        <a:rPr lang="en-US" sz="1800" kern="100">
                          <a:effectLst/>
                          <a:latin typeface="Times New Roman"/>
                          <a:ea typeface="宋体"/>
                          <a:cs typeface="Times New Roman"/>
                        </a:rPr>
                        <a:t>O(n)</a:t>
                      </a:r>
                      <a:r>
                        <a:rPr lang="zh-CN" sz="1800" kern="100">
                          <a:effectLst/>
                          <a:latin typeface="Times New Roman"/>
                          <a:ea typeface="宋体"/>
                          <a:cs typeface="Times New Roman"/>
                        </a:rPr>
                        <a:t>。对于快速随机访问，请使用列表代替。</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6681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普通队列的双端队列实现</a:t>
            </a:r>
          </a:p>
        </p:txBody>
      </p:sp>
      <p:sp>
        <p:nvSpPr>
          <p:cNvPr id="4" name="Rectangle 1"/>
          <p:cNvSpPr>
            <a:spLocks noChangeArrowheads="1"/>
          </p:cNvSpPr>
          <p:nvPr/>
        </p:nvSpPr>
        <p:spPr bwMode="auto">
          <a:xfrm>
            <a:off x="827584" y="789139"/>
            <a:ext cx="8135888" cy="4893647"/>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000080"/>
                </a:solidFill>
                <a:effectLst/>
                <a:latin typeface="Consolas" pitchFamily="49" charset="0"/>
                <a:ea typeface="宋体" pitchFamily="2" charset="-122"/>
                <a:cs typeface="宋体" pitchFamily="2" charset="-122"/>
              </a:rPr>
              <a:t>from </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collections </a:t>
            </a:r>
            <a:r>
              <a:rPr kumimoji="0" lang="zh-CN" altLang="zh-CN" sz="1300" b="1" i="0" u="none" strike="noStrike" cap="none" normalizeH="0" baseline="0" smtClean="0">
                <a:ln>
                  <a:noFill/>
                </a:ln>
                <a:solidFill>
                  <a:srgbClr val="000080"/>
                </a:solidFill>
                <a:effectLst/>
                <a:latin typeface="Consolas" pitchFamily="49" charset="0"/>
                <a:ea typeface="宋体" pitchFamily="2" charset="-122"/>
                <a:cs typeface="宋体" pitchFamily="2" charset="-122"/>
              </a:rPr>
              <a:t>import </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deque</a:t>
            </a:r>
            <a:b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300" b="1" i="0" u="none" strike="noStrike" cap="none" normalizeH="0" baseline="0" smtClean="0">
                <a:ln>
                  <a:noFill/>
                </a:ln>
                <a:solidFill>
                  <a:srgbClr val="000080"/>
                </a:solidFill>
                <a:effectLst/>
                <a:latin typeface="Consolas" pitchFamily="49" charset="0"/>
                <a:ea typeface="宋体" pitchFamily="2" charset="-122"/>
                <a:cs typeface="宋体" pitchFamily="2" charset="-122"/>
              </a:rPr>
              <a:t>class </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Queue(</a:t>
            </a:r>
            <a:r>
              <a:rPr kumimoji="0" lang="zh-CN" altLang="zh-CN" sz="1300" b="0" i="0" u="none" strike="noStrike" cap="none" normalizeH="0" baseline="0" smtClean="0">
                <a:ln>
                  <a:noFill/>
                </a:ln>
                <a:solidFill>
                  <a:srgbClr val="000080"/>
                </a:solidFill>
                <a:effectLst/>
                <a:latin typeface="Consolas" pitchFamily="49" charset="0"/>
                <a:ea typeface="宋体" pitchFamily="2" charset="-122"/>
                <a:cs typeface="宋体" pitchFamily="2" charset="-122"/>
              </a:rPr>
              <a:t>object</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3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300" b="0" i="0" u="none" strike="noStrike" cap="none" normalizeH="0" baseline="0" smtClean="0">
                <a:ln>
                  <a:noFill/>
                </a:ln>
                <a:solidFill>
                  <a:srgbClr val="B200B2"/>
                </a:solidFill>
                <a:effectLst/>
                <a:latin typeface="Consolas" pitchFamily="49" charset="0"/>
                <a:ea typeface="宋体" pitchFamily="2" charset="-122"/>
                <a:cs typeface="宋体" pitchFamily="2" charset="-122"/>
              </a:rPr>
              <a:t>__init__</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3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3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._deque = deque()</a:t>
            </a:r>
            <a:b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3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empty(</a:t>
            </a:r>
            <a:r>
              <a:rPr kumimoji="0" lang="zh-CN" altLang="zh-CN" sz="13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3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3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3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._deque) == </a:t>
            </a:r>
            <a:r>
              <a:rPr kumimoji="0" lang="zh-CN" altLang="zh-CN" sz="13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br>
              <a:rPr kumimoji="0" lang="zh-CN" altLang="zh-CN" sz="13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3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r>
            <a:br>
              <a:rPr kumimoji="0" lang="zh-CN" altLang="zh-CN" sz="1300" b="0" i="0" u="none" strike="noStrike" cap="none" normalizeH="0" baseline="0" smtClean="0">
                <a:ln>
                  <a:noFill/>
                </a:ln>
                <a:solidFill>
                  <a:srgbClr val="0000FF"/>
                </a:solidFill>
                <a:effectLst/>
                <a:latin typeface="Consolas" pitchFamily="49" charset="0"/>
                <a:ea typeface="宋体" pitchFamily="2" charset="-122"/>
                <a:cs typeface="宋体" pitchFamily="2" charset="-122"/>
              </a:rPr>
            </a:br>
            <a:r>
              <a:rPr kumimoji="0" lang="zh-CN" altLang="zh-CN" sz="1300" b="0" i="0" u="none" strike="noStrike" cap="none" normalizeH="0" baseline="0" smtClean="0">
                <a:ln>
                  <a:noFill/>
                </a:ln>
                <a:solidFill>
                  <a:srgbClr val="0000FF"/>
                </a:solidFill>
                <a:effectLst/>
                <a:latin typeface="Consolas" pitchFamily="49" charset="0"/>
                <a:ea typeface="宋体" pitchFamily="2" charset="-122"/>
                <a:cs typeface="宋体" pitchFamily="2" charset="-122"/>
              </a:rPr>
              <a:t>    </a:t>
            </a:r>
            <a:r>
              <a:rPr kumimoji="0" lang="zh-CN" altLang="zh-CN" sz="13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300" b="0" i="0" u="none" strike="noStrike" cap="none" normalizeH="0" baseline="0" smtClean="0">
                <a:ln>
                  <a:noFill/>
                </a:ln>
                <a:solidFill>
                  <a:srgbClr val="B200B2"/>
                </a:solidFill>
                <a:effectLst/>
                <a:latin typeface="Consolas" pitchFamily="49" charset="0"/>
                <a:ea typeface="宋体" pitchFamily="2" charset="-122"/>
                <a:cs typeface="宋体" pitchFamily="2" charset="-122"/>
              </a:rPr>
              <a:t>__len__</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3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3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300" b="0" i="0" u="none" strike="noStrike" cap="none" normalizeH="0" baseline="0" smtClean="0">
                <a:ln>
                  <a:noFill/>
                </a:ln>
                <a:solidFill>
                  <a:srgbClr val="000080"/>
                </a:solidFill>
                <a:effectLst/>
                <a:latin typeface="Consolas" pitchFamily="49" charset="0"/>
                <a:ea typeface="宋体" pitchFamily="2" charset="-122"/>
                <a:cs typeface="宋体" pitchFamily="2" charset="-122"/>
              </a:rPr>
              <a:t>len</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r>
              <a:rPr kumimoji="0" lang="zh-CN" altLang="zh-CN" sz="13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._deque)</a:t>
            </a:r>
            <a:b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3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append(</a:t>
            </a:r>
            <a:r>
              <a:rPr kumimoji="0" lang="zh-CN" altLang="zh-CN" sz="13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 value):</a:t>
            </a:r>
            <a:b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3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3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._deque.append(value)</a:t>
            </a:r>
            <a:b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3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serve(</a:t>
            </a:r>
            <a:r>
              <a:rPr kumimoji="0" lang="zh-CN" altLang="zh-CN" sz="13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3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not </a:t>
            </a:r>
            <a:r>
              <a:rPr kumimoji="0" lang="zh-CN" altLang="zh-CN" sz="13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.empty():</a:t>
            </a:r>
            <a:b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3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3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._deque.popleft()</a:t>
            </a:r>
            <a:b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3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retrieve(</a:t>
            </a:r>
            <a:r>
              <a:rPr kumimoji="0" lang="zh-CN" altLang="zh-CN" sz="13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300" b="1" i="0" u="none" strike="noStrike" cap="none" normalizeH="0" baseline="0" smtClean="0">
                <a:ln>
                  <a:noFill/>
                </a:ln>
                <a:solidFill>
                  <a:srgbClr val="000080"/>
                </a:solidFill>
                <a:effectLst/>
                <a:latin typeface="Consolas" pitchFamily="49" charset="0"/>
                <a:ea typeface="宋体" pitchFamily="2" charset="-122"/>
                <a:cs typeface="宋体" pitchFamily="2" charset="-122"/>
              </a:rPr>
              <a:t>if not </a:t>
            </a:r>
            <a:r>
              <a:rPr kumimoji="0" lang="zh-CN" altLang="zh-CN" sz="13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.empty():</a:t>
            </a:r>
            <a:b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3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3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._deque[</a:t>
            </a:r>
            <a:r>
              <a:rPr kumimoji="0" lang="zh-CN" altLang="zh-CN" sz="1300" b="0" i="0" u="none" strike="noStrike" cap="none" normalizeH="0" baseline="0" smtClean="0">
                <a:ln>
                  <a:noFill/>
                </a:ln>
                <a:solidFill>
                  <a:srgbClr val="0000FF"/>
                </a:solidFill>
                <a:effectLst/>
                <a:latin typeface="Consolas" pitchFamily="49" charset="0"/>
                <a:ea typeface="宋体" pitchFamily="2" charset="-122"/>
                <a:cs typeface="宋体" pitchFamily="2" charset="-122"/>
              </a:rPr>
              <a:t>0</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r>
            <a:b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300" b="1" i="0" u="none" strike="noStrike" cap="none" normalizeH="0" baseline="0" smtClean="0">
                <a:ln>
                  <a:noFill/>
                </a:ln>
                <a:solidFill>
                  <a:srgbClr val="000080"/>
                </a:solidFill>
                <a:effectLst/>
                <a:latin typeface="Consolas" pitchFamily="49" charset="0"/>
                <a:ea typeface="宋体" pitchFamily="2" charset="-122"/>
                <a:cs typeface="宋体" pitchFamily="2" charset="-122"/>
              </a:rPr>
              <a:t>def </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clear(</a:t>
            </a:r>
            <a:r>
              <a:rPr kumimoji="0" lang="zh-CN" altLang="zh-CN" sz="13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a:t>
            </a:r>
            <a:b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b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        </a:t>
            </a:r>
            <a:r>
              <a:rPr kumimoji="0" lang="zh-CN" altLang="zh-CN" sz="1300" b="1" i="0" u="none" strike="noStrike" cap="none" normalizeH="0" baseline="0" smtClean="0">
                <a:ln>
                  <a:noFill/>
                </a:ln>
                <a:solidFill>
                  <a:srgbClr val="000080"/>
                </a:solidFill>
                <a:effectLst/>
                <a:latin typeface="Consolas" pitchFamily="49" charset="0"/>
                <a:ea typeface="宋体" pitchFamily="2" charset="-122"/>
                <a:cs typeface="宋体" pitchFamily="2" charset="-122"/>
              </a:rPr>
              <a:t>return </a:t>
            </a:r>
            <a:r>
              <a:rPr kumimoji="0" lang="zh-CN" altLang="zh-CN" sz="1300" b="0" i="0" u="none" strike="noStrike" cap="none" normalizeH="0" baseline="0" smtClean="0">
                <a:ln>
                  <a:noFill/>
                </a:ln>
                <a:solidFill>
                  <a:srgbClr val="94558D"/>
                </a:solidFill>
                <a:effectLst/>
                <a:latin typeface="Consolas" pitchFamily="49" charset="0"/>
                <a:ea typeface="宋体" pitchFamily="2" charset="-122"/>
                <a:cs typeface="宋体" pitchFamily="2" charset="-122"/>
              </a:rPr>
              <a:t>self</a:t>
            </a:r>
            <a:r>
              <a:rPr kumimoji="0" lang="zh-CN" altLang="zh-CN" sz="1300" b="0" i="0" u="none" strike="noStrike" cap="none" normalizeH="0" baseline="0" smtClean="0">
                <a:ln>
                  <a:noFill/>
                </a:ln>
                <a:solidFill>
                  <a:srgbClr val="000000"/>
                </a:solidFill>
                <a:effectLst/>
                <a:latin typeface="Consolas" pitchFamily="49" charset="0"/>
                <a:ea typeface="宋体" pitchFamily="2" charset="-122"/>
                <a:cs typeface="宋体" pitchFamily="2" charset="-122"/>
              </a:rPr>
              <a:t>._deque.clear()</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5795120" y="142807"/>
            <a:ext cx="3168352" cy="646331"/>
          </a:xfrm>
          <a:prstGeom prst="rect">
            <a:avLst/>
          </a:prstGeom>
        </p:spPr>
        <p:txBody>
          <a:bodyPr wrap="square">
            <a:spAutoFit/>
          </a:bodyPr>
          <a:lstStyle/>
          <a:p>
            <a:r>
              <a:rPr lang="en-US" altLang="zh-CN" kern="100">
                <a:solidFill>
                  <a:srgbClr val="FF0000"/>
                </a:solidFill>
                <a:latin typeface="Times New Roman"/>
              </a:rPr>
              <a:t>python</a:t>
            </a:r>
            <a:r>
              <a:rPr lang="zh-CN" altLang="zh-CN" kern="100">
                <a:solidFill>
                  <a:srgbClr val="FF0000"/>
                </a:solidFill>
                <a:latin typeface="Times New Roman"/>
              </a:rPr>
              <a:t>标准</a:t>
            </a:r>
            <a:r>
              <a:rPr lang="zh-CN" altLang="zh-CN" kern="100" smtClean="0">
                <a:solidFill>
                  <a:srgbClr val="FF0000"/>
                </a:solidFill>
                <a:latin typeface="Times New Roman"/>
              </a:rPr>
              <a:t>库</a:t>
            </a:r>
            <a:r>
              <a:rPr lang="en-US" altLang="zh-CN" kern="100" smtClean="0">
                <a:solidFill>
                  <a:srgbClr val="FF0000"/>
                </a:solidFill>
                <a:latin typeface="Times New Roman"/>
              </a:rPr>
              <a:t>queue</a:t>
            </a:r>
            <a:r>
              <a:rPr lang="zh-CN" altLang="zh-CN" kern="100">
                <a:solidFill>
                  <a:srgbClr val="FF0000"/>
                </a:solidFill>
                <a:latin typeface="Times New Roman"/>
              </a:rPr>
              <a:t>模块中的</a:t>
            </a:r>
            <a:r>
              <a:rPr lang="en-US" altLang="zh-CN" kern="100">
                <a:solidFill>
                  <a:srgbClr val="FF0000"/>
                </a:solidFill>
                <a:latin typeface="Times New Roman"/>
              </a:rPr>
              <a:t>Queue</a:t>
            </a:r>
            <a:r>
              <a:rPr lang="zh-CN" altLang="zh-CN" kern="100">
                <a:solidFill>
                  <a:srgbClr val="FF0000"/>
                </a:solidFill>
                <a:latin typeface="Times New Roman"/>
              </a:rPr>
              <a:t>类即采用双端队列实现</a:t>
            </a:r>
            <a:endParaRPr lang="zh-CN" altLang="en-US" kern="100">
              <a:solidFill>
                <a:srgbClr val="FF0000"/>
              </a:solidFill>
              <a:latin typeface="Times New Roman"/>
            </a:endParaRPr>
          </a:p>
        </p:txBody>
      </p:sp>
    </p:spTree>
    <p:extLst>
      <p:ext uri="{BB962C8B-B14F-4D97-AF65-F5344CB8AC3E}">
        <p14:creationId xmlns:p14="http://schemas.microsoft.com/office/powerpoint/2010/main" val="33488197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a:t>优先级队列</a:t>
            </a:r>
            <a:r>
              <a:rPr lang="zh-CN" altLang="en-US" smtClean="0"/>
              <a:t>，优先权队列</a:t>
            </a:r>
            <a:endParaRPr lang="en-US" altLang="zh-CN" smtClean="0"/>
          </a:p>
          <a:p>
            <a:r>
              <a:rPr lang="zh-CN" altLang="zh-CN"/>
              <a:t>优先级队列是</a:t>
            </a:r>
            <a:r>
              <a:rPr lang="en-US" altLang="zh-CN"/>
              <a:t>0</a:t>
            </a:r>
            <a:r>
              <a:rPr lang="zh-CN" altLang="zh-CN"/>
              <a:t>个或多个元素的集合，每个元素都有一个与之关联的优先级。</a:t>
            </a:r>
            <a:r>
              <a:rPr lang="zh-CN" altLang="en-US" smtClean="0"/>
              <a:t>每次</a:t>
            </a:r>
            <a:r>
              <a:rPr lang="zh-CN" altLang="en-US"/>
              <a:t>从队列中</a:t>
            </a:r>
            <a:r>
              <a:rPr lang="zh-CN" altLang="en-US" smtClean="0"/>
              <a:t>取出的是具有</a:t>
            </a:r>
            <a:r>
              <a:rPr lang="zh-CN" altLang="en-US"/>
              <a:t>最高优先权的</a:t>
            </a:r>
            <a:r>
              <a:rPr lang="zh-CN" altLang="en-US" smtClean="0"/>
              <a:t>元素。</a:t>
            </a:r>
            <a:endParaRPr lang="en-US" altLang="zh-CN" smtClean="0"/>
          </a:p>
          <a:p>
            <a:r>
              <a:rPr lang="zh-CN" altLang="zh-CN" smtClean="0"/>
              <a:t>以下</a:t>
            </a:r>
            <a:r>
              <a:rPr lang="zh-CN" altLang="zh-CN"/>
              <a:t>优先队列中，最先出队的是元素</a:t>
            </a:r>
            <a:r>
              <a:rPr lang="en-US" altLang="zh-CN" smtClean="0"/>
              <a:t>40</a:t>
            </a:r>
            <a:r>
              <a:rPr lang="zh-CN" altLang="en-US" smtClean="0"/>
              <a:t>，</a:t>
            </a:r>
            <a:r>
              <a:rPr lang="zh-CN" altLang="zh-CN" smtClean="0"/>
              <a:t>入队</a:t>
            </a:r>
            <a:r>
              <a:rPr lang="zh-CN" altLang="zh-CN"/>
              <a:t>新</a:t>
            </a:r>
            <a:r>
              <a:rPr lang="zh-CN" altLang="zh-CN" smtClean="0"/>
              <a:t>元素直接</a:t>
            </a:r>
            <a:r>
              <a:rPr lang="zh-CN" altLang="zh-CN"/>
              <a:t>放在</a:t>
            </a:r>
            <a:r>
              <a:rPr lang="en-US" altLang="zh-CN"/>
              <a:t>30</a:t>
            </a:r>
            <a:r>
              <a:rPr lang="zh-CN" altLang="zh-CN"/>
              <a:t>之后。</a:t>
            </a:r>
          </a:p>
          <a:p>
            <a:endParaRPr lang="en-US" altLang="zh-CN" smtClean="0"/>
          </a:p>
        </p:txBody>
      </p:sp>
      <p:sp>
        <p:nvSpPr>
          <p:cNvPr id="3" name="标题 2"/>
          <p:cNvSpPr>
            <a:spLocks noGrp="1"/>
          </p:cNvSpPr>
          <p:nvPr>
            <p:ph type="title"/>
          </p:nvPr>
        </p:nvSpPr>
        <p:spPr/>
        <p:txBody>
          <a:bodyPr>
            <a:normAutofit fontScale="90000"/>
          </a:bodyPr>
          <a:lstStyle/>
          <a:p>
            <a:r>
              <a:rPr lang="zh-CN" altLang="en-US" smtClean="0"/>
              <a:t>优先队列</a:t>
            </a:r>
            <a:r>
              <a:rPr lang="en-US" altLang="zh-CN"/>
              <a:t>(Priority Queue)</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437735294"/>
              </p:ext>
            </p:extLst>
          </p:nvPr>
        </p:nvGraphicFramePr>
        <p:xfrm>
          <a:off x="1331640" y="4153644"/>
          <a:ext cx="5184574" cy="504056"/>
        </p:xfrm>
        <a:graphic>
          <a:graphicData uri="http://schemas.openxmlformats.org/drawingml/2006/table">
            <a:tbl>
              <a:tblPr firstRow="1" firstCol="1" bandRow="1">
                <a:tableStyleId>{9D7B26C5-4107-4FEC-AEDC-1716B250A1EF}</a:tableStyleId>
              </a:tblPr>
              <a:tblGrid>
                <a:gridCol w="863847"/>
                <a:gridCol w="863847"/>
                <a:gridCol w="863847"/>
                <a:gridCol w="863847"/>
                <a:gridCol w="864593"/>
                <a:gridCol w="864593"/>
              </a:tblGrid>
              <a:tr h="504056">
                <a:tc>
                  <a:txBody>
                    <a:bodyPr/>
                    <a:lstStyle/>
                    <a:p>
                      <a:pPr algn="ctr">
                        <a:spcAft>
                          <a:spcPts val="0"/>
                        </a:spcAft>
                      </a:pPr>
                      <a:r>
                        <a:rPr lang="zh-CN" sz="1800" kern="100" smtClean="0">
                          <a:effectLst/>
                        </a:rPr>
                        <a:t>优先权</a:t>
                      </a:r>
                      <a:endParaRPr lang="zh-CN" sz="1800" kern="100">
                        <a:effectLst/>
                        <a:latin typeface="Times New Roman"/>
                        <a:ea typeface="宋体"/>
                        <a:cs typeface="Times New Roman"/>
                      </a:endParaRPr>
                    </a:p>
                  </a:txBody>
                  <a:tcPr marL="68580" marR="68580" marT="0" marB="0" anchor="ctr"/>
                </a:tc>
                <a:tc>
                  <a:txBody>
                    <a:bodyPr/>
                    <a:lstStyle/>
                    <a:p>
                      <a:pPr algn="ctr">
                        <a:spcAft>
                          <a:spcPts val="0"/>
                        </a:spcAft>
                      </a:pPr>
                      <a:r>
                        <a:rPr lang="en-US" sz="1800" kern="100">
                          <a:effectLst/>
                        </a:rPr>
                        <a:t>20</a:t>
                      </a:r>
                      <a:endParaRPr lang="zh-CN" sz="1800" kern="100">
                        <a:effectLst/>
                        <a:latin typeface="Times New Roman"/>
                        <a:ea typeface="宋体"/>
                        <a:cs typeface="Times New Roman"/>
                      </a:endParaRPr>
                    </a:p>
                  </a:txBody>
                  <a:tcPr marL="68580" marR="68580" marT="0" marB="0" anchor="ctr"/>
                </a:tc>
                <a:tc>
                  <a:txBody>
                    <a:bodyPr/>
                    <a:lstStyle/>
                    <a:p>
                      <a:pPr algn="ctr">
                        <a:spcAft>
                          <a:spcPts val="0"/>
                        </a:spcAft>
                      </a:pPr>
                      <a:r>
                        <a:rPr lang="en-US" sz="1800" kern="100">
                          <a:effectLst/>
                        </a:rPr>
                        <a:t>0</a:t>
                      </a:r>
                      <a:endParaRPr lang="zh-CN" sz="1800" kern="100">
                        <a:effectLst/>
                        <a:latin typeface="Times New Roman"/>
                        <a:ea typeface="宋体"/>
                        <a:cs typeface="Times New Roman"/>
                      </a:endParaRPr>
                    </a:p>
                  </a:txBody>
                  <a:tcPr marL="68580" marR="68580" marT="0" marB="0" anchor="ctr"/>
                </a:tc>
                <a:tc>
                  <a:txBody>
                    <a:bodyPr/>
                    <a:lstStyle/>
                    <a:p>
                      <a:pPr algn="ctr">
                        <a:spcAft>
                          <a:spcPts val="0"/>
                        </a:spcAft>
                      </a:pPr>
                      <a:r>
                        <a:rPr lang="en-US" sz="1800" kern="100">
                          <a:effectLst/>
                        </a:rPr>
                        <a:t>40</a:t>
                      </a:r>
                      <a:endParaRPr lang="zh-CN" sz="1800" kern="100">
                        <a:effectLst/>
                        <a:latin typeface="Times New Roman"/>
                        <a:ea typeface="宋体"/>
                        <a:cs typeface="Times New Roman"/>
                      </a:endParaRPr>
                    </a:p>
                  </a:txBody>
                  <a:tcPr marL="68580" marR="68580" marT="0" marB="0" anchor="ctr"/>
                </a:tc>
                <a:tc>
                  <a:txBody>
                    <a:bodyPr/>
                    <a:lstStyle/>
                    <a:p>
                      <a:pPr algn="ctr">
                        <a:spcAft>
                          <a:spcPts val="0"/>
                        </a:spcAft>
                      </a:pPr>
                      <a:r>
                        <a:rPr lang="en-US" sz="1800" kern="100">
                          <a:effectLst/>
                        </a:rPr>
                        <a:t>10</a:t>
                      </a:r>
                      <a:endParaRPr lang="zh-CN" sz="1800" kern="100">
                        <a:effectLst/>
                        <a:latin typeface="Times New Roman"/>
                        <a:ea typeface="宋体"/>
                        <a:cs typeface="Times New Roman"/>
                      </a:endParaRPr>
                    </a:p>
                  </a:txBody>
                  <a:tcPr marL="68580" marR="68580" marT="0" marB="0" anchor="ctr"/>
                </a:tc>
                <a:tc>
                  <a:txBody>
                    <a:bodyPr/>
                    <a:lstStyle/>
                    <a:p>
                      <a:pPr algn="ctr">
                        <a:spcAft>
                          <a:spcPts val="0"/>
                        </a:spcAft>
                      </a:pPr>
                      <a:r>
                        <a:rPr lang="en-US" sz="1800" kern="100">
                          <a:effectLst/>
                        </a:rPr>
                        <a:t>30</a:t>
                      </a:r>
                      <a:endParaRPr lang="zh-CN" sz="1800" kern="100">
                        <a:effectLst/>
                        <a:latin typeface="Times New Roman"/>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4258035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30420" y="956619"/>
            <a:ext cx="8053659" cy="1756865"/>
          </a:xfrm>
        </p:spPr>
        <p:txBody>
          <a:bodyPr/>
          <a:lstStyle/>
          <a:p>
            <a:pPr marL="0" indent="0">
              <a:buNone/>
            </a:pPr>
            <a:r>
              <a:rPr lang="zh-CN" altLang="en-US" smtClean="0"/>
              <a:t>（</a:t>
            </a:r>
            <a:r>
              <a:rPr lang="en-US" altLang="zh-CN" smtClean="0"/>
              <a:t>1</a:t>
            </a:r>
            <a:r>
              <a:rPr lang="zh-CN" altLang="en-US"/>
              <a:t>）查找优先级最大的</a:t>
            </a:r>
            <a:r>
              <a:rPr lang="zh-CN" altLang="en-US" smtClean="0"/>
              <a:t>值</a:t>
            </a:r>
            <a:endParaRPr lang="en-US" altLang="zh-CN" smtClean="0"/>
          </a:p>
          <a:p>
            <a:pPr marL="0" indent="0">
              <a:buNone/>
            </a:pPr>
            <a:r>
              <a:rPr lang="zh-CN" altLang="en-US" smtClean="0"/>
              <a:t>（</a:t>
            </a:r>
            <a:r>
              <a:rPr lang="en-US" altLang="zh-CN" smtClean="0"/>
              <a:t>2</a:t>
            </a:r>
            <a:r>
              <a:rPr lang="zh-CN" altLang="en-US"/>
              <a:t>）出队优先级最大的</a:t>
            </a:r>
            <a:r>
              <a:rPr lang="zh-CN" altLang="en-US" smtClean="0"/>
              <a:t>值</a:t>
            </a:r>
            <a:endParaRPr lang="en-US" altLang="zh-CN" smtClean="0"/>
          </a:p>
          <a:p>
            <a:pPr marL="0" indent="0">
              <a:buNone/>
            </a:pPr>
            <a:r>
              <a:rPr lang="zh-CN" altLang="en-US" smtClean="0"/>
              <a:t>（</a:t>
            </a:r>
            <a:r>
              <a:rPr lang="en-US" altLang="zh-CN" smtClean="0"/>
              <a:t>3</a:t>
            </a:r>
            <a:r>
              <a:rPr lang="zh-CN" altLang="en-US"/>
              <a:t>）入队一个任意优先级的值</a:t>
            </a:r>
            <a:r>
              <a:rPr lang="zh-CN" altLang="en-US" smtClean="0"/>
              <a:t>。</a:t>
            </a:r>
            <a:endParaRPr lang="zh-CN" altLang="en-US"/>
          </a:p>
          <a:p>
            <a:endParaRPr lang="zh-CN" altLang="en-US"/>
          </a:p>
        </p:txBody>
      </p:sp>
      <p:sp>
        <p:nvSpPr>
          <p:cNvPr id="3" name="标题 2"/>
          <p:cNvSpPr>
            <a:spLocks noGrp="1"/>
          </p:cNvSpPr>
          <p:nvPr>
            <p:ph type="title"/>
          </p:nvPr>
        </p:nvSpPr>
        <p:spPr/>
        <p:txBody>
          <a:bodyPr>
            <a:normAutofit fontScale="90000"/>
          </a:bodyPr>
          <a:lstStyle/>
          <a:p>
            <a:r>
              <a:rPr lang="zh-CN" altLang="en-US"/>
              <a:t>优先级队列</a:t>
            </a:r>
            <a:r>
              <a:rPr lang="zh-CN" altLang="en-US" smtClean="0"/>
              <a:t>主要操作及实现</a:t>
            </a:r>
            <a:endParaRPr lang="zh-CN" altLang="en-US"/>
          </a:p>
        </p:txBody>
      </p:sp>
      <p:sp>
        <p:nvSpPr>
          <p:cNvPr id="4" name="矩形 3"/>
          <p:cNvSpPr/>
          <p:nvPr/>
        </p:nvSpPr>
        <p:spPr>
          <a:xfrm>
            <a:off x="827584" y="2713484"/>
            <a:ext cx="7776864" cy="1938992"/>
          </a:xfrm>
          <a:prstGeom prst="rect">
            <a:avLst/>
          </a:prstGeom>
        </p:spPr>
        <p:txBody>
          <a:bodyPr wrap="square">
            <a:spAutoFit/>
          </a:bodyPr>
          <a:lstStyle/>
          <a:p>
            <a:pPr marL="285750" indent="-285750">
              <a:buFont typeface="Arial" panose="020B0604020202020204" pitchFamily="34" charset="0"/>
              <a:buChar char="•"/>
            </a:pPr>
            <a:r>
              <a:rPr lang="zh-CN" altLang="en-US" sz="2400" smtClean="0"/>
              <a:t>如果用</a:t>
            </a:r>
            <a:r>
              <a:rPr lang="zh-CN" altLang="en-US" sz="2400"/>
              <a:t>顺序结构还是用链式结构实现优先级队列，入队操作的时间复杂度都可达到</a:t>
            </a:r>
            <a:r>
              <a:rPr lang="en-US" altLang="zh-CN" sz="2400"/>
              <a:t>O(1)</a:t>
            </a:r>
            <a:r>
              <a:rPr lang="zh-CN" altLang="en-US" sz="2400"/>
              <a:t>，但查找和出队操作都为</a:t>
            </a:r>
            <a:r>
              <a:rPr lang="en-US" altLang="zh-CN" sz="2400"/>
              <a:t>O(n)</a:t>
            </a:r>
            <a:r>
              <a:rPr lang="zh-CN" altLang="en-US" sz="2400" smtClean="0"/>
              <a:t>。</a:t>
            </a:r>
            <a:endParaRPr lang="en-US" altLang="zh-CN" sz="2400" smtClean="0"/>
          </a:p>
          <a:p>
            <a:pPr marL="285750" indent="-285750">
              <a:buFont typeface="Arial" panose="020B0604020202020204" pitchFamily="34" charset="0"/>
              <a:buChar char="•"/>
            </a:pPr>
            <a:r>
              <a:rPr lang="zh-CN" altLang="en-US" sz="2400" smtClean="0"/>
              <a:t>在</a:t>
            </a:r>
            <a:r>
              <a:rPr lang="zh-CN" altLang="en-US" sz="2400"/>
              <a:t>后续章节</a:t>
            </a:r>
            <a:r>
              <a:rPr lang="zh-CN" altLang="en-US" sz="2400" smtClean="0"/>
              <a:t>会用</a:t>
            </a:r>
            <a:r>
              <a:rPr lang="zh-CN" altLang="en-US" sz="2400"/>
              <a:t>“堆”作为</a:t>
            </a:r>
            <a:r>
              <a:rPr lang="zh-CN" altLang="en-US" sz="2400" smtClean="0"/>
              <a:t>优先队列</a:t>
            </a:r>
            <a:r>
              <a:rPr lang="zh-CN" altLang="en-US" sz="2400"/>
              <a:t>的存储结构，此时可将出队操作的时间效率提高到</a:t>
            </a:r>
            <a:r>
              <a:rPr lang="en-US" altLang="zh-CN" sz="2400" smtClean="0"/>
              <a:t>O(log</a:t>
            </a:r>
            <a:r>
              <a:rPr lang="en-US" altLang="zh-CN" sz="2400" baseline="-25000" smtClean="0"/>
              <a:t>2</a:t>
            </a:r>
            <a:r>
              <a:rPr lang="en-US" altLang="zh-CN" sz="2400" smtClean="0"/>
              <a:t>n</a:t>
            </a:r>
            <a:r>
              <a:rPr lang="en-US" altLang="zh-CN" sz="2400"/>
              <a:t>)</a:t>
            </a:r>
            <a:r>
              <a:rPr lang="zh-CN" altLang="en-US" sz="2400"/>
              <a:t>。</a:t>
            </a:r>
          </a:p>
        </p:txBody>
      </p:sp>
    </p:spTree>
    <p:extLst>
      <p:ext uri="{BB962C8B-B14F-4D97-AF65-F5344CB8AC3E}">
        <p14:creationId xmlns:p14="http://schemas.microsoft.com/office/powerpoint/2010/main" val="1937299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pPr marL="0" indent="0">
              <a:buNone/>
            </a:pPr>
            <a:r>
              <a:rPr lang="en-US" altLang="zh-CN" dirty="0">
                <a:solidFill>
                  <a:srgbClr val="0070C0"/>
                </a:solidFill>
              </a:rPr>
              <a:t>T</a:t>
            </a:r>
            <a:r>
              <a:rPr lang="zh-CN" altLang="en-US" dirty="0">
                <a:solidFill>
                  <a:srgbClr val="0070C0"/>
                </a:solidFill>
              </a:rPr>
              <a:t>类型</a:t>
            </a:r>
            <a:r>
              <a:rPr lang="zh-CN" altLang="en-US" dirty="0">
                <a:solidFill>
                  <a:srgbClr val="FF0000"/>
                </a:solidFill>
              </a:rPr>
              <a:t>元素构成的栈是由</a:t>
            </a:r>
            <a:r>
              <a:rPr lang="en-US" altLang="zh-CN" dirty="0">
                <a:solidFill>
                  <a:srgbClr val="0070C0"/>
                </a:solidFill>
              </a:rPr>
              <a:t>T</a:t>
            </a:r>
            <a:r>
              <a:rPr lang="zh-CN" altLang="en-US" dirty="0">
                <a:solidFill>
                  <a:srgbClr val="0070C0"/>
                </a:solidFill>
              </a:rPr>
              <a:t>类型</a:t>
            </a:r>
            <a:r>
              <a:rPr lang="zh-CN" altLang="en-US" dirty="0">
                <a:solidFill>
                  <a:srgbClr val="FF0000"/>
                </a:solidFill>
              </a:rPr>
              <a:t>元素构成的有限序列</a:t>
            </a:r>
            <a:r>
              <a:rPr lang="zh-CN" altLang="en-US" dirty="0"/>
              <a:t>，并且具有以下基本操作：</a:t>
            </a:r>
          </a:p>
          <a:p>
            <a:pPr marL="0" indent="0">
              <a:buNone/>
            </a:pPr>
            <a:r>
              <a:rPr lang="zh-CN" altLang="en-US" dirty="0"/>
              <a:t>（</a:t>
            </a:r>
            <a:r>
              <a:rPr lang="en-US" altLang="zh-CN" dirty="0"/>
              <a:t>1</a:t>
            </a:r>
            <a:r>
              <a:rPr lang="zh-CN" altLang="en-US" dirty="0" smtClean="0"/>
              <a:t>）</a:t>
            </a:r>
            <a:r>
              <a:rPr lang="zh-CN" altLang="zh-CN" dirty="0" smtClean="0"/>
              <a:t>构造</a:t>
            </a:r>
            <a:r>
              <a:rPr lang="zh-CN" altLang="zh-CN" dirty="0"/>
              <a:t>一个空队列</a:t>
            </a:r>
            <a:r>
              <a:rPr lang="en-US" altLang="zh-CN" dirty="0"/>
              <a:t>(</a:t>
            </a:r>
            <a:r>
              <a:rPr lang="en-US" altLang="zh-CN" dirty="0" err="1"/>
              <a:t>init</a:t>
            </a:r>
            <a:r>
              <a:rPr lang="en-US" altLang="zh-CN" dirty="0"/>
              <a:t>)</a:t>
            </a:r>
            <a:endParaRPr lang="zh-CN" altLang="zh-CN" dirty="0"/>
          </a:p>
          <a:p>
            <a:pPr marL="0" lvl="0" indent="0">
              <a:buNone/>
            </a:pPr>
            <a:r>
              <a:rPr lang="zh-CN" altLang="en-US" dirty="0"/>
              <a:t>（</a:t>
            </a:r>
            <a:r>
              <a:rPr lang="en-US" altLang="zh-CN" dirty="0"/>
              <a:t>2</a:t>
            </a:r>
            <a:r>
              <a:rPr lang="zh-CN" altLang="en-US" dirty="0"/>
              <a:t>）</a:t>
            </a:r>
            <a:r>
              <a:rPr lang="zh-CN" altLang="zh-CN" dirty="0" smtClean="0"/>
              <a:t>判断</a:t>
            </a:r>
            <a:r>
              <a:rPr lang="zh-CN" altLang="zh-CN" dirty="0"/>
              <a:t>一个队列是否为空队列</a:t>
            </a:r>
            <a:r>
              <a:rPr lang="en-US" altLang="zh-CN" dirty="0"/>
              <a:t>(empty)</a:t>
            </a:r>
            <a:endParaRPr lang="zh-CN" altLang="zh-CN" dirty="0"/>
          </a:p>
          <a:p>
            <a:pPr marL="0" lvl="0" indent="0">
              <a:buNone/>
            </a:pPr>
            <a:r>
              <a:rPr lang="zh-CN" altLang="en-US" dirty="0" smtClean="0"/>
              <a:t>（</a:t>
            </a:r>
            <a:r>
              <a:rPr lang="en-US" altLang="zh-CN" dirty="0" smtClean="0"/>
              <a:t>3</a:t>
            </a:r>
            <a:r>
              <a:rPr lang="zh-CN" altLang="en-US" dirty="0" smtClean="0"/>
              <a:t>）</a:t>
            </a:r>
            <a:r>
              <a:rPr lang="zh-CN" altLang="zh-CN" dirty="0" smtClean="0"/>
              <a:t>求</a:t>
            </a:r>
            <a:r>
              <a:rPr lang="zh-CN" altLang="zh-CN" dirty="0"/>
              <a:t>队列的长度</a:t>
            </a:r>
            <a:r>
              <a:rPr lang="en-US" altLang="zh-CN" dirty="0"/>
              <a:t>(</a:t>
            </a:r>
            <a:r>
              <a:rPr lang="en-US" altLang="zh-CN" dirty="0" err="1"/>
              <a:t>len</a:t>
            </a:r>
            <a:r>
              <a:rPr lang="en-US" altLang="zh-CN" dirty="0"/>
              <a:t>)</a:t>
            </a:r>
            <a:endParaRPr lang="zh-CN" altLang="zh-CN" dirty="0"/>
          </a:p>
          <a:p>
            <a:pPr marL="0" lvl="0" indent="0">
              <a:buNone/>
            </a:pPr>
            <a:r>
              <a:rPr lang="zh-CN" altLang="en-US" dirty="0" smtClean="0"/>
              <a:t>（</a:t>
            </a:r>
            <a:r>
              <a:rPr lang="en-US" altLang="zh-CN" dirty="0" smtClean="0"/>
              <a:t>4</a:t>
            </a:r>
            <a:r>
              <a:rPr lang="zh-CN" altLang="en-US" dirty="0" smtClean="0"/>
              <a:t>）</a:t>
            </a:r>
            <a:r>
              <a:rPr lang="zh-CN" altLang="zh-CN" dirty="0" smtClean="0"/>
              <a:t>入队</a:t>
            </a:r>
            <a:r>
              <a:rPr lang="zh-CN" altLang="zh-CN" dirty="0"/>
              <a:t>一个元素</a:t>
            </a:r>
            <a:r>
              <a:rPr lang="en-US" altLang="zh-CN" dirty="0"/>
              <a:t>(append)</a:t>
            </a:r>
            <a:endParaRPr lang="zh-CN" altLang="zh-CN" dirty="0"/>
          </a:p>
          <a:p>
            <a:pPr marL="0" lvl="0" indent="0">
              <a:buNone/>
            </a:pPr>
            <a:r>
              <a:rPr lang="zh-CN" altLang="en-US" dirty="0" smtClean="0"/>
              <a:t>（</a:t>
            </a:r>
            <a:r>
              <a:rPr lang="en-US" altLang="zh-CN" dirty="0" smtClean="0"/>
              <a:t>5</a:t>
            </a:r>
            <a:r>
              <a:rPr lang="zh-CN" altLang="en-US" dirty="0" smtClean="0"/>
              <a:t>）</a:t>
            </a:r>
            <a:r>
              <a:rPr lang="zh-CN" altLang="zh-CN" dirty="0" smtClean="0"/>
              <a:t>读取</a:t>
            </a:r>
            <a:r>
              <a:rPr lang="zh-CN" altLang="zh-CN" dirty="0"/>
              <a:t>队首元素并出队</a:t>
            </a:r>
            <a:r>
              <a:rPr lang="en-US" altLang="zh-CN" dirty="0"/>
              <a:t>(serve</a:t>
            </a:r>
            <a:r>
              <a:rPr lang="en-US" altLang="zh-CN" dirty="0" smtClean="0"/>
              <a:t>)</a:t>
            </a:r>
          </a:p>
          <a:p>
            <a:pPr marL="0" lvl="0" indent="0">
              <a:buNone/>
            </a:pPr>
            <a:r>
              <a:rPr lang="zh-CN" altLang="en-US" dirty="0" smtClean="0"/>
              <a:t>（</a:t>
            </a:r>
            <a:r>
              <a:rPr lang="en-US" altLang="zh-CN" dirty="0" smtClean="0"/>
              <a:t>6</a:t>
            </a:r>
            <a:r>
              <a:rPr lang="zh-CN" altLang="en-US" dirty="0" smtClean="0"/>
              <a:t>）</a:t>
            </a:r>
            <a:r>
              <a:rPr lang="zh-CN" altLang="zh-CN" dirty="0" smtClean="0"/>
              <a:t>取</a:t>
            </a:r>
            <a:r>
              <a:rPr lang="zh-CN" altLang="zh-CN" dirty="0"/>
              <a:t>队首元素</a:t>
            </a:r>
            <a:r>
              <a:rPr lang="en-US" altLang="zh-CN" dirty="0"/>
              <a:t>(retrieve)</a:t>
            </a:r>
            <a:endParaRPr lang="zh-CN" altLang="zh-CN" dirty="0"/>
          </a:p>
          <a:p>
            <a:endParaRPr lang="zh-CN" altLang="en-US" dirty="0"/>
          </a:p>
        </p:txBody>
      </p:sp>
      <p:sp>
        <p:nvSpPr>
          <p:cNvPr id="3" name="标题 2"/>
          <p:cNvSpPr>
            <a:spLocks noGrp="1"/>
          </p:cNvSpPr>
          <p:nvPr>
            <p:ph type="title"/>
          </p:nvPr>
        </p:nvSpPr>
        <p:spPr/>
        <p:txBody>
          <a:bodyPr>
            <a:normAutofit fontScale="90000"/>
          </a:bodyPr>
          <a:lstStyle/>
          <a:p>
            <a:r>
              <a:rPr lang="zh-CN" altLang="en-US" dirty="0" smtClean="0"/>
              <a:t>队列的抽象数据类型</a:t>
            </a:r>
            <a:r>
              <a:rPr lang="en-US" altLang="zh-CN" dirty="0" smtClean="0"/>
              <a:t>ADT</a:t>
            </a:r>
            <a:endParaRPr lang="zh-CN" altLang="en-US" dirty="0"/>
          </a:p>
        </p:txBody>
      </p:sp>
    </p:spTree>
    <p:extLst>
      <p:ext uri="{BB962C8B-B14F-4D97-AF65-F5344CB8AC3E}">
        <p14:creationId xmlns:p14="http://schemas.microsoft.com/office/powerpoint/2010/main" val="1219332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a:t> </a:t>
            </a:r>
            <a:r>
              <a:rPr lang="en-US" altLang="zh-CN"/>
              <a:t>Python</a:t>
            </a:r>
            <a:r>
              <a:rPr lang="zh-CN" altLang="en-US"/>
              <a:t>中各种队列的对应数据结构</a:t>
            </a:r>
          </a:p>
        </p:txBody>
      </p:sp>
      <p:graphicFrame>
        <p:nvGraphicFramePr>
          <p:cNvPr id="4" name="表格 3"/>
          <p:cNvGraphicFramePr>
            <a:graphicFrameLocks noGrp="1"/>
          </p:cNvGraphicFramePr>
          <p:nvPr>
            <p:extLst>
              <p:ext uri="{D42A27DB-BD31-4B8C-83A1-F6EECF244321}">
                <p14:modId xmlns:p14="http://schemas.microsoft.com/office/powerpoint/2010/main" val="2826059488"/>
              </p:ext>
            </p:extLst>
          </p:nvPr>
        </p:nvGraphicFramePr>
        <p:xfrm>
          <a:off x="899592" y="1129308"/>
          <a:ext cx="7416824" cy="3668994"/>
        </p:xfrm>
        <a:graphic>
          <a:graphicData uri="http://schemas.openxmlformats.org/drawingml/2006/table">
            <a:tbl>
              <a:tblPr firstRow="1" firstCol="1" bandRow="1"/>
              <a:tblGrid>
                <a:gridCol w="1512168"/>
                <a:gridCol w="2952776"/>
                <a:gridCol w="1283072"/>
                <a:gridCol w="1668808"/>
              </a:tblGrid>
              <a:tr h="514343">
                <a:tc>
                  <a:txBody>
                    <a:bodyPr/>
                    <a:lstStyle/>
                    <a:p>
                      <a:pPr algn="ctr">
                        <a:spcAft>
                          <a:spcPts val="0"/>
                        </a:spcAft>
                      </a:pPr>
                      <a:r>
                        <a:rPr lang="en-US" sz="1800" kern="100">
                          <a:effectLst/>
                          <a:latin typeface="Times New Roman"/>
                          <a:ea typeface="宋体"/>
                          <a:cs typeface="Times New Roman"/>
                        </a:rPr>
                        <a:t>Python</a:t>
                      </a:r>
                      <a:r>
                        <a:rPr lang="zh-CN" sz="1800" kern="100">
                          <a:effectLst/>
                          <a:latin typeface="Times New Roman"/>
                          <a:ea typeface="宋体"/>
                          <a:cs typeface="Times New Roman"/>
                        </a:rPr>
                        <a:t>中的类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effectLst/>
                          <a:latin typeface="Times New Roman"/>
                          <a:ea typeface="宋体"/>
                          <a:cs typeface="Times New Roman"/>
                        </a:rPr>
                        <a:t>使用方法</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effectLst/>
                          <a:latin typeface="Times New Roman"/>
                          <a:ea typeface="宋体"/>
                          <a:cs typeface="Times New Roman"/>
                        </a:rPr>
                        <a:t>逻辑结构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effectLst/>
                          <a:latin typeface="Times New Roman"/>
                          <a:ea typeface="宋体"/>
                          <a:cs typeface="Times New Roman"/>
                        </a:rPr>
                        <a:t>存储结构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43">
                <a:tc>
                  <a:txBody>
                    <a:bodyPr/>
                    <a:lstStyle/>
                    <a:p>
                      <a:pPr algn="ctr">
                        <a:spcAft>
                          <a:spcPts val="0"/>
                        </a:spcAft>
                      </a:pPr>
                      <a:r>
                        <a:rPr lang="en-US" sz="1800" kern="100">
                          <a:effectLst/>
                          <a:latin typeface="Times New Roman"/>
                          <a:ea typeface="宋体"/>
                          <a:cs typeface="Times New Roman"/>
                        </a:rPr>
                        <a:t>LifoQueue</a:t>
                      </a:r>
                      <a:endParaRPr lang="zh-CN" sz="1800" kern="10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80"/>
                          </a:solidFill>
                          <a:effectLst/>
                          <a:latin typeface="Times New Roman"/>
                          <a:ea typeface="宋体"/>
                          <a:cs typeface="宋体"/>
                        </a:rPr>
                        <a:t>from </a:t>
                      </a:r>
                      <a:r>
                        <a:rPr lang="en-US" sz="1800" kern="0">
                          <a:solidFill>
                            <a:srgbClr val="000000"/>
                          </a:solidFill>
                          <a:effectLst/>
                          <a:latin typeface="Times New Roman"/>
                          <a:ea typeface="宋体"/>
                          <a:cs typeface="宋体"/>
                        </a:rPr>
                        <a:t>queue </a:t>
                      </a:r>
                      <a:r>
                        <a:rPr lang="en-US" sz="1800" b="1" kern="0">
                          <a:solidFill>
                            <a:srgbClr val="000080"/>
                          </a:solidFill>
                          <a:effectLst/>
                          <a:latin typeface="Times New Roman"/>
                          <a:ea typeface="宋体"/>
                          <a:cs typeface="宋体"/>
                        </a:rPr>
                        <a:t>import </a:t>
                      </a:r>
                      <a:r>
                        <a:rPr lang="en-US" sz="1800" kern="0">
                          <a:solidFill>
                            <a:srgbClr val="000000"/>
                          </a:solidFill>
                          <a:effectLst/>
                          <a:latin typeface="Times New Roman"/>
                          <a:ea typeface="宋体"/>
                          <a:cs typeface="宋体"/>
                        </a:rPr>
                        <a:t>LifoQueue</a:t>
                      </a:r>
                      <a:endParaRPr lang="zh-CN" sz="1800" kern="10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effectLst/>
                          <a:latin typeface="Times New Roman"/>
                          <a:ea typeface="宋体"/>
                          <a:cs typeface="Times New Roman"/>
                        </a:rPr>
                        <a:t>栈</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effectLst/>
                          <a:latin typeface="Times New Roman"/>
                          <a:ea typeface="宋体"/>
                          <a:cs typeface="Times New Roman"/>
                        </a:rPr>
                        <a:t>顺序表，用</a:t>
                      </a:r>
                      <a:r>
                        <a:rPr lang="en-US" sz="1800" kern="100">
                          <a:effectLst/>
                          <a:latin typeface="Times New Roman"/>
                          <a:ea typeface="宋体"/>
                          <a:cs typeface="Times New Roman"/>
                        </a:rPr>
                        <a:t>list</a:t>
                      </a:r>
                      <a:r>
                        <a:rPr lang="zh-CN" sz="1800" kern="100">
                          <a:effectLst/>
                          <a:latin typeface="Times New Roman"/>
                          <a:ea typeface="宋体"/>
                          <a:cs typeface="Times New Roman"/>
                        </a:rPr>
                        <a:t>实现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1514">
                <a:tc>
                  <a:txBody>
                    <a:bodyPr/>
                    <a:lstStyle/>
                    <a:p>
                      <a:pPr algn="ctr">
                        <a:spcAft>
                          <a:spcPts val="0"/>
                        </a:spcAft>
                      </a:pPr>
                      <a:r>
                        <a:rPr lang="en-US" sz="1800" kern="100">
                          <a:effectLst/>
                          <a:latin typeface="Times New Roman"/>
                          <a:ea typeface="宋体"/>
                          <a:cs typeface="Times New Roman"/>
                        </a:rPr>
                        <a:t>Queue</a:t>
                      </a:r>
                      <a:endParaRPr lang="zh-CN" sz="1800" kern="10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80"/>
                          </a:solidFill>
                          <a:effectLst/>
                          <a:latin typeface="Times New Roman"/>
                          <a:ea typeface="宋体"/>
                          <a:cs typeface="宋体"/>
                        </a:rPr>
                        <a:t>from </a:t>
                      </a:r>
                      <a:r>
                        <a:rPr lang="en-US" sz="1800" kern="0">
                          <a:solidFill>
                            <a:srgbClr val="000000"/>
                          </a:solidFill>
                          <a:effectLst/>
                          <a:latin typeface="Times New Roman"/>
                          <a:ea typeface="宋体"/>
                          <a:cs typeface="宋体"/>
                        </a:rPr>
                        <a:t>queue </a:t>
                      </a:r>
                      <a:r>
                        <a:rPr lang="en-US" sz="1800" b="1" kern="0">
                          <a:solidFill>
                            <a:srgbClr val="000080"/>
                          </a:solidFill>
                          <a:effectLst/>
                          <a:latin typeface="Times New Roman"/>
                          <a:ea typeface="宋体"/>
                          <a:cs typeface="宋体"/>
                        </a:rPr>
                        <a:t>import </a:t>
                      </a:r>
                      <a:r>
                        <a:rPr lang="en-US" sz="1800" kern="0">
                          <a:solidFill>
                            <a:srgbClr val="000000"/>
                          </a:solidFill>
                          <a:effectLst/>
                          <a:latin typeface="Times New Roman"/>
                          <a:ea typeface="宋体"/>
                          <a:cs typeface="宋体"/>
                        </a:rPr>
                        <a:t>Queue </a:t>
                      </a:r>
                      <a:endParaRPr lang="zh-CN" sz="1800" kern="10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effectLst/>
                          <a:latin typeface="Times New Roman"/>
                          <a:ea typeface="宋体"/>
                          <a:cs typeface="Times New Roman"/>
                        </a:rPr>
                        <a:t>队列</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effectLst/>
                          <a:latin typeface="Times New Roman"/>
                          <a:ea typeface="宋体"/>
                          <a:cs typeface="Times New Roman"/>
                        </a:rPr>
                        <a:t>双向块链结构，用</a:t>
                      </a:r>
                      <a:r>
                        <a:rPr lang="en-US" sz="1800" kern="100">
                          <a:effectLst/>
                          <a:latin typeface="Times New Roman"/>
                          <a:ea typeface="宋体"/>
                          <a:cs typeface="Times New Roman"/>
                        </a:rPr>
                        <a:t>deque</a:t>
                      </a:r>
                      <a:r>
                        <a:rPr lang="zh-CN" sz="1800" kern="100">
                          <a:effectLst/>
                          <a:latin typeface="Times New Roman"/>
                          <a:ea typeface="宋体"/>
                          <a:cs typeface="Times New Roman"/>
                        </a:rPr>
                        <a:t>实现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5857">
                <a:tc>
                  <a:txBody>
                    <a:bodyPr/>
                    <a:lstStyle/>
                    <a:p>
                      <a:pPr algn="ctr">
                        <a:spcAft>
                          <a:spcPts val="0"/>
                        </a:spcAft>
                      </a:pPr>
                      <a:r>
                        <a:rPr lang="en-US" sz="1800" kern="100">
                          <a:effectLst/>
                          <a:latin typeface="Times New Roman"/>
                          <a:ea typeface="宋体"/>
                          <a:cs typeface="Times New Roman"/>
                        </a:rPr>
                        <a:t>PriorityQueue</a:t>
                      </a:r>
                      <a:endParaRPr lang="zh-CN" sz="1800" kern="10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80"/>
                          </a:solidFill>
                          <a:effectLst/>
                          <a:latin typeface="Times New Roman"/>
                          <a:ea typeface="宋体"/>
                          <a:cs typeface="宋体"/>
                        </a:rPr>
                        <a:t>from </a:t>
                      </a:r>
                      <a:r>
                        <a:rPr lang="en-US" sz="1800" kern="0">
                          <a:solidFill>
                            <a:srgbClr val="000000"/>
                          </a:solidFill>
                          <a:effectLst/>
                          <a:latin typeface="Times New Roman"/>
                          <a:ea typeface="宋体"/>
                          <a:cs typeface="宋体"/>
                        </a:rPr>
                        <a:t>queue </a:t>
                      </a:r>
                      <a:r>
                        <a:rPr lang="en-US" sz="1800" b="1" kern="0">
                          <a:solidFill>
                            <a:srgbClr val="000080"/>
                          </a:solidFill>
                          <a:effectLst/>
                          <a:latin typeface="Times New Roman"/>
                          <a:ea typeface="宋体"/>
                          <a:cs typeface="宋体"/>
                        </a:rPr>
                        <a:t>import </a:t>
                      </a:r>
                      <a:r>
                        <a:rPr lang="en-US" sz="1800" kern="0">
                          <a:solidFill>
                            <a:srgbClr val="000000"/>
                          </a:solidFill>
                          <a:effectLst/>
                          <a:latin typeface="Times New Roman"/>
                          <a:ea typeface="宋体"/>
                          <a:cs typeface="宋体"/>
                        </a:rPr>
                        <a:t>PriorityQueue</a:t>
                      </a:r>
                      <a:endParaRPr lang="zh-CN" sz="1800" kern="10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effectLst/>
                          <a:latin typeface="Times New Roman"/>
                          <a:ea typeface="宋体"/>
                          <a:cs typeface="Times New Roman"/>
                        </a:rPr>
                        <a:t>优先队列</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effectLst/>
                          <a:latin typeface="Times New Roman"/>
                          <a:ea typeface="宋体"/>
                          <a:cs typeface="Times New Roman"/>
                        </a:rPr>
                        <a:t>二叉堆，用</a:t>
                      </a:r>
                      <a:r>
                        <a:rPr lang="en-US" sz="1800" kern="100">
                          <a:effectLst/>
                          <a:latin typeface="Times New Roman"/>
                          <a:ea typeface="宋体"/>
                          <a:cs typeface="Times New Roman"/>
                        </a:rPr>
                        <a:t>heapq</a:t>
                      </a:r>
                      <a:r>
                        <a:rPr lang="zh-CN" sz="1800" kern="100">
                          <a:effectLst/>
                          <a:latin typeface="Times New Roman"/>
                          <a:ea typeface="宋体"/>
                          <a:cs typeface="Times New Roman"/>
                        </a:rPr>
                        <a:t>实现，具体见堆排序部分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343">
                <a:tc>
                  <a:txBody>
                    <a:bodyPr/>
                    <a:lstStyle/>
                    <a:p>
                      <a:pPr algn="ctr">
                        <a:spcAft>
                          <a:spcPts val="0"/>
                        </a:spcAft>
                      </a:pPr>
                      <a:r>
                        <a:rPr lang="en-US" sz="1800" kern="100">
                          <a:effectLst/>
                          <a:latin typeface="Times New Roman"/>
                          <a:ea typeface="宋体"/>
                          <a:cs typeface="Times New Roman"/>
                        </a:rPr>
                        <a:t>deque</a:t>
                      </a:r>
                      <a:endParaRPr lang="zh-CN" sz="1800" kern="10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80"/>
                          </a:solidFill>
                          <a:effectLst/>
                          <a:latin typeface="Times New Roman"/>
                          <a:ea typeface="宋体"/>
                          <a:cs typeface="宋体"/>
                        </a:rPr>
                        <a:t>from </a:t>
                      </a:r>
                      <a:r>
                        <a:rPr lang="en-US" sz="1800" kern="0">
                          <a:solidFill>
                            <a:srgbClr val="000000"/>
                          </a:solidFill>
                          <a:effectLst/>
                          <a:latin typeface="Times New Roman"/>
                          <a:ea typeface="宋体"/>
                          <a:cs typeface="宋体"/>
                        </a:rPr>
                        <a:t>collections </a:t>
                      </a:r>
                      <a:r>
                        <a:rPr lang="en-US" sz="1800" b="1" kern="0">
                          <a:solidFill>
                            <a:srgbClr val="000080"/>
                          </a:solidFill>
                          <a:effectLst/>
                          <a:latin typeface="Times New Roman"/>
                          <a:ea typeface="宋体"/>
                          <a:cs typeface="宋体"/>
                        </a:rPr>
                        <a:t>import </a:t>
                      </a:r>
                      <a:r>
                        <a:rPr lang="en-US" sz="1800" kern="0">
                          <a:solidFill>
                            <a:srgbClr val="000000"/>
                          </a:solidFill>
                          <a:effectLst/>
                          <a:latin typeface="Times New Roman"/>
                          <a:ea typeface="宋体"/>
                          <a:cs typeface="宋体"/>
                        </a:rPr>
                        <a:t>deque</a:t>
                      </a:r>
                      <a:endParaRPr lang="zh-CN" sz="1800" kern="100">
                        <a:effectLst/>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effectLst/>
                          <a:latin typeface="Times New Roman"/>
                          <a:ea typeface="宋体"/>
                          <a:cs typeface="Times New Roman"/>
                        </a:rPr>
                        <a:t>双端队列</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effectLst/>
                          <a:latin typeface="Times New Roman"/>
                          <a:ea typeface="宋体"/>
                          <a:cs typeface="Times New Roman"/>
                        </a:rPr>
                        <a:t>双向块链结构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216155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zh-CN" altLang="en-US" dirty="0" smtClean="0"/>
              <a:t>雨课堂练习</a:t>
            </a:r>
            <a:r>
              <a:rPr lang="zh-CN" altLang="en-US" dirty="0"/>
              <a:t>作业</a:t>
            </a:r>
            <a:r>
              <a:rPr lang="zh-CN" altLang="en-US" dirty="0" smtClean="0"/>
              <a:t>讲解，</a:t>
            </a:r>
            <a:r>
              <a:rPr lang="en-US" altLang="zh-CN" dirty="0" smtClean="0"/>
              <a:t>MOOC</a:t>
            </a:r>
            <a:r>
              <a:rPr lang="zh-CN" altLang="en-US" dirty="0"/>
              <a:t>练习有不懂问</a:t>
            </a:r>
          </a:p>
          <a:p>
            <a:r>
              <a:rPr lang="zh-CN" altLang="en-US"/>
              <a:t>算法：猜猜我的</a:t>
            </a:r>
            <a:r>
              <a:rPr lang="en-US" altLang="zh-CN"/>
              <a:t>QQ</a:t>
            </a:r>
            <a:r>
              <a:rPr lang="zh-CN" altLang="en-US" smtClean="0"/>
              <a:t>号</a:t>
            </a:r>
            <a:endParaRPr lang="en-US" altLang="zh-CN" smtClean="0"/>
          </a:p>
          <a:p>
            <a:r>
              <a:rPr lang="zh-CN" altLang="en-US" smtClean="0"/>
              <a:t>算法：制作糖果</a:t>
            </a:r>
            <a:endParaRPr lang="zh-CN" altLang="en-US"/>
          </a:p>
          <a:p>
            <a:r>
              <a:rPr lang="zh-CN" altLang="en-US" smtClean="0"/>
              <a:t>实验四：表达式求值</a:t>
            </a:r>
            <a:endParaRPr lang="en-US" altLang="zh-CN" smtClean="0"/>
          </a:p>
          <a:p>
            <a:r>
              <a:rPr lang="zh-CN" altLang="en-US" smtClean="0"/>
              <a:t>实验五：小猫钓鱼</a:t>
            </a:r>
            <a:endParaRPr lang="en-US" altLang="zh-CN" dirty="0"/>
          </a:p>
          <a:p>
            <a:endParaRPr lang="zh-CN" altLang="en-US" dirty="0"/>
          </a:p>
        </p:txBody>
      </p:sp>
      <p:sp>
        <p:nvSpPr>
          <p:cNvPr id="3" name="标题 2"/>
          <p:cNvSpPr>
            <a:spLocks noGrp="1"/>
          </p:cNvSpPr>
          <p:nvPr>
            <p:ph type="title"/>
          </p:nvPr>
        </p:nvSpPr>
        <p:spPr/>
        <p:txBody>
          <a:bodyPr>
            <a:normAutofit fontScale="90000"/>
          </a:bodyPr>
          <a:lstStyle/>
          <a:p>
            <a:r>
              <a:rPr lang="zh-CN" altLang="en-US" dirty="0" smtClean="0"/>
              <a:t>练习和答疑</a:t>
            </a:r>
            <a:endParaRPr lang="zh-CN" altLang="en-US" dirty="0"/>
          </a:p>
        </p:txBody>
      </p:sp>
    </p:spTree>
    <p:extLst>
      <p:ext uri="{BB962C8B-B14F-4D97-AF65-F5344CB8AC3E}">
        <p14:creationId xmlns:p14="http://schemas.microsoft.com/office/powerpoint/2010/main" val="12276734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pPr marL="0" indent="0">
              <a:buNone/>
            </a:pPr>
            <a:r>
              <a:rPr lang="en-US" altLang="zh-CN" smtClean="0"/>
              <a:t>1</a:t>
            </a:r>
            <a:r>
              <a:rPr lang="zh-CN" altLang="en-US" smtClean="0"/>
              <a:t>．</a:t>
            </a:r>
            <a:r>
              <a:rPr lang="zh-CN" altLang="zh-CN"/>
              <a:t>使用已学的各种数据结构及基本操作，设计算法</a:t>
            </a:r>
            <a:r>
              <a:rPr lang="en-US" altLang="zh-CN"/>
              <a:t>reverseOdd</a:t>
            </a:r>
            <a:r>
              <a:rPr lang="zh-CN" altLang="zh-CN"/>
              <a:t>，对参数给定的队列中的整数进行操作，将队列中奇数的顺序进行逆置，偶数的顺序维持不变。例如，给定队列从队头至队尾的元素为</a:t>
            </a:r>
            <a:r>
              <a:rPr lang="en-US" altLang="zh-CN"/>
              <a:t>:</a:t>
            </a:r>
            <a:endParaRPr lang="zh-CN" altLang="zh-CN"/>
          </a:p>
          <a:p>
            <a:pPr marL="0" indent="0">
              <a:buNone/>
            </a:pPr>
            <a:r>
              <a:rPr lang="en-US" altLang="zh-CN"/>
              <a:t>(14 13 17 8 4 10 11 4 15 18 19 )</a:t>
            </a:r>
            <a:endParaRPr lang="zh-CN" altLang="zh-CN"/>
          </a:p>
          <a:p>
            <a:pPr marL="0" indent="0">
              <a:buNone/>
            </a:pPr>
            <a:r>
              <a:rPr lang="zh-CN" altLang="zh-CN"/>
              <a:t>调用该函数后，则队列内容变为：</a:t>
            </a:r>
          </a:p>
          <a:p>
            <a:pPr marL="0" indent="0">
              <a:buNone/>
            </a:pPr>
            <a:r>
              <a:rPr lang="en-US" altLang="zh-CN"/>
              <a:t>(14 19 15 8 4 10 11 4 17 18 13 </a:t>
            </a:r>
            <a:r>
              <a:rPr lang="en-US" altLang="zh-CN" smtClean="0"/>
              <a:t>)</a:t>
            </a:r>
          </a:p>
          <a:p>
            <a:pPr marL="0" indent="0">
              <a:buNone/>
            </a:pPr>
            <a:r>
              <a:rPr lang="en-US" altLang="zh-CN" smtClean="0"/>
              <a:t>2.</a:t>
            </a:r>
            <a:r>
              <a:rPr lang="zh-CN" altLang="en-US" smtClean="0"/>
              <a:t>利用队列打印</a:t>
            </a:r>
            <a:r>
              <a:rPr lang="zh-CN" altLang="en-US"/>
              <a:t>杨辉三角形</a:t>
            </a:r>
            <a:endParaRPr lang="en-US" altLang="zh-CN"/>
          </a:p>
          <a:p>
            <a:pPr marL="0" indent="0">
              <a:buNone/>
            </a:pPr>
            <a:endParaRPr lang="zh-CN" altLang="zh-CN"/>
          </a:p>
          <a:p>
            <a:pPr marL="0" indent="0">
              <a:buNone/>
            </a:pPr>
            <a:endParaRPr lang="zh-CN" altLang="en-US" dirty="0"/>
          </a:p>
        </p:txBody>
      </p:sp>
      <p:sp>
        <p:nvSpPr>
          <p:cNvPr id="3" name="标题 2"/>
          <p:cNvSpPr>
            <a:spLocks noGrp="1"/>
          </p:cNvSpPr>
          <p:nvPr>
            <p:ph type="title"/>
          </p:nvPr>
        </p:nvSpPr>
        <p:spPr/>
        <p:txBody>
          <a:bodyPr>
            <a:normAutofit fontScale="90000"/>
          </a:bodyPr>
          <a:lstStyle/>
          <a:p>
            <a:r>
              <a:rPr lang="zh-CN" altLang="en-US" dirty="0" smtClean="0"/>
              <a:t>更多练习</a:t>
            </a:r>
            <a:endParaRPr lang="zh-CN" altLang="en-US" dirty="0"/>
          </a:p>
        </p:txBody>
      </p:sp>
    </p:spTree>
    <p:extLst>
      <p:ext uri="{BB962C8B-B14F-4D97-AF65-F5344CB8AC3E}">
        <p14:creationId xmlns:p14="http://schemas.microsoft.com/office/powerpoint/2010/main" val="7719194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734" y="697261"/>
            <a:ext cx="6703594" cy="4943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标题 2"/>
          <p:cNvSpPr>
            <a:spLocks noGrp="1"/>
          </p:cNvSpPr>
          <p:nvPr>
            <p:ph type="title"/>
          </p:nvPr>
        </p:nvSpPr>
        <p:spPr/>
        <p:txBody>
          <a:bodyPr>
            <a:normAutofit fontScale="90000"/>
          </a:bodyPr>
          <a:lstStyle/>
          <a:p>
            <a:r>
              <a:rPr lang="en-US" altLang="zh-CN" dirty="0" smtClean="0"/>
              <a:t>ADT</a:t>
            </a:r>
            <a:r>
              <a:rPr lang="zh-CN" altLang="en-US" dirty="0" smtClean="0"/>
              <a:t>’</a:t>
            </a:r>
            <a:endParaRPr lang="zh-CN" altLang="en-US" dirty="0"/>
          </a:p>
        </p:txBody>
      </p:sp>
      <p:sp>
        <p:nvSpPr>
          <p:cNvPr id="6" name="圆角矩形标注 5"/>
          <p:cNvSpPr/>
          <p:nvPr/>
        </p:nvSpPr>
        <p:spPr>
          <a:xfrm>
            <a:off x="6660232" y="1345332"/>
            <a:ext cx="2160240" cy="1008112"/>
          </a:xfrm>
          <a:prstGeom prst="wedgeRoundRectCallout">
            <a:avLst/>
          </a:prstGeom>
        </p:spPr>
        <p:style>
          <a:lnRef idx="1">
            <a:schemeClr val="accent1"/>
          </a:lnRef>
          <a:fillRef idx="3">
            <a:schemeClr val="accent1"/>
          </a:fillRef>
          <a:effectRef idx="2">
            <a:schemeClr val="accent1"/>
          </a:effectRef>
          <a:fontRef idx="minor">
            <a:schemeClr val="lt1"/>
          </a:fontRef>
        </p:style>
        <p:txBody>
          <a:bodyPr lIns="91428" tIns="45714" rIns="91428" bIns="45714" rtlCol="0" anchor="ctr"/>
          <a:lstStyle/>
          <a:p>
            <a:pPr algn="ctr"/>
            <a:r>
              <a:rPr lang="zh-CN" altLang="en-US" dirty="0" smtClean="0"/>
              <a:t>少了一个方法</a:t>
            </a:r>
            <a:endParaRPr lang="zh-CN" altLang="en-US" dirty="0"/>
          </a:p>
        </p:txBody>
      </p:sp>
    </p:spTree>
    <p:extLst>
      <p:ext uri="{BB962C8B-B14F-4D97-AF65-F5344CB8AC3E}">
        <p14:creationId xmlns:p14="http://schemas.microsoft.com/office/powerpoint/2010/main" val="2879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sz="quarter" idx="10"/>
          </p:nvPr>
        </p:nvSpPr>
        <p:spPr>
          <a:xfrm>
            <a:off x="611561" y="777272"/>
            <a:ext cx="8053659" cy="4560507"/>
          </a:xfrm>
        </p:spPr>
        <p:txBody>
          <a:bodyPr>
            <a:normAutofit/>
          </a:bodyPr>
          <a:lstStyle/>
          <a:p>
            <a:pPr>
              <a:lnSpc>
                <a:spcPct val="120000"/>
              </a:lnSpc>
            </a:pPr>
            <a:r>
              <a:rPr lang="en-US" altLang="zh-CN" dirty="0" smtClean="0"/>
              <a:t>Python</a:t>
            </a:r>
            <a:r>
              <a:rPr lang="zh-CN" altLang="en-US" dirty="0" smtClean="0"/>
              <a:t>有没有</a:t>
            </a:r>
            <a:r>
              <a:rPr lang="zh-CN" altLang="en-US" smtClean="0"/>
              <a:t>内置的队列类</a:t>
            </a:r>
            <a:r>
              <a:rPr lang="zh-CN" altLang="en-US" dirty="0" smtClean="0"/>
              <a:t>？</a:t>
            </a:r>
            <a:endParaRPr lang="en-US" altLang="zh-CN" dirty="0" smtClean="0"/>
          </a:p>
          <a:p>
            <a:pPr lvl="1">
              <a:lnSpc>
                <a:spcPct val="120000"/>
              </a:lnSpc>
            </a:pPr>
            <a:r>
              <a:rPr lang="en-US" altLang="zh-CN" dirty="0"/>
              <a:t>Python</a:t>
            </a:r>
            <a:r>
              <a:rPr lang="zh-CN" altLang="zh-CN" dirty="0"/>
              <a:t>标准</a:t>
            </a:r>
            <a:r>
              <a:rPr lang="zh-CN" altLang="zh-CN"/>
              <a:t>库</a:t>
            </a:r>
            <a:r>
              <a:rPr lang="en-US" altLang="zh-CN" smtClean="0"/>
              <a:t>queue</a:t>
            </a:r>
            <a:r>
              <a:rPr lang="zh-CN" altLang="en-US" smtClean="0"/>
              <a:t>模块</a:t>
            </a:r>
            <a:r>
              <a:rPr lang="zh-CN" altLang="zh-CN" smtClean="0"/>
              <a:t>中</a:t>
            </a:r>
            <a:r>
              <a:rPr lang="zh-CN" altLang="zh-CN" dirty="0"/>
              <a:t>，</a:t>
            </a:r>
            <a:r>
              <a:rPr lang="zh-CN" altLang="zh-CN"/>
              <a:t>提供</a:t>
            </a:r>
            <a:r>
              <a:rPr lang="zh-CN" altLang="zh-CN" smtClean="0"/>
              <a:t>了</a:t>
            </a:r>
            <a:r>
              <a:rPr lang="en-US" altLang="zh-CN" smtClean="0"/>
              <a:t>FIFO</a:t>
            </a:r>
            <a:r>
              <a:rPr lang="zh-CN" altLang="zh-CN"/>
              <a:t>队列</a:t>
            </a:r>
            <a:r>
              <a:rPr lang="zh-CN" altLang="zh-CN" smtClean="0"/>
              <a:t>类</a:t>
            </a:r>
            <a:r>
              <a:rPr lang="en-US" altLang="zh-CN" smtClean="0">
                <a:solidFill>
                  <a:srgbClr val="FF0000"/>
                </a:solidFill>
              </a:rPr>
              <a:t>Queue</a:t>
            </a:r>
            <a:r>
              <a:rPr lang="zh-CN" altLang="en-US" smtClean="0"/>
              <a:t>，</a:t>
            </a:r>
            <a:r>
              <a:rPr lang="en-US" altLang="zh-CN"/>
              <a:t>SimpleQueue</a:t>
            </a:r>
            <a:endParaRPr lang="en-US" altLang="zh-CN" dirty="0" smtClean="0"/>
          </a:p>
          <a:p>
            <a:pPr lvl="1">
              <a:lnSpc>
                <a:spcPct val="120000"/>
              </a:lnSpc>
            </a:pPr>
            <a:r>
              <a:rPr lang="en-US" altLang="zh-CN" smtClean="0"/>
              <a:t>Queue</a:t>
            </a:r>
            <a:r>
              <a:rPr lang="zh-CN" altLang="en-US" dirty="0" smtClean="0"/>
              <a:t>的存储方法？</a:t>
            </a:r>
            <a:endParaRPr lang="en-US" altLang="zh-CN" dirty="0"/>
          </a:p>
          <a:p>
            <a:pPr lvl="2">
              <a:lnSpc>
                <a:spcPct val="120000"/>
              </a:lnSpc>
            </a:pPr>
            <a:r>
              <a:rPr lang="zh-CN" altLang="zh-CN" sz="2000" smtClean="0"/>
              <a:t>双向块链结构，用</a:t>
            </a:r>
            <a:r>
              <a:rPr lang="zh-CN" altLang="en-US" sz="2000"/>
              <a:t>双端</a:t>
            </a:r>
            <a:r>
              <a:rPr lang="zh-CN" altLang="en-US" sz="2000" smtClean="0"/>
              <a:t>队列</a:t>
            </a:r>
            <a:r>
              <a:rPr lang="en-US" altLang="zh-CN" sz="2000" smtClean="0"/>
              <a:t>deque</a:t>
            </a:r>
            <a:r>
              <a:rPr lang="zh-CN" altLang="zh-CN" sz="2000" smtClean="0"/>
              <a:t>实现</a:t>
            </a:r>
            <a:endParaRPr lang="zh-CN" altLang="en-US" sz="2000" dirty="0"/>
          </a:p>
        </p:txBody>
      </p:sp>
      <p:sp>
        <p:nvSpPr>
          <p:cNvPr id="2" name="矩形 1"/>
          <p:cNvSpPr/>
          <p:nvPr/>
        </p:nvSpPr>
        <p:spPr>
          <a:xfrm>
            <a:off x="4860032" y="4457678"/>
            <a:ext cx="4572000" cy="369320"/>
          </a:xfrm>
          <a:prstGeom prst="rect">
            <a:avLst/>
          </a:prstGeom>
        </p:spPr>
        <p:txBody>
          <a:bodyPr lIns="91428" tIns="45714" rIns="91428" bIns="45714">
            <a:spAutoFit/>
          </a:bodyPr>
          <a:lstStyle/>
          <a:p>
            <a:r>
              <a:rPr lang="zh-CN" altLang="en-US" b="1" dirty="0" smtClean="0">
                <a:solidFill>
                  <a:srgbClr val="00007D"/>
                </a:solidFill>
                <a:ea typeface="楷体_GB2312" pitchFamily="49" charset="-122"/>
              </a:rPr>
              <a:t> </a:t>
            </a:r>
            <a:endParaRPr lang="zh-CN" altLang="en-US" dirty="0"/>
          </a:p>
        </p:txBody>
      </p:sp>
      <p:sp>
        <p:nvSpPr>
          <p:cNvPr id="6" name="标题 2"/>
          <p:cNvSpPr>
            <a:spLocks noGrp="1"/>
          </p:cNvSpPr>
          <p:nvPr>
            <p:ph type="title"/>
          </p:nvPr>
        </p:nvSpPr>
        <p:spPr/>
        <p:txBody>
          <a:bodyPr>
            <a:normAutofit fontScale="90000"/>
          </a:bodyPr>
          <a:lstStyle/>
          <a:p>
            <a:r>
              <a:rPr lang="zh-CN" altLang="en-US" dirty="0" smtClean="0"/>
              <a:t>问题</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94828"/>
            <a:ext cx="7905750"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815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张玉华汉字的世界任你纵横2019.1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张玉华汉字的世界任你纵横2019.1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h01ProgrammingPrinciples">
  <a:themeElements>
    <a:clrScheme name="ch01ProgrammingPrinciples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ch01ProgrammingPrincip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01ProgrammingPrinciples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ch01ProgrammingPrinciples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ch01ProgrammingPrinciples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ch01ProgrammingPrinciples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ch01ProgrammingPrinciples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ch01ProgrammingPrinciples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ch01ProgrammingPrinciples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ch01ProgrammingPrinciples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ch01ProgrammingPrinciples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ch01ProgrammingPrinciples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ch01ProgrammingPrinciples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ch01ProgrammingPrinciples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8561</TotalTime>
  <Words>3935</Words>
  <Application>Microsoft Office PowerPoint</Application>
  <PresentationFormat>全屏显示(16:10)</PresentationFormat>
  <Paragraphs>456</Paragraphs>
  <Slides>72</Slides>
  <Notes>3</Notes>
  <HiddenSlides>0</HiddenSlides>
  <MMClips>0</MMClips>
  <ScaleCrop>false</ScaleCrop>
  <HeadingPairs>
    <vt:vector size="4" baseType="variant">
      <vt:variant>
        <vt:lpstr>主题</vt:lpstr>
      </vt:variant>
      <vt:variant>
        <vt:i4>3</vt:i4>
      </vt:variant>
      <vt:variant>
        <vt:lpstr>幻灯片标题</vt:lpstr>
      </vt:variant>
      <vt:variant>
        <vt:i4>72</vt:i4>
      </vt:variant>
    </vt:vector>
  </HeadingPairs>
  <TitlesOfParts>
    <vt:vector size="75" baseType="lpstr">
      <vt:lpstr>张玉华汉字的世界任你纵横2019.11.7</vt:lpstr>
      <vt:lpstr>1_张玉华汉字的世界任你纵横2019.11.7</vt:lpstr>
      <vt:lpstr>ch01ProgrammingPrinciples</vt:lpstr>
      <vt:lpstr>04周补充（队列）</vt:lpstr>
      <vt:lpstr>主要学习内容</vt:lpstr>
      <vt:lpstr>主要学习内容</vt:lpstr>
      <vt:lpstr>队列概念及性质</vt:lpstr>
      <vt:lpstr>队列的定义（Specification）</vt:lpstr>
      <vt:lpstr>队列</vt:lpstr>
      <vt:lpstr>队列的抽象数据类型ADT</vt:lpstr>
      <vt:lpstr>ADT’</vt:lpstr>
      <vt:lpstr>问题</vt:lpstr>
      <vt:lpstr>队列的存储</vt:lpstr>
      <vt:lpstr>队列的顺序存储</vt:lpstr>
      <vt:lpstr>PowerPoint 演示文稿</vt:lpstr>
      <vt:lpstr>一、物理模型表示法</vt:lpstr>
      <vt:lpstr>物理模型表示法</vt:lpstr>
      <vt:lpstr>线性顺序队列</vt:lpstr>
      <vt:lpstr>PowerPoint 演示文稿</vt:lpstr>
      <vt:lpstr>线性顺序队列实现</vt:lpstr>
      <vt:lpstr>举例</vt:lpstr>
      <vt:lpstr>假溢出</vt:lpstr>
      <vt:lpstr>二、循环队列</vt:lpstr>
      <vt:lpstr>入队示例</vt:lpstr>
      <vt:lpstr>出队示例</vt:lpstr>
      <vt:lpstr>循环队列</vt:lpstr>
      <vt:lpstr>如何判读队空和队满</vt:lpstr>
      <vt:lpstr>解决方法一</vt:lpstr>
      <vt:lpstr>解决方法二</vt:lpstr>
      <vt:lpstr>循环队列实现</vt:lpstr>
      <vt:lpstr>PowerPoint 演示文稿</vt:lpstr>
      <vt:lpstr>循环队列实现</vt:lpstr>
      <vt:lpstr>队列的链式存储</vt:lpstr>
      <vt:lpstr>队列的链式存储表示 — 链队列</vt:lpstr>
      <vt:lpstr>链表结点结构</vt:lpstr>
      <vt:lpstr>链队列类实现</vt:lpstr>
      <vt:lpstr>单向循环链表实现</vt:lpstr>
      <vt:lpstr>双向非循环链表实现</vt:lpstr>
      <vt:lpstr>双向链表实现</vt:lpstr>
      <vt:lpstr>上溢出（overflow）与下溢出（underflow）</vt:lpstr>
      <vt:lpstr>队列的应用</vt:lpstr>
      <vt:lpstr>应用举例</vt:lpstr>
      <vt:lpstr>迷宫求解</vt:lpstr>
      <vt:lpstr>迷宫的存储表示</vt:lpstr>
      <vt:lpstr>可视化迷宫求解</vt:lpstr>
      <vt:lpstr>当前位置与4个方向的邻居</vt:lpstr>
      <vt:lpstr>加了围墙的迷宫</vt:lpstr>
      <vt:lpstr>基于队列的迷宫求解</vt:lpstr>
      <vt:lpstr>从(i,j)位置开始探测迷宫</vt:lpstr>
      <vt:lpstr>PowerPoint 演示文稿</vt:lpstr>
      <vt:lpstr>算法基本思想</vt:lpstr>
      <vt:lpstr>算法步骤</vt:lpstr>
      <vt:lpstr>PowerPoint 演示文稿</vt:lpstr>
      <vt:lpstr>PowerPoint 演示文稿</vt:lpstr>
      <vt:lpstr>回溯法求解（深度优先搜索）</vt:lpstr>
      <vt:lpstr>PowerPoint 演示文稿</vt:lpstr>
      <vt:lpstr>算法步骤---1</vt:lpstr>
      <vt:lpstr>算法步骤---2</vt:lpstr>
      <vt:lpstr>算法---1</vt:lpstr>
      <vt:lpstr>算法---2</vt:lpstr>
      <vt:lpstr>第7周周日（4.12日）前完成迷宫求解分组实验</vt:lpstr>
      <vt:lpstr>双端队列</vt:lpstr>
      <vt:lpstr>双端队列的抽象数据类型</vt:lpstr>
      <vt:lpstr>Python中的双端队列及实现</vt:lpstr>
      <vt:lpstr>Python双端队列存储结构</vt:lpstr>
      <vt:lpstr>初始空双端队列</vt:lpstr>
      <vt:lpstr>deque双向块链表结构优点</vt:lpstr>
      <vt:lpstr>与用list实现的比较</vt:lpstr>
      <vt:lpstr>Python的deque对象支持的主要方法</vt:lpstr>
      <vt:lpstr>普通队列的双端队列实现</vt:lpstr>
      <vt:lpstr>优先队列(Priority Queue)</vt:lpstr>
      <vt:lpstr>优先级队列主要操作及实现</vt:lpstr>
      <vt:lpstr> Python中各种队列的对应数据结构</vt:lpstr>
      <vt:lpstr>练习和答疑</vt:lpstr>
      <vt:lpstr>更多练习</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算法概述    </dc:title>
  <dc:creator>Windows User</dc:creator>
  <cp:lastModifiedBy>Windows User</cp:lastModifiedBy>
  <cp:revision>249</cp:revision>
  <dcterms:created xsi:type="dcterms:W3CDTF">2020-02-21T12:53:37Z</dcterms:created>
  <dcterms:modified xsi:type="dcterms:W3CDTF">2020-03-19T15:47:39Z</dcterms:modified>
</cp:coreProperties>
</file>