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86"/>
  </p:notesMasterIdLst>
  <p:sldIdLst>
    <p:sldId id="308" r:id="rId3"/>
    <p:sldId id="309" r:id="rId4"/>
    <p:sldId id="374" r:id="rId5"/>
    <p:sldId id="481" r:id="rId6"/>
    <p:sldId id="483" r:id="rId7"/>
    <p:sldId id="482" r:id="rId8"/>
    <p:sldId id="378" r:id="rId9"/>
    <p:sldId id="507" r:id="rId10"/>
    <p:sldId id="263" r:id="rId11"/>
    <p:sldId id="373" r:id="rId12"/>
    <p:sldId id="438" r:id="rId13"/>
    <p:sldId id="436" r:id="rId14"/>
    <p:sldId id="484" r:id="rId15"/>
    <p:sldId id="486" r:id="rId16"/>
    <p:sldId id="487" r:id="rId17"/>
    <p:sldId id="388" r:id="rId18"/>
    <p:sldId id="489" r:id="rId19"/>
    <p:sldId id="534" r:id="rId20"/>
    <p:sldId id="488" r:id="rId21"/>
    <p:sldId id="437" r:id="rId22"/>
    <p:sldId id="380" r:id="rId23"/>
    <p:sldId id="439" r:id="rId24"/>
    <p:sldId id="480" r:id="rId25"/>
    <p:sldId id="440" r:id="rId26"/>
    <p:sldId id="490" r:id="rId27"/>
    <p:sldId id="441" r:id="rId28"/>
    <p:sldId id="491" r:id="rId29"/>
    <p:sldId id="442" r:id="rId30"/>
    <p:sldId id="493" r:id="rId31"/>
    <p:sldId id="494" r:id="rId32"/>
    <p:sldId id="492" r:id="rId33"/>
    <p:sldId id="449" r:id="rId34"/>
    <p:sldId id="448" r:id="rId35"/>
    <p:sldId id="443" r:id="rId36"/>
    <p:sldId id="446" r:id="rId37"/>
    <p:sldId id="495" r:id="rId38"/>
    <p:sldId id="496" r:id="rId39"/>
    <p:sldId id="384" r:id="rId40"/>
    <p:sldId id="383" r:id="rId41"/>
    <p:sldId id="517" r:id="rId42"/>
    <p:sldId id="450" r:id="rId43"/>
    <p:sldId id="498" r:id="rId44"/>
    <p:sldId id="521" r:id="rId45"/>
    <p:sldId id="520" r:id="rId46"/>
    <p:sldId id="522" r:id="rId47"/>
    <p:sldId id="499" r:id="rId48"/>
    <p:sldId id="519" r:id="rId49"/>
    <p:sldId id="500" r:id="rId50"/>
    <p:sldId id="386" r:id="rId51"/>
    <p:sldId id="502" r:id="rId52"/>
    <p:sldId id="501" r:id="rId53"/>
    <p:sldId id="387" r:id="rId54"/>
    <p:sldId id="504" r:id="rId55"/>
    <p:sldId id="503" r:id="rId56"/>
    <p:sldId id="523" r:id="rId57"/>
    <p:sldId id="389" r:id="rId58"/>
    <p:sldId id="535" r:id="rId59"/>
    <p:sldId id="536" r:id="rId60"/>
    <p:sldId id="524" r:id="rId61"/>
    <p:sldId id="515" r:id="rId62"/>
    <p:sldId id="505" r:id="rId63"/>
    <p:sldId id="506" r:id="rId64"/>
    <p:sldId id="513" r:id="rId65"/>
    <p:sldId id="516" r:id="rId66"/>
    <p:sldId id="514" r:id="rId67"/>
    <p:sldId id="528" r:id="rId68"/>
    <p:sldId id="529" r:id="rId69"/>
    <p:sldId id="530" r:id="rId70"/>
    <p:sldId id="531" r:id="rId71"/>
    <p:sldId id="393" r:id="rId72"/>
    <p:sldId id="396" r:id="rId73"/>
    <p:sldId id="511" r:id="rId74"/>
    <p:sldId id="512" r:id="rId75"/>
    <p:sldId id="508" r:id="rId76"/>
    <p:sldId id="525" r:id="rId77"/>
    <p:sldId id="365" r:id="rId78"/>
    <p:sldId id="527" r:id="rId79"/>
    <p:sldId id="526" r:id="rId80"/>
    <p:sldId id="538" r:id="rId81"/>
    <p:sldId id="539" r:id="rId82"/>
    <p:sldId id="540" r:id="rId83"/>
    <p:sldId id="327" r:id="rId84"/>
    <p:sldId id="537" r:id="rId85"/>
  </p:sldIdLst>
  <p:sldSz cx="12190413" cy="6859588"/>
  <p:notesSz cx="6858000" cy="9144000"/>
  <p:defaultTextStyle>
    <a:defPPr>
      <a:defRPr lang="zh-CN"/>
    </a:defPPr>
    <a:lvl1pPr marL="0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060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121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180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241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299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359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421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8482" algn="l" defTabSz="11721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2543" autoAdjust="0"/>
    <p:restoredTop sz="91218" autoAdjust="0"/>
  </p:normalViewPr>
  <p:slideViewPr>
    <p:cSldViewPr>
      <p:cViewPr>
        <p:scale>
          <a:sx n="90" d="100"/>
          <a:sy n="90" d="100"/>
        </p:scale>
        <p:origin x="-462" y="-48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33840"/>
    </p:cViewPr>
  </p:sorterViewPr>
  <p:notesViewPr>
    <p:cSldViewPr>
      <p:cViewPr varScale="1">
        <p:scale>
          <a:sx n="83" d="100"/>
          <a:sy n="83" d="100"/>
        </p:scale>
        <p:origin x="-57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8EE0D-AA10-48D7-9A43-F8BFBC4685E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E467CB-DE13-495B-8E8B-54601E206ED7}">
      <dgm:prSet phldrT="[文本]"/>
      <dgm:spPr>
        <a:xfrm>
          <a:off x="2787354" y="176566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序列</a:t>
          </a:r>
          <a:r>
            <a:rPr lang="en-US" altLang="zh-CN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sequence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0BD444BE-C86F-4F3E-9012-50CAF044F6C2}" type="parTrans" cxnId="{94C8F1B3-769B-48AF-84BC-EBC3B0AD6C3D}">
      <dgm:prSet/>
      <dgm:spPr/>
      <dgm:t>
        <a:bodyPr/>
        <a:lstStyle/>
        <a:p>
          <a:endParaRPr lang="zh-CN" altLang="en-US"/>
        </a:p>
      </dgm:t>
    </dgm:pt>
    <dgm:pt modelId="{F71CC0BB-6677-4343-9E0D-63729A69060E}" type="sibTrans" cxnId="{94C8F1B3-769B-48AF-84BC-EBC3B0AD6C3D}">
      <dgm:prSet/>
      <dgm:spPr/>
      <dgm:t>
        <a:bodyPr/>
        <a:lstStyle/>
        <a:p>
          <a:endParaRPr lang="zh-CN" altLang="en-US"/>
        </a:p>
      </dgm:t>
    </dgm:pt>
    <dgm:pt modelId="{3657D84D-A3C4-402F-92EA-D153F894EB1D}">
      <dgm:prSet phldrT="[文本]"/>
      <dgm:spPr>
        <a:xfrm>
          <a:off x="2787354" y="1239234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线性表</a:t>
          </a:r>
          <a:endParaRPr lang="en-US" altLang="zh-CN" smtClean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  <a:p>
          <a:r>
            <a:rPr lang="en-US" altLang="zh-CN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list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7920D63C-F094-4ECE-A367-480EA392F57A}" type="parTrans" cxnId="{E6FDA723-EEC1-4775-8CC3-9AFD374E8C8D}">
      <dgm:prSet/>
      <dgm:spPr>
        <a:xfrm>
          <a:off x="3197348" y="796988"/>
          <a:ext cx="91440" cy="318552"/>
        </a:xfrm>
        <a:noFill/>
        <a:ln w="25400" cap="flat" cmpd="sng" algn="ctr">
          <a:solidFill>
            <a:srgbClr val="9999FF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EDF11AEE-FFA7-4E03-94AF-961A0D789B71}" type="sibTrans" cxnId="{E6FDA723-EEC1-4775-8CC3-9AFD374E8C8D}">
      <dgm:prSet/>
      <dgm:spPr/>
      <dgm:t>
        <a:bodyPr/>
        <a:lstStyle/>
        <a:p>
          <a:endParaRPr lang="zh-CN" altLang="en-US"/>
        </a:p>
      </dgm:t>
    </dgm:pt>
    <dgm:pt modelId="{F04F6B87-0106-4CDD-B568-6BB15A3444C8}">
      <dgm:prSet phldrT="[文本]"/>
      <dgm:spPr>
        <a:xfrm>
          <a:off x="1117362" y="2463368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顺序表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F29600B2-0407-4E76-B571-9030AFF92EDA}" type="parTrans" cxnId="{3BED8DF9-1E4B-4BF6-99AD-69950CFE69B6}">
      <dgm:prSet/>
      <dgm:spPr>
        <a:xfrm>
          <a:off x="1573076" y="1859656"/>
          <a:ext cx="1669992" cy="480018"/>
        </a:xfr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4823902-83AF-42F3-9B76-E9A36D9549AF}" type="sibTrans" cxnId="{3BED8DF9-1E4B-4BF6-99AD-69950CFE69B6}">
      <dgm:prSet/>
      <dgm:spPr/>
      <dgm:t>
        <a:bodyPr/>
        <a:lstStyle/>
        <a:p>
          <a:endParaRPr lang="zh-CN" altLang="en-US"/>
        </a:p>
      </dgm:t>
    </dgm:pt>
    <dgm:pt modelId="{6FCCDA52-0CF1-44F6-AFBD-D62384AEB985}">
      <dgm:prSet/>
      <dgm:spPr>
        <a:xfrm>
          <a:off x="4274294" y="2463368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链表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3A40D7A5-2A53-4CBB-8E28-1934912FA096}" type="parTrans" cxnId="{49EC5BD6-F935-4AE5-A55D-9826D5FF6D41}">
      <dgm:prSet/>
      <dgm:spPr>
        <a:xfrm>
          <a:off x="3243068" y="1859656"/>
          <a:ext cx="1486939" cy="480018"/>
        </a:xfr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3E6CD6F3-CC69-4448-BBD4-720179A3FAB7}" type="sibTrans" cxnId="{49EC5BD6-F935-4AE5-A55D-9826D5FF6D41}">
      <dgm:prSet/>
      <dgm:spPr/>
      <dgm:t>
        <a:bodyPr/>
        <a:lstStyle/>
        <a:p>
          <a:endParaRPr lang="zh-CN" altLang="en-US"/>
        </a:p>
      </dgm:t>
    </dgm:pt>
    <dgm:pt modelId="{D963BDB6-989E-4E6B-84FC-AFD32CF00879}">
      <dgm:prSet/>
      <dgm:spPr>
        <a:xfrm>
          <a:off x="207301" y="3944906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CN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Python	</a:t>
          </a:r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列表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CC85661D-A0B6-41D1-BE9C-1D6E9FE87A6F}" type="parTrans" cxnId="{21FDE203-8FA1-424D-937E-65AA65C820C8}">
      <dgm:prSet/>
      <dgm:spPr>
        <a:xfrm>
          <a:off x="663015" y="3083790"/>
          <a:ext cx="910060" cy="737422"/>
        </a:xfr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51A278A7-A108-41F2-8B8B-EDB201D5A8FB}" type="sibTrans" cxnId="{21FDE203-8FA1-424D-937E-65AA65C820C8}">
      <dgm:prSet/>
      <dgm:spPr/>
      <dgm:t>
        <a:bodyPr/>
        <a:lstStyle/>
        <a:p>
          <a:endParaRPr lang="zh-CN" altLang="en-US"/>
        </a:p>
      </dgm:t>
    </dgm:pt>
    <dgm:pt modelId="{C5EBF576-7CC6-403F-8D41-D2BCB43ABCBE}">
      <dgm:prSet/>
      <dgm:spPr>
        <a:xfrm>
          <a:off x="2852702" y="3927456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单链表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C70FFF59-E692-4619-945D-E7CAE010471F}" type="parTrans" cxnId="{584EE804-3FB4-42D7-94CC-FAD13C4A989A}">
      <dgm:prSet/>
      <dgm:spPr>
        <a:xfrm>
          <a:off x="3308416" y="3083790"/>
          <a:ext cx="1421591" cy="719973"/>
        </a:xfr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846FCEC0-C28B-4434-AB5B-4310DED879FB}" type="sibTrans" cxnId="{584EE804-3FB4-42D7-94CC-FAD13C4A989A}">
      <dgm:prSet/>
      <dgm:spPr/>
      <dgm:t>
        <a:bodyPr/>
        <a:lstStyle/>
        <a:p>
          <a:endParaRPr lang="zh-CN" altLang="en-US"/>
        </a:p>
      </dgm:t>
    </dgm:pt>
    <dgm:pt modelId="{85A7B0BF-9DB1-4541-8BD0-7B7344F38A90}">
      <dgm:prSet/>
      <dgm:spPr>
        <a:xfrm>
          <a:off x="1564852" y="3948939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底层数组实现的顺序表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F2C67F25-38CB-4B4A-AB06-45E036621393}" type="parTrans" cxnId="{80BC9D25-F7A6-49B1-A494-D9D8F6689858}">
      <dgm:prSet/>
      <dgm:spPr>
        <a:xfrm>
          <a:off x="1573076" y="3083790"/>
          <a:ext cx="447490" cy="741455"/>
        </a:xfr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4520D508-0435-4B78-AFFC-1EEB98F07792}" type="sibTrans" cxnId="{80BC9D25-F7A6-49B1-A494-D9D8F6689858}">
      <dgm:prSet/>
      <dgm:spPr/>
      <dgm:t>
        <a:bodyPr/>
        <a:lstStyle/>
        <a:p>
          <a:endParaRPr lang="zh-CN" altLang="en-US"/>
        </a:p>
      </dgm:t>
    </dgm:pt>
    <dgm:pt modelId="{86C8F32E-15CC-4F57-85B7-1AACD0E8FD82}">
      <dgm:prSet/>
      <dgm:spPr>
        <a:xfrm>
          <a:off x="4429339" y="3948939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循环链表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DDC3CFCA-6BF5-4FE3-A288-15D5DA48DEC7}" type="parTrans" cxnId="{7B9396FC-F6C0-4AB6-886E-B73887AEC5FC}">
      <dgm:prSet/>
      <dgm:spPr>
        <a:xfrm>
          <a:off x="4730008" y="3083790"/>
          <a:ext cx="155045" cy="741455"/>
        </a:xfr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67251A2B-B9F6-4D3F-9202-CB503D982812}" type="sibTrans" cxnId="{7B9396FC-F6C0-4AB6-886E-B73887AEC5FC}">
      <dgm:prSet/>
      <dgm:spPr/>
      <dgm:t>
        <a:bodyPr/>
        <a:lstStyle/>
        <a:p>
          <a:endParaRPr lang="zh-CN" altLang="en-US"/>
        </a:p>
      </dgm:t>
    </dgm:pt>
    <dgm:pt modelId="{EC1A0B8C-BEE9-4BBB-AD05-53E81EECB694}">
      <dgm:prSet/>
      <dgm:spPr>
        <a:xfrm>
          <a:off x="5861583" y="3948939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双向链表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74C667B2-AA4A-4FA3-B7BE-A3A6BDDD0411}" type="parTrans" cxnId="{14803761-F764-4C08-985B-FF11E5A29326}">
      <dgm:prSet/>
      <dgm:spPr>
        <a:xfrm>
          <a:off x="4730008" y="3083790"/>
          <a:ext cx="1587289" cy="741455"/>
        </a:xfr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E9E0DAA1-7357-4D2F-92A2-4F73283864DE}" type="sibTrans" cxnId="{14803761-F764-4C08-985B-FF11E5A29326}">
      <dgm:prSet/>
      <dgm:spPr/>
      <dgm:t>
        <a:bodyPr/>
        <a:lstStyle/>
        <a:p>
          <a:endParaRPr lang="zh-CN" altLang="en-US"/>
        </a:p>
      </dgm:t>
    </dgm:pt>
    <dgm:pt modelId="{A9EA84F1-AE1D-48A0-9BC8-DCD400F09274}">
      <dgm:prSet/>
      <dgm:spPr>
        <a:xfrm>
          <a:off x="4429339" y="5033864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约瑟夫环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83C4BEF1-2713-4E18-AF1D-70DA3C45BF27}" type="parTrans" cxnId="{7CF510D1-0A70-49F5-886C-CD1699DD4093}">
      <dgm:prSet/>
      <dgm:spPr>
        <a:xfrm>
          <a:off x="4839333" y="4569361"/>
          <a:ext cx="91440" cy="340808"/>
        </a:xfr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0D919410-70B5-43C3-BC57-FC9832B0EEC5}" type="sibTrans" cxnId="{7CF510D1-0A70-49F5-886C-CD1699DD4093}">
      <dgm:prSet/>
      <dgm:spPr/>
      <dgm:t>
        <a:bodyPr/>
        <a:lstStyle/>
        <a:p>
          <a:endParaRPr lang="zh-CN" altLang="en-US"/>
        </a:p>
      </dgm:t>
    </dgm:pt>
    <dgm:pt modelId="{21A50C1A-C0DD-4ADB-95EC-FAD329816330}">
      <dgm:prSet/>
      <dgm:spPr>
        <a:xfrm>
          <a:off x="1564852" y="5033864"/>
          <a:ext cx="1171835" cy="74411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集合运算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gm:t>
    </dgm:pt>
    <dgm:pt modelId="{189D0E7E-61EE-4242-BE56-0315F02CD7AD}" type="parTrans" cxnId="{51DAE88F-04FB-49DB-A524-7474D228A49F}">
      <dgm:prSet/>
      <dgm:spPr>
        <a:xfrm>
          <a:off x="1974846" y="4569361"/>
          <a:ext cx="91440" cy="340808"/>
        </a:xfr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2C90FF80-CA33-4074-B097-446C192BA59A}" type="sibTrans" cxnId="{51DAE88F-04FB-49DB-A524-7474D228A49F}">
      <dgm:prSet/>
      <dgm:spPr/>
      <dgm:t>
        <a:bodyPr/>
        <a:lstStyle/>
        <a:p>
          <a:endParaRPr lang="zh-CN" altLang="en-US"/>
        </a:p>
      </dgm:t>
    </dgm:pt>
    <dgm:pt modelId="{80DF7B5E-E987-4663-8112-AA5D230BDA7F}">
      <dgm:prSet/>
      <dgm:spPr/>
      <dgm:t>
        <a:bodyPr/>
        <a:lstStyle/>
        <a:p>
          <a:r>
            <a:rPr lang="zh-CN" altLang="en-US" smtClean="0"/>
            <a:t>栈</a:t>
          </a:r>
          <a:endParaRPr lang="zh-CN" altLang="en-US"/>
        </a:p>
      </dgm:t>
    </dgm:pt>
    <dgm:pt modelId="{886D2892-8908-4EE9-8C20-6C9F1C754716}" type="parTrans" cxnId="{1072E221-EF5A-4F8B-89D1-CAE7F73AE8AF}">
      <dgm:prSet/>
      <dgm:spPr/>
      <dgm:t>
        <a:bodyPr/>
        <a:lstStyle/>
        <a:p>
          <a:endParaRPr lang="zh-CN" altLang="en-US"/>
        </a:p>
      </dgm:t>
    </dgm:pt>
    <dgm:pt modelId="{209C860A-70B1-446D-B8A6-AAD93115ED15}" type="sibTrans" cxnId="{1072E221-EF5A-4F8B-89D1-CAE7F73AE8AF}">
      <dgm:prSet/>
      <dgm:spPr/>
      <dgm:t>
        <a:bodyPr/>
        <a:lstStyle/>
        <a:p>
          <a:endParaRPr lang="zh-CN" altLang="en-US"/>
        </a:p>
      </dgm:t>
    </dgm:pt>
    <dgm:pt modelId="{F3AE7F39-DF99-46F4-BA21-C2E46B5B5557}">
      <dgm:prSet/>
      <dgm:spPr/>
      <dgm:t>
        <a:bodyPr/>
        <a:lstStyle/>
        <a:p>
          <a:r>
            <a:rPr lang="zh-CN" altLang="en-US" smtClean="0"/>
            <a:t>队列</a:t>
          </a:r>
          <a:endParaRPr lang="zh-CN" altLang="en-US"/>
        </a:p>
      </dgm:t>
    </dgm:pt>
    <dgm:pt modelId="{C58BE883-595F-4FED-8C01-30ABDC8B60E6}" type="parTrans" cxnId="{63BAA447-242C-40DE-BD5C-CABAD9E7B3D1}">
      <dgm:prSet/>
      <dgm:spPr/>
      <dgm:t>
        <a:bodyPr/>
        <a:lstStyle/>
        <a:p>
          <a:endParaRPr lang="zh-CN" altLang="en-US"/>
        </a:p>
      </dgm:t>
    </dgm:pt>
    <dgm:pt modelId="{5977A54E-ADDD-4BB3-9CF3-9A5AC5209DD3}" type="sibTrans" cxnId="{63BAA447-242C-40DE-BD5C-CABAD9E7B3D1}">
      <dgm:prSet/>
      <dgm:spPr/>
      <dgm:t>
        <a:bodyPr/>
        <a:lstStyle/>
        <a:p>
          <a:endParaRPr lang="zh-CN" altLang="en-US"/>
        </a:p>
      </dgm:t>
    </dgm:pt>
    <dgm:pt modelId="{F4853584-227A-4D0A-92F9-6C795056D467}" type="pres">
      <dgm:prSet presAssocID="{F178EE0D-AA10-48D7-9A43-F8BFBC4685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175CFE8-D022-4BF6-9E8B-774B4E9B49D2}" type="pres">
      <dgm:prSet presAssocID="{51E467CB-DE13-495B-8E8B-54601E206ED7}" presName="hierRoot1" presStyleCnt="0"/>
      <dgm:spPr/>
    </dgm:pt>
    <dgm:pt modelId="{975FB79F-C3A0-4075-AA83-582460561976}" type="pres">
      <dgm:prSet presAssocID="{51E467CB-DE13-495B-8E8B-54601E206ED7}" presName="composite" presStyleCnt="0"/>
      <dgm:spPr/>
    </dgm:pt>
    <dgm:pt modelId="{2896DDA3-B4A2-4942-B859-D68EE3E9B648}" type="pres">
      <dgm:prSet presAssocID="{51E467CB-DE13-495B-8E8B-54601E206ED7}" presName="background" presStyleLbl="node0" presStyleIdx="0" presStyleCnt="1"/>
      <dgm:spPr>
        <a:xfrm>
          <a:off x="2657150" y="52872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EECD19DF-819F-4C91-9FBB-E85BD257869D}" type="pres">
      <dgm:prSet presAssocID="{51E467CB-DE13-495B-8E8B-54601E206ED7}" presName="text" presStyleLbl="fgAcc0" presStyleIdx="0" presStyleCnt="1" custLinFactNeighborX="12657" custLinFactNeighborY="-69559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2CDA1F3-8ED7-4DC4-A0D3-16230BBFC74F}" type="pres">
      <dgm:prSet presAssocID="{51E467CB-DE13-495B-8E8B-54601E206ED7}" presName="hierChild2" presStyleCnt="0"/>
      <dgm:spPr/>
    </dgm:pt>
    <dgm:pt modelId="{B5F250A4-9B39-44F5-BE91-4D4724C4F947}" type="pres">
      <dgm:prSet presAssocID="{886D2892-8908-4EE9-8C20-6C9F1C754716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ECAD6EC8-A1D4-49A6-8678-9CCAF657305D}" type="pres">
      <dgm:prSet presAssocID="{80DF7B5E-E987-4663-8112-AA5D230BDA7F}" presName="hierRoot2" presStyleCnt="0"/>
      <dgm:spPr/>
    </dgm:pt>
    <dgm:pt modelId="{220FE53F-A68F-4E9F-87C6-F067476BC179}" type="pres">
      <dgm:prSet presAssocID="{80DF7B5E-E987-4663-8112-AA5D230BDA7F}" presName="composite2" presStyleCnt="0"/>
      <dgm:spPr/>
    </dgm:pt>
    <dgm:pt modelId="{947FF2B0-FEA9-423F-B56F-579B237BB54C}" type="pres">
      <dgm:prSet presAssocID="{80DF7B5E-E987-4663-8112-AA5D230BDA7F}" presName="background2" presStyleLbl="node2" presStyleIdx="0" presStyleCnt="3"/>
      <dgm:spPr/>
    </dgm:pt>
    <dgm:pt modelId="{5A2081F7-588C-4B46-B3F0-FDDB7D004AB3}" type="pres">
      <dgm:prSet presAssocID="{80DF7B5E-E987-4663-8112-AA5D230BDA7F}" presName="text2" presStyleLbl="fgAcc2" presStyleIdx="0" presStyleCnt="3" custLinFactNeighborX="1480" custLinFactNeighborY="-789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7F770A-28D7-4392-9DCF-843F84A3E978}" type="pres">
      <dgm:prSet presAssocID="{80DF7B5E-E987-4663-8112-AA5D230BDA7F}" presName="hierChild3" presStyleCnt="0"/>
      <dgm:spPr/>
    </dgm:pt>
    <dgm:pt modelId="{8D7E632B-2B31-4A9E-B30B-81BC9841BFA7}" type="pres">
      <dgm:prSet presAssocID="{7920D63C-F094-4ECE-A367-480EA392F57A}" presName="Name10" presStyleLbl="parChTrans1D2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52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769429BB-01DB-475F-BEC4-699D8356386A}" type="pres">
      <dgm:prSet presAssocID="{3657D84D-A3C4-402F-92EA-D153F894EB1D}" presName="hierRoot2" presStyleCnt="0"/>
      <dgm:spPr/>
    </dgm:pt>
    <dgm:pt modelId="{DAA572C0-901E-427A-BDBC-EB62DBC797C1}" type="pres">
      <dgm:prSet presAssocID="{3657D84D-A3C4-402F-92EA-D153F894EB1D}" presName="composite2" presStyleCnt="0"/>
      <dgm:spPr/>
    </dgm:pt>
    <dgm:pt modelId="{E1A89B2F-5907-497C-90E4-EF2A489373C9}" type="pres">
      <dgm:prSet presAssocID="{3657D84D-A3C4-402F-92EA-D153F894EB1D}" presName="background2" presStyleLbl="node2" presStyleIdx="1" presStyleCnt="3"/>
      <dgm:spPr>
        <a:xfrm>
          <a:off x="2657150" y="1115540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AD32D8AE-36DE-4BCA-806B-6C1418267269}" type="pres">
      <dgm:prSet presAssocID="{3657D84D-A3C4-402F-92EA-D153F894EB1D}" presName="text2" presStyleLbl="fgAcc2" presStyleIdx="1" presStyleCnt="3" custLinFactNeighborX="12657" custLinFactNeighborY="-7255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3D7AED55-7A3E-41C7-BFFE-61F57E2E7B5F}" type="pres">
      <dgm:prSet presAssocID="{3657D84D-A3C4-402F-92EA-D153F894EB1D}" presName="hierChild3" presStyleCnt="0"/>
      <dgm:spPr/>
    </dgm:pt>
    <dgm:pt modelId="{2F2E36FC-7861-4399-A4C1-1A4EA68C3F55}" type="pres">
      <dgm:prSet presAssocID="{F29600B2-0407-4E76-B571-9030AFF92EDA}" presName="Name17" presStyleLbl="parChTrans1D3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1669992" y="0"/>
              </a:moveTo>
              <a:lnTo>
                <a:pt x="1669992" y="371460"/>
              </a:lnTo>
              <a:lnTo>
                <a:pt x="0" y="371460"/>
              </a:lnTo>
              <a:lnTo>
                <a:pt x="0" y="48001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3A2B65D1-D741-467E-8BCE-63BA8FEC321C}" type="pres">
      <dgm:prSet presAssocID="{F04F6B87-0106-4CDD-B568-6BB15A3444C8}" presName="hierRoot3" presStyleCnt="0"/>
      <dgm:spPr/>
    </dgm:pt>
    <dgm:pt modelId="{BC555471-5E18-4B98-93AA-E90B6AC57638}" type="pres">
      <dgm:prSet presAssocID="{F04F6B87-0106-4CDD-B568-6BB15A3444C8}" presName="composite3" presStyleCnt="0"/>
      <dgm:spPr/>
    </dgm:pt>
    <dgm:pt modelId="{48622D01-CE59-4985-9C63-F9B08D8B3243}" type="pres">
      <dgm:prSet presAssocID="{F04F6B87-0106-4CDD-B568-6BB15A3444C8}" presName="background3" presStyleLbl="node3" presStyleIdx="0" presStyleCnt="2"/>
      <dgm:spPr>
        <a:xfrm>
          <a:off x="987158" y="2339674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96C62314-35A8-49E0-8C6D-67FA2A5C2682}" type="pres">
      <dgm:prSet presAssocID="{F04F6B87-0106-4CDD-B568-6BB15A3444C8}" presName="text3" presStyleLbl="fgAcc3" presStyleIdx="0" presStyleCnt="2" custLinFactNeighborX="22924" custLinFactNeighborY="-53842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7C356630-1797-490D-97D9-C3A4269DBC76}" type="pres">
      <dgm:prSet presAssocID="{F04F6B87-0106-4CDD-B568-6BB15A3444C8}" presName="hierChild4" presStyleCnt="0"/>
      <dgm:spPr/>
    </dgm:pt>
    <dgm:pt modelId="{849378B5-57AC-4D18-84A6-12245970A9F5}" type="pres">
      <dgm:prSet presAssocID="{CC85661D-A0B6-41D1-BE9C-1D6E9FE87A6F}" presName="Name23" presStyleLbl="parChTrans1D4" presStyleIdx="0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910060" y="0"/>
              </a:moveTo>
              <a:lnTo>
                <a:pt x="910060" y="628864"/>
              </a:lnTo>
              <a:lnTo>
                <a:pt x="0" y="628864"/>
              </a:lnTo>
              <a:lnTo>
                <a:pt x="0" y="737422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DC0675B0-D94A-4AFC-97C5-F6F6417870B1}" type="pres">
      <dgm:prSet presAssocID="{D963BDB6-989E-4E6B-84FC-AFD32CF00879}" presName="hierRoot4" presStyleCnt="0"/>
      <dgm:spPr/>
    </dgm:pt>
    <dgm:pt modelId="{71BAD4F0-7D2E-454E-89F6-24F3F7893478}" type="pres">
      <dgm:prSet presAssocID="{D963BDB6-989E-4E6B-84FC-AFD32CF00879}" presName="composite4" presStyleCnt="0"/>
      <dgm:spPr/>
    </dgm:pt>
    <dgm:pt modelId="{8E7C4371-37ED-40A8-AFC7-9455939B5D18}" type="pres">
      <dgm:prSet presAssocID="{D963BDB6-989E-4E6B-84FC-AFD32CF00879}" presName="background4" presStyleLbl="node4" presStyleIdx="0" presStyleCnt="7"/>
      <dgm:spPr>
        <a:xfrm>
          <a:off x="77097" y="3821212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91AFB4E5-D2E3-411A-A7B3-6F7C808AE100}" type="pres">
      <dgm:prSet presAssocID="{D963BDB6-989E-4E6B-84FC-AFD32CF00879}" presName="text4" presStyleLbl="fgAcc4" presStyleIdx="0" presStyleCnt="7" custLinFactNeighborX="6374" custLinFactNeighborY="-542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2450ABF5-B01D-4415-A63B-6A1908BC10CE}" type="pres">
      <dgm:prSet presAssocID="{D963BDB6-989E-4E6B-84FC-AFD32CF00879}" presName="hierChild5" presStyleCnt="0"/>
      <dgm:spPr/>
    </dgm:pt>
    <dgm:pt modelId="{8E597AEF-40F4-4674-8594-3CBAD73764E2}" type="pres">
      <dgm:prSet presAssocID="{F2C67F25-38CB-4B4A-AB06-45E036621393}" presName="Name23" presStyleLbl="parChTrans1D4" presStyleIdx="1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898"/>
              </a:lnTo>
              <a:lnTo>
                <a:pt x="447490" y="632898"/>
              </a:lnTo>
              <a:lnTo>
                <a:pt x="447490" y="741455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C1C5E2EF-B923-4864-8C04-8081B6BE5670}" type="pres">
      <dgm:prSet presAssocID="{85A7B0BF-9DB1-4541-8BD0-7B7344F38A90}" presName="hierRoot4" presStyleCnt="0"/>
      <dgm:spPr/>
    </dgm:pt>
    <dgm:pt modelId="{1D1CE0B5-B4BD-4B5B-B4B6-146C249FA5E2}" type="pres">
      <dgm:prSet presAssocID="{85A7B0BF-9DB1-4541-8BD0-7B7344F38A90}" presName="composite4" presStyleCnt="0"/>
      <dgm:spPr/>
    </dgm:pt>
    <dgm:pt modelId="{B3B3EC13-4BCB-4CC8-BFB3-DBA30E9DE789}" type="pres">
      <dgm:prSet presAssocID="{85A7B0BF-9DB1-4541-8BD0-7B7344F38A90}" presName="background4" presStyleLbl="node4" presStyleIdx="1" presStyleCnt="7"/>
      <dgm:spPr>
        <a:xfrm>
          <a:off x="1434648" y="3825245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99D60354-0037-4035-A599-DAE87AFFA9E4}" type="pres">
      <dgm:prSet presAssocID="{85A7B0BF-9DB1-4541-8BD0-7B7344F38A90}" presName="text4" presStyleLbl="fgAcc4" presStyleIdx="1" presStyleCnt="7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5F63A684-E446-48C7-8708-9646058AC80E}" type="pres">
      <dgm:prSet presAssocID="{85A7B0BF-9DB1-4541-8BD0-7B7344F38A90}" presName="hierChild5" presStyleCnt="0"/>
      <dgm:spPr/>
    </dgm:pt>
    <dgm:pt modelId="{FB95F98B-BB4E-46B2-95B6-4235A3319743}" type="pres">
      <dgm:prSet presAssocID="{189D0E7E-61EE-4242-BE56-0315F02CD7AD}" presName="Name23" presStyleLbl="parChTrans1D4" presStyleIdx="2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0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DFCA89E3-8DCD-4157-9AEA-A5B929D6B7F5}" type="pres">
      <dgm:prSet presAssocID="{21A50C1A-C0DD-4ADB-95EC-FAD329816330}" presName="hierRoot4" presStyleCnt="0"/>
      <dgm:spPr/>
    </dgm:pt>
    <dgm:pt modelId="{411B1F1A-8B1D-45BF-8EBF-D3CAEB62E54E}" type="pres">
      <dgm:prSet presAssocID="{21A50C1A-C0DD-4ADB-95EC-FAD329816330}" presName="composite4" presStyleCnt="0"/>
      <dgm:spPr/>
    </dgm:pt>
    <dgm:pt modelId="{D6A5C65D-FFF9-4B8C-9EBF-FB7BA1215072}" type="pres">
      <dgm:prSet presAssocID="{21A50C1A-C0DD-4ADB-95EC-FAD329816330}" presName="background4" presStyleLbl="node4" presStyleIdx="2" presStyleCnt="7"/>
      <dgm:spPr>
        <a:xfrm>
          <a:off x="1434648" y="4910170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C1A2C469-7F16-42FA-97F2-5265E691F8FE}" type="pres">
      <dgm:prSet presAssocID="{21A50C1A-C0DD-4ADB-95EC-FAD329816330}" presName="text4" presStyleLbl="fgAcc4" presStyleIdx="2" presStyleCnt="7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351A474A-F10D-4290-AAA4-C7FDA35692C3}" type="pres">
      <dgm:prSet presAssocID="{21A50C1A-C0DD-4ADB-95EC-FAD329816330}" presName="hierChild5" presStyleCnt="0"/>
      <dgm:spPr/>
    </dgm:pt>
    <dgm:pt modelId="{BF7B1CD4-2AB7-4247-857F-0C6F1ECEF666}" type="pres">
      <dgm:prSet presAssocID="{3A40D7A5-2A53-4CBB-8E28-1934912FA096}" presName="Name17" presStyleLbl="parChTrans1D3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60"/>
              </a:lnTo>
              <a:lnTo>
                <a:pt x="1486939" y="371460"/>
              </a:lnTo>
              <a:lnTo>
                <a:pt x="1486939" y="48001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A7EE6A4D-E48A-4A4E-917A-3F48BE31901E}" type="pres">
      <dgm:prSet presAssocID="{6FCCDA52-0CF1-44F6-AFBD-D62384AEB985}" presName="hierRoot3" presStyleCnt="0"/>
      <dgm:spPr/>
    </dgm:pt>
    <dgm:pt modelId="{1365C8D5-6A2C-4E71-9E60-C7572BF21259}" type="pres">
      <dgm:prSet presAssocID="{6FCCDA52-0CF1-44F6-AFBD-D62384AEB985}" presName="composite3" presStyleCnt="0"/>
      <dgm:spPr/>
    </dgm:pt>
    <dgm:pt modelId="{6A5536FD-287B-4389-A280-0397EA9CAA91}" type="pres">
      <dgm:prSet presAssocID="{6FCCDA52-0CF1-44F6-AFBD-D62384AEB985}" presName="background3" presStyleLbl="node3" presStyleIdx="1" presStyleCnt="2"/>
      <dgm:spPr>
        <a:xfrm>
          <a:off x="4144090" y="2339674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EEBB4FA4-D0DA-427D-9712-7129859E8543}" type="pres">
      <dgm:prSet presAssocID="{6FCCDA52-0CF1-44F6-AFBD-D62384AEB985}" presName="text3" presStyleLbl="fgAcc3" presStyleIdx="1" presStyleCnt="2" custLinFactNeighborX="-13231" custLinFactNeighborY="-53842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7B0CDE99-9279-4975-BA01-E00E75989BDA}" type="pres">
      <dgm:prSet presAssocID="{6FCCDA52-0CF1-44F6-AFBD-D62384AEB985}" presName="hierChild4" presStyleCnt="0"/>
      <dgm:spPr/>
    </dgm:pt>
    <dgm:pt modelId="{B40D5586-BF7A-4D3C-A1A2-0509203EFB5C}" type="pres">
      <dgm:prSet presAssocID="{C70FFF59-E692-4619-945D-E7CAE010471F}" presName="Name23" presStyleLbl="parChTrans1D4" presStyleIdx="3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1421591" y="0"/>
              </a:moveTo>
              <a:lnTo>
                <a:pt x="1421591" y="611415"/>
              </a:lnTo>
              <a:lnTo>
                <a:pt x="0" y="611415"/>
              </a:lnTo>
              <a:lnTo>
                <a:pt x="0" y="719973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94F37962-7FA7-49C0-900D-D261168B90D7}" type="pres">
      <dgm:prSet presAssocID="{C5EBF576-7CC6-403F-8D41-D2BCB43ABCBE}" presName="hierRoot4" presStyleCnt="0"/>
      <dgm:spPr/>
    </dgm:pt>
    <dgm:pt modelId="{7A39D04F-752E-4A40-B88D-F2D77D785ED8}" type="pres">
      <dgm:prSet presAssocID="{C5EBF576-7CC6-403F-8D41-D2BCB43ABCBE}" presName="composite4" presStyleCnt="0"/>
      <dgm:spPr/>
    </dgm:pt>
    <dgm:pt modelId="{E8F4F582-FAFB-40F7-8588-8D8559822A6E}" type="pres">
      <dgm:prSet presAssocID="{C5EBF576-7CC6-403F-8D41-D2BCB43ABCBE}" presName="background4" presStyleLbl="node4" presStyleIdx="3" presStyleCnt="7"/>
      <dgm:spPr>
        <a:xfrm>
          <a:off x="2722498" y="3803763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65ED6CF8-FDEB-471F-A05E-A2A6C204B86F}" type="pres">
      <dgm:prSet presAssocID="{C5EBF576-7CC6-403F-8D41-D2BCB43ABCBE}" presName="text4" presStyleLbl="fgAcc4" presStyleIdx="3" presStyleCnt="7" custLinFactNeighborX="-12322" custLinFactNeighborY="-2887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FB4C01E-D6BF-4483-B446-7BD146A0FA55}" type="pres">
      <dgm:prSet presAssocID="{C5EBF576-7CC6-403F-8D41-D2BCB43ABCBE}" presName="hierChild5" presStyleCnt="0"/>
      <dgm:spPr/>
    </dgm:pt>
    <dgm:pt modelId="{2A24D4C5-AF2A-4B4F-B0CF-A1127459F3FD}" type="pres">
      <dgm:prSet presAssocID="{DDC3CFCA-6BF5-4FE3-A288-15D5DA48DEC7}" presName="Name23" presStyleLbl="parChTrans1D4" presStyleIdx="4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898"/>
              </a:lnTo>
              <a:lnTo>
                <a:pt x="155045" y="632898"/>
              </a:lnTo>
              <a:lnTo>
                <a:pt x="155045" y="741455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CB07F9CE-9BCE-4860-893E-0AA236E0B259}" type="pres">
      <dgm:prSet presAssocID="{86C8F32E-15CC-4F57-85B7-1AACD0E8FD82}" presName="hierRoot4" presStyleCnt="0"/>
      <dgm:spPr/>
    </dgm:pt>
    <dgm:pt modelId="{50E2D056-CC57-414A-A29A-107BEAEC190F}" type="pres">
      <dgm:prSet presAssocID="{86C8F32E-15CC-4F57-85B7-1AACD0E8FD82}" presName="composite4" presStyleCnt="0"/>
      <dgm:spPr/>
    </dgm:pt>
    <dgm:pt modelId="{22F1A7D8-620A-4BF9-A7E8-710B579666C8}" type="pres">
      <dgm:prSet presAssocID="{86C8F32E-15CC-4F57-85B7-1AACD0E8FD82}" presName="background4" presStyleLbl="node4" presStyleIdx="4" presStyleCnt="7"/>
      <dgm:spPr>
        <a:xfrm>
          <a:off x="4299135" y="3825245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E5890A6D-A1BF-4730-9551-9402D430AB9B}" type="pres">
      <dgm:prSet presAssocID="{86C8F32E-15CC-4F57-85B7-1AACD0E8FD82}" presName="text4" presStyleLbl="fgAcc4" presStyleIdx="4" presStyleCnt="7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08095369-B592-4AE8-B2DD-AF60145A61C5}" type="pres">
      <dgm:prSet presAssocID="{86C8F32E-15CC-4F57-85B7-1AACD0E8FD82}" presName="hierChild5" presStyleCnt="0"/>
      <dgm:spPr/>
    </dgm:pt>
    <dgm:pt modelId="{A595FA7B-E714-456E-B882-65D03632D8E2}" type="pres">
      <dgm:prSet presAssocID="{83C4BEF1-2713-4E18-AF1D-70DA3C45BF27}" presName="Name23" presStyleLbl="parChTrans1D4" presStyleIdx="5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0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CB7575BE-0B91-4B99-8009-1FC1B78DDE95}" type="pres">
      <dgm:prSet presAssocID="{A9EA84F1-AE1D-48A0-9BC8-DCD400F09274}" presName="hierRoot4" presStyleCnt="0"/>
      <dgm:spPr/>
    </dgm:pt>
    <dgm:pt modelId="{E664F1AE-092E-420E-B8CD-43ADD5FB301B}" type="pres">
      <dgm:prSet presAssocID="{A9EA84F1-AE1D-48A0-9BC8-DCD400F09274}" presName="composite4" presStyleCnt="0"/>
      <dgm:spPr/>
    </dgm:pt>
    <dgm:pt modelId="{A9CF9DDC-DF6E-4676-9CF8-D96E8CB1365D}" type="pres">
      <dgm:prSet presAssocID="{A9EA84F1-AE1D-48A0-9BC8-DCD400F09274}" presName="background4" presStyleLbl="node4" presStyleIdx="5" presStyleCnt="7"/>
      <dgm:spPr>
        <a:xfrm>
          <a:off x="4299135" y="4910170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3206F61-DC16-4D9B-9195-88A55D0FFB0B}" type="pres">
      <dgm:prSet presAssocID="{A9EA84F1-AE1D-48A0-9BC8-DCD400F09274}" presName="text4" presStyleLbl="fgAcc4" presStyleIdx="5" presStyleCnt="7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B055C83-AE4F-454D-8049-211EE7827B5A}" type="pres">
      <dgm:prSet presAssocID="{A9EA84F1-AE1D-48A0-9BC8-DCD400F09274}" presName="hierChild5" presStyleCnt="0"/>
      <dgm:spPr/>
    </dgm:pt>
    <dgm:pt modelId="{0426E8C0-786A-4E00-A557-2DF49674492B}" type="pres">
      <dgm:prSet presAssocID="{74C667B2-AA4A-4FA3-B7BE-A3A6BDDD0411}" presName="Name23" presStyleLbl="parChTrans1D4" presStyleIdx="6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898"/>
              </a:lnTo>
              <a:lnTo>
                <a:pt x="1587289" y="632898"/>
              </a:lnTo>
              <a:lnTo>
                <a:pt x="1587289" y="741455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C2E9D0C9-F6EC-47FD-B6EE-920271818B80}" type="pres">
      <dgm:prSet presAssocID="{EC1A0B8C-BEE9-4BBB-AD05-53E81EECB694}" presName="hierRoot4" presStyleCnt="0"/>
      <dgm:spPr/>
    </dgm:pt>
    <dgm:pt modelId="{F826BE7E-839C-4EBA-96FB-3D9EF44B0699}" type="pres">
      <dgm:prSet presAssocID="{EC1A0B8C-BEE9-4BBB-AD05-53E81EECB694}" presName="composite4" presStyleCnt="0"/>
      <dgm:spPr/>
    </dgm:pt>
    <dgm:pt modelId="{E51E671E-4ED9-48D0-B0D8-080A98735334}" type="pres">
      <dgm:prSet presAssocID="{EC1A0B8C-BEE9-4BBB-AD05-53E81EECB694}" presName="background4" presStyleLbl="node4" presStyleIdx="6" presStyleCnt="7"/>
      <dgm:spPr>
        <a:xfrm>
          <a:off x="5731379" y="3825245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84ABC619-916D-429D-B5E7-65F139AA57C9}" type="pres">
      <dgm:prSet presAssocID="{EC1A0B8C-BEE9-4BBB-AD05-53E81EECB694}" presName="text4" presStyleLbl="fgAcc4" presStyleIdx="6" presStyleCnt="7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5F353078-D11A-4A6E-A717-3094EF469270}" type="pres">
      <dgm:prSet presAssocID="{EC1A0B8C-BEE9-4BBB-AD05-53E81EECB694}" presName="hierChild5" presStyleCnt="0"/>
      <dgm:spPr/>
    </dgm:pt>
    <dgm:pt modelId="{886A8DB3-8D02-4708-80FE-D59A309D861D}" type="pres">
      <dgm:prSet presAssocID="{C58BE883-595F-4FED-8C01-30ABDC8B60E6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6DC8F4D0-8CCB-41A8-B2A8-A482C7B3DDE3}" type="pres">
      <dgm:prSet presAssocID="{F3AE7F39-DF99-46F4-BA21-C2E46B5B5557}" presName="hierRoot2" presStyleCnt="0"/>
      <dgm:spPr/>
    </dgm:pt>
    <dgm:pt modelId="{FD0D908D-FFA9-49DF-B8EA-42F75C2FC258}" type="pres">
      <dgm:prSet presAssocID="{F3AE7F39-DF99-46F4-BA21-C2E46B5B5557}" presName="composite2" presStyleCnt="0"/>
      <dgm:spPr/>
    </dgm:pt>
    <dgm:pt modelId="{6AC3367F-C16E-4614-8B8E-36921B0237D6}" type="pres">
      <dgm:prSet presAssocID="{F3AE7F39-DF99-46F4-BA21-C2E46B5B5557}" presName="background2" presStyleLbl="node2" presStyleIdx="2" presStyleCnt="3"/>
      <dgm:spPr/>
    </dgm:pt>
    <dgm:pt modelId="{0A251800-D7AA-4DF6-A12A-C1DAFD0EC0B6}" type="pres">
      <dgm:prSet presAssocID="{F3AE7F39-DF99-46F4-BA21-C2E46B5B5557}" presName="text2" presStyleLbl="fgAcc2" presStyleIdx="2" presStyleCnt="3" custLinFactNeighborX="45845" custLinFactNeighborY="-796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BCAF00-3225-476A-A8E9-C00D7C5ACE05}" type="pres">
      <dgm:prSet presAssocID="{F3AE7F39-DF99-46F4-BA21-C2E46B5B5557}" presName="hierChild3" presStyleCnt="0"/>
      <dgm:spPr/>
    </dgm:pt>
  </dgm:ptLst>
  <dgm:cxnLst>
    <dgm:cxn modelId="{25CA024F-32A2-405B-8E85-7E19E6A5B3BD}" type="presOf" srcId="{86C8F32E-15CC-4F57-85B7-1AACD0E8FD82}" destId="{E5890A6D-A1BF-4730-9551-9402D430AB9B}" srcOrd="0" destOrd="0" presId="urn:microsoft.com/office/officeart/2005/8/layout/hierarchy1"/>
    <dgm:cxn modelId="{5FCC6E75-C4A2-447F-8EAF-6A5F9D445187}" type="presOf" srcId="{F29600B2-0407-4E76-B571-9030AFF92EDA}" destId="{2F2E36FC-7861-4399-A4C1-1A4EA68C3F55}" srcOrd="0" destOrd="0" presId="urn:microsoft.com/office/officeart/2005/8/layout/hierarchy1"/>
    <dgm:cxn modelId="{7FC9B041-DD6A-46CD-8229-DD9F147885BC}" type="presOf" srcId="{85A7B0BF-9DB1-4541-8BD0-7B7344F38A90}" destId="{99D60354-0037-4035-A599-DAE87AFFA9E4}" srcOrd="0" destOrd="0" presId="urn:microsoft.com/office/officeart/2005/8/layout/hierarchy1"/>
    <dgm:cxn modelId="{1072E221-EF5A-4F8B-89D1-CAE7F73AE8AF}" srcId="{51E467CB-DE13-495B-8E8B-54601E206ED7}" destId="{80DF7B5E-E987-4663-8112-AA5D230BDA7F}" srcOrd="0" destOrd="0" parTransId="{886D2892-8908-4EE9-8C20-6C9F1C754716}" sibTransId="{209C860A-70B1-446D-B8A6-AAD93115ED15}"/>
    <dgm:cxn modelId="{2BA173BA-9229-4BA2-A39E-3FD2BE94ED1D}" type="presOf" srcId="{F04F6B87-0106-4CDD-B568-6BB15A3444C8}" destId="{96C62314-35A8-49E0-8C6D-67FA2A5C2682}" srcOrd="0" destOrd="0" presId="urn:microsoft.com/office/officeart/2005/8/layout/hierarchy1"/>
    <dgm:cxn modelId="{90EF6CF7-526A-444A-B586-EB15426D5089}" type="presOf" srcId="{DDC3CFCA-6BF5-4FE3-A288-15D5DA48DEC7}" destId="{2A24D4C5-AF2A-4B4F-B0CF-A1127459F3FD}" srcOrd="0" destOrd="0" presId="urn:microsoft.com/office/officeart/2005/8/layout/hierarchy1"/>
    <dgm:cxn modelId="{51CC2AF4-A943-4B5D-9D2A-F403A2494FA3}" type="presOf" srcId="{EC1A0B8C-BEE9-4BBB-AD05-53E81EECB694}" destId="{84ABC619-916D-429D-B5E7-65F139AA57C9}" srcOrd="0" destOrd="0" presId="urn:microsoft.com/office/officeart/2005/8/layout/hierarchy1"/>
    <dgm:cxn modelId="{D0822965-A5EA-4887-A7F6-B4D83EF7B638}" type="presOf" srcId="{F2C67F25-38CB-4B4A-AB06-45E036621393}" destId="{8E597AEF-40F4-4674-8594-3CBAD73764E2}" srcOrd="0" destOrd="0" presId="urn:microsoft.com/office/officeart/2005/8/layout/hierarchy1"/>
    <dgm:cxn modelId="{7CF510D1-0A70-49F5-886C-CD1699DD4093}" srcId="{86C8F32E-15CC-4F57-85B7-1AACD0E8FD82}" destId="{A9EA84F1-AE1D-48A0-9BC8-DCD400F09274}" srcOrd="0" destOrd="0" parTransId="{83C4BEF1-2713-4E18-AF1D-70DA3C45BF27}" sibTransId="{0D919410-70B5-43C3-BC57-FC9832B0EEC5}"/>
    <dgm:cxn modelId="{E6F5DE6F-375A-411C-ACA1-17F97FB4FBB1}" type="presOf" srcId="{80DF7B5E-E987-4663-8112-AA5D230BDA7F}" destId="{5A2081F7-588C-4B46-B3F0-FDDB7D004AB3}" srcOrd="0" destOrd="0" presId="urn:microsoft.com/office/officeart/2005/8/layout/hierarchy1"/>
    <dgm:cxn modelId="{94C8F1B3-769B-48AF-84BC-EBC3B0AD6C3D}" srcId="{F178EE0D-AA10-48D7-9A43-F8BFBC4685EA}" destId="{51E467CB-DE13-495B-8E8B-54601E206ED7}" srcOrd="0" destOrd="0" parTransId="{0BD444BE-C86F-4F3E-9012-50CAF044F6C2}" sibTransId="{F71CC0BB-6677-4343-9E0D-63729A69060E}"/>
    <dgm:cxn modelId="{07F9EF9D-1252-4083-A252-5228BD12F1F8}" type="presOf" srcId="{21A50C1A-C0DD-4ADB-95EC-FAD329816330}" destId="{C1A2C469-7F16-42FA-97F2-5265E691F8FE}" srcOrd="0" destOrd="0" presId="urn:microsoft.com/office/officeart/2005/8/layout/hierarchy1"/>
    <dgm:cxn modelId="{9BB9FDCD-7790-4A2D-B1A4-F2813A7C02B8}" type="presOf" srcId="{F3AE7F39-DF99-46F4-BA21-C2E46B5B5557}" destId="{0A251800-D7AA-4DF6-A12A-C1DAFD0EC0B6}" srcOrd="0" destOrd="0" presId="urn:microsoft.com/office/officeart/2005/8/layout/hierarchy1"/>
    <dgm:cxn modelId="{145C97C4-A92F-4B7D-8FF1-454EC96DBF49}" type="presOf" srcId="{CC85661D-A0B6-41D1-BE9C-1D6E9FE87A6F}" destId="{849378B5-57AC-4D18-84A6-12245970A9F5}" srcOrd="0" destOrd="0" presId="urn:microsoft.com/office/officeart/2005/8/layout/hierarchy1"/>
    <dgm:cxn modelId="{49EC5BD6-F935-4AE5-A55D-9826D5FF6D41}" srcId="{3657D84D-A3C4-402F-92EA-D153F894EB1D}" destId="{6FCCDA52-0CF1-44F6-AFBD-D62384AEB985}" srcOrd="1" destOrd="0" parTransId="{3A40D7A5-2A53-4CBB-8E28-1934912FA096}" sibTransId="{3E6CD6F3-CC69-4448-BBD4-720179A3FAB7}"/>
    <dgm:cxn modelId="{14803761-F764-4C08-985B-FF11E5A29326}" srcId="{6FCCDA52-0CF1-44F6-AFBD-D62384AEB985}" destId="{EC1A0B8C-BEE9-4BBB-AD05-53E81EECB694}" srcOrd="2" destOrd="0" parTransId="{74C667B2-AA4A-4FA3-B7BE-A3A6BDDD0411}" sibTransId="{E9E0DAA1-7357-4D2F-92A2-4F73283864DE}"/>
    <dgm:cxn modelId="{21FDE203-8FA1-424D-937E-65AA65C820C8}" srcId="{F04F6B87-0106-4CDD-B568-6BB15A3444C8}" destId="{D963BDB6-989E-4E6B-84FC-AFD32CF00879}" srcOrd="0" destOrd="0" parTransId="{CC85661D-A0B6-41D1-BE9C-1D6E9FE87A6F}" sibTransId="{51A278A7-A108-41F2-8B8B-EDB201D5A8FB}"/>
    <dgm:cxn modelId="{400DC19E-602A-491D-AD55-04F2A7A11774}" type="presOf" srcId="{3A40D7A5-2A53-4CBB-8E28-1934912FA096}" destId="{BF7B1CD4-2AB7-4247-857F-0C6F1ECEF666}" srcOrd="0" destOrd="0" presId="urn:microsoft.com/office/officeart/2005/8/layout/hierarchy1"/>
    <dgm:cxn modelId="{698DF3ED-1AB5-4E9A-89E3-6F04B7DF19FC}" type="presOf" srcId="{74C667B2-AA4A-4FA3-B7BE-A3A6BDDD0411}" destId="{0426E8C0-786A-4E00-A557-2DF49674492B}" srcOrd="0" destOrd="0" presId="urn:microsoft.com/office/officeart/2005/8/layout/hierarchy1"/>
    <dgm:cxn modelId="{45E4174D-4BD4-41D6-AECC-2B88105F1C3B}" type="presOf" srcId="{C58BE883-595F-4FED-8C01-30ABDC8B60E6}" destId="{886A8DB3-8D02-4708-80FE-D59A309D861D}" srcOrd="0" destOrd="0" presId="urn:microsoft.com/office/officeart/2005/8/layout/hierarchy1"/>
    <dgm:cxn modelId="{DBF9DC69-2868-4EA3-9D5B-B81A46EB5C0F}" type="presOf" srcId="{A9EA84F1-AE1D-48A0-9BC8-DCD400F09274}" destId="{73206F61-DC16-4D9B-9195-88A55D0FFB0B}" srcOrd="0" destOrd="0" presId="urn:microsoft.com/office/officeart/2005/8/layout/hierarchy1"/>
    <dgm:cxn modelId="{E6FDA723-EEC1-4775-8CC3-9AFD374E8C8D}" srcId="{51E467CB-DE13-495B-8E8B-54601E206ED7}" destId="{3657D84D-A3C4-402F-92EA-D153F894EB1D}" srcOrd="1" destOrd="0" parTransId="{7920D63C-F094-4ECE-A367-480EA392F57A}" sibTransId="{EDF11AEE-FFA7-4E03-94AF-961A0D789B71}"/>
    <dgm:cxn modelId="{63BAA447-242C-40DE-BD5C-CABAD9E7B3D1}" srcId="{51E467CB-DE13-495B-8E8B-54601E206ED7}" destId="{F3AE7F39-DF99-46F4-BA21-C2E46B5B5557}" srcOrd="2" destOrd="0" parTransId="{C58BE883-595F-4FED-8C01-30ABDC8B60E6}" sibTransId="{5977A54E-ADDD-4BB3-9CF3-9A5AC5209DD3}"/>
    <dgm:cxn modelId="{FEE89C85-3FB2-4658-9E1D-9A52CE636C3E}" type="presOf" srcId="{83C4BEF1-2713-4E18-AF1D-70DA3C45BF27}" destId="{A595FA7B-E714-456E-B882-65D03632D8E2}" srcOrd="0" destOrd="0" presId="urn:microsoft.com/office/officeart/2005/8/layout/hierarchy1"/>
    <dgm:cxn modelId="{193CF445-09B9-4B32-956C-5008410F3D29}" type="presOf" srcId="{C5EBF576-7CC6-403F-8D41-D2BCB43ABCBE}" destId="{65ED6CF8-FDEB-471F-A05E-A2A6C204B86F}" srcOrd="0" destOrd="0" presId="urn:microsoft.com/office/officeart/2005/8/layout/hierarchy1"/>
    <dgm:cxn modelId="{201DC4EA-0DAD-4F81-9859-ED648502F223}" type="presOf" srcId="{51E467CB-DE13-495B-8E8B-54601E206ED7}" destId="{EECD19DF-819F-4C91-9FBB-E85BD257869D}" srcOrd="0" destOrd="0" presId="urn:microsoft.com/office/officeart/2005/8/layout/hierarchy1"/>
    <dgm:cxn modelId="{584EE804-3FB4-42D7-94CC-FAD13C4A989A}" srcId="{6FCCDA52-0CF1-44F6-AFBD-D62384AEB985}" destId="{C5EBF576-7CC6-403F-8D41-D2BCB43ABCBE}" srcOrd="0" destOrd="0" parTransId="{C70FFF59-E692-4619-945D-E7CAE010471F}" sibTransId="{846FCEC0-C28B-4434-AB5B-4310DED879FB}"/>
    <dgm:cxn modelId="{A6BA7184-2ADF-4B48-9447-B03E619B6A33}" type="presOf" srcId="{3657D84D-A3C4-402F-92EA-D153F894EB1D}" destId="{AD32D8AE-36DE-4BCA-806B-6C1418267269}" srcOrd="0" destOrd="0" presId="urn:microsoft.com/office/officeart/2005/8/layout/hierarchy1"/>
    <dgm:cxn modelId="{6917190D-3C26-4046-9387-A2DC0DC69589}" type="presOf" srcId="{F178EE0D-AA10-48D7-9A43-F8BFBC4685EA}" destId="{F4853584-227A-4D0A-92F9-6C795056D467}" srcOrd="0" destOrd="0" presId="urn:microsoft.com/office/officeart/2005/8/layout/hierarchy1"/>
    <dgm:cxn modelId="{51DAE88F-04FB-49DB-A524-7474D228A49F}" srcId="{85A7B0BF-9DB1-4541-8BD0-7B7344F38A90}" destId="{21A50C1A-C0DD-4ADB-95EC-FAD329816330}" srcOrd="0" destOrd="0" parTransId="{189D0E7E-61EE-4242-BE56-0315F02CD7AD}" sibTransId="{2C90FF80-CA33-4074-B097-446C192BA59A}"/>
    <dgm:cxn modelId="{801AAB55-64E6-4570-AAE1-2E5FADEA073F}" type="presOf" srcId="{C70FFF59-E692-4619-945D-E7CAE010471F}" destId="{B40D5586-BF7A-4D3C-A1A2-0509203EFB5C}" srcOrd="0" destOrd="0" presId="urn:microsoft.com/office/officeart/2005/8/layout/hierarchy1"/>
    <dgm:cxn modelId="{3BED8DF9-1E4B-4BF6-99AD-69950CFE69B6}" srcId="{3657D84D-A3C4-402F-92EA-D153F894EB1D}" destId="{F04F6B87-0106-4CDD-B568-6BB15A3444C8}" srcOrd="0" destOrd="0" parTransId="{F29600B2-0407-4E76-B571-9030AFF92EDA}" sibTransId="{74823902-83AF-42F3-9B76-E9A36D9549AF}"/>
    <dgm:cxn modelId="{7DFC23D3-4D7B-4D65-909F-09BCB353B3F1}" type="presOf" srcId="{886D2892-8908-4EE9-8C20-6C9F1C754716}" destId="{B5F250A4-9B39-44F5-BE91-4D4724C4F947}" srcOrd="0" destOrd="0" presId="urn:microsoft.com/office/officeart/2005/8/layout/hierarchy1"/>
    <dgm:cxn modelId="{C665E593-E3A6-45CA-A0B1-5ACD6D0EAF1B}" type="presOf" srcId="{D963BDB6-989E-4E6B-84FC-AFD32CF00879}" destId="{91AFB4E5-D2E3-411A-A7B3-6F7C808AE100}" srcOrd="0" destOrd="0" presId="urn:microsoft.com/office/officeart/2005/8/layout/hierarchy1"/>
    <dgm:cxn modelId="{80BC9D25-F7A6-49B1-A494-D9D8F6689858}" srcId="{F04F6B87-0106-4CDD-B568-6BB15A3444C8}" destId="{85A7B0BF-9DB1-4541-8BD0-7B7344F38A90}" srcOrd="1" destOrd="0" parTransId="{F2C67F25-38CB-4B4A-AB06-45E036621393}" sibTransId="{4520D508-0435-4B78-AFFC-1EEB98F07792}"/>
    <dgm:cxn modelId="{A4286D50-CE32-497A-8BDC-B39F37C6761E}" type="presOf" srcId="{6FCCDA52-0CF1-44F6-AFBD-D62384AEB985}" destId="{EEBB4FA4-D0DA-427D-9712-7129859E8543}" srcOrd="0" destOrd="0" presId="urn:microsoft.com/office/officeart/2005/8/layout/hierarchy1"/>
    <dgm:cxn modelId="{DAB997CA-24BE-42B2-AF7E-07D6D325F1D5}" type="presOf" srcId="{189D0E7E-61EE-4242-BE56-0315F02CD7AD}" destId="{FB95F98B-BB4E-46B2-95B6-4235A3319743}" srcOrd="0" destOrd="0" presId="urn:microsoft.com/office/officeart/2005/8/layout/hierarchy1"/>
    <dgm:cxn modelId="{7B9396FC-F6C0-4AB6-886E-B73887AEC5FC}" srcId="{6FCCDA52-0CF1-44F6-AFBD-D62384AEB985}" destId="{86C8F32E-15CC-4F57-85B7-1AACD0E8FD82}" srcOrd="1" destOrd="0" parTransId="{DDC3CFCA-6BF5-4FE3-A288-15D5DA48DEC7}" sibTransId="{67251A2B-B9F6-4D3F-9202-CB503D982812}"/>
    <dgm:cxn modelId="{58CC05D7-9BCB-403A-B75D-F9D3E6A31384}" type="presOf" srcId="{7920D63C-F094-4ECE-A367-480EA392F57A}" destId="{8D7E632B-2B31-4A9E-B30B-81BC9841BFA7}" srcOrd="0" destOrd="0" presId="urn:microsoft.com/office/officeart/2005/8/layout/hierarchy1"/>
    <dgm:cxn modelId="{0CF32C22-1E2C-49E2-AFF5-ED872AA1B89F}" type="presParOf" srcId="{F4853584-227A-4D0A-92F9-6C795056D467}" destId="{5175CFE8-D022-4BF6-9E8B-774B4E9B49D2}" srcOrd="0" destOrd="0" presId="urn:microsoft.com/office/officeart/2005/8/layout/hierarchy1"/>
    <dgm:cxn modelId="{C12CC174-CCCF-408A-8AC6-79B49AD3981D}" type="presParOf" srcId="{5175CFE8-D022-4BF6-9E8B-774B4E9B49D2}" destId="{975FB79F-C3A0-4075-AA83-582460561976}" srcOrd="0" destOrd="0" presId="urn:microsoft.com/office/officeart/2005/8/layout/hierarchy1"/>
    <dgm:cxn modelId="{C7C30683-E5A6-4B19-A04A-FA8025EF49BD}" type="presParOf" srcId="{975FB79F-C3A0-4075-AA83-582460561976}" destId="{2896DDA3-B4A2-4942-B859-D68EE3E9B648}" srcOrd="0" destOrd="0" presId="urn:microsoft.com/office/officeart/2005/8/layout/hierarchy1"/>
    <dgm:cxn modelId="{48DDB61D-72E7-4830-860F-F2BD45087BFB}" type="presParOf" srcId="{975FB79F-C3A0-4075-AA83-582460561976}" destId="{EECD19DF-819F-4C91-9FBB-E85BD257869D}" srcOrd="1" destOrd="0" presId="urn:microsoft.com/office/officeart/2005/8/layout/hierarchy1"/>
    <dgm:cxn modelId="{0A2A4065-2D54-4880-8C1A-7BFED6382212}" type="presParOf" srcId="{5175CFE8-D022-4BF6-9E8B-774B4E9B49D2}" destId="{F2CDA1F3-8ED7-4DC4-A0D3-16230BBFC74F}" srcOrd="1" destOrd="0" presId="urn:microsoft.com/office/officeart/2005/8/layout/hierarchy1"/>
    <dgm:cxn modelId="{38178C04-33D0-4773-8203-FF4EF34FEC26}" type="presParOf" srcId="{F2CDA1F3-8ED7-4DC4-A0D3-16230BBFC74F}" destId="{B5F250A4-9B39-44F5-BE91-4D4724C4F947}" srcOrd="0" destOrd="0" presId="urn:microsoft.com/office/officeart/2005/8/layout/hierarchy1"/>
    <dgm:cxn modelId="{CCE35BB7-A614-4074-8B61-435F3A57D2FB}" type="presParOf" srcId="{F2CDA1F3-8ED7-4DC4-A0D3-16230BBFC74F}" destId="{ECAD6EC8-A1D4-49A6-8678-9CCAF657305D}" srcOrd="1" destOrd="0" presId="urn:microsoft.com/office/officeart/2005/8/layout/hierarchy1"/>
    <dgm:cxn modelId="{AC97547C-8897-4D9C-9F16-112D18A5BCC5}" type="presParOf" srcId="{ECAD6EC8-A1D4-49A6-8678-9CCAF657305D}" destId="{220FE53F-A68F-4E9F-87C6-F067476BC179}" srcOrd="0" destOrd="0" presId="urn:microsoft.com/office/officeart/2005/8/layout/hierarchy1"/>
    <dgm:cxn modelId="{3345B79F-C6D1-48B6-8D2E-FA9B40FB808A}" type="presParOf" srcId="{220FE53F-A68F-4E9F-87C6-F067476BC179}" destId="{947FF2B0-FEA9-423F-B56F-579B237BB54C}" srcOrd="0" destOrd="0" presId="urn:microsoft.com/office/officeart/2005/8/layout/hierarchy1"/>
    <dgm:cxn modelId="{CECFAD39-FABF-4868-AE7B-0F3024A47AB7}" type="presParOf" srcId="{220FE53F-A68F-4E9F-87C6-F067476BC179}" destId="{5A2081F7-588C-4B46-B3F0-FDDB7D004AB3}" srcOrd="1" destOrd="0" presId="urn:microsoft.com/office/officeart/2005/8/layout/hierarchy1"/>
    <dgm:cxn modelId="{B04F1F62-0D28-41F6-9BA1-CF1F6C37C3A0}" type="presParOf" srcId="{ECAD6EC8-A1D4-49A6-8678-9CCAF657305D}" destId="{0D7F770A-28D7-4392-9DCF-843F84A3E978}" srcOrd="1" destOrd="0" presId="urn:microsoft.com/office/officeart/2005/8/layout/hierarchy1"/>
    <dgm:cxn modelId="{EA28EE76-5440-4981-B74B-2793016419DA}" type="presParOf" srcId="{F2CDA1F3-8ED7-4DC4-A0D3-16230BBFC74F}" destId="{8D7E632B-2B31-4A9E-B30B-81BC9841BFA7}" srcOrd="2" destOrd="0" presId="urn:microsoft.com/office/officeart/2005/8/layout/hierarchy1"/>
    <dgm:cxn modelId="{BC60E5F1-57AA-40DF-8327-96BA69991E31}" type="presParOf" srcId="{F2CDA1F3-8ED7-4DC4-A0D3-16230BBFC74F}" destId="{769429BB-01DB-475F-BEC4-699D8356386A}" srcOrd="3" destOrd="0" presId="urn:microsoft.com/office/officeart/2005/8/layout/hierarchy1"/>
    <dgm:cxn modelId="{B6375500-53B0-4B71-A70A-F1E30AD1E955}" type="presParOf" srcId="{769429BB-01DB-475F-BEC4-699D8356386A}" destId="{DAA572C0-901E-427A-BDBC-EB62DBC797C1}" srcOrd="0" destOrd="0" presId="urn:microsoft.com/office/officeart/2005/8/layout/hierarchy1"/>
    <dgm:cxn modelId="{19B9E0AD-B250-4E94-8D45-CD46813A3536}" type="presParOf" srcId="{DAA572C0-901E-427A-BDBC-EB62DBC797C1}" destId="{E1A89B2F-5907-497C-90E4-EF2A489373C9}" srcOrd="0" destOrd="0" presId="urn:microsoft.com/office/officeart/2005/8/layout/hierarchy1"/>
    <dgm:cxn modelId="{76404FF3-70BA-4B72-8EAD-F29EABCB5E85}" type="presParOf" srcId="{DAA572C0-901E-427A-BDBC-EB62DBC797C1}" destId="{AD32D8AE-36DE-4BCA-806B-6C1418267269}" srcOrd="1" destOrd="0" presId="urn:microsoft.com/office/officeart/2005/8/layout/hierarchy1"/>
    <dgm:cxn modelId="{236EFA93-2CFB-4148-AD42-015A5B51DC1A}" type="presParOf" srcId="{769429BB-01DB-475F-BEC4-699D8356386A}" destId="{3D7AED55-7A3E-41C7-BFFE-61F57E2E7B5F}" srcOrd="1" destOrd="0" presId="urn:microsoft.com/office/officeart/2005/8/layout/hierarchy1"/>
    <dgm:cxn modelId="{46A46AAC-AA9B-42E7-B7F9-BF81278FA721}" type="presParOf" srcId="{3D7AED55-7A3E-41C7-BFFE-61F57E2E7B5F}" destId="{2F2E36FC-7861-4399-A4C1-1A4EA68C3F55}" srcOrd="0" destOrd="0" presId="urn:microsoft.com/office/officeart/2005/8/layout/hierarchy1"/>
    <dgm:cxn modelId="{5713A42B-74AB-4379-BD04-4F315E0AC8E1}" type="presParOf" srcId="{3D7AED55-7A3E-41C7-BFFE-61F57E2E7B5F}" destId="{3A2B65D1-D741-467E-8BCE-63BA8FEC321C}" srcOrd="1" destOrd="0" presId="urn:microsoft.com/office/officeart/2005/8/layout/hierarchy1"/>
    <dgm:cxn modelId="{0A132ECA-1FF1-4A4A-B82D-966728644C8B}" type="presParOf" srcId="{3A2B65D1-D741-467E-8BCE-63BA8FEC321C}" destId="{BC555471-5E18-4B98-93AA-E90B6AC57638}" srcOrd="0" destOrd="0" presId="urn:microsoft.com/office/officeart/2005/8/layout/hierarchy1"/>
    <dgm:cxn modelId="{A44E6EA9-2887-4F30-B840-715A25A332DA}" type="presParOf" srcId="{BC555471-5E18-4B98-93AA-E90B6AC57638}" destId="{48622D01-CE59-4985-9C63-F9B08D8B3243}" srcOrd="0" destOrd="0" presId="urn:microsoft.com/office/officeart/2005/8/layout/hierarchy1"/>
    <dgm:cxn modelId="{C256CA93-5BE5-47F4-8C73-5BDB71B9BC4E}" type="presParOf" srcId="{BC555471-5E18-4B98-93AA-E90B6AC57638}" destId="{96C62314-35A8-49E0-8C6D-67FA2A5C2682}" srcOrd="1" destOrd="0" presId="urn:microsoft.com/office/officeart/2005/8/layout/hierarchy1"/>
    <dgm:cxn modelId="{84B85E50-1079-455E-88B9-F578F4506A10}" type="presParOf" srcId="{3A2B65D1-D741-467E-8BCE-63BA8FEC321C}" destId="{7C356630-1797-490D-97D9-C3A4269DBC76}" srcOrd="1" destOrd="0" presId="urn:microsoft.com/office/officeart/2005/8/layout/hierarchy1"/>
    <dgm:cxn modelId="{36F8E20B-3C02-40A8-B2F3-9F27EBD85625}" type="presParOf" srcId="{7C356630-1797-490D-97D9-C3A4269DBC76}" destId="{849378B5-57AC-4D18-84A6-12245970A9F5}" srcOrd="0" destOrd="0" presId="urn:microsoft.com/office/officeart/2005/8/layout/hierarchy1"/>
    <dgm:cxn modelId="{6FA197C7-D6CC-4DF4-BBD8-954CDF261C6E}" type="presParOf" srcId="{7C356630-1797-490D-97D9-C3A4269DBC76}" destId="{DC0675B0-D94A-4AFC-97C5-F6F6417870B1}" srcOrd="1" destOrd="0" presId="urn:microsoft.com/office/officeart/2005/8/layout/hierarchy1"/>
    <dgm:cxn modelId="{194E86D3-F151-41A8-B0D8-53E0E39116AB}" type="presParOf" srcId="{DC0675B0-D94A-4AFC-97C5-F6F6417870B1}" destId="{71BAD4F0-7D2E-454E-89F6-24F3F7893478}" srcOrd="0" destOrd="0" presId="urn:microsoft.com/office/officeart/2005/8/layout/hierarchy1"/>
    <dgm:cxn modelId="{4147B5F4-8DB2-4B64-ABBD-F4934707C18F}" type="presParOf" srcId="{71BAD4F0-7D2E-454E-89F6-24F3F7893478}" destId="{8E7C4371-37ED-40A8-AFC7-9455939B5D18}" srcOrd="0" destOrd="0" presId="urn:microsoft.com/office/officeart/2005/8/layout/hierarchy1"/>
    <dgm:cxn modelId="{F0E7D83D-C3F9-42AA-9CF5-44DEA5BC8266}" type="presParOf" srcId="{71BAD4F0-7D2E-454E-89F6-24F3F7893478}" destId="{91AFB4E5-D2E3-411A-A7B3-6F7C808AE100}" srcOrd="1" destOrd="0" presId="urn:microsoft.com/office/officeart/2005/8/layout/hierarchy1"/>
    <dgm:cxn modelId="{154726A1-20EC-4DED-8B48-1AD5B484685F}" type="presParOf" srcId="{DC0675B0-D94A-4AFC-97C5-F6F6417870B1}" destId="{2450ABF5-B01D-4415-A63B-6A1908BC10CE}" srcOrd="1" destOrd="0" presId="urn:microsoft.com/office/officeart/2005/8/layout/hierarchy1"/>
    <dgm:cxn modelId="{57332594-2DFB-4C12-81C5-3388ABB33F00}" type="presParOf" srcId="{7C356630-1797-490D-97D9-C3A4269DBC76}" destId="{8E597AEF-40F4-4674-8594-3CBAD73764E2}" srcOrd="2" destOrd="0" presId="urn:microsoft.com/office/officeart/2005/8/layout/hierarchy1"/>
    <dgm:cxn modelId="{CD9BE3E7-ACD6-416A-871D-46FE09AFEA8E}" type="presParOf" srcId="{7C356630-1797-490D-97D9-C3A4269DBC76}" destId="{C1C5E2EF-B923-4864-8C04-8081B6BE5670}" srcOrd="3" destOrd="0" presId="urn:microsoft.com/office/officeart/2005/8/layout/hierarchy1"/>
    <dgm:cxn modelId="{DD64DE52-B02B-4126-BDE5-4E9A0A7E1EAF}" type="presParOf" srcId="{C1C5E2EF-B923-4864-8C04-8081B6BE5670}" destId="{1D1CE0B5-B4BD-4B5B-B4B6-146C249FA5E2}" srcOrd="0" destOrd="0" presId="urn:microsoft.com/office/officeart/2005/8/layout/hierarchy1"/>
    <dgm:cxn modelId="{A97B56CE-B42F-4466-B9E7-AA9DDF73B86A}" type="presParOf" srcId="{1D1CE0B5-B4BD-4B5B-B4B6-146C249FA5E2}" destId="{B3B3EC13-4BCB-4CC8-BFB3-DBA30E9DE789}" srcOrd="0" destOrd="0" presId="urn:microsoft.com/office/officeart/2005/8/layout/hierarchy1"/>
    <dgm:cxn modelId="{29DA9946-A356-4F8F-A6C3-A50B22BD9B4A}" type="presParOf" srcId="{1D1CE0B5-B4BD-4B5B-B4B6-146C249FA5E2}" destId="{99D60354-0037-4035-A599-DAE87AFFA9E4}" srcOrd="1" destOrd="0" presId="urn:microsoft.com/office/officeart/2005/8/layout/hierarchy1"/>
    <dgm:cxn modelId="{0745598B-36A8-4903-8191-7029E6AC1D62}" type="presParOf" srcId="{C1C5E2EF-B923-4864-8C04-8081B6BE5670}" destId="{5F63A684-E446-48C7-8708-9646058AC80E}" srcOrd="1" destOrd="0" presId="urn:microsoft.com/office/officeart/2005/8/layout/hierarchy1"/>
    <dgm:cxn modelId="{F4EC6DC7-DAC5-419E-B191-A910E7C66A4B}" type="presParOf" srcId="{5F63A684-E446-48C7-8708-9646058AC80E}" destId="{FB95F98B-BB4E-46B2-95B6-4235A3319743}" srcOrd="0" destOrd="0" presId="urn:microsoft.com/office/officeart/2005/8/layout/hierarchy1"/>
    <dgm:cxn modelId="{BB36AB18-616C-44D4-8B70-81099A77FCA2}" type="presParOf" srcId="{5F63A684-E446-48C7-8708-9646058AC80E}" destId="{DFCA89E3-8DCD-4157-9AEA-A5B929D6B7F5}" srcOrd="1" destOrd="0" presId="urn:microsoft.com/office/officeart/2005/8/layout/hierarchy1"/>
    <dgm:cxn modelId="{6C846C9D-1AB0-4B66-B4BF-F89541FAC205}" type="presParOf" srcId="{DFCA89E3-8DCD-4157-9AEA-A5B929D6B7F5}" destId="{411B1F1A-8B1D-45BF-8EBF-D3CAEB62E54E}" srcOrd="0" destOrd="0" presId="urn:microsoft.com/office/officeart/2005/8/layout/hierarchy1"/>
    <dgm:cxn modelId="{0651D7B1-950F-4C1A-90EA-90813F28FD69}" type="presParOf" srcId="{411B1F1A-8B1D-45BF-8EBF-D3CAEB62E54E}" destId="{D6A5C65D-FFF9-4B8C-9EBF-FB7BA1215072}" srcOrd="0" destOrd="0" presId="urn:microsoft.com/office/officeart/2005/8/layout/hierarchy1"/>
    <dgm:cxn modelId="{92F084B7-A845-4E99-895B-6CCB5034DBDA}" type="presParOf" srcId="{411B1F1A-8B1D-45BF-8EBF-D3CAEB62E54E}" destId="{C1A2C469-7F16-42FA-97F2-5265E691F8FE}" srcOrd="1" destOrd="0" presId="urn:microsoft.com/office/officeart/2005/8/layout/hierarchy1"/>
    <dgm:cxn modelId="{7435168E-44CA-4603-9C09-D2BA8DFB32A2}" type="presParOf" srcId="{DFCA89E3-8DCD-4157-9AEA-A5B929D6B7F5}" destId="{351A474A-F10D-4290-AAA4-C7FDA35692C3}" srcOrd="1" destOrd="0" presId="urn:microsoft.com/office/officeart/2005/8/layout/hierarchy1"/>
    <dgm:cxn modelId="{6C34BBFA-28BA-4DF1-A80B-ABA5E228EBC7}" type="presParOf" srcId="{3D7AED55-7A3E-41C7-BFFE-61F57E2E7B5F}" destId="{BF7B1CD4-2AB7-4247-857F-0C6F1ECEF666}" srcOrd="2" destOrd="0" presId="urn:microsoft.com/office/officeart/2005/8/layout/hierarchy1"/>
    <dgm:cxn modelId="{CDE509E1-7AC2-4393-9733-AE339CE253BD}" type="presParOf" srcId="{3D7AED55-7A3E-41C7-BFFE-61F57E2E7B5F}" destId="{A7EE6A4D-E48A-4A4E-917A-3F48BE31901E}" srcOrd="3" destOrd="0" presId="urn:microsoft.com/office/officeart/2005/8/layout/hierarchy1"/>
    <dgm:cxn modelId="{D4431F1A-DD21-4286-98DF-1B0C3241EBE0}" type="presParOf" srcId="{A7EE6A4D-E48A-4A4E-917A-3F48BE31901E}" destId="{1365C8D5-6A2C-4E71-9E60-C7572BF21259}" srcOrd="0" destOrd="0" presId="urn:microsoft.com/office/officeart/2005/8/layout/hierarchy1"/>
    <dgm:cxn modelId="{141D612F-9D01-448F-898C-DF682E14DB47}" type="presParOf" srcId="{1365C8D5-6A2C-4E71-9E60-C7572BF21259}" destId="{6A5536FD-287B-4389-A280-0397EA9CAA91}" srcOrd="0" destOrd="0" presId="urn:microsoft.com/office/officeart/2005/8/layout/hierarchy1"/>
    <dgm:cxn modelId="{2ED1B8B2-D17F-4CBC-AE30-7C7E5BFAE839}" type="presParOf" srcId="{1365C8D5-6A2C-4E71-9E60-C7572BF21259}" destId="{EEBB4FA4-D0DA-427D-9712-7129859E8543}" srcOrd="1" destOrd="0" presId="urn:microsoft.com/office/officeart/2005/8/layout/hierarchy1"/>
    <dgm:cxn modelId="{55F9C3F1-73A3-4422-B773-A7AC982DA132}" type="presParOf" srcId="{A7EE6A4D-E48A-4A4E-917A-3F48BE31901E}" destId="{7B0CDE99-9279-4975-BA01-E00E75989BDA}" srcOrd="1" destOrd="0" presId="urn:microsoft.com/office/officeart/2005/8/layout/hierarchy1"/>
    <dgm:cxn modelId="{0B170103-4EFB-49A9-952F-EEBA1E609F94}" type="presParOf" srcId="{7B0CDE99-9279-4975-BA01-E00E75989BDA}" destId="{B40D5586-BF7A-4D3C-A1A2-0509203EFB5C}" srcOrd="0" destOrd="0" presId="urn:microsoft.com/office/officeart/2005/8/layout/hierarchy1"/>
    <dgm:cxn modelId="{F2D9E661-7178-4822-8B31-9123F3D17547}" type="presParOf" srcId="{7B0CDE99-9279-4975-BA01-E00E75989BDA}" destId="{94F37962-7FA7-49C0-900D-D261168B90D7}" srcOrd="1" destOrd="0" presId="urn:microsoft.com/office/officeart/2005/8/layout/hierarchy1"/>
    <dgm:cxn modelId="{4238B8A7-002E-4359-81A5-AC367248E724}" type="presParOf" srcId="{94F37962-7FA7-49C0-900D-D261168B90D7}" destId="{7A39D04F-752E-4A40-B88D-F2D77D785ED8}" srcOrd="0" destOrd="0" presId="urn:microsoft.com/office/officeart/2005/8/layout/hierarchy1"/>
    <dgm:cxn modelId="{A2AC7445-FC96-491C-A9D6-47D13C9EB620}" type="presParOf" srcId="{7A39D04F-752E-4A40-B88D-F2D77D785ED8}" destId="{E8F4F582-FAFB-40F7-8588-8D8559822A6E}" srcOrd="0" destOrd="0" presId="urn:microsoft.com/office/officeart/2005/8/layout/hierarchy1"/>
    <dgm:cxn modelId="{4121E8C6-2F99-40A9-A542-4102883DFEC2}" type="presParOf" srcId="{7A39D04F-752E-4A40-B88D-F2D77D785ED8}" destId="{65ED6CF8-FDEB-471F-A05E-A2A6C204B86F}" srcOrd="1" destOrd="0" presId="urn:microsoft.com/office/officeart/2005/8/layout/hierarchy1"/>
    <dgm:cxn modelId="{0665ED05-A725-4CBC-85E0-405C2E650E51}" type="presParOf" srcId="{94F37962-7FA7-49C0-900D-D261168B90D7}" destId="{9FB4C01E-D6BF-4483-B446-7BD146A0FA55}" srcOrd="1" destOrd="0" presId="urn:microsoft.com/office/officeart/2005/8/layout/hierarchy1"/>
    <dgm:cxn modelId="{14728758-0D2C-4022-BAAE-6B2965254D95}" type="presParOf" srcId="{7B0CDE99-9279-4975-BA01-E00E75989BDA}" destId="{2A24D4C5-AF2A-4B4F-B0CF-A1127459F3FD}" srcOrd="2" destOrd="0" presId="urn:microsoft.com/office/officeart/2005/8/layout/hierarchy1"/>
    <dgm:cxn modelId="{41A7B7E9-A3BF-426B-BD01-8F6EAF13D784}" type="presParOf" srcId="{7B0CDE99-9279-4975-BA01-E00E75989BDA}" destId="{CB07F9CE-9BCE-4860-893E-0AA236E0B259}" srcOrd="3" destOrd="0" presId="urn:microsoft.com/office/officeart/2005/8/layout/hierarchy1"/>
    <dgm:cxn modelId="{FC6CC79D-2C36-42FB-84F5-201E2EB8F8BF}" type="presParOf" srcId="{CB07F9CE-9BCE-4860-893E-0AA236E0B259}" destId="{50E2D056-CC57-414A-A29A-107BEAEC190F}" srcOrd="0" destOrd="0" presId="urn:microsoft.com/office/officeart/2005/8/layout/hierarchy1"/>
    <dgm:cxn modelId="{13D9BDFF-7B65-43D8-B25F-94D482698287}" type="presParOf" srcId="{50E2D056-CC57-414A-A29A-107BEAEC190F}" destId="{22F1A7D8-620A-4BF9-A7E8-710B579666C8}" srcOrd="0" destOrd="0" presId="urn:microsoft.com/office/officeart/2005/8/layout/hierarchy1"/>
    <dgm:cxn modelId="{BAFE6779-BA77-46CB-8CF3-E3375B38CA56}" type="presParOf" srcId="{50E2D056-CC57-414A-A29A-107BEAEC190F}" destId="{E5890A6D-A1BF-4730-9551-9402D430AB9B}" srcOrd="1" destOrd="0" presId="urn:microsoft.com/office/officeart/2005/8/layout/hierarchy1"/>
    <dgm:cxn modelId="{923B014C-1F9F-404C-B6DC-5CED4376E935}" type="presParOf" srcId="{CB07F9CE-9BCE-4860-893E-0AA236E0B259}" destId="{08095369-B592-4AE8-B2DD-AF60145A61C5}" srcOrd="1" destOrd="0" presId="urn:microsoft.com/office/officeart/2005/8/layout/hierarchy1"/>
    <dgm:cxn modelId="{3A84B50C-8DCA-4243-96BB-5FC5FB49F6B7}" type="presParOf" srcId="{08095369-B592-4AE8-B2DD-AF60145A61C5}" destId="{A595FA7B-E714-456E-B882-65D03632D8E2}" srcOrd="0" destOrd="0" presId="urn:microsoft.com/office/officeart/2005/8/layout/hierarchy1"/>
    <dgm:cxn modelId="{50EB668F-48E9-4CC6-84DB-E3EB5DF44E55}" type="presParOf" srcId="{08095369-B592-4AE8-B2DD-AF60145A61C5}" destId="{CB7575BE-0B91-4B99-8009-1FC1B78DDE95}" srcOrd="1" destOrd="0" presId="urn:microsoft.com/office/officeart/2005/8/layout/hierarchy1"/>
    <dgm:cxn modelId="{0265FDAB-41DA-4AD1-A888-41E551FE4558}" type="presParOf" srcId="{CB7575BE-0B91-4B99-8009-1FC1B78DDE95}" destId="{E664F1AE-092E-420E-B8CD-43ADD5FB301B}" srcOrd="0" destOrd="0" presId="urn:microsoft.com/office/officeart/2005/8/layout/hierarchy1"/>
    <dgm:cxn modelId="{C0354E8D-73A4-4E7C-A43B-9C5C1542B9C8}" type="presParOf" srcId="{E664F1AE-092E-420E-B8CD-43ADD5FB301B}" destId="{A9CF9DDC-DF6E-4676-9CF8-D96E8CB1365D}" srcOrd="0" destOrd="0" presId="urn:microsoft.com/office/officeart/2005/8/layout/hierarchy1"/>
    <dgm:cxn modelId="{E654DB8F-3C57-4228-8969-3162297B379E}" type="presParOf" srcId="{E664F1AE-092E-420E-B8CD-43ADD5FB301B}" destId="{73206F61-DC16-4D9B-9195-88A55D0FFB0B}" srcOrd="1" destOrd="0" presId="urn:microsoft.com/office/officeart/2005/8/layout/hierarchy1"/>
    <dgm:cxn modelId="{907F173F-8234-4DCD-A0CA-9C5AFAC226D2}" type="presParOf" srcId="{CB7575BE-0B91-4B99-8009-1FC1B78DDE95}" destId="{6B055C83-AE4F-454D-8049-211EE7827B5A}" srcOrd="1" destOrd="0" presId="urn:microsoft.com/office/officeart/2005/8/layout/hierarchy1"/>
    <dgm:cxn modelId="{2A9688B3-B658-43C3-999E-0A431A7A61EF}" type="presParOf" srcId="{7B0CDE99-9279-4975-BA01-E00E75989BDA}" destId="{0426E8C0-786A-4E00-A557-2DF49674492B}" srcOrd="4" destOrd="0" presId="urn:microsoft.com/office/officeart/2005/8/layout/hierarchy1"/>
    <dgm:cxn modelId="{99B14CEC-1BFB-4F10-8B24-3013CE9B50A4}" type="presParOf" srcId="{7B0CDE99-9279-4975-BA01-E00E75989BDA}" destId="{C2E9D0C9-F6EC-47FD-B6EE-920271818B80}" srcOrd="5" destOrd="0" presId="urn:microsoft.com/office/officeart/2005/8/layout/hierarchy1"/>
    <dgm:cxn modelId="{53B2DC52-CB3A-4FE7-8427-D6A5C46E2BAF}" type="presParOf" srcId="{C2E9D0C9-F6EC-47FD-B6EE-920271818B80}" destId="{F826BE7E-839C-4EBA-96FB-3D9EF44B0699}" srcOrd="0" destOrd="0" presId="urn:microsoft.com/office/officeart/2005/8/layout/hierarchy1"/>
    <dgm:cxn modelId="{1F5F9CD2-BF7F-4EBE-873E-E17AE74C5181}" type="presParOf" srcId="{F826BE7E-839C-4EBA-96FB-3D9EF44B0699}" destId="{E51E671E-4ED9-48D0-B0D8-080A98735334}" srcOrd="0" destOrd="0" presId="urn:microsoft.com/office/officeart/2005/8/layout/hierarchy1"/>
    <dgm:cxn modelId="{654FA9C8-2192-43B2-B112-A21C4E79F686}" type="presParOf" srcId="{F826BE7E-839C-4EBA-96FB-3D9EF44B0699}" destId="{84ABC619-916D-429D-B5E7-65F139AA57C9}" srcOrd="1" destOrd="0" presId="urn:microsoft.com/office/officeart/2005/8/layout/hierarchy1"/>
    <dgm:cxn modelId="{539FA4D2-0A3B-492F-9652-983214F16952}" type="presParOf" srcId="{C2E9D0C9-F6EC-47FD-B6EE-920271818B80}" destId="{5F353078-D11A-4A6E-A717-3094EF469270}" srcOrd="1" destOrd="0" presId="urn:microsoft.com/office/officeart/2005/8/layout/hierarchy1"/>
    <dgm:cxn modelId="{42C63749-D9D0-4FA6-85A5-86401402FE4E}" type="presParOf" srcId="{F2CDA1F3-8ED7-4DC4-A0D3-16230BBFC74F}" destId="{886A8DB3-8D02-4708-80FE-D59A309D861D}" srcOrd="4" destOrd="0" presId="urn:microsoft.com/office/officeart/2005/8/layout/hierarchy1"/>
    <dgm:cxn modelId="{C9283809-E251-4CA2-9CBC-485B426990D6}" type="presParOf" srcId="{F2CDA1F3-8ED7-4DC4-A0D3-16230BBFC74F}" destId="{6DC8F4D0-8CCB-41A8-B2A8-A482C7B3DDE3}" srcOrd="5" destOrd="0" presId="urn:microsoft.com/office/officeart/2005/8/layout/hierarchy1"/>
    <dgm:cxn modelId="{589231B5-D87D-408A-A65D-48B05593C80C}" type="presParOf" srcId="{6DC8F4D0-8CCB-41A8-B2A8-A482C7B3DDE3}" destId="{FD0D908D-FFA9-49DF-B8EA-42F75C2FC258}" srcOrd="0" destOrd="0" presId="urn:microsoft.com/office/officeart/2005/8/layout/hierarchy1"/>
    <dgm:cxn modelId="{6C849FC3-1BC6-4F21-8924-2D44DA0A2865}" type="presParOf" srcId="{FD0D908D-FFA9-49DF-B8EA-42F75C2FC258}" destId="{6AC3367F-C16E-4614-8B8E-36921B0237D6}" srcOrd="0" destOrd="0" presId="urn:microsoft.com/office/officeart/2005/8/layout/hierarchy1"/>
    <dgm:cxn modelId="{F42784FB-CF21-4CDB-BD2A-7B6A2A4E707F}" type="presParOf" srcId="{FD0D908D-FFA9-49DF-B8EA-42F75C2FC258}" destId="{0A251800-D7AA-4DF6-A12A-C1DAFD0EC0B6}" srcOrd="1" destOrd="0" presId="urn:microsoft.com/office/officeart/2005/8/layout/hierarchy1"/>
    <dgm:cxn modelId="{FF16F958-C85B-4EFA-8740-3CF69597F618}" type="presParOf" srcId="{6DC8F4D0-8CCB-41A8-B2A8-A482C7B3DDE3}" destId="{BDBCAF00-3225-476A-A8E9-C00D7C5ACE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A8DB3-8D02-4708-80FE-D59A309D861D}">
      <dsp:nvSpPr>
        <dsp:cNvPr id="0" name=""/>
        <dsp:cNvSpPr/>
      </dsp:nvSpPr>
      <dsp:spPr>
        <a:xfrm>
          <a:off x="3243068" y="796988"/>
          <a:ext cx="1821152" cy="265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69"/>
              </a:lnTo>
              <a:lnTo>
                <a:pt x="1821152" y="156969"/>
              </a:lnTo>
              <a:lnTo>
                <a:pt x="1821152" y="265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6E8C0-786A-4E00-A557-2DF49674492B}">
      <dsp:nvSpPr>
        <dsp:cNvPr id="0" name=""/>
        <dsp:cNvSpPr/>
      </dsp:nvSpPr>
      <dsp:spPr>
        <a:xfrm>
          <a:off x="4730008" y="3083790"/>
          <a:ext cx="1587289" cy="741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898"/>
              </a:lnTo>
              <a:lnTo>
                <a:pt x="1587289" y="632898"/>
              </a:lnTo>
              <a:lnTo>
                <a:pt x="1587289" y="741455"/>
              </a:lnTo>
            </a:path>
          </a:pathLst>
        </a:custGeo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5FA7B-E714-456E-B882-65D03632D8E2}">
      <dsp:nvSpPr>
        <dsp:cNvPr id="0" name=""/>
        <dsp:cNvSpPr/>
      </dsp:nvSpPr>
      <dsp:spPr>
        <a:xfrm>
          <a:off x="4839333" y="4569361"/>
          <a:ext cx="91440" cy="340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08"/>
              </a:lnTo>
            </a:path>
          </a:pathLst>
        </a:custGeo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4D4C5-AF2A-4B4F-B0CF-A1127459F3FD}">
      <dsp:nvSpPr>
        <dsp:cNvPr id="0" name=""/>
        <dsp:cNvSpPr/>
      </dsp:nvSpPr>
      <dsp:spPr>
        <a:xfrm>
          <a:off x="4730008" y="3083790"/>
          <a:ext cx="155045" cy="741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898"/>
              </a:lnTo>
              <a:lnTo>
                <a:pt x="155045" y="632898"/>
              </a:lnTo>
              <a:lnTo>
                <a:pt x="155045" y="741455"/>
              </a:lnTo>
            </a:path>
          </a:pathLst>
        </a:custGeo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D5586-BF7A-4D3C-A1A2-0509203EFB5C}">
      <dsp:nvSpPr>
        <dsp:cNvPr id="0" name=""/>
        <dsp:cNvSpPr/>
      </dsp:nvSpPr>
      <dsp:spPr>
        <a:xfrm>
          <a:off x="3308416" y="3083790"/>
          <a:ext cx="1421591" cy="719973"/>
        </a:xfrm>
        <a:custGeom>
          <a:avLst/>
          <a:gdLst/>
          <a:ahLst/>
          <a:cxnLst/>
          <a:rect l="0" t="0" r="0" b="0"/>
          <a:pathLst>
            <a:path>
              <a:moveTo>
                <a:pt x="1421591" y="0"/>
              </a:moveTo>
              <a:lnTo>
                <a:pt x="1421591" y="611415"/>
              </a:lnTo>
              <a:lnTo>
                <a:pt x="0" y="611415"/>
              </a:lnTo>
              <a:lnTo>
                <a:pt x="0" y="719973"/>
              </a:lnTo>
            </a:path>
          </a:pathLst>
        </a:custGeo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B1CD4-2AB7-4247-857F-0C6F1ECEF666}">
      <dsp:nvSpPr>
        <dsp:cNvPr id="0" name=""/>
        <dsp:cNvSpPr/>
      </dsp:nvSpPr>
      <dsp:spPr>
        <a:xfrm>
          <a:off x="3243068" y="1859656"/>
          <a:ext cx="1486939" cy="480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60"/>
              </a:lnTo>
              <a:lnTo>
                <a:pt x="1486939" y="371460"/>
              </a:lnTo>
              <a:lnTo>
                <a:pt x="1486939" y="480018"/>
              </a:lnTo>
            </a:path>
          </a:pathLst>
        </a:custGeo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5F98B-BB4E-46B2-95B6-4235A3319743}">
      <dsp:nvSpPr>
        <dsp:cNvPr id="0" name=""/>
        <dsp:cNvSpPr/>
      </dsp:nvSpPr>
      <dsp:spPr>
        <a:xfrm>
          <a:off x="1974846" y="4569361"/>
          <a:ext cx="91440" cy="340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08"/>
              </a:lnTo>
            </a:path>
          </a:pathLst>
        </a:custGeo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97AEF-40F4-4674-8594-3CBAD73764E2}">
      <dsp:nvSpPr>
        <dsp:cNvPr id="0" name=""/>
        <dsp:cNvSpPr/>
      </dsp:nvSpPr>
      <dsp:spPr>
        <a:xfrm>
          <a:off x="1573076" y="3083790"/>
          <a:ext cx="447490" cy="741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898"/>
              </a:lnTo>
              <a:lnTo>
                <a:pt x="447490" y="632898"/>
              </a:lnTo>
              <a:lnTo>
                <a:pt x="447490" y="741455"/>
              </a:lnTo>
            </a:path>
          </a:pathLst>
        </a:custGeo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378B5-57AC-4D18-84A6-12245970A9F5}">
      <dsp:nvSpPr>
        <dsp:cNvPr id="0" name=""/>
        <dsp:cNvSpPr/>
      </dsp:nvSpPr>
      <dsp:spPr>
        <a:xfrm>
          <a:off x="663015" y="3083790"/>
          <a:ext cx="910060" cy="737422"/>
        </a:xfrm>
        <a:custGeom>
          <a:avLst/>
          <a:gdLst/>
          <a:ahLst/>
          <a:cxnLst/>
          <a:rect l="0" t="0" r="0" b="0"/>
          <a:pathLst>
            <a:path>
              <a:moveTo>
                <a:pt x="910060" y="0"/>
              </a:moveTo>
              <a:lnTo>
                <a:pt x="910060" y="628864"/>
              </a:lnTo>
              <a:lnTo>
                <a:pt x="0" y="628864"/>
              </a:lnTo>
              <a:lnTo>
                <a:pt x="0" y="737422"/>
              </a:lnTo>
            </a:path>
          </a:pathLst>
        </a:custGeo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E36FC-7861-4399-A4C1-1A4EA68C3F55}">
      <dsp:nvSpPr>
        <dsp:cNvPr id="0" name=""/>
        <dsp:cNvSpPr/>
      </dsp:nvSpPr>
      <dsp:spPr>
        <a:xfrm>
          <a:off x="1573076" y="1859656"/>
          <a:ext cx="1669992" cy="480018"/>
        </a:xfrm>
        <a:custGeom>
          <a:avLst/>
          <a:gdLst/>
          <a:ahLst/>
          <a:cxnLst/>
          <a:rect l="0" t="0" r="0" b="0"/>
          <a:pathLst>
            <a:path>
              <a:moveTo>
                <a:pt x="1669992" y="0"/>
              </a:moveTo>
              <a:lnTo>
                <a:pt x="1669992" y="371460"/>
              </a:lnTo>
              <a:lnTo>
                <a:pt x="0" y="371460"/>
              </a:lnTo>
              <a:lnTo>
                <a:pt x="0" y="480018"/>
              </a:lnTo>
            </a:path>
          </a:pathLst>
        </a:custGeom>
        <a:noFill/>
        <a:ln w="25400" cap="flat" cmpd="sng" algn="ctr">
          <a:solidFill>
            <a:srgbClr val="9999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E632B-2B31-4A9E-B30B-81BC9841BFA7}">
      <dsp:nvSpPr>
        <dsp:cNvPr id="0" name=""/>
        <dsp:cNvSpPr/>
      </dsp:nvSpPr>
      <dsp:spPr>
        <a:xfrm>
          <a:off x="3197348" y="796988"/>
          <a:ext cx="91440" cy="3185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52"/>
              </a:lnTo>
            </a:path>
          </a:pathLst>
        </a:custGeom>
        <a:noFill/>
        <a:ln w="25400" cap="flat" cmpd="sng" algn="ctr">
          <a:solidFill>
            <a:srgbClr val="9999FF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250A4-9B39-44F5-BE91-4D4724C4F947}">
      <dsp:nvSpPr>
        <dsp:cNvPr id="0" name=""/>
        <dsp:cNvSpPr/>
      </dsp:nvSpPr>
      <dsp:spPr>
        <a:xfrm>
          <a:off x="1679848" y="796988"/>
          <a:ext cx="1563219" cy="270579"/>
        </a:xfrm>
        <a:custGeom>
          <a:avLst/>
          <a:gdLst/>
          <a:ahLst/>
          <a:cxnLst/>
          <a:rect l="0" t="0" r="0" b="0"/>
          <a:pathLst>
            <a:path>
              <a:moveTo>
                <a:pt x="1563219" y="0"/>
              </a:moveTo>
              <a:lnTo>
                <a:pt x="1563219" y="162021"/>
              </a:lnTo>
              <a:lnTo>
                <a:pt x="0" y="162021"/>
              </a:lnTo>
              <a:lnTo>
                <a:pt x="0" y="27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6DDA3-B4A2-4942-B859-D68EE3E9B648}">
      <dsp:nvSpPr>
        <dsp:cNvPr id="0" name=""/>
        <dsp:cNvSpPr/>
      </dsp:nvSpPr>
      <dsp:spPr>
        <a:xfrm>
          <a:off x="2657150" y="52872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19DF-819F-4C91-9FBB-E85BD257869D}">
      <dsp:nvSpPr>
        <dsp:cNvPr id="0" name=""/>
        <dsp:cNvSpPr/>
      </dsp:nvSpPr>
      <dsp:spPr>
        <a:xfrm>
          <a:off x="2787354" y="176566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序列</a:t>
          </a:r>
          <a:r>
            <a:rPr lang="en-US" altLang="zh-CN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sequence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2809148" y="198360"/>
        <a:ext cx="1128247" cy="700527"/>
      </dsp:txXfrm>
    </dsp:sp>
    <dsp:sp modelId="{947FF2B0-FEA9-423F-B56F-579B237BB54C}">
      <dsp:nvSpPr>
        <dsp:cNvPr id="0" name=""/>
        <dsp:cNvSpPr/>
      </dsp:nvSpPr>
      <dsp:spPr>
        <a:xfrm>
          <a:off x="1093930" y="1067567"/>
          <a:ext cx="1171835" cy="744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081F7-588C-4B46-B3F0-FDDB7D004AB3}">
      <dsp:nvSpPr>
        <dsp:cNvPr id="0" name=""/>
        <dsp:cNvSpPr/>
      </dsp:nvSpPr>
      <dsp:spPr>
        <a:xfrm>
          <a:off x="1224134" y="1191261"/>
          <a:ext cx="1171835" cy="744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栈</a:t>
          </a:r>
          <a:endParaRPr lang="zh-CN" altLang="en-US" sz="1500" kern="1200"/>
        </a:p>
      </dsp:txBody>
      <dsp:txXfrm>
        <a:off x="1245928" y="1213055"/>
        <a:ext cx="1128247" cy="700527"/>
      </dsp:txXfrm>
    </dsp:sp>
    <dsp:sp modelId="{E1A89B2F-5907-497C-90E4-EF2A489373C9}">
      <dsp:nvSpPr>
        <dsp:cNvPr id="0" name=""/>
        <dsp:cNvSpPr/>
      </dsp:nvSpPr>
      <dsp:spPr>
        <a:xfrm>
          <a:off x="2657150" y="1115540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2D8AE-36DE-4BCA-806B-6C1418267269}">
      <dsp:nvSpPr>
        <dsp:cNvPr id="0" name=""/>
        <dsp:cNvSpPr/>
      </dsp:nvSpPr>
      <dsp:spPr>
        <a:xfrm>
          <a:off x="2787354" y="1239234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线性表</a:t>
          </a:r>
          <a:endParaRPr lang="en-US" altLang="zh-CN" sz="1500" kern="1200" smtClean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list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2809148" y="1261028"/>
        <a:ext cx="1128247" cy="700527"/>
      </dsp:txXfrm>
    </dsp:sp>
    <dsp:sp modelId="{48622D01-CE59-4985-9C63-F9B08D8B3243}">
      <dsp:nvSpPr>
        <dsp:cNvPr id="0" name=""/>
        <dsp:cNvSpPr/>
      </dsp:nvSpPr>
      <dsp:spPr>
        <a:xfrm>
          <a:off x="987158" y="2339674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62314-35A8-49E0-8C6D-67FA2A5C2682}">
      <dsp:nvSpPr>
        <dsp:cNvPr id="0" name=""/>
        <dsp:cNvSpPr/>
      </dsp:nvSpPr>
      <dsp:spPr>
        <a:xfrm>
          <a:off x="1117362" y="2463368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顺序表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1139156" y="2485162"/>
        <a:ext cx="1128247" cy="700527"/>
      </dsp:txXfrm>
    </dsp:sp>
    <dsp:sp modelId="{8E7C4371-37ED-40A8-AFC7-9455939B5D18}">
      <dsp:nvSpPr>
        <dsp:cNvPr id="0" name=""/>
        <dsp:cNvSpPr/>
      </dsp:nvSpPr>
      <dsp:spPr>
        <a:xfrm>
          <a:off x="77097" y="3821212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B4E5-D2E3-411A-A7B3-6F7C808AE100}">
      <dsp:nvSpPr>
        <dsp:cNvPr id="0" name=""/>
        <dsp:cNvSpPr/>
      </dsp:nvSpPr>
      <dsp:spPr>
        <a:xfrm>
          <a:off x="207301" y="3944906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Python	</a:t>
          </a: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列表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229095" y="3966700"/>
        <a:ext cx="1128247" cy="700527"/>
      </dsp:txXfrm>
    </dsp:sp>
    <dsp:sp modelId="{B3B3EC13-4BCB-4CC8-BFB3-DBA30E9DE789}">
      <dsp:nvSpPr>
        <dsp:cNvPr id="0" name=""/>
        <dsp:cNvSpPr/>
      </dsp:nvSpPr>
      <dsp:spPr>
        <a:xfrm>
          <a:off x="1434648" y="3825245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60354-0037-4035-A599-DAE87AFFA9E4}">
      <dsp:nvSpPr>
        <dsp:cNvPr id="0" name=""/>
        <dsp:cNvSpPr/>
      </dsp:nvSpPr>
      <dsp:spPr>
        <a:xfrm>
          <a:off x="1564852" y="3948939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底层数组实现的顺序表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1586646" y="3970733"/>
        <a:ext cx="1128247" cy="700527"/>
      </dsp:txXfrm>
    </dsp:sp>
    <dsp:sp modelId="{D6A5C65D-FFF9-4B8C-9EBF-FB7BA1215072}">
      <dsp:nvSpPr>
        <dsp:cNvPr id="0" name=""/>
        <dsp:cNvSpPr/>
      </dsp:nvSpPr>
      <dsp:spPr>
        <a:xfrm>
          <a:off x="1434648" y="4910170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2C469-7F16-42FA-97F2-5265E691F8FE}">
      <dsp:nvSpPr>
        <dsp:cNvPr id="0" name=""/>
        <dsp:cNvSpPr/>
      </dsp:nvSpPr>
      <dsp:spPr>
        <a:xfrm>
          <a:off x="1564852" y="5033864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集合运算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1586646" y="5055658"/>
        <a:ext cx="1128247" cy="700527"/>
      </dsp:txXfrm>
    </dsp:sp>
    <dsp:sp modelId="{6A5536FD-287B-4389-A280-0397EA9CAA91}">
      <dsp:nvSpPr>
        <dsp:cNvPr id="0" name=""/>
        <dsp:cNvSpPr/>
      </dsp:nvSpPr>
      <dsp:spPr>
        <a:xfrm>
          <a:off x="4144090" y="2339674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B4FA4-D0DA-427D-9712-7129859E8543}">
      <dsp:nvSpPr>
        <dsp:cNvPr id="0" name=""/>
        <dsp:cNvSpPr/>
      </dsp:nvSpPr>
      <dsp:spPr>
        <a:xfrm>
          <a:off x="4274294" y="2463368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链表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4296088" y="2485162"/>
        <a:ext cx="1128247" cy="700527"/>
      </dsp:txXfrm>
    </dsp:sp>
    <dsp:sp modelId="{E8F4F582-FAFB-40F7-8588-8D8559822A6E}">
      <dsp:nvSpPr>
        <dsp:cNvPr id="0" name=""/>
        <dsp:cNvSpPr/>
      </dsp:nvSpPr>
      <dsp:spPr>
        <a:xfrm>
          <a:off x="2722498" y="3803763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D6CF8-FDEB-471F-A05E-A2A6C204B86F}">
      <dsp:nvSpPr>
        <dsp:cNvPr id="0" name=""/>
        <dsp:cNvSpPr/>
      </dsp:nvSpPr>
      <dsp:spPr>
        <a:xfrm>
          <a:off x="2852702" y="3927456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单链表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2874496" y="3949250"/>
        <a:ext cx="1128247" cy="700527"/>
      </dsp:txXfrm>
    </dsp:sp>
    <dsp:sp modelId="{22F1A7D8-620A-4BF9-A7E8-710B579666C8}">
      <dsp:nvSpPr>
        <dsp:cNvPr id="0" name=""/>
        <dsp:cNvSpPr/>
      </dsp:nvSpPr>
      <dsp:spPr>
        <a:xfrm>
          <a:off x="4299135" y="3825245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90A6D-A1BF-4730-9551-9402D430AB9B}">
      <dsp:nvSpPr>
        <dsp:cNvPr id="0" name=""/>
        <dsp:cNvSpPr/>
      </dsp:nvSpPr>
      <dsp:spPr>
        <a:xfrm>
          <a:off x="4429339" y="3948939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循环链表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4451133" y="3970733"/>
        <a:ext cx="1128247" cy="700527"/>
      </dsp:txXfrm>
    </dsp:sp>
    <dsp:sp modelId="{A9CF9DDC-DF6E-4676-9CF8-D96E8CB1365D}">
      <dsp:nvSpPr>
        <dsp:cNvPr id="0" name=""/>
        <dsp:cNvSpPr/>
      </dsp:nvSpPr>
      <dsp:spPr>
        <a:xfrm>
          <a:off x="4299135" y="4910170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06F61-DC16-4D9B-9195-88A55D0FFB0B}">
      <dsp:nvSpPr>
        <dsp:cNvPr id="0" name=""/>
        <dsp:cNvSpPr/>
      </dsp:nvSpPr>
      <dsp:spPr>
        <a:xfrm>
          <a:off x="4429339" y="5033864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约瑟夫环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4451133" y="5055658"/>
        <a:ext cx="1128247" cy="700527"/>
      </dsp:txXfrm>
    </dsp:sp>
    <dsp:sp modelId="{E51E671E-4ED9-48D0-B0D8-080A98735334}">
      <dsp:nvSpPr>
        <dsp:cNvPr id="0" name=""/>
        <dsp:cNvSpPr/>
      </dsp:nvSpPr>
      <dsp:spPr>
        <a:xfrm>
          <a:off x="5731379" y="3825245"/>
          <a:ext cx="1171835" cy="744115"/>
        </a:xfrm>
        <a:prstGeom prst="roundRect">
          <a:avLst>
            <a:gd name="adj" fmla="val 10000"/>
          </a:avLst>
        </a:prstGeom>
        <a:solidFill>
          <a:srgbClr val="9999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BC619-916D-429D-B5E7-65F139AA57C9}">
      <dsp:nvSpPr>
        <dsp:cNvPr id="0" name=""/>
        <dsp:cNvSpPr/>
      </dsp:nvSpPr>
      <dsp:spPr>
        <a:xfrm>
          <a:off x="5861583" y="3948939"/>
          <a:ext cx="1171835" cy="744115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999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/>
              <a:cs typeface="+mn-cs"/>
            </a:rPr>
            <a:t>双向链表</a:t>
          </a:r>
          <a:endParaRPr lang="zh-CN" alt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宋体"/>
            <a:cs typeface="+mn-cs"/>
          </a:endParaRPr>
        </a:p>
      </dsp:txBody>
      <dsp:txXfrm>
        <a:off x="5883377" y="3970733"/>
        <a:ext cx="1128247" cy="700527"/>
      </dsp:txXfrm>
    </dsp:sp>
    <dsp:sp modelId="{6AC3367F-C16E-4614-8B8E-36921B0237D6}">
      <dsp:nvSpPr>
        <dsp:cNvPr id="0" name=""/>
        <dsp:cNvSpPr/>
      </dsp:nvSpPr>
      <dsp:spPr>
        <a:xfrm>
          <a:off x="4478302" y="1062515"/>
          <a:ext cx="1171835" cy="744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51800-D7AA-4DF6-A12A-C1DAFD0EC0B6}">
      <dsp:nvSpPr>
        <dsp:cNvPr id="0" name=""/>
        <dsp:cNvSpPr/>
      </dsp:nvSpPr>
      <dsp:spPr>
        <a:xfrm>
          <a:off x="4608506" y="1186208"/>
          <a:ext cx="1171835" cy="744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队列</a:t>
          </a:r>
          <a:endParaRPr lang="zh-CN" altLang="en-US" sz="1500" kern="1200"/>
        </a:p>
      </dsp:txBody>
      <dsp:txXfrm>
        <a:off x="4630300" y="1208002"/>
        <a:ext cx="1128247" cy="70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DC29E-25C7-49B5-BAFC-417295D47C8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DA4E6-DBF2-4B22-AEBC-299FDD4E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7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6060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2121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8180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4241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0299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359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421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8482" algn="l" defTabSz="11721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 3.8 64</a:t>
            </a:r>
            <a:r>
              <a:rPr lang="zh-CN" altLang="en-US" smtClean="0"/>
              <a:t>位机 环境下的测试，环境不同，有所不同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的对象名即于指针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3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" y="1335158"/>
            <a:ext cx="11971036" cy="3607155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reflection blurRad="12700" stA="30000" endPos="36000" dir="5400000" sy="-100000" algn="bl" rotWithShape="0"/>
          </a:effec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363697"/>
            <a:ext cx="2844430" cy="365210"/>
          </a:xfr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63697"/>
            <a:ext cx="3860297" cy="365210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0413" cy="1052980"/>
          </a:xfrm>
          <a:prstGeom prst="rect">
            <a:avLst/>
          </a:prstGeom>
          <a:gradFill flip="none" rotWithShape="1">
            <a:gsLst>
              <a:gs pos="0">
                <a:srgbClr val="6A1E1C"/>
              </a:gs>
              <a:gs pos="0">
                <a:schemeClr val="accent2">
                  <a:lumMod val="75000"/>
                  <a:shade val="30000"/>
                  <a:satMod val="115000"/>
                </a:schemeClr>
              </a:gs>
              <a:gs pos="32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zh-CN" altLang="en-US" sz="4100" dirty="0">
                <a:solidFill>
                  <a:prstClr val="white"/>
                </a:solidFill>
              </a:rPr>
              <a:t>        计算机科学与技术学院</a:t>
            </a:r>
            <a:endParaRPr lang="zh-CN" altLang="en-US" sz="3100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3" y="61250"/>
            <a:ext cx="1247976" cy="9304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01" y="266393"/>
            <a:ext cx="2207957" cy="5202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flipV="1">
            <a:off x="2220" y="6201916"/>
            <a:ext cx="12190413" cy="657001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0" y="1146692"/>
            <a:ext cx="12190413" cy="5185777"/>
          </a:xfrm>
          <a:prstGeom prst="rect">
            <a:avLst/>
          </a:prstGeom>
          <a:gradFill flip="none" rotWithShape="1">
            <a:gsLst>
              <a:gs pos="43000">
                <a:schemeClr val="bg1">
                  <a:alpha val="65000"/>
                </a:schemeClr>
              </a:gs>
              <a:gs pos="0">
                <a:schemeClr val="tx2">
                  <a:lumMod val="40000"/>
                  <a:lumOff val="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endParaRPr lang="zh-CN" alt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1052980"/>
            <a:ext cx="12190413" cy="216074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内容占位符 22"/>
          <p:cNvSpPr>
            <a:spLocks noGrp="1"/>
          </p:cNvSpPr>
          <p:nvPr>
            <p:ph sz="quarter" idx="13"/>
          </p:nvPr>
        </p:nvSpPr>
        <p:spPr>
          <a:xfrm>
            <a:off x="1391299" y="2133350"/>
            <a:ext cx="9407821" cy="19446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7700" b="0">
                <a:solidFill>
                  <a:srgbClr val="E21D08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内容占位符 24"/>
          <p:cNvSpPr>
            <a:spLocks noGrp="1"/>
          </p:cNvSpPr>
          <p:nvPr>
            <p:ph sz="quarter" idx="14"/>
          </p:nvPr>
        </p:nvSpPr>
        <p:spPr>
          <a:xfrm>
            <a:off x="2783073" y="4293599"/>
            <a:ext cx="6624304" cy="16040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>
                <a:solidFill>
                  <a:srgbClr val="E21D08"/>
                </a:solidFill>
                <a:effectLst/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3771" y="1096196"/>
            <a:ext cx="495541" cy="5099347"/>
          </a:xfrm>
          <a:prstGeom prst="rect">
            <a:avLst/>
          </a:prstGeom>
          <a:gradFill flip="none" rotWithShape="1">
            <a:gsLst>
              <a:gs pos="0">
                <a:srgbClr val="8F2222">
                  <a:tint val="66000"/>
                  <a:satMod val="160000"/>
                </a:srgbClr>
              </a:gs>
              <a:gs pos="50000">
                <a:srgbClr val="8F2222">
                  <a:tint val="44500"/>
                  <a:satMod val="160000"/>
                </a:srgbClr>
              </a:gs>
              <a:gs pos="100000">
                <a:srgbClr val="8F2222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eaVert" wrap="none" lIns="117211" tIns="58605" rIns="117211" bIns="58605" anchor="ctr"/>
          <a:lstStyle>
            <a:defPPr>
              <a:defRPr lang="zh-CN"/>
            </a:defPPr>
            <a:lvl1pPr>
              <a:defRPr i="1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i="0" dirty="0">
                <a:solidFill>
                  <a:prstClr val="white"/>
                </a:solidFill>
              </a:rPr>
              <a:t>数据结构（</a:t>
            </a:r>
            <a:r>
              <a:rPr lang="en-US" altLang="zh-CN" i="0" dirty="0">
                <a:solidFill>
                  <a:prstClr val="white"/>
                </a:solidFill>
              </a:rPr>
              <a:t>Python</a:t>
            </a:r>
            <a:r>
              <a:rPr lang="zh-CN" altLang="en-US" i="0" dirty="0">
                <a:solidFill>
                  <a:prstClr val="white"/>
                </a:solidFill>
              </a:rPr>
              <a:t>语言版）</a:t>
            </a:r>
          </a:p>
        </p:txBody>
      </p:sp>
    </p:spTree>
    <p:extLst>
      <p:ext uri="{BB962C8B-B14F-4D97-AF65-F5344CB8AC3E}">
        <p14:creationId xmlns:p14="http://schemas.microsoft.com/office/powerpoint/2010/main" val="117406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600576"/>
            <a:ext cx="10361851" cy="17805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556828"/>
            <a:ext cx="8533289" cy="1473542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FFFFFF"/>
                </a:solidFill>
              </a:defRPr>
            </a:lvl1pPr>
            <a:lvl2pPr marL="586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000" y="6251619"/>
            <a:ext cx="5048263" cy="365210"/>
          </a:xfrm>
          <a:prstGeom prst="rect">
            <a:avLst/>
          </a:prstGeo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164" y="6251619"/>
            <a:ext cx="5048264" cy="36521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0759" y="6251619"/>
            <a:ext cx="1548900" cy="365210"/>
          </a:xfrm>
          <a:prstGeom prst="rect">
            <a:avLst/>
          </a:prstGeom>
        </p:spPr>
        <p:txBody>
          <a:bodyPr/>
          <a:lstStyle/>
          <a:p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4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9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921683" y="6599178"/>
            <a:ext cx="10268730" cy="26041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303" y="2124553"/>
            <a:ext cx="10124094" cy="2150105"/>
          </a:xfrm>
          <a:noFill/>
        </p:spPr>
        <p:txBody>
          <a:bodyPr>
            <a:normAutofit/>
          </a:bodyPr>
          <a:lstStyle>
            <a:lvl1pPr algn="ctr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682459" y="6599178"/>
            <a:ext cx="2844430" cy="2604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203310" y="437703"/>
            <a:ext cx="4672637" cy="26041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750582" y="474296"/>
            <a:ext cx="4672637" cy="26041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8" y="61250"/>
            <a:ext cx="1247976" cy="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683" y="6599178"/>
            <a:ext cx="10268730" cy="26041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360" y="889137"/>
            <a:ext cx="10631213" cy="460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12" y="255012"/>
            <a:ext cx="932488" cy="720964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767" y="1148209"/>
            <a:ext cx="10736814" cy="4868199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100" y="188379"/>
            <a:ext cx="10233473" cy="64852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1159" y="6584289"/>
            <a:ext cx="2844430" cy="2604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59041"/>
            <a:ext cx="1247976" cy="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30"/>
            <a:ext cx="10361851" cy="1362391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/>
            </a:lvl1pPr>
            <a:lvl2pPr marL="586060" indent="0">
              <a:buNone/>
              <a:defRPr sz="2300"/>
            </a:lvl2pPr>
            <a:lvl3pPr marL="1172121" indent="0">
              <a:buNone/>
              <a:defRPr sz="2100"/>
            </a:lvl3pPr>
            <a:lvl4pPr marL="1758180" indent="0">
              <a:buNone/>
              <a:defRPr sz="1800"/>
            </a:lvl4pPr>
            <a:lvl5pPr marL="2344241" indent="0">
              <a:buNone/>
              <a:defRPr sz="1800"/>
            </a:lvl5pPr>
            <a:lvl6pPr marL="2930299" indent="0">
              <a:buNone/>
              <a:defRPr sz="1800"/>
            </a:lvl6pPr>
            <a:lvl7pPr marL="3516359" indent="0">
              <a:buNone/>
              <a:defRPr sz="1800"/>
            </a:lvl7pPr>
            <a:lvl8pPr marL="4102421" indent="0">
              <a:buNone/>
              <a:defRPr sz="1800"/>
            </a:lvl8pPr>
            <a:lvl9pPr marL="4688482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510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5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1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" y="1335158"/>
            <a:ext cx="11971036" cy="3607155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reflection blurRad="12700" stA="30000" endPos="36000" dir="5400000" sy="-100000" algn="bl" rotWithShape="0"/>
          </a:effec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363696"/>
            <a:ext cx="2844430" cy="365210"/>
          </a:xfr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63696"/>
            <a:ext cx="3860297" cy="365210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0413" cy="1052980"/>
          </a:xfrm>
          <a:prstGeom prst="rect">
            <a:avLst/>
          </a:prstGeom>
          <a:gradFill flip="none" rotWithShape="1">
            <a:gsLst>
              <a:gs pos="0">
                <a:srgbClr val="6A1E1C"/>
              </a:gs>
              <a:gs pos="0">
                <a:schemeClr val="accent2">
                  <a:lumMod val="75000"/>
                  <a:shade val="30000"/>
                  <a:satMod val="115000"/>
                </a:schemeClr>
              </a:gs>
              <a:gs pos="32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zh-CN" altLang="en-US" sz="4100" dirty="0">
                <a:solidFill>
                  <a:prstClr val="white"/>
                </a:solidFill>
              </a:rPr>
              <a:t>        计算机科学与技术学院</a:t>
            </a:r>
            <a:endParaRPr lang="zh-CN" altLang="en-US" sz="3100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3" y="61250"/>
            <a:ext cx="1247976" cy="9304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97" y="266391"/>
            <a:ext cx="2207957" cy="5202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flipV="1">
            <a:off x="2220" y="6201916"/>
            <a:ext cx="12190413" cy="657001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0" y="1146692"/>
            <a:ext cx="12190413" cy="5185777"/>
          </a:xfrm>
          <a:prstGeom prst="rect">
            <a:avLst/>
          </a:prstGeom>
          <a:gradFill flip="none" rotWithShape="1">
            <a:gsLst>
              <a:gs pos="43000">
                <a:schemeClr val="bg1">
                  <a:alpha val="65000"/>
                </a:schemeClr>
              </a:gs>
              <a:gs pos="0">
                <a:schemeClr val="tx2">
                  <a:lumMod val="40000"/>
                  <a:lumOff val="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endParaRPr lang="zh-CN" alt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1052980"/>
            <a:ext cx="12190413" cy="216074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内容占位符 22"/>
          <p:cNvSpPr>
            <a:spLocks noGrp="1"/>
          </p:cNvSpPr>
          <p:nvPr>
            <p:ph sz="quarter" idx="13"/>
          </p:nvPr>
        </p:nvSpPr>
        <p:spPr>
          <a:xfrm>
            <a:off x="1391299" y="2133350"/>
            <a:ext cx="9407821" cy="19446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7700" b="0">
                <a:solidFill>
                  <a:srgbClr val="E21D08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内容占位符 24"/>
          <p:cNvSpPr>
            <a:spLocks noGrp="1"/>
          </p:cNvSpPr>
          <p:nvPr>
            <p:ph sz="quarter" idx="14"/>
          </p:nvPr>
        </p:nvSpPr>
        <p:spPr>
          <a:xfrm>
            <a:off x="2783065" y="4293599"/>
            <a:ext cx="6624304" cy="16040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>
                <a:solidFill>
                  <a:srgbClr val="E21D08"/>
                </a:solidFill>
                <a:effectLst/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3771" y="1096196"/>
            <a:ext cx="495541" cy="5099347"/>
          </a:xfrm>
          <a:prstGeom prst="rect">
            <a:avLst/>
          </a:prstGeom>
          <a:gradFill flip="none" rotWithShape="1">
            <a:gsLst>
              <a:gs pos="0">
                <a:srgbClr val="8F2222">
                  <a:tint val="66000"/>
                  <a:satMod val="160000"/>
                </a:srgbClr>
              </a:gs>
              <a:gs pos="50000">
                <a:srgbClr val="8F2222">
                  <a:tint val="44500"/>
                  <a:satMod val="160000"/>
                </a:srgbClr>
              </a:gs>
              <a:gs pos="100000">
                <a:srgbClr val="8F2222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eaVert" wrap="none" lIns="117211" tIns="58605" rIns="117211" bIns="58605" anchor="ctr"/>
          <a:lstStyle>
            <a:defPPr>
              <a:defRPr lang="zh-CN"/>
            </a:defPPr>
            <a:lvl1pPr>
              <a:defRPr i="1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i="0" dirty="0">
                <a:solidFill>
                  <a:prstClr val="white"/>
                </a:solidFill>
              </a:rPr>
              <a:t>数据结构（</a:t>
            </a:r>
            <a:r>
              <a:rPr lang="en-US" altLang="zh-CN" i="0" dirty="0">
                <a:solidFill>
                  <a:prstClr val="white"/>
                </a:solidFill>
              </a:rPr>
              <a:t>Python</a:t>
            </a:r>
            <a:r>
              <a:rPr lang="zh-CN" altLang="en-US" i="0" dirty="0">
                <a:solidFill>
                  <a:prstClr val="white"/>
                </a:solidFill>
              </a:rPr>
              <a:t>语言版）</a:t>
            </a:r>
          </a:p>
        </p:txBody>
      </p:sp>
    </p:spTree>
    <p:extLst>
      <p:ext uri="{BB962C8B-B14F-4D97-AF65-F5344CB8AC3E}">
        <p14:creationId xmlns:p14="http://schemas.microsoft.com/office/powerpoint/2010/main" val="259890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921683" y="6599178"/>
            <a:ext cx="10268730" cy="26041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303" y="2124550"/>
            <a:ext cx="10124094" cy="2150105"/>
          </a:xfrm>
          <a:noFill/>
        </p:spPr>
        <p:txBody>
          <a:bodyPr>
            <a:normAutofit/>
          </a:bodyPr>
          <a:lstStyle>
            <a:lvl1pPr algn="ctr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682459" y="6599178"/>
            <a:ext cx="2844430" cy="2604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203310" y="437703"/>
            <a:ext cx="4672637" cy="26041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750582" y="474296"/>
            <a:ext cx="4672637" cy="26041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8" y="61250"/>
            <a:ext cx="1247976" cy="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683" y="6599178"/>
            <a:ext cx="10268730" cy="26041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360" y="889136"/>
            <a:ext cx="10631213" cy="460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04" y="255012"/>
            <a:ext cx="932488" cy="720964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765" y="1148209"/>
            <a:ext cx="10736814" cy="4868199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100" y="188379"/>
            <a:ext cx="10233473" cy="64852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1159" y="6584289"/>
            <a:ext cx="2844430" cy="2604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59041"/>
            <a:ext cx="1247976" cy="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11" tIns="58605" rIns="117211" bIns="586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7"/>
            <a:ext cx="10971372" cy="4527011"/>
          </a:xfrm>
          <a:prstGeom prst="rect">
            <a:avLst/>
          </a:prstGeom>
        </p:spPr>
        <p:txBody>
          <a:bodyPr vert="horz" lIns="117211" tIns="58605" rIns="117211" bIns="586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36"/>
            <a:ext cx="2844430" cy="365210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36"/>
            <a:ext cx="3860297" cy="365210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36"/>
            <a:ext cx="2844430" cy="365210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0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90" r:id="rId6"/>
  </p:sldLayoutIdLst>
  <p:timing>
    <p:tnLst>
      <p:par>
        <p:cTn id="1" dur="indefinite" restart="never" nodeType="tmRoot"/>
      </p:par>
    </p:tnLst>
  </p:timing>
  <p:txStyles>
    <p:titleStyle>
      <a:lvl1pPr algn="ctr" defTabSz="58606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44" indent="-439544" algn="l" defTabSz="58606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347" indent="-366288" algn="l" defTabSz="58606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149" indent="-293031" algn="l" defTabSz="58606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210" indent="-293031" algn="l" defTabSz="58606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271" indent="-293031" algn="l" defTabSz="586060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33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390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45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1508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6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1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8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24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29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35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4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482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11" tIns="58605" rIns="117211" bIns="586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7"/>
            <a:ext cx="10971372" cy="4527011"/>
          </a:xfrm>
          <a:prstGeom prst="rect">
            <a:avLst/>
          </a:prstGeom>
        </p:spPr>
        <p:txBody>
          <a:bodyPr vert="horz" lIns="117211" tIns="58605" rIns="117211" bIns="586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32"/>
            <a:ext cx="2844430" cy="365210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32"/>
            <a:ext cx="3860297" cy="365210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32"/>
            <a:ext cx="2844430" cy="365210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0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ctr" defTabSz="58606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44" indent="-439544" algn="l" defTabSz="58606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347" indent="-366288" algn="l" defTabSz="58606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149" indent="-293031" algn="l" defTabSz="58606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210" indent="-293031" algn="l" defTabSz="58606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271" indent="-293031" algn="l" defTabSz="586060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33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390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45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1508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6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1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8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24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29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35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4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482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8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05</a:t>
            </a:r>
            <a:r>
              <a:rPr lang="zh-CN" altLang="en-US" smtClean="0"/>
              <a:t>周（线性表）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09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顺序存储</a:t>
            </a:r>
            <a:endParaRPr lang="en-US" altLang="zh-CN" dirty="0" smtClean="0"/>
          </a:p>
          <a:p>
            <a:r>
              <a:rPr lang="zh-CN" altLang="en-US" dirty="0" smtClean="0"/>
              <a:t>链式存储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线性表的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1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线性表的顺序存储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所有</a:t>
            </a:r>
            <a:r>
              <a:rPr lang="zh-CN" altLang="en-US"/>
              <a:t>元素</a:t>
            </a:r>
            <a:r>
              <a:rPr lang="zh-CN" altLang="en-US" smtClean="0"/>
              <a:t>按照逻辑</a:t>
            </a:r>
            <a:r>
              <a:rPr lang="zh-CN" altLang="en-US"/>
              <a:t>顺序依次</a:t>
            </a:r>
            <a:r>
              <a:rPr lang="zh-CN" altLang="en-US" smtClean="0"/>
              <a:t>存储在一块</a:t>
            </a:r>
            <a:r>
              <a:rPr lang="zh-CN" altLang="en-US"/>
              <a:t>连续的存储空间</a:t>
            </a:r>
            <a:r>
              <a:rPr lang="zh-CN" altLang="en-US" smtClean="0"/>
              <a:t>中，简称</a:t>
            </a:r>
            <a:r>
              <a:rPr lang="zh-CN" altLang="en-US">
                <a:solidFill>
                  <a:srgbClr val="FF0000"/>
                </a:solidFill>
              </a:rPr>
              <a:t>顺序</a:t>
            </a:r>
            <a:r>
              <a:rPr lang="zh-CN" altLang="en-US" smtClean="0">
                <a:solidFill>
                  <a:srgbClr val="FF0000"/>
                </a:solidFill>
              </a:rPr>
              <a:t>表。</a:t>
            </a:r>
            <a:endParaRPr lang="en-US" altLang="zh-CN" smtClean="0"/>
          </a:p>
          <a:p>
            <a:r>
              <a:rPr lang="zh-CN" altLang="en-US" smtClean="0"/>
              <a:t>具有</a:t>
            </a:r>
            <a:r>
              <a:rPr lang="zh-CN" altLang="en-US"/>
              <a:t>前驱、后继关系的两个元素其内存映像</a:t>
            </a:r>
            <a:r>
              <a:rPr lang="zh-CN" altLang="en-US" smtClean="0"/>
              <a:t>也相邻，</a:t>
            </a:r>
            <a:r>
              <a:rPr lang="zh-CN" altLang="en-US"/>
              <a:t>即</a:t>
            </a:r>
            <a:r>
              <a:rPr lang="zh-CN" altLang="en-US">
                <a:solidFill>
                  <a:srgbClr val="FF0000"/>
                </a:solidFill>
              </a:rPr>
              <a:t>元素之间物理位置的相邻直接反映其逻辑关系的前后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顺序存储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元素内置的顺序表</a:t>
            </a:r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-189836" y="1096195"/>
            <a:ext cx="5192213" cy="5121828"/>
            <a:chOff x="288" y="1344"/>
            <a:chExt cx="1840" cy="26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0" y="3515"/>
              <a:ext cx="912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n-1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8" y="3515"/>
              <a:ext cx="912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n-1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00" y="315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88" y="315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Arial"/>
                  <a:ea typeface="宋体"/>
                </a:rPr>
                <a:t>…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200" y="2784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 err="1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a</a:t>
              </a:r>
              <a:r>
                <a:rPr lang="en-US" altLang="zh-CN" sz="2600" b="1" baseline="-25000" dirty="0" err="1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i</a:t>
              </a:r>
              <a:endPara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8" y="2784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i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200" y="2418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Arial"/>
                  <a:ea typeface="宋体"/>
                </a:rPr>
                <a:t>…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8" y="2418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Arial"/>
                  <a:ea typeface="宋体"/>
                </a:rPr>
                <a:t>…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00" y="2045"/>
              <a:ext cx="912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1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8" y="2045"/>
              <a:ext cx="912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1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200" y="168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88" y="168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96" y="1344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楷体_GB2312" pitchFamily="49" charset="-122"/>
                  <a:ea typeface="宋体"/>
                </a:rPr>
                <a:t>数据元素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28" y="1344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楷体_GB2312" pitchFamily="49" charset="-122"/>
                  <a:ea typeface="宋体"/>
                </a:rPr>
                <a:t>逻辑地址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200" y="2045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200" y="2418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200" y="2784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200" y="3150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200" y="3515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200" y="3936"/>
              <a:ext cx="91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200" y="1680"/>
              <a:ext cx="0" cy="2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112" y="1680"/>
              <a:ext cx="0" cy="2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200" y="1680"/>
              <a:ext cx="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200" y="3168"/>
              <a:ext cx="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Arial"/>
                  <a:ea typeface="宋体"/>
                </a:rPr>
                <a:t>…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751233" y="1096195"/>
            <a:ext cx="7178800" cy="5030367"/>
            <a:chOff x="2736" y="1392"/>
            <a:chExt cx="2544" cy="264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45" y="3515"/>
              <a:ext cx="928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n-1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736" y="3563"/>
              <a:ext cx="1520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Location(a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0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)+(n-1)*c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345" y="3150"/>
              <a:ext cx="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825" y="3150"/>
              <a:ext cx="15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Arial"/>
                  <a:ea typeface="宋体"/>
                </a:rPr>
                <a:t>…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345" y="2784"/>
              <a:ext cx="92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 err="1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a</a:t>
              </a:r>
              <a:r>
                <a:rPr lang="en-US" altLang="zh-CN" sz="2600" b="1" baseline="-25000" dirty="0" err="1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i</a:t>
              </a:r>
              <a:endPara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825" y="2784"/>
              <a:ext cx="15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Location(a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0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)+</a:t>
              </a:r>
              <a:r>
                <a:rPr lang="en-US" altLang="zh-CN" sz="2600" b="1" dirty="0" err="1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i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*c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345" y="2418"/>
              <a:ext cx="92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Arial"/>
                  <a:ea typeface="宋体"/>
                </a:rPr>
                <a:t>…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825" y="2418"/>
              <a:ext cx="15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Arial"/>
                  <a:ea typeface="宋体"/>
                </a:rPr>
                <a:t>…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345" y="2045"/>
              <a:ext cx="928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825" y="2045"/>
              <a:ext cx="152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Location(a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0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)+</a:t>
              </a:r>
              <a:r>
                <a:rPr lang="en-US" altLang="zh-CN" sz="2600" b="1" dirty="0">
                  <a:latin typeface="Times New Roman" pitchFamily="18" charset="0"/>
                  <a:ea typeface="宋体"/>
                </a:rPr>
                <a:t>c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345" y="1680"/>
              <a:ext cx="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0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825" y="1680"/>
              <a:ext cx="15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Location(a</a:t>
              </a:r>
              <a:r>
                <a:rPr lang="en-US" altLang="zh-CN" sz="2600" b="1" baseline="-25000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0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ea typeface="宋体"/>
                </a:rPr>
                <a:t>)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345" y="1392"/>
              <a:ext cx="92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楷体_GB2312" pitchFamily="49" charset="-122"/>
                  <a:ea typeface="宋体"/>
                </a:rPr>
                <a:t>数据元素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264" y="1392"/>
              <a:ext cx="7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楷体_GB2312" pitchFamily="49" charset="-122"/>
                  <a:ea typeface="宋体"/>
                </a:rPr>
                <a:t>存储地址</a:t>
              </a: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345" y="2045"/>
              <a:ext cx="9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345" y="2418"/>
              <a:ext cx="9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345" y="2784"/>
              <a:ext cx="9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345" y="3150"/>
              <a:ext cx="9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4345" y="3515"/>
              <a:ext cx="9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4352" y="3936"/>
              <a:ext cx="92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>
              <a:off x="4343" y="1680"/>
              <a:ext cx="2" cy="2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5273" y="1680"/>
              <a:ext cx="0" cy="226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345" y="1680"/>
              <a:ext cx="9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>
                <a:solidFill>
                  <a:srgbClr val="000000"/>
                </a:solidFill>
                <a:latin typeface="Arial"/>
                <a:ea typeface="宋体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352" y="3168"/>
              <a:ext cx="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>
                  <a:solidFill>
                    <a:srgbClr val="000000"/>
                  </a:solidFill>
                  <a:latin typeface="Arial"/>
                  <a:ea typeface="宋体"/>
                </a:rPr>
                <a:t>…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ea typeface="宋体"/>
              </a:endParaRPr>
            </a:p>
          </p:txBody>
        </p:sp>
      </p:grp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6895843" y="6035101"/>
            <a:ext cx="4718870" cy="49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152" rIns="0" bIns="46152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marL="1600200">
              <a:defRPr>
                <a:solidFill>
                  <a:srgbClr val="000000"/>
                </a:solidFill>
                <a:latin typeface="Comic Sans MS" pitchFamily="66" charset="0"/>
                <a:ea typeface="宋体" charset="-122"/>
              </a:defRPr>
            </a:lvl4pPr>
            <a:lvl5pPr marL="2057400">
              <a:defRPr>
                <a:solidFill>
                  <a:srgbClr val="000000"/>
                </a:solidFill>
                <a:latin typeface="Comic Sans MS" pitchFamily="66" charset="0"/>
                <a:ea typeface="宋体" charset="-122"/>
              </a:defRPr>
            </a:lvl5pPr>
            <a:lvl6pPr defTabSz="449263" eaLnBrk="0" fontAlgn="base" hangingPunct="0">
              <a:lnSpc>
                <a:spcPct val="102000"/>
              </a:lnSpc>
              <a:spcBef>
                <a:spcPts val="45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itchFamily="2" charset="2"/>
              <a:buChar char=""/>
              <a:defRPr>
                <a:solidFill>
                  <a:srgbClr val="000000"/>
                </a:solidFill>
                <a:latin typeface="Comic Sans MS" pitchFamily="66" charset="0"/>
                <a:ea typeface="宋体" charset="-122"/>
              </a:defRPr>
            </a:lvl6pPr>
            <a:lvl7pPr defTabSz="449263" eaLnBrk="0" fontAlgn="base" hangingPunct="0">
              <a:lnSpc>
                <a:spcPct val="102000"/>
              </a:lnSpc>
              <a:spcBef>
                <a:spcPts val="45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itchFamily="2" charset="2"/>
              <a:buChar char=""/>
              <a:defRPr>
                <a:solidFill>
                  <a:srgbClr val="000000"/>
                </a:solidFill>
                <a:latin typeface="Comic Sans MS" pitchFamily="66" charset="0"/>
                <a:ea typeface="宋体" charset="-122"/>
              </a:defRPr>
            </a:lvl7pPr>
            <a:lvl8pPr defTabSz="449263" eaLnBrk="0" fontAlgn="base" hangingPunct="0">
              <a:lnSpc>
                <a:spcPct val="102000"/>
              </a:lnSpc>
              <a:spcBef>
                <a:spcPts val="45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itchFamily="2" charset="2"/>
              <a:buChar char=""/>
              <a:defRPr>
                <a:solidFill>
                  <a:srgbClr val="000000"/>
                </a:solidFill>
                <a:latin typeface="Comic Sans MS" pitchFamily="66" charset="0"/>
                <a:ea typeface="宋体" charset="-122"/>
              </a:defRPr>
            </a:lvl8pPr>
            <a:lvl9pPr defTabSz="449263" eaLnBrk="0" fontAlgn="base" hangingPunct="0">
              <a:lnSpc>
                <a:spcPct val="102000"/>
              </a:lnSpc>
              <a:spcBef>
                <a:spcPts val="45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itchFamily="2" charset="2"/>
              <a:buChar char=""/>
              <a:defRPr>
                <a:solidFill>
                  <a:srgbClr val="000000"/>
                </a:solidFill>
                <a:latin typeface="Comic Sans MS" pitchFamily="66" charset="0"/>
                <a:ea typeface="宋体" charset="-122"/>
              </a:defRPr>
            </a:lvl9pPr>
          </a:lstStyle>
          <a:p>
            <a:pPr defTabSz="575955" fontAlgn="base">
              <a:spcBef>
                <a:spcPct val="50000"/>
              </a:spcBef>
              <a:spcAft>
                <a:spcPct val="0"/>
              </a:spcAft>
              <a:buClr>
                <a:srgbClr val="003366"/>
              </a:buClr>
              <a:buSzPct val="80000"/>
              <a:defRPr/>
            </a:pPr>
            <a:r>
              <a:rPr lang="en-US" altLang="zh-CN" sz="2600" kern="0">
                <a:solidFill>
                  <a:srgbClr val="FF0000"/>
                </a:solidFill>
              </a:rPr>
              <a:t>c </a:t>
            </a:r>
            <a:r>
              <a:rPr lang="zh-CN" altLang="en-US" sz="2600" kern="0">
                <a:solidFill>
                  <a:srgbClr val="FF0000"/>
                </a:solidFill>
              </a:rPr>
              <a:t>是</a:t>
            </a:r>
            <a:r>
              <a:rPr lang="zh-CN" altLang="en-US" kern="0">
                <a:solidFill>
                  <a:srgbClr val="FF0000"/>
                </a:solidFill>
              </a:rPr>
              <a:t>一个</a:t>
            </a:r>
            <a:r>
              <a:rPr lang="zh-CN" altLang="en-US" sz="2600" kern="0">
                <a:solidFill>
                  <a:srgbClr val="FF0000"/>
                </a:solidFill>
              </a:rPr>
              <a:t>元素的大小。</a:t>
            </a:r>
          </a:p>
        </p:txBody>
      </p:sp>
    </p:spTree>
    <p:extLst>
      <p:ext uri="{BB962C8B-B14F-4D97-AF65-F5344CB8AC3E}">
        <p14:creationId xmlns:p14="http://schemas.microsoft.com/office/powerpoint/2010/main" val="7403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17427" y="908896"/>
            <a:ext cx="11137670" cy="5520062"/>
            <a:chOff x="816" y="1095"/>
            <a:chExt cx="4656" cy="2897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824" y="3303"/>
              <a:ext cx="9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kern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600" b="1" kern="0" baseline="-25000" dirty="0">
                  <a:solidFill>
                    <a:srgbClr val="000000"/>
                  </a:solidFill>
                  <a:latin typeface="Times New Roman" pitchFamily="18" charset="0"/>
                </a:rPr>
                <a:t>n-1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16" y="3266"/>
              <a:ext cx="1600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kern="0">
                  <a:solidFill>
                    <a:srgbClr val="000000"/>
                  </a:solidFill>
                  <a:latin typeface="Times New Roman" pitchFamily="18" charset="0"/>
                </a:rPr>
                <a:t>Location(a</a:t>
              </a:r>
              <a:r>
                <a:rPr lang="en-US" altLang="zh-CN" sz="2600" b="1" kern="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2600" b="1" kern="0">
                  <a:solidFill>
                    <a:srgbClr val="000000"/>
                  </a:solidFill>
                  <a:latin typeface="Times New Roman" pitchFamily="18" charset="0"/>
                </a:rPr>
                <a:t>)+(n-1)*c’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05" y="2853"/>
              <a:ext cx="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endParaRPr lang="zh-CN" altLang="en-US" sz="26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985" y="2853"/>
              <a:ext cx="15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 kern="0">
                  <a:solidFill>
                    <a:srgbClr val="000000"/>
                  </a:solidFill>
                  <a:latin typeface="Arial"/>
                </a:rPr>
                <a:t>…</a:t>
              </a:r>
              <a:endParaRPr lang="zh-CN" altLang="en-US" sz="26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824" y="2487"/>
              <a:ext cx="9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kern="0" dirty="0" err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600" b="1" kern="0" baseline="-25000" dirty="0" err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600" b="1" kern="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985" y="2487"/>
              <a:ext cx="15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kern="0">
                  <a:solidFill>
                    <a:srgbClr val="000000"/>
                  </a:solidFill>
                  <a:latin typeface="Times New Roman" pitchFamily="18" charset="0"/>
                </a:rPr>
                <a:t>Location(a</a:t>
              </a:r>
              <a:r>
                <a:rPr lang="en-US" altLang="zh-CN" sz="2600" b="1" kern="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2600" b="1" kern="0">
                  <a:solidFill>
                    <a:srgbClr val="000000"/>
                  </a:solidFill>
                  <a:latin typeface="Times New Roman" pitchFamily="18" charset="0"/>
                </a:rPr>
                <a:t>)+i*c’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824" y="2151"/>
              <a:ext cx="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 kern="0">
                  <a:solidFill>
                    <a:srgbClr val="000000"/>
                  </a:solidFill>
                  <a:latin typeface="Arial"/>
                </a:rPr>
                <a:t>…</a:t>
              </a:r>
              <a:endParaRPr lang="zh-CN" altLang="en-US" sz="26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85" y="2121"/>
              <a:ext cx="15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 kern="0">
                  <a:solidFill>
                    <a:srgbClr val="000000"/>
                  </a:solidFill>
                  <a:latin typeface="Arial"/>
                </a:rPr>
                <a:t>…</a:t>
              </a:r>
              <a:endParaRPr lang="zh-CN" altLang="en-US" sz="26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824" y="1767"/>
              <a:ext cx="9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kern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600" b="1" kern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985" y="1748"/>
              <a:ext cx="152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kern="0">
                  <a:solidFill>
                    <a:srgbClr val="000000"/>
                  </a:solidFill>
                  <a:latin typeface="Times New Roman" pitchFamily="18" charset="0"/>
                </a:rPr>
                <a:t>Location(a</a:t>
              </a:r>
              <a:r>
                <a:rPr lang="en-US" altLang="zh-CN" sz="2600" b="1" kern="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2600" b="1" kern="0">
                  <a:solidFill>
                    <a:srgbClr val="000000"/>
                  </a:solidFill>
                  <a:latin typeface="Times New Roman" pitchFamily="18" charset="0"/>
                </a:rPr>
                <a:t>)+c’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24" y="1431"/>
              <a:ext cx="9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kern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600" b="1" kern="0" baseline="-2500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985" y="1383"/>
              <a:ext cx="15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en-US" altLang="zh-CN" sz="2600" b="1" kern="0">
                  <a:solidFill>
                    <a:srgbClr val="000000"/>
                  </a:solidFill>
                  <a:latin typeface="Times New Roman" pitchFamily="18" charset="0"/>
                </a:rPr>
                <a:t>Location(a</a:t>
              </a:r>
              <a:r>
                <a:rPr lang="en-US" altLang="zh-CN" sz="2600" b="1" kern="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2600" b="1" kern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505" y="1095"/>
              <a:ext cx="92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 kern="0">
                  <a:solidFill>
                    <a:srgbClr val="000000"/>
                  </a:solidFill>
                  <a:latin typeface="楷体_GB2312" pitchFamily="49" charset="-122"/>
                </a:rPr>
                <a:t>数据元素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424" y="1095"/>
              <a:ext cx="7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 kern="0">
                  <a:solidFill>
                    <a:srgbClr val="000000"/>
                  </a:solidFill>
                  <a:latin typeface="楷体_GB2312" pitchFamily="49" charset="-122"/>
                </a:rPr>
                <a:t>存储地址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505" y="1748"/>
              <a:ext cx="9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505" y="2121"/>
              <a:ext cx="9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505" y="2487"/>
              <a:ext cx="9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505" y="2853"/>
              <a:ext cx="9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505" y="3218"/>
              <a:ext cx="9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512" y="3639"/>
              <a:ext cx="928" cy="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2503" y="1383"/>
              <a:ext cx="2" cy="22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433" y="1383"/>
              <a:ext cx="1" cy="226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05" y="1383"/>
              <a:ext cx="9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528" y="2871"/>
              <a:ext cx="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 kern="0">
                  <a:solidFill>
                    <a:srgbClr val="000000"/>
                  </a:solidFill>
                  <a:latin typeface="Arial"/>
                </a:rPr>
                <a:t>…</a:t>
              </a:r>
              <a:endParaRPr lang="zh-CN" altLang="en-US" sz="26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824" y="2871"/>
              <a:ext cx="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172261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  <a:defRPr/>
              </a:pPr>
              <a:r>
                <a:rPr lang="zh-CN" altLang="en-US" sz="2600" b="1" kern="0">
                  <a:solidFill>
                    <a:srgbClr val="000000"/>
                  </a:solidFill>
                  <a:latin typeface="Arial"/>
                </a:rPr>
                <a:t>…</a:t>
              </a:r>
              <a:endParaRPr lang="zh-CN" altLang="en-US" sz="26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248" y="1575"/>
              <a:ext cx="8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248" y="1911"/>
              <a:ext cx="8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248" y="2631"/>
              <a:ext cx="8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248" y="3447"/>
              <a:ext cx="8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57595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100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058" y="3744"/>
              <a:ext cx="441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36000" rIns="0" bIns="36000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marL="1600200">
                <a:defRPr>
                  <a:solidFill>
                    <a:srgbClr val="000000"/>
                  </a:solidFill>
                  <a:latin typeface="Comic Sans MS" pitchFamily="66" charset="0"/>
                  <a:ea typeface="宋体" charset="-122"/>
                </a:defRPr>
              </a:lvl4pPr>
              <a:lvl5pPr marL="2057400">
                <a:defRPr>
                  <a:solidFill>
                    <a:srgbClr val="000000"/>
                  </a:solidFill>
                  <a:latin typeface="Comic Sans MS" pitchFamily="66" charset="0"/>
                  <a:ea typeface="宋体" charset="-122"/>
                </a:defRPr>
              </a:lvl5pPr>
              <a:lvl6pPr defTabSz="449263" eaLnBrk="0" fontAlgn="base" hangingPunct="0">
                <a:lnSpc>
                  <a:spcPct val="102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CC3300"/>
                </a:buClr>
                <a:buSzPct val="100000"/>
                <a:buFont typeface="Wingdings" pitchFamily="2" charset="2"/>
                <a:buChar char=""/>
                <a:defRPr>
                  <a:solidFill>
                    <a:srgbClr val="000000"/>
                  </a:solidFill>
                  <a:latin typeface="Comic Sans MS" pitchFamily="66" charset="0"/>
                  <a:ea typeface="宋体" charset="-122"/>
                </a:defRPr>
              </a:lvl6pPr>
              <a:lvl7pPr defTabSz="449263" eaLnBrk="0" fontAlgn="base" hangingPunct="0">
                <a:lnSpc>
                  <a:spcPct val="102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CC3300"/>
                </a:buClr>
                <a:buSzPct val="100000"/>
                <a:buFont typeface="Wingdings" pitchFamily="2" charset="2"/>
                <a:buChar char=""/>
                <a:defRPr>
                  <a:solidFill>
                    <a:srgbClr val="000000"/>
                  </a:solidFill>
                  <a:latin typeface="Comic Sans MS" pitchFamily="66" charset="0"/>
                  <a:ea typeface="宋体" charset="-122"/>
                </a:defRPr>
              </a:lvl7pPr>
              <a:lvl8pPr defTabSz="449263" eaLnBrk="0" fontAlgn="base" hangingPunct="0">
                <a:lnSpc>
                  <a:spcPct val="102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CC3300"/>
                </a:buClr>
                <a:buSzPct val="100000"/>
                <a:buFont typeface="Wingdings" pitchFamily="2" charset="2"/>
                <a:buChar char=""/>
                <a:defRPr>
                  <a:solidFill>
                    <a:srgbClr val="000000"/>
                  </a:solidFill>
                  <a:latin typeface="Comic Sans MS" pitchFamily="66" charset="0"/>
                  <a:ea typeface="宋体" charset="-122"/>
                </a:defRPr>
              </a:lvl8pPr>
              <a:lvl9pPr defTabSz="449263" eaLnBrk="0" fontAlgn="base" hangingPunct="0">
                <a:lnSpc>
                  <a:spcPct val="102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CC3300"/>
                </a:buClr>
                <a:buSzPct val="100000"/>
                <a:buFont typeface="Wingdings" pitchFamily="2" charset="2"/>
                <a:buChar char=""/>
                <a:defRPr>
                  <a:solidFill>
                    <a:srgbClr val="000000"/>
                  </a:solidFill>
                  <a:latin typeface="Comic Sans MS" pitchFamily="66" charset="0"/>
                  <a:ea typeface="宋体" charset="-122"/>
                </a:defRPr>
              </a:lvl9pPr>
            </a:lstStyle>
            <a:p>
              <a:pPr defTabSz="575955" fontAlgn="base">
                <a:spcBef>
                  <a:spcPct val="50000"/>
                </a:spcBef>
                <a:spcAft>
                  <a:spcPct val="0"/>
                </a:spcAft>
                <a:buClr>
                  <a:srgbClr val="003366"/>
                </a:buClr>
                <a:buSzPct val="80000"/>
                <a:defRPr/>
              </a:pPr>
              <a:r>
                <a:rPr lang="en-US" altLang="zh-CN" sz="2600" kern="0"/>
                <a:t>c’ </a:t>
              </a:r>
              <a:r>
                <a:rPr lang="zh-CN" altLang="en-US" sz="2600" kern="0"/>
                <a:t>是一个指针（引用）的大小</a:t>
              </a:r>
              <a:r>
                <a:rPr lang="zh-CN" altLang="en-US" kern="0"/>
                <a:t>，</a:t>
              </a:r>
              <a:r>
                <a:rPr lang="zh-CN" altLang="en-US" kern="0" smtClean="0"/>
                <a:t>指向元素对象。</a:t>
              </a:r>
              <a:endParaRPr lang="zh-CN" altLang="en-US" sz="2600" kern="0"/>
            </a:p>
          </p:txBody>
        </p:sp>
      </p:grpSp>
      <p:sp>
        <p:nvSpPr>
          <p:cNvPr id="35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元素外置的顺序表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不管是元素内置的顺序表和外置的顺序表，根据元素位序号可以直接定位到元素的地址，对元素的存取操作可以在</a:t>
            </a:r>
            <a:r>
              <a:rPr lang="en-US" altLang="zh-CN"/>
              <a:t>O(1)</a:t>
            </a:r>
            <a:r>
              <a:rPr lang="zh-CN" altLang="en-US"/>
              <a:t>时间内完成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称</a:t>
            </a:r>
            <a:r>
              <a:rPr lang="zh-CN" altLang="en-US">
                <a:solidFill>
                  <a:srgbClr val="FF0000"/>
                </a:solidFill>
              </a:rPr>
              <a:t>顺序表</a:t>
            </a:r>
            <a:r>
              <a:rPr lang="zh-CN" altLang="en-US"/>
              <a:t>具有</a:t>
            </a:r>
            <a:r>
              <a:rPr lang="zh-CN" altLang="en-US" smtClean="0">
                <a:solidFill>
                  <a:srgbClr val="FF0000"/>
                </a:solidFill>
              </a:rPr>
              <a:t>随机存取</a:t>
            </a:r>
            <a:r>
              <a:rPr lang="zh-CN" altLang="en-US" smtClean="0"/>
              <a:t>（</a:t>
            </a:r>
            <a:r>
              <a:rPr lang="en-US" altLang="zh-CN" smtClean="0"/>
              <a:t>Random Access</a:t>
            </a:r>
            <a:r>
              <a:rPr lang="zh-CN" altLang="en-US" smtClean="0"/>
              <a:t>）或</a:t>
            </a:r>
            <a:r>
              <a:rPr lang="zh-CN" altLang="en-US" smtClean="0">
                <a:solidFill>
                  <a:srgbClr val="FF0000"/>
                </a:solidFill>
              </a:rPr>
              <a:t>直接存取</a:t>
            </a:r>
            <a:r>
              <a:rPr lang="zh-CN" altLang="en-US" smtClean="0"/>
              <a:t>的</a:t>
            </a:r>
            <a:r>
              <a:rPr lang="zh-CN" altLang="en-US"/>
              <a:t>特性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示意图：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顺序表特点及简化表示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44167"/>
              </p:ext>
            </p:extLst>
          </p:nvPr>
        </p:nvGraphicFramePr>
        <p:xfrm>
          <a:off x="2109427" y="4810685"/>
          <a:ext cx="7087565" cy="768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596"/>
                <a:gridCol w="615596"/>
                <a:gridCol w="615596"/>
                <a:gridCol w="615596"/>
                <a:gridCol w="615596"/>
                <a:gridCol w="615596"/>
                <a:gridCol w="615596"/>
                <a:gridCol w="2138488"/>
                <a:gridCol w="639905"/>
              </a:tblGrid>
              <a:tr h="768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62518" marR="162518" marT="54877" marB="548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zh-CN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62518" marR="162518" marT="54877" marB="548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62518" marR="162518" marT="54877" marB="548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62518" marR="162518" marT="54877" marB="548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62518" marR="162518" marT="54877" marB="548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9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62518" marR="162518" marT="54877" marB="548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62518" marR="162518" marT="54877" marB="548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zh-CN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62518" marR="162518" marT="54877" marB="548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62518" marR="162518" marT="54877" marB="548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17805"/>
              </p:ext>
            </p:extLst>
          </p:nvPr>
        </p:nvGraphicFramePr>
        <p:xfrm>
          <a:off x="2286034" y="5329263"/>
          <a:ext cx="5885412" cy="445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596"/>
                <a:gridCol w="615596"/>
                <a:gridCol w="615596"/>
                <a:gridCol w="615596"/>
                <a:gridCol w="615596"/>
                <a:gridCol w="615596"/>
                <a:gridCol w="615596"/>
                <a:gridCol w="767885"/>
                <a:gridCol w="808355"/>
              </a:tblGrid>
              <a:tr h="439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2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4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2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4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2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4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4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200" kern="100" baseline="-2500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2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4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4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2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n-1</a:t>
                      </a:r>
                      <a:endParaRPr lang="zh-CN" sz="2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4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>
                        <a:noFill/>
                      </a:endParaRPr>
                    </a:p>
                  </a:txBody>
                  <a:tcPr marL="162518" marR="162518" marT="54877" marB="548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>
                        <a:noFill/>
                      </a:endParaRPr>
                    </a:p>
                  </a:txBody>
                  <a:tcPr marL="162518" marR="162518" marT="54877" marB="548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45444" y="5333744"/>
            <a:ext cx="873391" cy="472314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lang="en-US" altLang="zh-CN"/>
              <a:t>entry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如线性表</a:t>
            </a:r>
            <a:r>
              <a:rPr lang="en-US" altLang="zh-CN" smtClean="0"/>
              <a:t>A</a:t>
            </a:r>
            <a:r>
              <a:rPr lang="en-US" altLang="zh-CN"/>
              <a:t>=(5,3,2,9</a:t>
            </a:r>
            <a:r>
              <a:rPr lang="en-US" altLang="zh-CN" smtClean="0"/>
              <a:t>)</a:t>
            </a:r>
          </a:p>
          <a:p>
            <a:r>
              <a:rPr lang="zh-CN" altLang="zh-CN" smtClean="0"/>
              <a:t>在</a:t>
            </a:r>
            <a:r>
              <a:rPr lang="en-US" altLang="zh-CN"/>
              <a:t>Python</a:t>
            </a:r>
            <a:r>
              <a:rPr lang="zh-CN" altLang="zh-CN"/>
              <a:t>语言</a:t>
            </a:r>
            <a:r>
              <a:rPr lang="zh-CN" altLang="zh-CN" smtClean="0"/>
              <a:t>中直</a:t>
            </a:r>
            <a:r>
              <a:rPr lang="zh-CN" altLang="zh-CN"/>
              <a:t>接将其表示为一个</a:t>
            </a:r>
            <a:r>
              <a:rPr lang="en-US" altLang="zh-CN"/>
              <a:t>list</a:t>
            </a:r>
            <a:r>
              <a:rPr lang="zh-CN" altLang="zh-CN"/>
              <a:t>，如</a:t>
            </a:r>
            <a:r>
              <a:rPr lang="en-US" altLang="zh-CN"/>
              <a:t>alst=[5,3,2,9</a:t>
            </a:r>
            <a:r>
              <a:rPr lang="en-US" altLang="zh-CN" smtClean="0"/>
              <a:t>]</a:t>
            </a:r>
          </a:p>
          <a:p>
            <a:r>
              <a:rPr lang="zh-CN" altLang="en-US" smtClean="0"/>
              <a:t>未封装实现。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顺序表存储</a:t>
            </a:r>
            <a:r>
              <a:rPr lang="en-US" altLang="zh-CN" smtClean="0"/>
              <a:t>1</a:t>
            </a:r>
            <a:r>
              <a:rPr lang="zh-CN" altLang="en-US" smtClean="0"/>
              <a:t>：用</a:t>
            </a:r>
            <a:r>
              <a:rPr lang="en-US" altLang="zh-CN" smtClean="0"/>
              <a:t>Python</a:t>
            </a:r>
            <a:r>
              <a:rPr lang="zh-CN" altLang="en-US" smtClean="0"/>
              <a:t>列表直接表示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3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8" y="370363"/>
            <a:ext cx="7180739" cy="607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5121" y="1355487"/>
            <a:ext cx="2970395" cy="648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列表的存储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99300" y="4294090"/>
            <a:ext cx="3633505" cy="472314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lang="en-US" altLang="zh-CN" smtClean="0"/>
              <a:t>64</a:t>
            </a:r>
            <a:r>
              <a:rPr lang="zh-CN" altLang="en-US" smtClean="0"/>
              <a:t>位机，每个指针</a:t>
            </a:r>
            <a:r>
              <a:rPr lang="en-US" altLang="zh-CN" smtClean="0"/>
              <a:t>8</a:t>
            </a:r>
            <a:r>
              <a:rPr lang="zh-CN" altLang="en-US" smtClean="0"/>
              <a:t>个字节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67194" y="6210647"/>
            <a:ext cx="1711504" cy="472314"/>
          </a:xfrm>
          <a:prstGeom prst="rect">
            <a:avLst/>
          </a:prstGeom>
        </p:spPr>
        <p:txBody>
          <a:bodyPr wrap="none" lIns="117226" tIns="58613" rIns="117226" bIns="58613">
            <a:spAutoFit/>
          </a:bodyPr>
          <a:lstStyle/>
          <a:p>
            <a:r>
              <a:rPr lang="zh-CN" altLang="en-US" smtClean="0"/>
              <a:t>表</a:t>
            </a:r>
            <a:r>
              <a:rPr lang="zh-CN" altLang="zh-CN" smtClean="0"/>
              <a:t>元素</a:t>
            </a:r>
            <a:r>
              <a:rPr lang="zh-CN" altLang="zh-CN"/>
              <a:t>容器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8" y="370363"/>
            <a:ext cx="7180739" cy="607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767194" y="6210647"/>
            <a:ext cx="2006457" cy="472314"/>
          </a:xfrm>
          <a:prstGeom prst="rect">
            <a:avLst/>
          </a:prstGeom>
        </p:spPr>
        <p:txBody>
          <a:bodyPr wrap="none" lIns="117226" tIns="58613" rIns="117226" bIns="58613">
            <a:spAutoFit/>
          </a:bodyPr>
          <a:lstStyle/>
          <a:p>
            <a:r>
              <a:rPr lang="zh-CN" altLang="en-US" smtClean="0"/>
              <a:t>列表</a:t>
            </a:r>
            <a:r>
              <a:rPr lang="zh-CN" altLang="zh-CN" smtClean="0"/>
              <a:t>元素</a:t>
            </a:r>
            <a:r>
              <a:rPr lang="zh-CN" altLang="zh-CN"/>
              <a:t>容器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91296" y="145469"/>
            <a:ext cx="10233473" cy="64852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Python</a:t>
            </a:r>
            <a:r>
              <a:rPr lang="zh-CN" altLang="en-US"/>
              <a:t>列表的空间递增机制</a:t>
            </a:r>
          </a:p>
        </p:txBody>
      </p:sp>
      <p:sp>
        <p:nvSpPr>
          <p:cNvPr id="7" name="矩形 6"/>
          <p:cNvSpPr/>
          <p:nvPr/>
        </p:nvSpPr>
        <p:spPr>
          <a:xfrm>
            <a:off x="32251" y="4553379"/>
            <a:ext cx="5975547" cy="2334362"/>
          </a:xfrm>
          <a:prstGeom prst="rect">
            <a:avLst/>
          </a:prstGeom>
        </p:spPr>
        <p:txBody>
          <a:bodyPr wrap="square" lIns="117226" tIns="58613" rIns="117226" bIns="58613"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</a:rPr>
              <a:t>倍增策略和增量策略相结合</a:t>
            </a:r>
            <a:endParaRPr lang="en-US" altLang="zh-CN" sz="1800"/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zh-CN" altLang="en-US" sz="1800"/>
              <a:t>倍增策略：将原来数组的容量乘以一个大于</a:t>
            </a:r>
            <a:r>
              <a:rPr lang="en-US" altLang="zh-CN" sz="1800"/>
              <a:t>1</a:t>
            </a:r>
            <a:r>
              <a:rPr lang="zh-CN" altLang="en-US" sz="1800"/>
              <a:t>的常数；</a:t>
            </a:r>
            <a:endParaRPr lang="en-US" altLang="zh-CN" sz="1800"/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zh-CN" altLang="en-US" sz="1800"/>
              <a:t>增量策略是给数组容量增加一</a:t>
            </a:r>
            <a:r>
              <a:rPr lang="zh-CN" altLang="en-US" sz="1800" smtClean="0"/>
              <a:t>个数值。</a:t>
            </a:r>
            <a:endParaRPr lang="en-US" altLang="zh-CN" sz="1800"/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zh-CN" altLang="en-US" sz="1800"/>
              <a:t>在空间较小时，采用倍增机制；</a:t>
            </a:r>
            <a:endParaRPr lang="en-US" altLang="zh-CN" sz="1800"/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zh-CN" altLang="en-US" sz="1800"/>
              <a:t>在列表空间较大时，采用增量策略，依次增加</a:t>
            </a:r>
            <a:r>
              <a:rPr lang="en-US" altLang="zh-CN" sz="1800"/>
              <a:t>9,10,11,12,14,16,18…</a:t>
            </a:r>
            <a:r>
              <a:rPr lang="zh-CN" altLang="en-US" sz="1800"/>
              <a:t>个空间。</a:t>
            </a:r>
            <a:endParaRPr lang="en-US" altLang="zh-CN" sz="1800"/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zh-CN" altLang="en-US" sz="1800"/>
              <a:t>从空表开始生成长度为</a:t>
            </a:r>
            <a:r>
              <a:rPr lang="en-US" altLang="zh-CN" sz="1800"/>
              <a:t>1000</a:t>
            </a:r>
            <a:r>
              <a:rPr lang="zh-CN" altLang="en-US" sz="1800"/>
              <a:t>（</a:t>
            </a:r>
            <a:r>
              <a:rPr lang="en-US" altLang="zh-CN" sz="1800"/>
              <a:t>10000</a:t>
            </a:r>
            <a:r>
              <a:rPr lang="zh-CN" altLang="en-US" sz="1800"/>
              <a:t>）的表，需要</a:t>
            </a:r>
            <a:r>
              <a:rPr lang="en-US" altLang="zh-CN" sz="1800">
                <a:solidFill>
                  <a:srgbClr val="FF0000"/>
                </a:solidFill>
              </a:rPr>
              <a:t>27</a:t>
            </a:r>
            <a:r>
              <a:rPr lang="zh-CN" altLang="en-US" sz="1800">
                <a:solidFill>
                  <a:srgbClr val="FF0000"/>
                </a:solidFill>
              </a:rPr>
              <a:t>（</a:t>
            </a:r>
            <a:r>
              <a:rPr lang="en-US" altLang="zh-CN" sz="1800">
                <a:solidFill>
                  <a:srgbClr val="FF0000"/>
                </a:solidFill>
              </a:rPr>
              <a:t>46</a:t>
            </a:r>
            <a:r>
              <a:rPr lang="zh-CN" altLang="en-US" sz="1800">
                <a:solidFill>
                  <a:srgbClr val="FF0000"/>
                </a:solidFill>
              </a:rPr>
              <a:t>）</a:t>
            </a:r>
            <a:r>
              <a:rPr lang="zh-CN" altLang="en-US" sz="1800"/>
              <a:t>次空间追加操作。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251" y="846106"/>
            <a:ext cx="6707364" cy="3811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sys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lst = []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empty_size = b = sys.getsizeof(lst)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count = 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5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"length%3d;  all bytes %3d"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% (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b))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k </a:t>
            </a: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15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range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en-US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00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lst.append(</a:t>
            </a: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a = </a:t>
            </a:r>
            <a:r>
              <a:rPr lang="zh-CN" altLang="zh-CN" sz="15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(lst)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old_b = b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b = sys.getsizeof(lst)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 != old_b: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5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5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"length%3d;  all bytes %3d, "</a:t>
            </a:r>
            <a:br>
              <a:rPr lang="zh-CN" altLang="zh-CN" sz="15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" size in </a:t>
            </a:r>
            <a:r>
              <a:rPr lang="zh-CN" altLang="zh-CN" sz="1500" b="1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表元素容器</a:t>
            </a:r>
            <a:r>
              <a:rPr lang="zh-CN" altLang="zh-CN" sz="15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%3d, increase size:%3d"</a:t>
            </a:r>
            <a:br>
              <a:rPr lang="zh-CN" altLang="zh-CN" sz="15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% (a, b, (b-empty_size)/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8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(b-old_b)/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8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count += 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5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"count of resize:"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count)</a:t>
            </a:r>
            <a:endParaRPr lang="zh-CN" altLang="zh-CN" sz="2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3883" y="231899"/>
            <a:ext cx="6095207" cy="6812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17226" tIns="58613" rIns="117226" bIns="58613">
            <a:spAutoFit/>
          </a:bodyPr>
          <a:lstStyle/>
          <a:p>
            <a:r>
              <a:rPr lang="en-US" altLang="zh-CN" sz="1500"/>
              <a:t>length  0;  all bytes  56</a:t>
            </a:r>
          </a:p>
          <a:p>
            <a:r>
              <a:rPr lang="en-US" altLang="zh-CN" sz="1500"/>
              <a:t>length  1;  all bytes  88,  size in </a:t>
            </a:r>
            <a:r>
              <a:rPr lang="zh-CN" altLang="en-US" sz="1500"/>
              <a:t>表元素容器   </a:t>
            </a:r>
            <a:r>
              <a:rPr lang="en-US" altLang="zh-CN" sz="1500"/>
              <a:t>4, increase size:  4</a:t>
            </a:r>
          </a:p>
          <a:p>
            <a:r>
              <a:rPr lang="en-US" altLang="zh-CN" sz="1500"/>
              <a:t>length  5;  all bytes 120,  size in </a:t>
            </a:r>
            <a:r>
              <a:rPr lang="zh-CN" altLang="en-US" sz="1500"/>
              <a:t>表元素容器   </a:t>
            </a:r>
            <a:r>
              <a:rPr lang="en-US" altLang="zh-CN" sz="1500"/>
              <a:t>8, increase size:  4</a:t>
            </a:r>
          </a:p>
          <a:p>
            <a:r>
              <a:rPr lang="en-US" altLang="zh-CN" sz="1500"/>
              <a:t>length  9;  all bytes 184,  size in </a:t>
            </a:r>
            <a:r>
              <a:rPr lang="zh-CN" altLang="en-US" sz="1500"/>
              <a:t>表元素容器  </a:t>
            </a:r>
            <a:r>
              <a:rPr lang="en-US" altLang="zh-CN" sz="1500"/>
              <a:t>16, increase size:  8</a:t>
            </a:r>
          </a:p>
          <a:p>
            <a:r>
              <a:rPr lang="en-US" altLang="zh-CN" sz="1500"/>
              <a:t>length 17;  all bytes 256,  size in </a:t>
            </a:r>
            <a:r>
              <a:rPr lang="zh-CN" altLang="en-US" sz="1500"/>
              <a:t>表元素容器  </a:t>
            </a:r>
            <a:r>
              <a:rPr lang="en-US" altLang="zh-CN" sz="1500"/>
              <a:t>25, increase size:  9</a:t>
            </a:r>
          </a:p>
          <a:p>
            <a:r>
              <a:rPr lang="en-US" altLang="zh-CN" sz="1500"/>
              <a:t>length 26;  all bytes 336,  size in </a:t>
            </a:r>
            <a:r>
              <a:rPr lang="zh-CN" altLang="en-US" sz="1500"/>
              <a:t>表元素容器  </a:t>
            </a:r>
            <a:r>
              <a:rPr lang="en-US" altLang="zh-CN" sz="1500"/>
              <a:t>35, increase size: 10</a:t>
            </a:r>
          </a:p>
          <a:p>
            <a:r>
              <a:rPr lang="en-US" altLang="zh-CN" sz="1500"/>
              <a:t>length 36;  all bytes 424,  size in </a:t>
            </a:r>
            <a:r>
              <a:rPr lang="zh-CN" altLang="en-US" sz="1500"/>
              <a:t>表元素容器  </a:t>
            </a:r>
            <a:r>
              <a:rPr lang="en-US" altLang="zh-CN" sz="1500"/>
              <a:t>46, increase size: 11</a:t>
            </a:r>
          </a:p>
          <a:p>
            <a:r>
              <a:rPr lang="en-US" altLang="zh-CN" sz="1500"/>
              <a:t>length 47;  all bytes 520,  size in </a:t>
            </a:r>
            <a:r>
              <a:rPr lang="zh-CN" altLang="en-US" sz="1500"/>
              <a:t>表元素容器  </a:t>
            </a:r>
            <a:r>
              <a:rPr lang="en-US" altLang="zh-CN" sz="1500"/>
              <a:t>58, increase size: 12</a:t>
            </a:r>
          </a:p>
          <a:p>
            <a:r>
              <a:rPr lang="en-US" altLang="zh-CN" sz="1500"/>
              <a:t>length 59;  all bytes 632,  size in </a:t>
            </a:r>
            <a:r>
              <a:rPr lang="zh-CN" altLang="en-US" sz="1500"/>
              <a:t>表元素容器  </a:t>
            </a:r>
            <a:r>
              <a:rPr lang="en-US" altLang="zh-CN" sz="1500"/>
              <a:t>72, increase size: 14</a:t>
            </a:r>
          </a:p>
          <a:p>
            <a:r>
              <a:rPr lang="en-US" altLang="zh-CN" sz="1500"/>
              <a:t>length 73;  all bytes 760,  size in </a:t>
            </a:r>
            <a:r>
              <a:rPr lang="zh-CN" altLang="en-US" sz="1500"/>
              <a:t>表元素容器  </a:t>
            </a:r>
            <a:r>
              <a:rPr lang="en-US" altLang="zh-CN" sz="1500"/>
              <a:t>88, increase size: 16</a:t>
            </a:r>
          </a:p>
          <a:p>
            <a:r>
              <a:rPr lang="en-US" altLang="zh-CN" sz="1500"/>
              <a:t>length 89;  all bytes 904,  size in </a:t>
            </a:r>
            <a:r>
              <a:rPr lang="zh-CN" altLang="en-US" sz="1500"/>
              <a:t>表元素容器 </a:t>
            </a:r>
            <a:r>
              <a:rPr lang="en-US" altLang="zh-CN" sz="1500"/>
              <a:t>106, increase size: 18</a:t>
            </a:r>
          </a:p>
          <a:p>
            <a:r>
              <a:rPr lang="en-US" altLang="zh-CN" sz="1500"/>
              <a:t>length107;  all bytes 1064,  size in </a:t>
            </a:r>
            <a:r>
              <a:rPr lang="zh-CN" altLang="en-US" sz="1500"/>
              <a:t>表元素容器 </a:t>
            </a:r>
            <a:r>
              <a:rPr lang="en-US" altLang="zh-CN" sz="1500"/>
              <a:t>126, increase size: 20</a:t>
            </a:r>
          </a:p>
          <a:p>
            <a:r>
              <a:rPr lang="en-US" altLang="zh-CN" sz="1500"/>
              <a:t>length127;  all bytes 1240,  size in </a:t>
            </a:r>
            <a:r>
              <a:rPr lang="zh-CN" altLang="en-US" sz="1500"/>
              <a:t>表元素容器 </a:t>
            </a:r>
            <a:r>
              <a:rPr lang="en-US" altLang="zh-CN" sz="1500"/>
              <a:t>148, increase size: 22</a:t>
            </a:r>
          </a:p>
          <a:p>
            <a:r>
              <a:rPr lang="en-US" altLang="zh-CN" sz="1500"/>
              <a:t>length149;  all bytes 1440,  size in </a:t>
            </a:r>
            <a:r>
              <a:rPr lang="zh-CN" altLang="en-US" sz="1500"/>
              <a:t>表元素容器 </a:t>
            </a:r>
            <a:r>
              <a:rPr lang="en-US" altLang="zh-CN" sz="1500"/>
              <a:t>173, increase size: 25</a:t>
            </a:r>
          </a:p>
          <a:p>
            <a:r>
              <a:rPr lang="en-US" altLang="zh-CN" sz="1500"/>
              <a:t>length174;  all bytes 1664,  size in </a:t>
            </a:r>
            <a:r>
              <a:rPr lang="zh-CN" altLang="en-US" sz="1500"/>
              <a:t>表元素容器 </a:t>
            </a:r>
            <a:r>
              <a:rPr lang="en-US" altLang="zh-CN" sz="1500"/>
              <a:t>201, increase size: 28</a:t>
            </a:r>
          </a:p>
          <a:p>
            <a:r>
              <a:rPr lang="en-US" altLang="zh-CN" sz="1500"/>
              <a:t>length202;  all bytes 1920,  size in </a:t>
            </a:r>
            <a:r>
              <a:rPr lang="zh-CN" altLang="en-US" sz="1500"/>
              <a:t>表元素容器 </a:t>
            </a:r>
            <a:r>
              <a:rPr lang="en-US" altLang="zh-CN" sz="1500"/>
              <a:t>233, increase size: 32</a:t>
            </a:r>
          </a:p>
          <a:p>
            <a:r>
              <a:rPr lang="en-US" altLang="zh-CN" sz="1500"/>
              <a:t>length234;  all bytes 2208,  size in </a:t>
            </a:r>
            <a:r>
              <a:rPr lang="zh-CN" altLang="en-US" sz="1500"/>
              <a:t>表元素容器 </a:t>
            </a:r>
            <a:r>
              <a:rPr lang="en-US" altLang="zh-CN" sz="1500"/>
              <a:t>269, increase size: 36</a:t>
            </a:r>
          </a:p>
          <a:p>
            <a:r>
              <a:rPr lang="en-US" altLang="zh-CN" sz="1500"/>
              <a:t>length270;  all bytes 2528,  size in </a:t>
            </a:r>
            <a:r>
              <a:rPr lang="zh-CN" altLang="en-US" sz="1500"/>
              <a:t>表元素容器 </a:t>
            </a:r>
            <a:r>
              <a:rPr lang="en-US" altLang="zh-CN" sz="1500"/>
              <a:t>309, increase size: 40</a:t>
            </a:r>
          </a:p>
          <a:p>
            <a:r>
              <a:rPr lang="en-US" altLang="zh-CN" sz="1500"/>
              <a:t>length310;  all bytes 2888,  size in </a:t>
            </a:r>
            <a:r>
              <a:rPr lang="zh-CN" altLang="en-US" sz="1500"/>
              <a:t>表元素容器 </a:t>
            </a:r>
            <a:r>
              <a:rPr lang="en-US" altLang="zh-CN" sz="1500"/>
              <a:t>354, increase size: 45</a:t>
            </a:r>
          </a:p>
          <a:p>
            <a:r>
              <a:rPr lang="en-US" altLang="zh-CN" sz="1500"/>
              <a:t>length355;  all bytes 3296,  size in </a:t>
            </a:r>
            <a:r>
              <a:rPr lang="zh-CN" altLang="en-US" sz="1500"/>
              <a:t>表元素容器 </a:t>
            </a:r>
            <a:r>
              <a:rPr lang="en-US" altLang="zh-CN" sz="1500"/>
              <a:t>405, increase size: 51</a:t>
            </a:r>
          </a:p>
          <a:p>
            <a:r>
              <a:rPr lang="en-US" altLang="zh-CN" sz="1500"/>
              <a:t>length406;  all bytes 3752,  size in </a:t>
            </a:r>
            <a:r>
              <a:rPr lang="zh-CN" altLang="en-US" sz="1500"/>
              <a:t>表元素容器 </a:t>
            </a:r>
            <a:r>
              <a:rPr lang="en-US" altLang="zh-CN" sz="1500"/>
              <a:t>462, increase size: 57</a:t>
            </a:r>
          </a:p>
          <a:p>
            <a:r>
              <a:rPr lang="en-US" altLang="zh-CN" sz="1500"/>
              <a:t>length463;  all bytes 4264,  size in </a:t>
            </a:r>
            <a:r>
              <a:rPr lang="zh-CN" altLang="en-US" sz="1500"/>
              <a:t>表元素容器 </a:t>
            </a:r>
            <a:r>
              <a:rPr lang="en-US" altLang="zh-CN" sz="1500"/>
              <a:t>526, increase size: 64</a:t>
            </a:r>
          </a:p>
          <a:p>
            <a:r>
              <a:rPr lang="en-US" altLang="zh-CN" sz="1500"/>
              <a:t>length527;  all bytes 4840,  size in </a:t>
            </a:r>
            <a:r>
              <a:rPr lang="zh-CN" altLang="en-US" sz="1500"/>
              <a:t>表元素容器 </a:t>
            </a:r>
            <a:r>
              <a:rPr lang="en-US" altLang="zh-CN" sz="1500"/>
              <a:t>598, increase size: 72</a:t>
            </a:r>
          </a:p>
          <a:p>
            <a:r>
              <a:rPr lang="en-US" altLang="zh-CN" sz="1500"/>
              <a:t>length599;  all bytes 5488,  size in </a:t>
            </a:r>
            <a:r>
              <a:rPr lang="zh-CN" altLang="en-US" sz="1500"/>
              <a:t>表元素容器 </a:t>
            </a:r>
            <a:r>
              <a:rPr lang="en-US" altLang="zh-CN" sz="1500"/>
              <a:t>679, increase size: 81</a:t>
            </a:r>
          </a:p>
          <a:p>
            <a:r>
              <a:rPr lang="en-US" altLang="zh-CN" sz="1500"/>
              <a:t>length680;  all bytes 6224,  size in </a:t>
            </a:r>
            <a:r>
              <a:rPr lang="zh-CN" altLang="en-US" sz="1500"/>
              <a:t>表元素容器 </a:t>
            </a:r>
            <a:r>
              <a:rPr lang="en-US" altLang="zh-CN" sz="1500"/>
              <a:t>771, increase size: 92</a:t>
            </a:r>
          </a:p>
          <a:p>
            <a:r>
              <a:rPr lang="en-US" altLang="zh-CN" sz="1500"/>
              <a:t>length772;  all bytes 7048,  size in </a:t>
            </a:r>
            <a:r>
              <a:rPr lang="zh-CN" altLang="en-US" sz="1500"/>
              <a:t>表元素容器 </a:t>
            </a:r>
            <a:r>
              <a:rPr lang="en-US" altLang="zh-CN" sz="1500"/>
              <a:t>874, increase size:103</a:t>
            </a:r>
          </a:p>
          <a:p>
            <a:r>
              <a:rPr lang="en-US" altLang="zh-CN" sz="1500"/>
              <a:t>length875;  all bytes 7976,  size in </a:t>
            </a:r>
            <a:r>
              <a:rPr lang="zh-CN" altLang="en-US" sz="1500"/>
              <a:t>表元素容器 </a:t>
            </a:r>
            <a:r>
              <a:rPr lang="en-US" altLang="zh-CN" sz="1500"/>
              <a:t>990, increase size:116</a:t>
            </a:r>
          </a:p>
          <a:p>
            <a:r>
              <a:rPr lang="en-US" altLang="zh-CN" sz="1500"/>
              <a:t>length991;  all bytes 9016,  size in </a:t>
            </a:r>
            <a:r>
              <a:rPr lang="zh-CN" altLang="en-US" sz="1500"/>
              <a:t>表元素容器 </a:t>
            </a:r>
            <a:r>
              <a:rPr lang="en-US" altLang="zh-CN" sz="1500"/>
              <a:t>1120, increase size:130</a:t>
            </a:r>
          </a:p>
          <a:p>
            <a:r>
              <a:rPr lang="en-US" altLang="zh-CN" sz="1500"/>
              <a:t>count of resize: 27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4847230" y="1193294"/>
            <a:ext cx="3743929" cy="1717922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zh-CN" altLang="en-US" smtClean="0"/>
              <a:t>整个算法</a:t>
            </a:r>
            <a:r>
              <a:rPr lang="en-US" altLang="zh-CN" smtClean="0"/>
              <a:t>O(n)</a:t>
            </a:r>
          </a:p>
          <a:p>
            <a:pPr algn="ctr"/>
            <a:r>
              <a:rPr lang="en-US" altLang="zh-CN" smtClean="0"/>
              <a:t>resize</a:t>
            </a:r>
            <a:r>
              <a:rPr lang="zh-CN" altLang="en-US" smtClean="0"/>
              <a:t>所花时间可以忽略</a:t>
            </a:r>
            <a:endParaRPr lang="en-US" altLang="zh-CN" smtClean="0"/>
          </a:p>
          <a:p>
            <a:pPr algn="ctr"/>
            <a:r>
              <a:rPr lang="zh-CN" altLang="zh-CN"/>
              <a:t>每个</a:t>
            </a:r>
            <a:r>
              <a:rPr lang="en-US" altLang="zh-CN"/>
              <a:t>append</a:t>
            </a:r>
            <a:r>
              <a:rPr lang="zh-CN" altLang="zh-CN"/>
              <a:t>操作的均摊运行时间仍为</a:t>
            </a:r>
            <a:r>
              <a:rPr lang="en-US" altLang="zh-CN"/>
              <a:t>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主要学习内容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105969" y="1394167"/>
            <a:ext cx="871890" cy="648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dirty="0">
                <a:solidFill>
                  <a:prstClr val="black"/>
                </a:solidFill>
              </a:rPr>
              <a:t>1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02418" y="3279262"/>
            <a:ext cx="871890" cy="648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dirty="0">
                <a:solidFill>
                  <a:prstClr val="black"/>
                </a:solidFill>
              </a:rPr>
              <a:t>3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94791" y="2330091"/>
            <a:ext cx="7133398" cy="655903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>
                <a:solidFill>
                  <a:prstClr val="black"/>
                </a:solidFill>
              </a:rPr>
              <a:t>线性表的</a:t>
            </a:r>
            <a:r>
              <a:rPr lang="zh-CN" altLang="en-US" sz="3600" b="1" dirty="0">
                <a:solidFill>
                  <a:prstClr val="black"/>
                </a:solidFill>
              </a:rPr>
              <a:t>顺序实现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094791" y="3279593"/>
            <a:ext cx="7133398" cy="648222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>
                <a:solidFill>
                  <a:prstClr val="black"/>
                </a:solidFill>
              </a:rPr>
              <a:t>线性表的</a:t>
            </a:r>
            <a:r>
              <a:rPr lang="zh-CN" altLang="en-US" sz="3600" b="1" dirty="0">
                <a:solidFill>
                  <a:prstClr val="black"/>
                </a:solidFill>
              </a:rPr>
              <a:t>链式实现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02418" y="2330088"/>
            <a:ext cx="871890" cy="648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dirty="0">
                <a:solidFill>
                  <a:prstClr val="black"/>
                </a:solidFill>
              </a:rPr>
              <a:t>2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94790" y="1386486"/>
            <a:ext cx="7133398" cy="655903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>
                <a:solidFill>
                  <a:srgbClr val="000000"/>
                </a:solidFill>
              </a:rPr>
              <a:t>线性表的</a:t>
            </a:r>
            <a:r>
              <a:rPr lang="zh-CN" altLang="en-US" sz="3600" b="1" dirty="0">
                <a:solidFill>
                  <a:srgbClr val="000000"/>
                </a:solidFill>
              </a:rPr>
              <a:t>概念和性质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134802" y="4293407"/>
            <a:ext cx="871890" cy="648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z="3600" b="1" dirty="0">
                <a:solidFill>
                  <a:prstClr val="black"/>
                </a:solidFill>
              </a:rPr>
              <a:t>4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27175" y="4293738"/>
            <a:ext cx="7133398" cy="648222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just"/>
            <a:r>
              <a:rPr lang="zh-CN" altLang="en-US" sz="3600" b="1" smtClean="0">
                <a:solidFill>
                  <a:prstClr val="black"/>
                </a:solidFill>
              </a:rPr>
              <a:t>线性表应用及其下算法</a:t>
            </a:r>
            <a:r>
              <a:rPr lang="zh-CN" altLang="en-US" sz="3600" b="1">
                <a:solidFill>
                  <a:prstClr val="black"/>
                </a:solidFill>
              </a:rPr>
              <a:t>设计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顺序表</a:t>
            </a:r>
            <a:r>
              <a:rPr lang="zh-CN" altLang="en-US" smtClean="0"/>
              <a:t>存储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zh-CN" altLang="en-US"/>
              <a:t>用</a:t>
            </a:r>
            <a:r>
              <a:rPr lang="en-US" altLang="zh-CN" smtClean="0"/>
              <a:t>python</a:t>
            </a:r>
            <a:r>
              <a:rPr lang="zh-CN" altLang="en-US" smtClean="0"/>
              <a:t>的</a:t>
            </a:r>
            <a:r>
              <a:rPr lang="en-US" altLang="zh-CN" smtClean="0"/>
              <a:t>list</a:t>
            </a:r>
            <a:r>
              <a:rPr lang="zh-CN" altLang="en-US" smtClean="0"/>
              <a:t>封装实现</a:t>
            </a:r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05" y="1182624"/>
            <a:ext cx="5333306" cy="484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92" y="1182624"/>
            <a:ext cx="3733314" cy="461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1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27313" y="1096195"/>
            <a:ext cx="7713392" cy="4868199"/>
          </a:xfrm>
        </p:spPr>
        <p:txBody>
          <a:bodyPr>
            <a:normAutofit/>
          </a:bodyPr>
          <a:lstStyle/>
          <a:p>
            <a:r>
              <a:rPr lang="zh-CN" altLang="en-US"/>
              <a:t>定义一个自定义类</a:t>
            </a:r>
            <a:r>
              <a:rPr lang="en-US" altLang="zh-CN">
                <a:solidFill>
                  <a:srgbClr val="FF0000"/>
                </a:solidFill>
              </a:rPr>
              <a:t>DynamicArrayList</a:t>
            </a:r>
            <a:r>
              <a:rPr lang="zh-CN" altLang="en-US"/>
              <a:t>来模拟一个顺序</a:t>
            </a:r>
            <a:r>
              <a:rPr lang="zh-CN" altLang="en-US" smtClean="0"/>
              <a:t>表；</a:t>
            </a:r>
            <a:endParaRPr lang="en-US" altLang="zh-CN" smtClean="0"/>
          </a:p>
          <a:p>
            <a:r>
              <a:rPr lang="zh-CN" altLang="en-US" smtClean="0"/>
              <a:t>利用</a:t>
            </a:r>
            <a:r>
              <a:rPr lang="en-US" altLang="zh-CN">
                <a:solidFill>
                  <a:srgbClr val="FF0000"/>
                </a:solidFill>
              </a:rPr>
              <a:t>ctypes</a:t>
            </a:r>
            <a:r>
              <a:rPr lang="zh-CN" altLang="en-US"/>
              <a:t>模块提供的</a:t>
            </a:r>
            <a:r>
              <a:rPr lang="zh-CN" altLang="en-US">
                <a:solidFill>
                  <a:srgbClr val="FF0000"/>
                </a:solidFill>
              </a:rPr>
              <a:t>底层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数组</a:t>
            </a:r>
            <a:r>
              <a:rPr lang="zh-CN" altLang="en-US"/>
              <a:t>实现线性表的顺序</a:t>
            </a:r>
            <a:r>
              <a:rPr lang="zh-CN" altLang="en-US" smtClean="0"/>
              <a:t>存储，需</a:t>
            </a:r>
            <a:r>
              <a:rPr lang="en-US" altLang="zh-CN" smtClean="0"/>
              <a:t>import </a:t>
            </a:r>
            <a:r>
              <a:rPr lang="en-US" altLang="zh-CN"/>
              <a:t>ctypes  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底层</a:t>
            </a:r>
            <a:r>
              <a:rPr lang="en-US" altLang="zh-CN"/>
              <a:t>C</a:t>
            </a:r>
            <a:r>
              <a:rPr lang="zh-CN" altLang="en-US"/>
              <a:t>数组对应于内存中的一块容量确定的连续内存空间，线性表元素依次直接存放在该数组中，即元素内置方式顺序存储。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顺序表</a:t>
            </a:r>
            <a:r>
              <a:rPr lang="zh-CN" altLang="en-US" smtClean="0"/>
              <a:t>存储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  <a:r>
              <a:rPr lang="zh-CN" altLang="zh-CN" smtClean="0"/>
              <a:t>利用底层</a:t>
            </a:r>
            <a:r>
              <a:rPr lang="en-US" altLang="zh-CN"/>
              <a:t>C</a:t>
            </a:r>
            <a:r>
              <a:rPr lang="zh-CN" altLang="zh-CN"/>
              <a:t>数组实现顺序表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99163" y="231898"/>
            <a:ext cx="3585167" cy="60974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6" y="5446018"/>
            <a:ext cx="9926401" cy="11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7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初始化</a:t>
            </a:r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2163" y="2616717"/>
            <a:ext cx="7967848" cy="23805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B2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__init__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,cap=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初始化一个空表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super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().</a:t>
            </a:r>
            <a:r>
              <a:rPr lang="zh-CN" altLang="zh-CN" sz="2100">
                <a:solidFill>
                  <a:srgbClr val="B2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__init__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 =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线性表元素个数计数</a:t>
            </a:r>
            <a:b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._capacity = cap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默认数组容量</a:t>
            </a:r>
            <a:b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 =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._make_array(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._capacity)  </a:t>
            </a:r>
            <a:endParaRPr lang="en-US" altLang="zh-CN" sz="21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存放所有表元素的数组</a:t>
            </a:r>
            <a:endParaRPr lang="zh-CN" altLang="zh-CN" sz="3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2163" y="5113167"/>
            <a:ext cx="7967848" cy="1087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_make_array(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c):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私有方法</a:t>
            </a:r>
            <a:b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返回一个容量为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的数组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(c * ctypes.py_object)()</a:t>
            </a:r>
            <a:endParaRPr lang="zh-CN" altLang="zh-CN" sz="3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99" y="1009765"/>
            <a:ext cx="8279322" cy="1417648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9834022" y="2911216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判</a:t>
            </a:r>
            <a:r>
              <a:rPr lang="zh-CN" altLang="en-US" smtClean="0"/>
              <a:t>空、求长度、清空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3452" y="1273854"/>
            <a:ext cx="7837706" cy="3996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empty(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 ==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B2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__len__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返回线性表中元素个数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clear(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del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._capacity =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endParaRPr lang="en-US" altLang="zh-CN" sz="2100">
              <a:solidFill>
                <a:srgbClr val="0000FF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 =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endParaRPr lang="zh-CN" altLang="zh-CN" sz="3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9359145" y="2593172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6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插入</a:t>
            </a:r>
            <a:r>
              <a:rPr lang="zh-CN" altLang="zh-CN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insert(</a:t>
            </a:r>
            <a:r>
              <a:rPr lang="zh-CN" altLang="zh-CN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i, item</a:t>
            </a:r>
            <a:r>
              <a:rPr lang="zh-CN" altLang="zh-CN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7304" y="2865027"/>
            <a:ext cx="10847793" cy="3996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insert(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i, item):</a:t>
            </a:r>
            <a:b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将元素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item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插入到表的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号位置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not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 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&lt;= i &lt;=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._cur_len:</a:t>
            </a:r>
            <a:b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lang="zh-CN" altLang="zh-CN" sz="18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8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800" b="1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插入位置不合法</a:t>
            </a:r>
            <a:r>
              <a:rPr lang="zh-CN" altLang="zh-CN" sz="18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 ==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._capacity:  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如果线性表的空间已用完</a:t>
            </a:r>
            <a:b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zh-CN" sz="1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._capacity ==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cap =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4</a:t>
            </a:r>
            <a:br>
              <a:rPr lang="zh-CN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cap =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2 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*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._capacity</a:t>
            </a:r>
            <a:b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._resize(cap)  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给线性表扩容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倍空间</a:t>
            </a:r>
            <a:b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1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j </a:t>
            </a:r>
            <a:r>
              <a:rPr lang="zh-CN" altLang="zh-CN" sz="1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18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range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._cur_len, i, -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  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线性表尾部至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k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号位置所有元素后移</a:t>
            </a:r>
            <a:b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._entry[j] =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._entry[j -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._entry[i] = item  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将新元素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item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放在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号位置</a:t>
            </a:r>
            <a:b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1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 +=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  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18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表长增</a:t>
            </a:r>
            <a:r>
              <a:rPr lang="zh-CN" altLang="zh-CN" sz="18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endParaRPr lang="zh-CN" altLang="zh-CN" sz="26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8879154" y="1009765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O(n)</a:t>
            </a:r>
            <a:endParaRPr lang="zh-CN" altLang="en-US" dirty="0"/>
          </a:p>
        </p:txBody>
      </p:sp>
      <p:pic>
        <p:nvPicPr>
          <p:cNvPr id="40" name="图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1769051" y="1096195"/>
            <a:ext cx="6191714" cy="1785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10957" y="1434428"/>
                <a:ext cx="4168395" cy="1568191"/>
              </a:xfrm>
              <a:prstGeom prst="rect">
                <a:avLst/>
              </a:prstGeom>
            </p:spPr>
            <p:txBody>
              <a:bodyPr wrap="none" lIns="117226" tIns="58613" rIns="117226" bIns="58613">
                <a:spAutoFit/>
              </a:bodyPr>
              <a:lstStyle/>
              <a:p>
                <a:pPr indent="341909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宋体"/>
                            </a:rPr>
                          </m:ctrlPr>
                        </m:naryPr>
                        <m:sub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𝑖</m:t>
                          </m:r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宋体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宋体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宋体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宋体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宋体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宋体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kern="0">
                          <a:solidFill>
                            <a:srgbClr val="000000"/>
                          </a:solidFill>
                          <a:latin typeface="Cambria Math"/>
                          <a:cs typeface="宋体"/>
                        </a:rPr>
                        <m:t>=</m:t>
                      </m:r>
                      <m:f>
                        <m:fPr>
                          <m:ctrlPr>
                            <a:rPr lang="zh-CN" altLang="zh-CN" i="1" ker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  <a:cs typeface="宋体"/>
                            </a:rPr>
                          </m:ctrlPr>
                        </m:fPr>
                        <m:num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𝑛</m:t>
                          </m:r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  <a:cs typeface="宋体"/>
                            </a:rPr>
                          </m:ctrlPr>
                        </m:naryPr>
                        <m:sub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𝑖</m:t>
                          </m:r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(</m:t>
                          </m:r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𝑛</m:t>
                          </m:r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−</m:t>
                          </m:r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𝑖</m:t>
                          </m:r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)</m:t>
                          </m:r>
                        </m:e>
                      </m:nary>
                      <m:r>
                        <a:rPr lang="en-US" altLang="zh-CN" i="1" kern="0">
                          <a:solidFill>
                            <a:srgbClr val="000000"/>
                          </a:solidFill>
                          <a:latin typeface="Cambria Math"/>
                          <a:cs typeface="宋体"/>
                        </a:rPr>
                        <m:t>=</m:t>
                      </m:r>
                      <m:f>
                        <m:fPr>
                          <m:ctrlPr>
                            <a:rPr lang="zh-CN" altLang="zh-CN" i="1" ker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  <a:cs typeface="宋体"/>
                            </a:rPr>
                          </m:ctrlPr>
                        </m:fPr>
                        <m:num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/>
                              <a:cs typeface="宋体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kern="100">
                  <a:latin typeface="Times New Roman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70" y="1195080"/>
                <a:ext cx="3268523" cy="1227003"/>
              </a:xfrm>
              <a:prstGeom prst="rect">
                <a:avLst/>
              </a:prstGeom>
              <a:blipFill rotWithShape="1">
                <a:blip r:embed="rId3"/>
                <a:stretch>
                  <a:fillRect r="-2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2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数组空间扩容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5155" y="1255000"/>
            <a:ext cx="10655797" cy="2380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_resize(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c):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保护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b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将数组空间扩容至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c."""</a:t>
            </a:r>
            <a:b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 =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._make_array(c)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生成新的更大的数组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</a:t>
            </a:r>
            <a:b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k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21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range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._cur_len):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将原线性表元素复制到新数组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b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temp[k] =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._entry[k]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 = temp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启用新数组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存放线性表元素</a:t>
            </a:r>
            <a:b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._capacity = c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当前线性表的容量为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</a:t>
            </a:r>
            <a:endParaRPr lang="zh-CN" altLang="zh-CN" sz="3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9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按位置删除</a:t>
            </a:r>
            <a:r>
              <a:rPr lang="zh-CN" altLang="zh-CN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remove(</a:t>
            </a:r>
            <a:r>
              <a:rPr lang="zh-CN" altLang="zh-CN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i</a:t>
            </a:r>
            <a:r>
              <a:rPr lang="zh-CN" altLang="zh-CN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1571" y="3463263"/>
            <a:ext cx="10175806" cy="2703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remove(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i):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not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&lt;= i &lt;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lang="zh-CN" altLang="zh-CN" sz="21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21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2100" b="1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删除位置不合法</a:t>
            </a:r>
            <a:r>
              <a:rPr lang="zh-CN" altLang="zh-CN" sz="21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item =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._entry[i]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j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21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range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(i,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 -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将找到位置之后的元素后移。</a:t>
            </a:r>
            <a:b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._entry[j] =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._entry[j +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 -=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表长减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item  </a:t>
            </a:r>
            <a:r>
              <a:rPr lang="zh-CN" altLang="zh-CN" sz="21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zh-CN" sz="2100" i="1">
                <a:solidFill>
                  <a:srgbClr val="8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返回被删除元素</a:t>
            </a:r>
            <a:endParaRPr lang="zh-CN" altLang="zh-CN" sz="3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9551141" y="1182624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O(n)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07" y="1087934"/>
            <a:ext cx="7531643" cy="2082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130773" y="2133350"/>
                <a:ext cx="3745266" cy="896789"/>
              </a:xfrm>
              <a:prstGeom prst="rect">
                <a:avLst/>
              </a:prstGeom>
            </p:spPr>
            <p:txBody>
              <a:bodyPr wrap="none" lIns="117226" tIns="58613" rIns="117226" bIns="586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altLang="zh-CN" sz="1800" i="1">
                          <a:latin typeface="Cambria Math"/>
                        </a:rPr>
                        <m:t>−1)=</m:t>
                      </m:r>
                      <m:f>
                        <m:f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180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773" y="2133350"/>
                <a:ext cx="3745266" cy="8967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6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按</a:t>
            </a:r>
            <a:r>
              <a:rPr lang="zh-CN" altLang="en-US"/>
              <a:t>值查找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5313" y="1196203"/>
            <a:ext cx="10191563" cy="1734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contains(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item):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lang="zh-CN" altLang="zh-CN" sz="21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range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._entry[i] == item: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True</a:t>
            </a:r>
            <a:b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return False</a:t>
            </a:r>
            <a:endParaRPr lang="zh-CN" altLang="zh-CN" sz="3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455143" y="1355484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574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按位置读写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21870" y="1529873"/>
            <a:ext cx="9791813" cy="3026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retrieve(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i):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not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&lt;= i &lt;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lang="zh-CN" altLang="zh-CN" sz="21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21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2100" b="1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读取位置不合法</a:t>
            </a:r>
            <a:r>
              <a:rPr lang="zh-CN" altLang="zh-CN" sz="21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._entry[i]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replace(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i, item):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if not 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&lt;= i &lt;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._cur_len: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lang="zh-CN" altLang="zh-CN" sz="210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21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2100" b="1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写入位置不合法</a:t>
            </a:r>
            <a:r>
              <a:rPr lang="zh-CN" altLang="zh-CN" sz="2100" b="1">
                <a:solidFill>
                  <a:srgbClr val="0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._entry[i] = item</a:t>
            </a:r>
            <a:endParaRPr lang="zh-CN" altLang="zh-CN" sz="3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9455143" y="1355484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O(1)</a:t>
            </a:r>
          </a:p>
          <a:p>
            <a:pPr algn="ctr"/>
            <a:r>
              <a:rPr lang="zh-CN" altLang="en-US" smtClean="0"/>
              <a:t>随机存取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5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优点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/>
              <a:t>．程序设计简单；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．元素的物理位置反映逻辑关系，可实现</a:t>
            </a:r>
            <a:r>
              <a:rPr lang="zh-CN" altLang="en-US">
                <a:solidFill>
                  <a:srgbClr val="FF0000"/>
                </a:solidFill>
              </a:rPr>
              <a:t>随机存取</a:t>
            </a:r>
            <a:r>
              <a:rPr lang="zh-CN" altLang="en-US"/>
              <a:t>，根据位序的读写时间效率为</a:t>
            </a:r>
            <a:r>
              <a:rPr lang="en-US" altLang="zh-CN"/>
              <a:t>O(1)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．</a:t>
            </a:r>
            <a:r>
              <a:rPr lang="zh-CN" altLang="en-US">
                <a:solidFill>
                  <a:srgbClr val="FF0000"/>
                </a:solidFill>
              </a:rPr>
              <a:t>存储密度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缺点</a:t>
            </a:r>
            <a:endParaRPr lang="en-US" altLang="zh-CN" smtClean="0"/>
          </a:p>
          <a:p>
            <a:pPr lvl="1"/>
            <a:r>
              <a:rPr lang="en-US" altLang="zh-CN"/>
              <a:t>1</a:t>
            </a:r>
            <a:r>
              <a:rPr lang="zh-CN" altLang="zh-CN"/>
              <a:t>．须事先确定初始表长</a:t>
            </a:r>
          </a:p>
          <a:p>
            <a:pPr lvl="1"/>
            <a:r>
              <a:rPr lang="en-US" altLang="zh-CN"/>
              <a:t>2</a:t>
            </a:r>
            <a:r>
              <a:rPr lang="zh-CN" altLang="zh-CN"/>
              <a:t>．插入删除会带来元素的移动</a:t>
            </a:r>
          </a:p>
          <a:p>
            <a:pPr lvl="1"/>
            <a:r>
              <a:rPr lang="en-US" altLang="zh-CN"/>
              <a:t>3</a:t>
            </a:r>
            <a:r>
              <a:rPr lang="zh-CN" altLang="zh-CN"/>
              <a:t>．多次插入后初始空间耗尽，造成溢出或需要空间扩容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总结（不局限仅在</a:t>
            </a:r>
            <a:r>
              <a:rPr lang="en-US" altLang="zh-CN" smtClean="0"/>
              <a:t>python</a:t>
            </a:r>
            <a:r>
              <a:rPr lang="zh-CN" altLang="en-US" smtClean="0"/>
              <a:t>中实现）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线性表概念</a:t>
            </a:r>
            <a:r>
              <a:rPr lang="zh-CN" altLang="en-US" dirty="0" smtClean="0"/>
              <a:t>及性质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．</a:t>
            </a:r>
            <a:r>
              <a:rPr lang="zh-CN" altLang="en-US"/>
              <a:t>经常需要根据位序进行读写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．</a:t>
            </a:r>
            <a:r>
              <a:rPr lang="zh-CN" altLang="en-US"/>
              <a:t>很少在非尾部位置插入和删除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．</a:t>
            </a:r>
            <a:r>
              <a:rPr lang="zh-CN" altLang="en-US"/>
              <a:t>元素个体</a:t>
            </a:r>
            <a:r>
              <a:rPr lang="zh-CN" altLang="en-US" smtClean="0"/>
              <a:t>较小</a:t>
            </a:r>
            <a:endParaRPr lang="zh-CN" altLang="en-US"/>
          </a:p>
          <a:p>
            <a:r>
              <a:rPr lang="en-US" altLang="zh-CN" smtClean="0"/>
              <a:t>4</a:t>
            </a:r>
            <a:r>
              <a:rPr lang="zh-CN" altLang="en-US" smtClean="0"/>
              <a:t>．</a:t>
            </a:r>
            <a:r>
              <a:rPr lang="zh-CN" altLang="en-US"/>
              <a:t>表长能事先确定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适用场合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线性表的链式实现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4"/>
          <p:cNvSpPr>
            <a:spLocks noGrp="1"/>
          </p:cNvSpPr>
          <p:nvPr>
            <p:ph type="title"/>
          </p:nvPr>
        </p:nvSpPr>
        <p:spPr>
          <a:xfrm>
            <a:off x="1400738" y="231898"/>
            <a:ext cx="10233473" cy="648527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实现方法</a:t>
            </a:r>
            <a:r>
              <a:rPr lang="en-US" altLang="zh-CN" smtClean="0"/>
              <a:t>1</a:t>
            </a:r>
            <a:r>
              <a:rPr lang="zh-CN" altLang="en-US" smtClean="0"/>
              <a:t>：单链表</a:t>
            </a:r>
            <a:endParaRPr lang="zh-CN" altLang="en-US"/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2021785" y="2324440"/>
            <a:ext cx="1085708" cy="626891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2711728" y="2324440"/>
            <a:ext cx="0" cy="626891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2910669" y="2682663"/>
            <a:ext cx="592588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4367241" y="2324440"/>
            <a:ext cx="1127124" cy="626891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5063751" y="2324440"/>
            <a:ext cx="0" cy="626891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5962552" y="2324440"/>
            <a:ext cx="1091314" cy="626891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6587280" y="2325725"/>
            <a:ext cx="0" cy="626891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5265791" y="2682663"/>
            <a:ext cx="696761" cy="1906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Rectangle 21"/>
          <p:cNvSpPr>
            <a:spLocks noChangeArrowheads="1"/>
          </p:cNvSpPr>
          <p:nvPr/>
        </p:nvSpPr>
        <p:spPr bwMode="auto">
          <a:xfrm>
            <a:off x="10020732" y="2318356"/>
            <a:ext cx="1407399" cy="628796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10935014" y="2318356"/>
            <a:ext cx="2114" cy="628796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6800643" y="2658845"/>
            <a:ext cx="645500" cy="1906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021783" y="2232979"/>
            <a:ext cx="515664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5962552" y="2244066"/>
            <a:ext cx="461162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err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10020743" y="2228794"/>
            <a:ext cx="1153433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n-1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10903182" y="2338768"/>
            <a:ext cx="496428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279635" y="2358749"/>
            <a:ext cx="913209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head</a:t>
            </a:r>
          </a:p>
        </p:txBody>
      </p:sp>
      <p:sp>
        <p:nvSpPr>
          <p:cNvPr id="69" name="文本框 54"/>
          <p:cNvSpPr txBox="1"/>
          <p:nvPr/>
        </p:nvSpPr>
        <p:spPr bwMode="auto">
          <a:xfrm>
            <a:off x="3503256" y="2322550"/>
            <a:ext cx="1068778" cy="595424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1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36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4367240" y="2244131"/>
            <a:ext cx="661538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000000"/>
                </a:solidFill>
                <a:latin typeface="Times New Roman" pitchFamily="18" charset="0"/>
              </a:rPr>
              <a:t>i-1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7436618" y="2302936"/>
            <a:ext cx="1202002" cy="626891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auto">
          <a:xfrm>
            <a:off x="8220739" y="2314281"/>
            <a:ext cx="0" cy="626891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9483169" y="2672754"/>
            <a:ext cx="645500" cy="1906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7394627" y="2242225"/>
            <a:ext cx="716040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000000"/>
                </a:solidFill>
                <a:latin typeface="Times New Roman" pitchFamily="18" charset="0"/>
              </a:rPr>
              <a:t>i+1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" name="文本框 54"/>
          <p:cNvSpPr txBox="1"/>
          <p:nvPr/>
        </p:nvSpPr>
        <p:spPr bwMode="auto">
          <a:xfrm>
            <a:off x="8591159" y="2344871"/>
            <a:ext cx="1068778" cy="595424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1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36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1427663" y="2690632"/>
            <a:ext cx="592588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1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30835" y="1747984"/>
            <a:ext cx="1237015" cy="518480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lang="zh-CN" altLang="en-US" sz="2600"/>
              <a:t>首结点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136252" y="1769019"/>
            <a:ext cx="1237015" cy="518480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lang="zh-CN" altLang="en-US" sz="2600"/>
              <a:t>尾结点</a:t>
            </a:r>
          </a:p>
        </p:txBody>
      </p:sp>
      <p:sp>
        <p:nvSpPr>
          <p:cNvPr id="79" name="Rectangle 9"/>
          <p:cNvSpPr>
            <a:spLocks noChangeArrowheads="1"/>
          </p:cNvSpPr>
          <p:nvPr/>
        </p:nvSpPr>
        <p:spPr bwMode="auto">
          <a:xfrm>
            <a:off x="2949326" y="4182633"/>
            <a:ext cx="1085708" cy="626891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3639269" y="4182633"/>
            <a:ext cx="0" cy="626891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3838212" y="4540856"/>
            <a:ext cx="592588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924891" y="4182633"/>
            <a:ext cx="1127124" cy="626891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>
            <a:off x="5621403" y="4182633"/>
            <a:ext cx="0" cy="626891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18"/>
          <p:cNvSpPr>
            <a:spLocks noChangeArrowheads="1"/>
          </p:cNvSpPr>
          <p:nvPr/>
        </p:nvSpPr>
        <p:spPr bwMode="auto">
          <a:xfrm>
            <a:off x="6520203" y="4182633"/>
            <a:ext cx="1091314" cy="626891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>
            <a:off x="7144931" y="4183919"/>
            <a:ext cx="0" cy="626891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 flipV="1">
            <a:off x="5823445" y="4540856"/>
            <a:ext cx="696761" cy="1906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" name="Rectangle 21"/>
          <p:cNvSpPr>
            <a:spLocks noChangeArrowheads="1"/>
          </p:cNvSpPr>
          <p:nvPr/>
        </p:nvSpPr>
        <p:spPr bwMode="auto">
          <a:xfrm>
            <a:off x="10572253" y="4176542"/>
            <a:ext cx="1407399" cy="628796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1" name="Line 22"/>
          <p:cNvSpPr>
            <a:spLocks noChangeShapeType="1"/>
          </p:cNvSpPr>
          <p:nvPr/>
        </p:nvSpPr>
        <p:spPr bwMode="auto">
          <a:xfrm>
            <a:off x="11486533" y="4176542"/>
            <a:ext cx="2114" cy="628796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3"/>
          <p:cNvSpPr>
            <a:spLocks noChangeShapeType="1"/>
          </p:cNvSpPr>
          <p:nvPr/>
        </p:nvSpPr>
        <p:spPr bwMode="auto">
          <a:xfrm>
            <a:off x="7358294" y="4517038"/>
            <a:ext cx="645500" cy="1906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Text Box 24"/>
          <p:cNvSpPr txBox="1">
            <a:spLocks noChangeArrowheads="1"/>
          </p:cNvSpPr>
          <p:nvPr/>
        </p:nvSpPr>
        <p:spPr bwMode="auto">
          <a:xfrm>
            <a:off x="2949325" y="4091173"/>
            <a:ext cx="515664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Text Box 27"/>
          <p:cNvSpPr txBox="1">
            <a:spLocks noChangeArrowheads="1"/>
          </p:cNvSpPr>
          <p:nvPr/>
        </p:nvSpPr>
        <p:spPr bwMode="auto">
          <a:xfrm>
            <a:off x="6520203" y="4102259"/>
            <a:ext cx="461162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err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" name="Text Box 28"/>
          <p:cNvSpPr txBox="1">
            <a:spLocks noChangeArrowheads="1"/>
          </p:cNvSpPr>
          <p:nvPr/>
        </p:nvSpPr>
        <p:spPr bwMode="auto">
          <a:xfrm>
            <a:off x="10572260" y="4086980"/>
            <a:ext cx="1153433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n-1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" name="Text Box 29"/>
          <p:cNvSpPr txBox="1">
            <a:spLocks noChangeArrowheads="1"/>
          </p:cNvSpPr>
          <p:nvPr/>
        </p:nvSpPr>
        <p:spPr bwMode="auto">
          <a:xfrm>
            <a:off x="11454701" y="4196961"/>
            <a:ext cx="496428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" name="Text Box 30"/>
          <p:cNvSpPr txBox="1">
            <a:spLocks noChangeArrowheads="1"/>
          </p:cNvSpPr>
          <p:nvPr/>
        </p:nvSpPr>
        <p:spPr bwMode="auto">
          <a:xfrm>
            <a:off x="-124767" y="4160011"/>
            <a:ext cx="913209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head</a:t>
            </a:r>
          </a:p>
        </p:txBody>
      </p:sp>
      <p:sp>
        <p:nvSpPr>
          <p:cNvPr id="99" name="文本框 54"/>
          <p:cNvSpPr txBox="1"/>
          <p:nvPr/>
        </p:nvSpPr>
        <p:spPr bwMode="auto">
          <a:xfrm>
            <a:off x="4175243" y="4180739"/>
            <a:ext cx="1068778" cy="595424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1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36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0" name="Text Box 27"/>
          <p:cNvSpPr txBox="1">
            <a:spLocks noChangeArrowheads="1"/>
          </p:cNvSpPr>
          <p:nvPr/>
        </p:nvSpPr>
        <p:spPr bwMode="auto">
          <a:xfrm>
            <a:off x="4924891" y="4102324"/>
            <a:ext cx="661538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000000"/>
                </a:solidFill>
                <a:latin typeface="Times New Roman" pitchFamily="18" charset="0"/>
              </a:rPr>
              <a:t>i-1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7994272" y="4161129"/>
            <a:ext cx="1202002" cy="626891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>
            <a:off x="8778391" y="4172474"/>
            <a:ext cx="0" cy="626891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8975152" y="4530947"/>
            <a:ext cx="645500" cy="1906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4" name="Text Box 27"/>
          <p:cNvSpPr txBox="1">
            <a:spLocks noChangeArrowheads="1"/>
          </p:cNvSpPr>
          <p:nvPr/>
        </p:nvSpPr>
        <p:spPr bwMode="auto">
          <a:xfrm>
            <a:off x="7952279" y="4100418"/>
            <a:ext cx="716040" cy="5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000000"/>
                </a:solidFill>
                <a:latin typeface="Times New Roman" pitchFamily="18" charset="0"/>
              </a:rPr>
              <a:t>i+1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" name="文本框 54"/>
          <p:cNvSpPr txBox="1"/>
          <p:nvPr/>
        </p:nvSpPr>
        <p:spPr bwMode="auto">
          <a:xfrm>
            <a:off x="9473828" y="4196952"/>
            <a:ext cx="1068778" cy="595424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1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36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6" name="Line 11"/>
          <p:cNvSpPr>
            <a:spLocks noChangeShapeType="1"/>
          </p:cNvSpPr>
          <p:nvPr/>
        </p:nvSpPr>
        <p:spPr bwMode="auto">
          <a:xfrm>
            <a:off x="920417" y="4503198"/>
            <a:ext cx="592588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1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1466320" y="4179627"/>
            <a:ext cx="1085708" cy="626891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8" name="Line 10"/>
          <p:cNvSpPr>
            <a:spLocks noChangeShapeType="1"/>
          </p:cNvSpPr>
          <p:nvPr/>
        </p:nvSpPr>
        <p:spPr bwMode="auto">
          <a:xfrm>
            <a:off x="2156263" y="4179627"/>
            <a:ext cx="0" cy="626891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1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" name="Line 14"/>
          <p:cNvSpPr>
            <a:spLocks noChangeShapeType="1"/>
          </p:cNvSpPr>
          <p:nvPr/>
        </p:nvSpPr>
        <p:spPr bwMode="auto">
          <a:xfrm>
            <a:off x="2355207" y="4548825"/>
            <a:ext cx="592588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1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0" name="Rectangle 9"/>
          <p:cNvSpPr>
            <a:spLocks noChangeArrowheads="1"/>
          </p:cNvSpPr>
          <p:nvPr/>
        </p:nvSpPr>
        <p:spPr bwMode="auto">
          <a:xfrm>
            <a:off x="1466324" y="4172944"/>
            <a:ext cx="689945" cy="626891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lIns="117226" tIns="58613" rIns="117226" bIns="58613" anchor="ctr"/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20792" y="3606737"/>
            <a:ext cx="1237015" cy="518480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lang="zh-CN" altLang="en-US" sz="2600"/>
              <a:t>首结点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677188" y="3618787"/>
            <a:ext cx="1237015" cy="518480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lang="zh-CN" altLang="en-US" sz="2600"/>
              <a:t>尾结点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68938" y="3622081"/>
            <a:ext cx="1237015" cy="518480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lang="zh-CN" altLang="en-US" sz="2600"/>
              <a:t>头结点</a:t>
            </a:r>
          </a:p>
        </p:txBody>
      </p:sp>
      <p:sp>
        <p:nvSpPr>
          <p:cNvPr id="114" name="Line 23"/>
          <p:cNvSpPr>
            <a:spLocks noChangeShapeType="1"/>
          </p:cNvSpPr>
          <p:nvPr/>
        </p:nvSpPr>
        <p:spPr bwMode="auto">
          <a:xfrm>
            <a:off x="8471772" y="2656939"/>
            <a:ext cx="645500" cy="1906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" name="Line 23"/>
          <p:cNvSpPr>
            <a:spLocks noChangeShapeType="1"/>
          </p:cNvSpPr>
          <p:nvPr/>
        </p:nvSpPr>
        <p:spPr bwMode="auto">
          <a:xfrm>
            <a:off x="10023148" y="4548825"/>
            <a:ext cx="645500" cy="1906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7226" tIns="58613" rIns="117226" bIns="58613" anchor="ctr"/>
          <a:lstStyle/>
          <a:p>
            <a:pPr defTabSz="117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30901" y="5244816"/>
            <a:ext cx="4670648" cy="472314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用头结点指针</a:t>
            </a:r>
            <a:r>
              <a:rPr lang="en-US" altLang="zh-CN" smtClean="0">
                <a:solidFill>
                  <a:srgbClr val="FF0000"/>
                </a:solidFill>
              </a:rPr>
              <a:t>head</a:t>
            </a:r>
            <a:r>
              <a:rPr lang="zh-CN" altLang="en-US" smtClean="0">
                <a:solidFill>
                  <a:srgbClr val="FF0000"/>
                </a:solidFill>
              </a:rPr>
              <a:t>代表整个线性表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4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/>
      <p:bldP spid="75" grpId="0"/>
      <p:bldP spid="76" grpId="0" animBg="1"/>
      <p:bldP spid="77" grpId="0"/>
      <p:bldP spid="78" grpId="0"/>
      <p:bldP spid="79" grpId="0" animBg="1"/>
      <p:bldP spid="80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03" grpId="0" animBg="1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/>
      <p:bldP spid="112" grpId="0"/>
      <p:bldP spid="113" grpId="0"/>
      <p:bldP spid="114" grpId="0" animBg="1"/>
      <p:bldP spid="115" grpId="0" animBg="1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结点类</a:t>
            </a:r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07304" y="1683717"/>
            <a:ext cx="8735833" cy="141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Node: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B200B2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__init__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data, link=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.entry = data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.next = link</a:t>
            </a:r>
            <a:endParaRPr lang="zh-CN" altLang="zh-CN" sz="3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9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链表类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02" y="923336"/>
            <a:ext cx="3750808" cy="561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初始化、判空、求长度</a:t>
            </a:r>
            <a:endParaRPr lang="zh-CN" altLang="en-US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199300" y="1028580"/>
            <a:ext cx="6239881" cy="5073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ea typeface="宋体" pitchFamily="2" charset="-122"/>
                <a:cs typeface="宋体" pitchFamily="2" charset="-122"/>
              </a:rPr>
              <a:t>__init__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ea typeface="宋体" pitchFamily="2" charset="-122"/>
                <a:cs typeface="宋体" pitchFamily="2" charset="-122"/>
              </a:rPr>
              <a:t>super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  <a:t>().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ea typeface="宋体" pitchFamily="2" charset="-122"/>
                <a:cs typeface="宋体" pitchFamily="2" charset="-122"/>
              </a:rPr>
              <a:t>__init__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  <a:t>._head = Node(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80"/>
                </a:solidFill>
              </a:rPr>
              <a:t>def </a:t>
            </a:r>
            <a:r>
              <a:rPr lang="en-US" altLang="zh-CN"/>
              <a:t>empty(</a:t>
            </a:r>
            <a:r>
              <a:rPr lang="en-US" altLang="zh-CN">
                <a:solidFill>
                  <a:srgbClr val="94558D"/>
                </a:solidFill>
              </a:rPr>
              <a:t>self</a:t>
            </a:r>
            <a:r>
              <a:rPr lang="en-US" altLang="zh-CN"/>
              <a:t>):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>
                <a:solidFill>
                  <a:srgbClr val="000080"/>
                </a:solidFill>
              </a:rPr>
              <a:t>return </a:t>
            </a:r>
            <a:r>
              <a:rPr lang="en-US" altLang="zh-CN">
                <a:solidFill>
                  <a:srgbClr val="94558D"/>
                </a:solidFill>
              </a:rPr>
              <a:t>self</a:t>
            </a:r>
            <a:r>
              <a:rPr lang="en-US" altLang="zh-CN"/>
              <a:t>._head.next </a:t>
            </a:r>
            <a:r>
              <a:rPr lang="en-US" altLang="zh-CN" b="1">
                <a:solidFill>
                  <a:srgbClr val="000080"/>
                </a:solidFill>
              </a:rPr>
              <a:t>is None</a:t>
            </a:r>
            <a:br>
              <a:rPr lang="en-US" altLang="zh-CN" b="1">
                <a:solidFill>
                  <a:srgbClr val="000080"/>
                </a:solidFill>
              </a:rPr>
            </a:br>
            <a:r>
              <a:rPr lang="en-US" altLang="zh-CN" b="1">
                <a:solidFill>
                  <a:srgbClr val="000080"/>
                </a:solidFill>
              </a:rPr>
              <a:t/>
            </a:r>
            <a:br>
              <a:rPr lang="en-US" altLang="zh-CN" b="1">
                <a:solidFill>
                  <a:srgbClr val="000080"/>
                </a:solidFill>
              </a:rPr>
            </a:br>
            <a:r>
              <a:rPr lang="en-US" altLang="zh-CN" b="1">
                <a:solidFill>
                  <a:srgbClr val="000080"/>
                </a:solidFill>
              </a:rPr>
              <a:t>def </a:t>
            </a:r>
            <a:r>
              <a:rPr lang="en-US" altLang="zh-CN">
                <a:solidFill>
                  <a:srgbClr val="B200B2"/>
                </a:solidFill>
              </a:rPr>
              <a:t>__len__</a:t>
            </a:r>
            <a:r>
              <a:rPr lang="en-US" altLang="zh-CN"/>
              <a:t>(</a:t>
            </a:r>
            <a:r>
              <a:rPr lang="en-US" altLang="zh-CN">
                <a:solidFill>
                  <a:srgbClr val="94558D"/>
                </a:solidFill>
              </a:rPr>
              <a:t>self</a:t>
            </a:r>
            <a:r>
              <a:rPr lang="en-US" altLang="zh-CN"/>
              <a:t>):</a:t>
            </a:r>
            <a:br>
              <a:rPr lang="en-US" altLang="zh-CN"/>
            </a:br>
            <a:r>
              <a:rPr lang="en-US" altLang="zh-CN"/>
              <a:t>    p = </a:t>
            </a:r>
            <a:r>
              <a:rPr lang="en-US" altLang="zh-CN">
                <a:solidFill>
                  <a:srgbClr val="94558D"/>
                </a:solidFill>
              </a:rPr>
              <a:t>self</a:t>
            </a:r>
            <a:r>
              <a:rPr lang="en-US" altLang="zh-CN"/>
              <a:t>._head.next</a:t>
            </a:r>
            <a:br>
              <a:rPr lang="en-US" altLang="zh-CN"/>
            </a:br>
            <a:r>
              <a:rPr lang="en-US" altLang="zh-CN"/>
              <a:t>    count = 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br>
              <a:rPr lang="en-US" altLang="zh-CN">
                <a:solidFill>
                  <a:srgbClr val="0000FF"/>
                </a:solidFill>
              </a:rPr>
            </a:br>
            <a:r>
              <a:rPr lang="en-US" altLang="zh-CN">
                <a:solidFill>
                  <a:srgbClr val="0000FF"/>
                </a:solidFill>
              </a:rPr>
              <a:t>    </a:t>
            </a:r>
            <a:r>
              <a:rPr lang="en-US" altLang="zh-CN" b="1">
                <a:solidFill>
                  <a:srgbClr val="000080"/>
                </a:solidFill>
              </a:rPr>
              <a:t>while </a:t>
            </a:r>
            <a:r>
              <a:rPr lang="en-US" altLang="zh-CN"/>
              <a:t>p </a:t>
            </a:r>
            <a:r>
              <a:rPr lang="en-US" altLang="zh-CN" b="1">
                <a:solidFill>
                  <a:srgbClr val="000080"/>
                </a:solidFill>
              </a:rPr>
              <a:t>is not None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        count +=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br>
              <a:rPr lang="en-US" altLang="zh-CN">
                <a:solidFill>
                  <a:srgbClr val="0000FF"/>
                </a:solidFill>
              </a:rPr>
            </a:br>
            <a:r>
              <a:rPr lang="en-US" altLang="zh-CN">
                <a:solidFill>
                  <a:srgbClr val="0000FF"/>
                </a:solidFill>
              </a:rPr>
              <a:t>        </a:t>
            </a:r>
            <a:r>
              <a:rPr lang="en-US" altLang="zh-CN"/>
              <a:t>p = p.next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>
                <a:solidFill>
                  <a:srgbClr val="000080"/>
                </a:solidFill>
              </a:rPr>
              <a:t>return </a:t>
            </a:r>
            <a:r>
              <a:rPr lang="en-US" altLang="zh-CN"/>
              <a:t>count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327454" y="1197546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head</a:t>
            </a: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9111443" y="1483469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9520926" y="1213889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10038451" y="1213889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9520925" y="1208321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9986935" y="1227036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5445495" y="1736177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O(1)</a:t>
            </a:r>
          </a:p>
        </p:txBody>
      </p:sp>
      <p:sp>
        <p:nvSpPr>
          <p:cNvPr id="37" name="圆角矩形标注 36"/>
          <p:cNvSpPr/>
          <p:nvPr/>
        </p:nvSpPr>
        <p:spPr>
          <a:xfrm>
            <a:off x="5159102" y="3861842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60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列表清空</a:t>
            </a:r>
            <a:r>
              <a:rPr lang="zh-CN" altLang="zh-CN" sz="4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4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clear(</a:t>
            </a:r>
            <a:r>
              <a:rPr lang="zh-CN" altLang="zh-CN" sz="4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4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6500" y="2925738"/>
            <a:ext cx="8639835" cy="2380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  <a:sp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clear(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p =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._head.next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21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._head.next =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b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while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p: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210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q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p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p = p.next</a:t>
            </a:r>
            <a:b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21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del </a:t>
            </a:r>
            <a:r>
              <a:rPr lang="zh-CN" altLang="zh-CN" sz="2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q</a:t>
            </a:r>
            <a:endParaRPr lang="zh-CN" altLang="zh-CN" sz="31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092161" y="1615241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609686" y="1615241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203411" y="1615241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722524" y="1615241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758912" y="1913691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642021" y="1615241"/>
            <a:ext cx="845453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6164473" y="1615241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4719348" y="1913691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6838661" y="1615241"/>
            <a:ext cx="818592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7307268" y="1616312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6316024" y="1913691"/>
            <a:ext cx="522639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9882693" y="1610166"/>
            <a:ext cx="1055687" cy="523875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10568493" y="1610166"/>
            <a:ext cx="1586" cy="523875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7467311" y="1893847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092161" y="1539041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216111" y="1539041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6838661" y="1548278"/>
            <a:ext cx="409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err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9882699" y="1535548"/>
            <a:ext cx="865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n-1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10544616" y="162717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786291" y="1596393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head</a:t>
            </a:r>
          </a:p>
        </p:txBody>
      </p:sp>
      <p:sp>
        <p:nvSpPr>
          <p:cNvPr id="25" name="文本框 54"/>
          <p:cNvSpPr txBox="1"/>
          <p:nvPr/>
        </p:nvSpPr>
        <p:spPr bwMode="auto">
          <a:xfrm>
            <a:off x="5079712" y="1613662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642021" y="1548332"/>
            <a:ext cx="60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000000"/>
                </a:solidFill>
                <a:latin typeface="Times New Roman" pitchFamily="18" charset="0"/>
              </a:rPr>
              <a:t>i-1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7944356" y="1597325"/>
            <a:ext cx="901619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8532522" y="1606777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9479467" y="1905435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912858" y="1546744"/>
            <a:ext cx="663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000000"/>
                </a:solidFill>
                <a:latin typeface="Times New Roman" pitchFamily="18" charset="0"/>
              </a:rPr>
              <a:t>i+1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文本框 54"/>
          <p:cNvSpPr txBox="1"/>
          <p:nvPr/>
        </p:nvSpPr>
        <p:spPr bwMode="auto">
          <a:xfrm>
            <a:off x="9015441" y="1632259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1570281" y="1882316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1979762" y="1612736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497287" y="1612736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2646514" y="1920330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979765" y="1607168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70758" y="11354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首结点</a:t>
            </a:r>
            <a:endParaRPr lang="zh-CN" alt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9961405" y="11454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尾结点</a:t>
            </a:r>
            <a:endParaRPr lang="zh-CN" alt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1906716" y="11482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头结点</a:t>
            </a:r>
            <a:endParaRPr lang="zh-CN" altLang="en-US" sz="2000"/>
          </a:p>
        </p:txBody>
      </p:sp>
      <p:sp>
        <p:nvSpPr>
          <p:cNvPr id="40" name="圆角矩形标注 39"/>
          <p:cNvSpPr/>
          <p:nvPr/>
        </p:nvSpPr>
        <p:spPr>
          <a:xfrm>
            <a:off x="8872156" y="3213770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0720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读取</a:t>
            </a:r>
            <a:r>
              <a:rPr lang="en-US" altLang="zh-CN"/>
              <a:t>i</a:t>
            </a:r>
            <a:r>
              <a:rPr lang="zh-CN" altLang="en-US"/>
              <a:t>号</a:t>
            </a:r>
            <a:r>
              <a:rPr lang="zh-CN" altLang="en-US" smtClean="0"/>
              <a:t>元素 </a:t>
            </a:r>
            <a:r>
              <a:rPr lang="zh-CN" altLang="zh-CN" sz="48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lang="zh-CN" altLang="zh-CN" sz="4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retrieve(</a:t>
            </a:r>
            <a:r>
              <a:rPr lang="zh-CN" altLang="zh-CN" sz="4800">
                <a:solidFill>
                  <a:srgbClr val="94558D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lang="zh-CN" altLang="zh-CN" sz="4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i):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6654" y="2997746"/>
            <a:ext cx="8784976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retrieve(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&lt;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small"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 = self._head.next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count = 0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&lt; i: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 = p.next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count +=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p.entry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big"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0310913" y="3141762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O(n)</a:t>
            </a:r>
          </a:p>
          <a:p>
            <a:pPr algn="ctr"/>
            <a:r>
              <a:rPr lang="zh-CN" altLang="en-US" smtClean="0"/>
              <a:t>顺序存取</a:t>
            </a:r>
            <a:endParaRPr lang="zh-CN" alt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992540" y="1737456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10063" y="1737456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103790" y="1737456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4622899" y="1737456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659289" y="2035906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542397" y="1737456"/>
            <a:ext cx="845453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6064850" y="1737456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619725" y="2035906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739037" y="1737456"/>
            <a:ext cx="818592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7207646" y="1738527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6216400" y="2035906"/>
            <a:ext cx="522639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9783070" y="1732387"/>
            <a:ext cx="1055687" cy="523875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0468871" y="1732387"/>
            <a:ext cx="1586" cy="523875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7367689" y="2016062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2992538" y="16612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116488" y="16612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6739037" y="1670505"/>
            <a:ext cx="37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9783077" y="1657775"/>
            <a:ext cx="86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n-1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10444992" y="1749405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686668" y="1718620"/>
            <a:ext cx="764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itchFamily="18" charset="0"/>
              </a:rPr>
              <a:t>head</a:t>
            </a:r>
          </a:p>
        </p:txBody>
      </p:sp>
      <p:sp>
        <p:nvSpPr>
          <p:cNvPr id="26" name="文本框 54"/>
          <p:cNvSpPr txBox="1"/>
          <p:nvPr/>
        </p:nvSpPr>
        <p:spPr bwMode="auto">
          <a:xfrm>
            <a:off x="4980087" y="1735881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</a:t>
            </a:r>
            <a:endParaRPr kumimoji="0" lang="zh-CN" altLang="en-US" sz="2800" b="0" i="0" u="none" strike="noStrike" kern="1200" cap="none" spc="0" normalizeH="0" baseline="0" noProof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487541" y="1670559"/>
            <a:ext cx="55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i-1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7844732" y="1719540"/>
            <a:ext cx="901619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8432899" y="1728992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9379844" y="2027650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813235" y="1668971"/>
            <a:ext cx="596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i+1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32" name="文本框 54"/>
          <p:cNvSpPr txBox="1"/>
          <p:nvPr/>
        </p:nvSpPr>
        <p:spPr bwMode="auto">
          <a:xfrm>
            <a:off x="8915818" y="1754477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</a:t>
            </a:r>
            <a:endParaRPr kumimoji="0" lang="zh-CN" altLang="en-US" sz="2800" b="0" i="0" u="none" strike="noStrike" kern="1200" cap="none" spc="0" normalizeH="0" baseline="0" noProof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1470658" y="2004531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1880139" y="1734951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2397664" y="1734951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2546890" y="2042545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880141" y="1729383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7117667" y="1228258"/>
            <a:ext cx="0" cy="519112"/>
          </a:xfrm>
          <a:prstGeom prst="straightConnector1">
            <a:avLst/>
          </a:prstGeom>
          <a:noFill/>
          <a:ln w="222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39" name="TextBox 58"/>
          <p:cNvSpPr txBox="1">
            <a:spLocks noChangeArrowheads="1"/>
          </p:cNvSpPr>
          <p:nvPr/>
        </p:nvSpPr>
        <p:spPr bwMode="auto">
          <a:xfrm>
            <a:off x="3331955" y="83750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3503279" y="1219415"/>
            <a:ext cx="0" cy="519112"/>
          </a:xfrm>
          <a:prstGeom prst="straightConnector1">
            <a:avLst/>
          </a:prstGeom>
          <a:noFill/>
          <a:ln w="222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41" name="TextBox 58"/>
          <p:cNvSpPr txBox="1">
            <a:spLocks noChangeArrowheads="1"/>
          </p:cNvSpPr>
          <p:nvPr/>
        </p:nvSpPr>
        <p:spPr bwMode="auto">
          <a:xfrm>
            <a:off x="6984666" y="83750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2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将元素</a:t>
            </a:r>
            <a:r>
              <a:rPr lang="en-US" altLang="zh-CN"/>
              <a:t>item</a:t>
            </a:r>
            <a:r>
              <a:rPr lang="zh-CN" altLang="en-US"/>
              <a:t>插入到表的</a:t>
            </a:r>
            <a:r>
              <a:rPr lang="en-US" altLang="zh-CN"/>
              <a:t>i</a:t>
            </a:r>
            <a:r>
              <a:rPr lang="zh-CN" altLang="en-US"/>
              <a:t>号位置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52612" y="1938603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4670137" y="1938603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263862" y="1938603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5782973" y="1938603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4819363" y="2237053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894495" y="1938603"/>
            <a:ext cx="845453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7416949" y="1938603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779799" y="2237053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091136" y="1938603"/>
            <a:ext cx="818592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8559743" y="1939674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7568498" y="2237053"/>
            <a:ext cx="522639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1135167" y="1933528"/>
            <a:ext cx="1055687" cy="523875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11820968" y="1933528"/>
            <a:ext cx="1586" cy="523875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8719786" y="2217209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152612" y="1862403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prstClr val="black"/>
                </a:solidFill>
                <a:latin typeface="Times New Roman" pitchFamily="18" charset="0"/>
              </a:rPr>
              <a:t>0</a:t>
            </a:r>
            <a:endParaRPr kumimoji="1"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5276562" y="1862403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prstClr val="black"/>
                </a:solidFill>
                <a:latin typeface="Times New Roman" pitchFamily="18" charset="0"/>
              </a:rPr>
              <a:t>1</a:t>
            </a:r>
            <a:endParaRPr kumimoji="1"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8091135" y="1871640"/>
            <a:ext cx="409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prstClr val="black"/>
                </a:solidFill>
                <a:latin typeface="Times New Roman" pitchFamily="18" charset="0"/>
              </a:rPr>
              <a:t>i</a:t>
            </a:r>
            <a:endParaRPr kumimoji="1"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11135175" y="1858910"/>
            <a:ext cx="865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prstClr val="black"/>
                </a:solidFill>
                <a:latin typeface="Times New Roman" pitchFamily="18" charset="0"/>
              </a:rPr>
              <a:t>n-1</a:t>
            </a:r>
            <a:endParaRPr kumimoji="1"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11797092" y="195054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846734" y="1919755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prstClr val="black"/>
                </a:solidFill>
                <a:latin typeface="Times New Roman" pitchFamily="18" charset="0"/>
              </a:rPr>
              <a:t>head</a:t>
            </a:r>
          </a:p>
        </p:txBody>
      </p:sp>
      <p:sp>
        <p:nvSpPr>
          <p:cNvPr id="25" name="文本框 54"/>
          <p:cNvSpPr txBox="1"/>
          <p:nvPr/>
        </p:nvSpPr>
        <p:spPr bwMode="auto">
          <a:xfrm>
            <a:off x="6332186" y="1937024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solidFill>
                <a:prstClr val="black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839631" y="1871694"/>
            <a:ext cx="60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prstClr val="black"/>
                </a:solidFill>
                <a:latin typeface="Times New Roman" pitchFamily="18" charset="0"/>
              </a:rPr>
              <a:t>i-1</a:t>
            </a:r>
            <a:endParaRPr kumimoji="1"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9196830" y="1920687"/>
            <a:ext cx="901619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9784996" y="1930139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0731942" y="2228797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9165333" y="1870106"/>
            <a:ext cx="663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prstClr val="black"/>
                </a:solidFill>
                <a:latin typeface="Times New Roman" pitchFamily="18" charset="0"/>
              </a:rPr>
              <a:t>i+1</a:t>
            </a:r>
            <a:endParaRPr kumimoji="1"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1" name="文本框 54"/>
          <p:cNvSpPr txBox="1"/>
          <p:nvPr/>
        </p:nvSpPr>
        <p:spPr bwMode="auto">
          <a:xfrm>
            <a:off x="10112468" y="1955620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solidFill>
                <a:prstClr val="black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2630732" y="2205678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040213" y="1936098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 kern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3557738" y="1936098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3706964" y="2243692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3040215" y="1930530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 kern="0" smtClean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7370429" y="1429405"/>
            <a:ext cx="0" cy="519112"/>
          </a:xfrm>
          <a:prstGeom prst="straightConnector1">
            <a:avLst/>
          </a:prstGeom>
          <a:noFill/>
          <a:ln w="222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38" name="TextBox 58"/>
          <p:cNvSpPr txBox="1">
            <a:spLocks noChangeArrowheads="1"/>
          </p:cNvSpPr>
          <p:nvPr/>
        </p:nvSpPr>
        <p:spPr bwMode="auto">
          <a:xfrm>
            <a:off x="6772459" y="909514"/>
            <a:ext cx="1176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rPr>
              <a:t>previous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7785970" y="3344545"/>
            <a:ext cx="814387" cy="522287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1" ker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8305082" y="3344545"/>
            <a:ext cx="0" cy="522287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7721310" y="3414869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smtClean="0">
                <a:solidFill>
                  <a:prstClr val="black"/>
                </a:solidFill>
                <a:latin typeface="Times New Roman" pitchFamily="18" charset="0"/>
              </a:rPr>
              <a:t>item</a:t>
            </a:r>
            <a:endParaRPr kumimoji="1" lang="en-US" altLang="zh-CN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flipV="1">
            <a:off x="8282857" y="3852545"/>
            <a:ext cx="0" cy="757237"/>
          </a:xfrm>
          <a:prstGeom prst="straightConnector1">
            <a:avLst/>
          </a:prstGeom>
          <a:noFill/>
          <a:ln w="222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43" name="肘形连接符 42"/>
          <p:cNvCxnSpPr>
            <a:cxnSpLocks noChangeShapeType="1"/>
          </p:cNvCxnSpPr>
          <p:nvPr/>
        </p:nvCxnSpPr>
        <p:spPr bwMode="auto">
          <a:xfrm rot="5400000" flipH="1" flipV="1">
            <a:off x="7999260" y="2827886"/>
            <a:ext cx="1131124" cy="309929"/>
          </a:xfrm>
          <a:prstGeom prst="bentConnector3">
            <a:avLst>
              <a:gd name="adj1" fmla="val -929"/>
            </a:avLst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肘形连接符 43"/>
          <p:cNvCxnSpPr>
            <a:cxnSpLocks noChangeShapeType="1"/>
            <a:endCxn id="41" idx="1"/>
          </p:cNvCxnSpPr>
          <p:nvPr/>
        </p:nvCxnSpPr>
        <p:spPr bwMode="auto">
          <a:xfrm rot="16200000" flipH="1">
            <a:off x="6989652" y="2867877"/>
            <a:ext cx="1209310" cy="254006"/>
          </a:xfrm>
          <a:prstGeom prst="bentConnector2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60"/>
          <p:cNvSpPr txBox="1">
            <a:spLocks noChangeArrowheads="1"/>
          </p:cNvSpPr>
          <p:nvPr/>
        </p:nvSpPr>
        <p:spPr bwMode="auto">
          <a:xfrm>
            <a:off x="7487519" y="4613961"/>
            <a:ext cx="1356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rPr>
              <a:t>new_node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7630" y="19084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black"/>
                </a:solidFill>
                <a:latin typeface="Arial" panose="020B0604020202020204" pitchFamily="34" charset="0"/>
              </a:rPr>
              <a:t>×</a:t>
            </a:r>
            <a:endParaRPr lang="zh-CN" altLang="en-US" sz="3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63358" y="5878066"/>
            <a:ext cx="4610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previous</a:t>
            </a:r>
            <a:r>
              <a:rPr lang="zh-CN" altLang="zh-CN" sz="16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.next = new_node</a:t>
            </a:r>
            <a:endParaRPr lang="zh-CN" altLang="zh-CN" sz="24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7861" y="3182313"/>
            <a:ext cx="4803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smtClean="0"/>
              <a:t>   previous </a:t>
            </a:r>
            <a:r>
              <a:rPr lang="en-US" altLang="zh-CN" sz="1800"/>
              <a:t>= self._head</a:t>
            </a:r>
            <a:br>
              <a:rPr lang="en-US" altLang="zh-CN" sz="1800"/>
            </a:br>
            <a:r>
              <a:rPr lang="en-US" altLang="zh-CN" sz="1800"/>
              <a:t>   </a:t>
            </a:r>
            <a:r>
              <a:rPr lang="en-US" altLang="zh-CN" sz="1800" smtClean="0"/>
              <a:t>count </a:t>
            </a:r>
            <a:r>
              <a:rPr lang="en-US" altLang="zh-CN" sz="1800"/>
              <a:t>= -1</a:t>
            </a:r>
            <a:br>
              <a:rPr lang="en-US" altLang="zh-CN" sz="1800"/>
            </a:br>
            <a:r>
              <a:rPr lang="en-US" altLang="zh-CN" sz="1800"/>
              <a:t>    while previous and count &lt; i - 1:</a:t>
            </a:r>
            <a:br>
              <a:rPr lang="en-US" altLang="zh-CN" sz="1800"/>
            </a:br>
            <a:r>
              <a:rPr lang="en-US" altLang="zh-CN" sz="1800"/>
              <a:t>        previous = previous.next</a:t>
            </a:r>
            <a:br>
              <a:rPr lang="en-US" altLang="zh-CN" sz="1800"/>
            </a:br>
            <a:r>
              <a:rPr lang="en-US" altLang="zh-CN" sz="1800"/>
              <a:t>        count += </a:t>
            </a:r>
            <a:r>
              <a:rPr lang="en-US" altLang="zh-CN" sz="1800" smtClean="0"/>
              <a:t>1</a:t>
            </a:r>
            <a:endParaRPr lang="zh-CN" altLang="en-US" sz="1800"/>
          </a:p>
        </p:txBody>
      </p:sp>
      <p:sp>
        <p:nvSpPr>
          <p:cNvPr id="47" name="Rectangle 1"/>
          <p:cNvSpPr>
            <a:spLocks noChangeArrowheads="1"/>
          </p:cNvSpPr>
          <p:nvPr/>
        </p:nvSpPr>
        <p:spPr bwMode="auto">
          <a:xfrm>
            <a:off x="369483" y="2812981"/>
            <a:ext cx="6463307" cy="36933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insert(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i, item):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&lt;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small"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 = self._head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count = -1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&lt; i -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previous = previous.next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count +=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is None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big"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new_node = Node(item)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new_node.next = previous.next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previous.next = new_node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" name="圆角矩形标注 49"/>
          <p:cNvSpPr/>
          <p:nvPr/>
        </p:nvSpPr>
        <p:spPr>
          <a:xfrm>
            <a:off x="9497315" y="3171299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O(n)</a:t>
            </a:r>
          </a:p>
        </p:txBody>
      </p:sp>
      <p:sp>
        <p:nvSpPr>
          <p:cNvPr id="3" name="矩形 2"/>
          <p:cNvSpPr/>
          <p:nvPr/>
        </p:nvSpPr>
        <p:spPr>
          <a:xfrm>
            <a:off x="-1344" y="85202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 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self._head.next</a:t>
            </a:r>
            <a:br>
              <a:rPr lang="zh-CN" altLang="zh-CN" sz="16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count = 0</a:t>
            </a:r>
            <a:br>
              <a:rPr lang="zh-CN" altLang="zh-CN" sz="16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6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lang="zh-CN" altLang="zh-CN" sz="16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 </a:t>
            </a:r>
            <a:r>
              <a:rPr lang="zh-CN" altLang="zh-CN" sz="16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lang="zh-CN" altLang="zh-CN" sz="16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count &lt; i:</a:t>
            </a:r>
            <a:br>
              <a:rPr lang="zh-CN" altLang="zh-CN" sz="16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p = p.next</a:t>
            </a:r>
            <a:br>
              <a:rPr lang="zh-CN" altLang="zh-CN" sz="16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count += 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lang="zh-CN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lang="zh-CN" altLang="en-US" sz="1600"/>
          </a:p>
        </p:txBody>
      </p:sp>
      <p:sp>
        <p:nvSpPr>
          <p:cNvPr id="49" name="TextBox 48"/>
          <p:cNvSpPr txBox="1"/>
          <p:nvPr/>
        </p:nvSpPr>
        <p:spPr>
          <a:xfrm>
            <a:off x="5188648" y="4005858"/>
            <a:ext cx="2354955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previous </a:t>
            </a:r>
            <a:r>
              <a:rPr lang="zh-CN" altLang="en-US" sz="2000" smtClean="0"/>
              <a:t>为空，说明</a:t>
            </a:r>
            <a:r>
              <a:rPr lang="en-US" altLang="zh-CN" sz="2000" smtClean="0"/>
              <a:t>i-1</a:t>
            </a:r>
            <a:r>
              <a:rPr lang="zh-CN" altLang="en-US" sz="2000" smtClean="0"/>
              <a:t>结点不存在；不能在</a:t>
            </a:r>
            <a:r>
              <a:rPr lang="en-US" altLang="zh-CN" sz="2000" smtClean="0"/>
              <a:t>i</a:t>
            </a:r>
            <a:r>
              <a:rPr lang="zh-CN" altLang="en-US" sz="2000" smtClean="0"/>
              <a:t>号位置插入</a:t>
            </a:r>
            <a:endParaRPr lang="en-US" altLang="zh-CN" sz="2000" smtClean="0"/>
          </a:p>
          <a:p>
            <a:r>
              <a:rPr lang="zh-CN" altLang="en-US" sz="2000" smtClean="0"/>
              <a:t>否则指向</a:t>
            </a:r>
            <a:r>
              <a:rPr lang="en-US" altLang="zh-CN" sz="2000" smtClean="0"/>
              <a:t>i-1</a:t>
            </a:r>
            <a:r>
              <a:rPr lang="zh-CN" altLang="en-US" sz="2000" smtClean="0"/>
              <a:t>号结点</a:t>
            </a:r>
            <a:endParaRPr lang="zh-CN" altLang="en-US" sz="2000"/>
          </a:p>
        </p:txBody>
      </p:sp>
      <p:sp>
        <p:nvSpPr>
          <p:cNvPr id="51" name="矩形 50"/>
          <p:cNvSpPr/>
          <p:nvPr/>
        </p:nvSpPr>
        <p:spPr>
          <a:xfrm>
            <a:off x="766614" y="3776306"/>
            <a:ext cx="4392488" cy="12377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895406" y="5199678"/>
            <a:ext cx="3046413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new_node = Node(item</a:t>
            </a:r>
            <a:r>
              <a:rPr lang="zh-CN" altLang="zh-CN" sz="16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916489" y="5508734"/>
            <a:ext cx="4102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new_node.next = previous.</a:t>
            </a:r>
            <a:r>
              <a:rPr lang="zh-CN" altLang="zh-CN" sz="16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next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8562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" grpId="0"/>
      <p:bldP spid="48" grpId="0"/>
      <p:bldP spid="47" grpId="0" animBg="1"/>
      <p:bldP spid="50" grpId="0" animBg="1"/>
      <p:bldP spid="49" grpId="0" animBg="1"/>
      <p:bldP spid="51" grpId="0" animBg="1"/>
      <p:bldP spid="52" grpId="0"/>
      <p:bldP spid="5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删除</a:t>
            </a:r>
            <a:r>
              <a:rPr lang="en-US" altLang="zh-CN"/>
              <a:t>i</a:t>
            </a:r>
            <a:r>
              <a:rPr lang="zh-CN" altLang="en-US"/>
              <a:t>号位置的元素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61192" y="1885884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278716" y="1885884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872442" y="1885884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391554" y="1885884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427944" y="2184334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356771" y="1885884"/>
            <a:ext cx="845453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5879225" y="1885884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4388379" y="2184334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6553412" y="1885884"/>
            <a:ext cx="818592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7022018" y="1886955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6030774" y="2184334"/>
            <a:ext cx="522639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9597443" y="1880807"/>
            <a:ext cx="1055687" cy="523875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10283243" y="1880807"/>
            <a:ext cx="1586" cy="523875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7182061" y="2164490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761192" y="1809684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885141" y="1809684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6553413" y="1818921"/>
            <a:ext cx="409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9597451" y="1806197"/>
            <a:ext cx="865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n-1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10259366" y="1897821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455322" y="1867036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head</a:t>
            </a:r>
          </a:p>
        </p:txBody>
      </p:sp>
      <p:sp>
        <p:nvSpPr>
          <p:cNvPr id="25" name="文本框 54"/>
          <p:cNvSpPr txBox="1"/>
          <p:nvPr/>
        </p:nvSpPr>
        <p:spPr bwMode="auto">
          <a:xfrm>
            <a:off x="4832202" y="1874935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301906" y="1818975"/>
            <a:ext cx="60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i-1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7659106" y="1867968"/>
            <a:ext cx="901619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8247274" y="1877420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9194218" y="2176078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627609" y="1817387"/>
            <a:ext cx="663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i</a:t>
            </a:r>
            <a:r>
              <a:rPr kumimoji="1" lang="en-US" altLang="zh-CN" baseline="-25000" smtClean="0">
                <a:latin typeface="Times New Roman" pitchFamily="18" charset="0"/>
              </a:rPr>
              <a:t>+1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31" name="文本框 54"/>
          <p:cNvSpPr txBox="1"/>
          <p:nvPr/>
        </p:nvSpPr>
        <p:spPr bwMode="auto">
          <a:xfrm>
            <a:off x="8560725" y="1902903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1239313" y="2152959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1648794" y="1883379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166319" y="1883379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2315543" y="2190973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648793" y="1877811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5832707" y="1376686"/>
            <a:ext cx="0" cy="519112"/>
          </a:xfrm>
          <a:prstGeom prst="straightConnector1">
            <a:avLst/>
          </a:prstGeom>
          <a:noFill/>
          <a:ln w="222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38" name="TextBox 58"/>
          <p:cNvSpPr txBox="1">
            <a:spLocks noChangeArrowheads="1"/>
          </p:cNvSpPr>
          <p:nvPr/>
        </p:nvSpPr>
        <p:spPr bwMode="auto">
          <a:xfrm>
            <a:off x="5234735" y="856795"/>
            <a:ext cx="1176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rPr>
              <a:t>previous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cxnSp>
        <p:nvCxnSpPr>
          <p:cNvPr id="39" name="肘形连接符 38"/>
          <p:cNvCxnSpPr/>
          <p:nvPr/>
        </p:nvCxnSpPr>
        <p:spPr>
          <a:xfrm>
            <a:off x="6043987" y="2190985"/>
            <a:ext cx="2065928" cy="186045"/>
          </a:xfrm>
          <a:prstGeom prst="bentConnector4">
            <a:avLst>
              <a:gd name="adj1" fmla="val -1188"/>
              <a:gd name="adj2" fmla="val 222873"/>
            </a:avLst>
          </a:prstGeom>
          <a:noFill/>
          <a:ln w="190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082182" y="190891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latin typeface="Arial" panose="020B0604020202020204" pitchFamily="34" charset="0"/>
              </a:rPr>
              <a:t>×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976787" y="1367843"/>
            <a:ext cx="0" cy="519112"/>
          </a:xfrm>
          <a:prstGeom prst="straightConnector1">
            <a:avLst/>
          </a:prstGeom>
          <a:noFill/>
          <a:ln w="222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42" name="TextBox 36"/>
          <p:cNvSpPr txBox="1">
            <a:spLocks noChangeArrowheads="1"/>
          </p:cNvSpPr>
          <p:nvPr/>
        </p:nvSpPr>
        <p:spPr bwMode="auto">
          <a:xfrm>
            <a:off x="6556099" y="843587"/>
            <a:ext cx="10919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rPr>
              <a:t>current</a:t>
            </a:r>
            <a:endParaRPr kumimoji="0" lang="zh-CN" altLang="en-US" sz="20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83281" y="175950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smtClean="0">
                <a:latin typeface="Arial" panose="020B0604020202020204" pitchFamily="34" charset="0"/>
              </a:rPr>
              <a:t>×</a:t>
            </a:r>
            <a:endParaRPr lang="zh-CN" altLang="en-US" sz="4000" b="1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1975" y="2493690"/>
            <a:ext cx="3781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/>
              <a:t>previous.next = </a:t>
            </a:r>
            <a:r>
              <a:rPr lang="en-US" altLang="zh-CN" sz="1800" smtClean="0"/>
              <a:t>current.next</a:t>
            </a:r>
            <a:endParaRPr lang="zh-CN" altLang="zh-CN" sz="1800"/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43436" y="2421041"/>
            <a:ext cx="780270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remove(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&lt;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small"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previous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j = 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 &lt; i -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previous = previous.next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j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is None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"k is too big,no element has position </a:t>
            </a: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-1"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current = previous.next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current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is None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"k is too big,no element has position </a:t>
            </a: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previous.next = current.next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item = current.entry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del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current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item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00625" y="2916932"/>
            <a:ext cx="304641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item = current.</a:t>
            </a:r>
            <a:r>
              <a:rPr lang="zh-CN" altLang="zh-CN" sz="18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entry</a:t>
            </a:r>
            <a:endParaRPr lang="zh-CN" altLang="en-US" sz="2400"/>
          </a:p>
        </p:txBody>
      </p:sp>
      <p:sp>
        <p:nvSpPr>
          <p:cNvPr id="47" name="矩形 46"/>
          <p:cNvSpPr/>
          <p:nvPr/>
        </p:nvSpPr>
        <p:spPr>
          <a:xfrm>
            <a:off x="8381925" y="3348980"/>
            <a:ext cx="354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/>
              <a:t>del </a:t>
            </a:r>
            <a:r>
              <a:rPr lang="en-US" altLang="zh-CN" sz="1800"/>
              <a:t>current</a:t>
            </a:r>
            <a:endParaRPr lang="zh-CN" altLang="zh-CN" sz="1800"/>
          </a:p>
        </p:txBody>
      </p:sp>
      <p:sp>
        <p:nvSpPr>
          <p:cNvPr id="48" name="TextBox 47"/>
          <p:cNvSpPr txBox="1"/>
          <p:nvPr/>
        </p:nvSpPr>
        <p:spPr>
          <a:xfrm>
            <a:off x="8500928" y="3718312"/>
            <a:ext cx="2354955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previous </a:t>
            </a:r>
            <a:r>
              <a:rPr lang="zh-CN" altLang="en-US" sz="2000" smtClean="0"/>
              <a:t>为空，说明</a:t>
            </a:r>
            <a:r>
              <a:rPr lang="en-US" altLang="zh-CN" sz="2000" smtClean="0"/>
              <a:t>i-1</a:t>
            </a:r>
            <a:r>
              <a:rPr lang="zh-CN" altLang="en-US" sz="2000" smtClean="0"/>
              <a:t>结点不存在；</a:t>
            </a:r>
            <a:endParaRPr lang="en-US" altLang="zh-CN" sz="2000" smtClean="0"/>
          </a:p>
          <a:p>
            <a:r>
              <a:rPr lang="en-US" altLang="zh-CN" sz="2000" smtClean="0"/>
              <a:t>current</a:t>
            </a:r>
            <a:r>
              <a:rPr lang="zh-CN" altLang="en-US" sz="2000" smtClean="0"/>
              <a:t>为空，说明</a:t>
            </a:r>
            <a:r>
              <a:rPr lang="en-US" altLang="zh-CN" sz="2000" smtClean="0"/>
              <a:t>i</a:t>
            </a:r>
            <a:r>
              <a:rPr lang="zh-CN" altLang="en-US" sz="2000" smtClean="0"/>
              <a:t>号结点不存在，这两种情况都不能删除</a:t>
            </a:r>
            <a:r>
              <a:rPr lang="en-US" altLang="zh-CN" sz="2000" smtClean="0"/>
              <a:t>i</a:t>
            </a:r>
            <a:r>
              <a:rPr lang="zh-CN" altLang="en-US" sz="2000" smtClean="0"/>
              <a:t>号位置结点，</a:t>
            </a:r>
            <a:endParaRPr lang="en-US" altLang="zh-CN" sz="2000" smtClean="0"/>
          </a:p>
          <a:p>
            <a:r>
              <a:rPr lang="zh-CN" altLang="en-US" sz="2000" smtClean="0"/>
              <a:t>否则</a:t>
            </a:r>
            <a:r>
              <a:rPr lang="en-US" altLang="zh-CN" sz="2000" smtClean="0"/>
              <a:t>previous</a:t>
            </a:r>
            <a:r>
              <a:rPr lang="zh-CN" altLang="en-US" sz="2000" smtClean="0"/>
              <a:t>指向</a:t>
            </a:r>
            <a:r>
              <a:rPr lang="en-US" altLang="zh-CN" sz="2000" smtClean="0"/>
              <a:t>i-1</a:t>
            </a:r>
            <a:r>
              <a:rPr lang="zh-CN" altLang="en-US" sz="2000" smtClean="0"/>
              <a:t>号结点，</a:t>
            </a:r>
            <a:r>
              <a:rPr lang="en-US" altLang="zh-CN" sz="2000" smtClean="0"/>
              <a:t>current</a:t>
            </a:r>
            <a:r>
              <a:rPr lang="zh-CN" altLang="en-US" sz="2000" smtClean="0"/>
              <a:t>指向</a:t>
            </a:r>
            <a:r>
              <a:rPr lang="en-US" altLang="zh-CN" sz="2000" smtClean="0"/>
              <a:t>i</a:t>
            </a:r>
            <a:r>
              <a:rPr lang="zh-CN" altLang="en-US" sz="2000" smtClean="0"/>
              <a:t>号结点。</a:t>
            </a:r>
            <a:endParaRPr lang="zh-CN" altLang="en-US" sz="2000"/>
          </a:p>
        </p:txBody>
      </p:sp>
      <p:sp>
        <p:nvSpPr>
          <p:cNvPr id="49" name="矩形 48"/>
          <p:cNvSpPr/>
          <p:nvPr/>
        </p:nvSpPr>
        <p:spPr>
          <a:xfrm>
            <a:off x="840557" y="3254420"/>
            <a:ext cx="7305583" cy="24796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标注 45"/>
          <p:cNvSpPr/>
          <p:nvPr/>
        </p:nvSpPr>
        <p:spPr>
          <a:xfrm>
            <a:off x="8711430" y="1027440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53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" grpId="0"/>
      <p:bldP spid="44" grpId="0" animBg="1"/>
      <p:bldP spid="45" grpId="0"/>
      <p:bldP spid="47" grpId="0"/>
      <p:bldP spid="48" grpId="0" animBg="1"/>
      <p:bldP spid="49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11306" y="1096195"/>
            <a:ext cx="10736814" cy="4868199"/>
          </a:xfrm>
        </p:spPr>
        <p:txBody>
          <a:bodyPr>
            <a:normAutofit/>
          </a:bodyPr>
          <a:lstStyle/>
          <a:p>
            <a:r>
              <a:rPr lang="zh-CN" altLang="en-US" dirty="0"/>
              <a:t>线性结构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r>
              <a:rPr lang="zh-CN" altLang="en-US" dirty="0"/>
              <a:t>个</a:t>
            </a:r>
            <a:r>
              <a:rPr lang="zh-CN" altLang="en-US" dirty="0" smtClean="0"/>
              <a:t>数据</a:t>
            </a:r>
            <a:r>
              <a:rPr lang="zh-CN" altLang="en-US" u="sng" dirty="0" smtClean="0">
                <a:solidFill>
                  <a:srgbClr val="FF0000"/>
                </a:solidFill>
              </a:rPr>
              <a:t>元素</a:t>
            </a:r>
            <a:r>
              <a:rPr lang="zh-CN" altLang="en-US" dirty="0" smtClean="0"/>
              <a:t>构成的</a:t>
            </a:r>
            <a:r>
              <a:rPr lang="zh-CN" altLang="en-US" u="sng" dirty="0" smtClean="0"/>
              <a:t>有限</a:t>
            </a:r>
            <a:r>
              <a:rPr lang="zh-CN" altLang="en-US" dirty="0" smtClean="0"/>
              <a:t>序列。</a:t>
            </a:r>
            <a:endParaRPr lang="en-US" altLang="zh-CN" dirty="0" smtClean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n=0</a:t>
            </a:r>
            <a:r>
              <a:rPr lang="zh-CN" altLang="en-US" dirty="0"/>
              <a:t>，表长为</a:t>
            </a:r>
            <a:r>
              <a:rPr lang="en-US" altLang="zh-CN" dirty="0"/>
              <a:t>0</a:t>
            </a:r>
            <a:r>
              <a:rPr lang="zh-CN" altLang="en-US" dirty="0"/>
              <a:t>，表中没有元素，称为空线性表，简称空表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/>
              <a:t>n&gt;0</a:t>
            </a:r>
            <a:r>
              <a:rPr lang="zh-CN" altLang="en-US" dirty="0" smtClean="0"/>
              <a:t>，非</a:t>
            </a:r>
            <a:r>
              <a:rPr lang="zh-CN" altLang="en-US" dirty="0"/>
              <a:t>空表</a:t>
            </a:r>
            <a:r>
              <a:rPr lang="zh-CN" altLang="en-US" dirty="0" smtClean="0"/>
              <a:t>，记为：</a:t>
            </a:r>
            <a:r>
              <a:rPr lang="en-US" altLang="zh-CN" dirty="0"/>
              <a:t>L=(a</a:t>
            </a:r>
            <a:r>
              <a:rPr lang="en-US" altLang="zh-CN" baseline="-25000" dirty="0"/>
              <a:t>0</a:t>
            </a:r>
            <a:r>
              <a:rPr lang="en-US" altLang="zh-CN" dirty="0"/>
              <a:t>,a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…a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元素有一个固定的位序号，如元素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的位序号是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的位序号是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/>
              <a:t>除了首元素</a:t>
            </a:r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zh-CN" altLang="zh-CN"/>
              <a:t>，每个元素都有一个直接前驱，除了尾元素</a:t>
            </a:r>
            <a:r>
              <a:rPr lang="en-US" altLang="zh-CN"/>
              <a:t>a</a:t>
            </a:r>
            <a:r>
              <a:rPr lang="en-US" altLang="zh-CN" baseline="-25000"/>
              <a:t>n-1</a:t>
            </a:r>
            <a:r>
              <a:rPr lang="zh-CN" altLang="zh-CN"/>
              <a:t>，每个元素都有一个直接</a:t>
            </a:r>
            <a:r>
              <a:rPr lang="zh-CN" altLang="zh-CN" smtClean="0"/>
              <a:t>后继</a:t>
            </a:r>
            <a:r>
              <a:rPr lang="zh-CN" altLang="en-US" smtClean="0"/>
              <a:t>；</a:t>
            </a:r>
            <a:endParaRPr lang="en-US" altLang="zh-CN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线性表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91" y="5590534"/>
            <a:ext cx="7871850" cy="8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0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使算法得到简化</a:t>
            </a:r>
            <a:endParaRPr lang="en-US" altLang="zh-CN" smtClean="0"/>
          </a:p>
          <a:p>
            <a:pPr lvl="1"/>
            <a:r>
              <a:rPr lang="zh-CN" altLang="en-US" smtClean="0"/>
              <a:t>对首结点的操作与对其它结点的操作统一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表头结点的作用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对单链表任意结点的访问都必须从头结点或首结点开始</a:t>
            </a:r>
            <a:r>
              <a:rPr lang="zh-CN" altLang="en-US">
                <a:solidFill>
                  <a:srgbClr val="FF0000"/>
                </a:solidFill>
              </a:rPr>
              <a:t>顺序</a:t>
            </a:r>
            <a:r>
              <a:rPr lang="zh-CN" altLang="en-US"/>
              <a:t>地向后操作</a:t>
            </a:r>
            <a:r>
              <a:rPr lang="zh-CN" altLang="en-US" smtClean="0"/>
              <a:t>，效率</a:t>
            </a:r>
            <a:r>
              <a:rPr lang="zh-CN" altLang="en-US"/>
              <a:t>较低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一</a:t>
            </a:r>
            <a:r>
              <a:rPr lang="zh-CN" altLang="en-US"/>
              <a:t>种可选的改进方法是在链表类定义中添加</a:t>
            </a:r>
            <a:r>
              <a:rPr lang="en-US" altLang="zh-CN"/>
              <a:t>current</a:t>
            </a:r>
            <a:r>
              <a:rPr lang="zh-CN" altLang="en-US"/>
              <a:t>指针指示最近访问的结点，同时增设</a:t>
            </a:r>
            <a:r>
              <a:rPr lang="en-US" altLang="zh-CN"/>
              <a:t>current_position</a:t>
            </a:r>
            <a:r>
              <a:rPr lang="zh-CN" altLang="en-US"/>
              <a:t>记录该结点的位序号，这样当重复访问</a:t>
            </a:r>
            <a:r>
              <a:rPr lang="en-US" altLang="zh-CN"/>
              <a:t>current</a:t>
            </a:r>
            <a:r>
              <a:rPr lang="zh-CN" altLang="en-US"/>
              <a:t>结点或访问比</a:t>
            </a:r>
            <a:r>
              <a:rPr lang="en-US" altLang="zh-CN"/>
              <a:t>current_position</a:t>
            </a:r>
            <a:r>
              <a:rPr lang="zh-CN" altLang="en-US"/>
              <a:t>位序号大的结点时，不必再从</a:t>
            </a:r>
            <a:r>
              <a:rPr lang="en-US" altLang="zh-CN"/>
              <a:t>head</a:t>
            </a:r>
            <a:r>
              <a:rPr lang="zh-CN" altLang="en-US"/>
              <a:t>开始定位，而可以直接从</a:t>
            </a:r>
            <a:r>
              <a:rPr lang="en-US" altLang="zh-CN"/>
              <a:t>current</a:t>
            </a:r>
            <a:r>
              <a:rPr lang="zh-CN" altLang="en-US"/>
              <a:t>结点开始，结点访问的效率可以得到提高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这种</a:t>
            </a:r>
            <a:r>
              <a:rPr lang="zh-CN" altLang="en-US"/>
              <a:t>方法只在按从前往后的次序对表结点进行访问时才能提高效率。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实现</a:t>
            </a: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：循环链表</a:t>
            </a:r>
            <a:endParaRPr lang="zh-CN" altLang="en-US"/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>
            <a:off x="1685064" y="2222531"/>
            <a:ext cx="40238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1696570" y="2222531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685064" y="2626391"/>
            <a:ext cx="945307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>
            <a:off x="11138140" y="2092991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99847" y="1781683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717371" y="1781683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311097" y="1749784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830209" y="1781683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866599" y="2080133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749708" y="1781683"/>
            <a:ext cx="845453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272159" y="1781683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827034" y="2080133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946347" y="1781683"/>
            <a:ext cx="818592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7414954" y="1782754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6423708" y="2080133"/>
            <a:ext cx="522639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9990380" y="1776614"/>
            <a:ext cx="1055687" cy="523875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0676179" y="1776614"/>
            <a:ext cx="1586" cy="523875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574997" y="2060289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199847" y="1705483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FF5050"/>
                </a:solidFill>
                <a:latin typeface="Times New Roman" pitchFamily="18" charset="0"/>
              </a:rPr>
              <a:t>0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323798" y="1705483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FF5050"/>
                </a:solidFill>
                <a:latin typeface="Times New Roman" pitchFamily="18" charset="0"/>
              </a:rPr>
              <a:t>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6946347" y="1714720"/>
            <a:ext cx="409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err="1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err="1" smtClean="0">
                <a:solidFill>
                  <a:srgbClr val="FF5050"/>
                </a:solidFill>
                <a:latin typeface="Times New Roman" pitchFamily="18" charset="0"/>
              </a:rPr>
              <a:t>i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990386" y="1701993"/>
            <a:ext cx="865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FF5050"/>
                </a:solidFill>
                <a:latin typeface="Times New Roman" pitchFamily="18" charset="0"/>
              </a:rPr>
              <a:t>n-1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893977" y="1762835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CC3300"/>
                </a:solidFill>
                <a:latin typeface="Times New Roman" pitchFamily="18" charset="0"/>
              </a:rPr>
              <a:t>head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文本框 54"/>
          <p:cNvSpPr txBox="1"/>
          <p:nvPr/>
        </p:nvSpPr>
        <p:spPr bwMode="auto">
          <a:xfrm>
            <a:off x="5187397" y="1780107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49707" y="1714774"/>
            <a:ext cx="60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FF5050"/>
                </a:solidFill>
                <a:latin typeface="Times New Roman" pitchFamily="18" charset="0"/>
              </a:rPr>
              <a:t>i-1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8052040" y="1763767"/>
            <a:ext cx="901619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8640208" y="1773219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9587152" y="2071877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020543" y="1713186"/>
            <a:ext cx="663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FF5050"/>
                </a:solidFill>
                <a:latin typeface="Times New Roman" pitchFamily="18" charset="0"/>
              </a:rPr>
              <a:t>i+1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" name="文本框 54"/>
          <p:cNvSpPr txBox="1"/>
          <p:nvPr/>
        </p:nvSpPr>
        <p:spPr bwMode="auto">
          <a:xfrm>
            <a:off x="9123127" y="1798702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1677966" y="2048758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2087449" y="1779178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2604974" y="1779178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2754198" y="2086772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2087448" y="1773610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10833340" y="2092991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1152739" y="3823508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CC3300"/>
                </a:solidFill>
                <a:latin typeface="Times New Roman" pitchFamily="18" charset="0"/>
              </a:rPr>
              <a:t>head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1936730" y="4109431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2346210" y="3875476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2863735" y="3875476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2346213" y="3869908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>
            <a:off x="3372812" y="4161121"/>
            <a:ext cx="13681" cy="4436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>
            <a:off x="3068013" y="4161121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1943828" y="4330910"/>
            <a:ext cx="40238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1955333" y="4330922"/>
            <a:ext cx="0" cy="2739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1955340" y="4604817"/>
            <a:ext cx="144795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循环链表类的实现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4646" y="1260740"/>
            <a:ext cx="655272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CircularLinkedList: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__init__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 = Node(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._head.next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  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empty(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._head.next ==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  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__len__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._head.next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count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 != self._head:</a:t>
            </a:r>
            <a:r>
              <a:rPr kumimoji="0" lang="zh-CN" altLang="zh-CN" sz="1800" b="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+=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 = p.next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06184" y="1557586"/>
            <a:ext cx="4241229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/>
              <a:t>与单链表</a:t>
            </a:r>
            <a:r>
              <a:rPr lang="zh-CN" altLang="en-US" sz="2000">
                <a:solidFill>
                  <a:srgbClr val="FF0000"/>
                </a:solidFill>
              </a:rPr>
              <a:t>结点结构一致</a:t>
            </a:r>
            <a:r>
              <a:rPr lang="zh-CN" altLang="en-US" sz="2000"/>
              <a:t>，结点类定义可以直接共用；</a:t>
            </a:r>
          </a:p>
        </p:txBody>
      </p:sp>
      <p:sp>
        <p:nvSpPr>
          <p:cNvPr id="6" name="矩形 5"/>
          <p:cNvSpPr/>
          <p:nvPr/>
        </p:nvSpPr>
        <p:spPr>
          <a:xfrm>
            <a:off x="7823399" y="2781722"/>
            <a:ext cx="4176464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/>
              <a:t>与普通单链表类的各个基本操作的实现方法也基本一致，主要差别是：单链表各算法中用于判别活动指针是否已走到线性表尾部的条件是</a:t>
            </a:r>
            <a:r>
              <a:rPr lang="en-US" altLang="zh-CN" sz="2000"/>
              <a:t>p</a:t>
            </a:r>
            <a:r>
              <a:rPr lang="zh-CN" altLang="en-US" sz="2000"/>
              <a:t>为</a:t>
            </a:r>
            <a:r>
              <a:rPr lang="en-US" altLang="zh-CN" sz="2000"/>
              <a:t>None</a:t>
            </a:r>
            <a:r>
              <a:rPr lang="zh-CN" altLang="en-US" sz="2000"/>
              <a:t>，而在循环链表中为</a:t>
            </a:r>
            <a:r>
              <a:rPr lang="en-US" altLang="zh-CN" sz="2000"/>
              <a:t>p</a:t>
            </a:r>
            <a:r>
              <a:rPr lang="zh-CN" altLang="en-US" sz="2000"/>
              <a:t>是否再次回到了</a:t>
            </a:r>
            <a:r>
              <a:rPr lang="en-US" altLang="zh-CN" sz="2000"/>
              <a:t>head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640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插入算法</a:t>
            </a:r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550" y="1566428"/>
            <a:ext cx="5184577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insert(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i, item):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&lt;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small"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previous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count = 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&lt; i -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previous = previous.next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count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is None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big"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new_node = Node(item, previous.next)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previous.next = new_node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47134" y="1443318"/>
            <a:ext cx="6624736" cy="3293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insert(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i, item):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&lt;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small"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previous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count = 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previous.next !=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&lt; i -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previous = previous.next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count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== i-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new_node = Node(item, previous.next)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previous.next = new_node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big"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606" y="1045616"/>
            <a:ext cx="40190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带头结点</a:t>
            </a:r>
            <a:r>
              <a:rPr lang="zh-CN" altLang="en-US" smtClean="0">
                <a:solidFill>
                  <a:srgbClr val="FF0000"/>
                </a:solidFill>
              </a:rPr>
              <a:t>单链表</a:t>
            </a:r>
            <a:r>
              <a:rPr lang="zh-CN" altLang="en-US" smtClean="0"/>
              <a:t>下的插入算法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36865" y="1045616"/>
            <a:ext cx="49039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带头结点</a:t>
            </a:r>
            <a:r>
              <a:rPr lang="zh-CN" altLang="en-US" smtClean="0">
                <a:solidFill>
                  <a:srgbClr val="FF0000"/>
                </a:solidFill>
              </a:rPr>
              <a:t>单向循环链表</a:t>
            </a:r>
            <a:r>
              <a:rPr lang="zh-CN" altLang="en-US" smtClean="0"/>
              <a:t>下的插入算法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删除算法</a:t>
            </a:r>
            <a:r>
              <a:rPr lang="en-US" altLang="zh-CN" smtClean="0"/>
              <a:t>(</a:t>
            </a:r>
            <a:r>
              <a:rPr lang="zh-CN" altLang="en-US" smtClean="0"/>
              <a:t>自行完成）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循环链表与</a:t>
            </a:r>
            <a:r>
              <a:rPr lang="zh-CN" altLang="en-US"/>
              <a:t>单链表</a:t>
            </a:r>
            <a:r>
              <a:rPr lang="zh-CN" altLang="en-US">
                <a:solidFill>
                  <a:srgbClr val="FF0000"/>
                </a:solidFill>
              </a:rPr>
              <a:t>结点结构一致</a:t>
            </a:r>
            <a:r>
              <a:rPr lang="zh-CN" altLang="en-US"/>
              <a:t>，结点类定义可以直接共用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循环</a:t>
            </a:r>
            <a:r>
              <a:rPr lang="zh-CN" altLang="en-US"/>
              <a:t>链表类与普通单链表类的</a:t>
            </a:r>
            <a:r>
              <a:rPr lang="zh-CN" altLang="en-US" smtClean="0"/>
              <a:t>各个基本操作的实现方法</a:t>
            </a:r>
            <a:r>
              <a:rPr lang="zh-CN" altLang="en-US"/>
              <a:t>也基本一致，主要差别是：单链表各算法中用于判别活动指针是否已走到线性表尾部的条件是</a:t>
            </a:r>
            <a:r>
              <a:rPr lang="en-US" altLang="zh-CN" smtClean="0"/>
              <a:t>p</a:t>
            </a:r>
            <a:r>
              <a:rPr lang="zh-CN" altLang="en-US" smtClean="0"/>
              <a:t>为</a:t>
            </a:r>
            <a:r>
              <a:rPr lang="en-US" altLang="zh-CN" smtClean="0"/>
              <a:t>None</a:t>
            </a:r>
            <a:r>
              <a:rPr lang="zh-CN" altLang="en-US"/>
              <a:t>，而在循环链表</a:t>
            </a:r>
            <a:r>
              <a:rPr lang="zh-CN" altLang="en-US" smtClean="0"/>
              <a:t>中为</a:t>
            </a:r>
            <a:r>
              <a:rPr lang="en-US" altLang="zh-CN"/>
              <a:t>p</a:t>
            </a:r>
            <a:r>
              <a:rPr lang="zh-CN" altLang="en-US"/>
              <a:t>是否再次回到了</a:t>
            </a:r>
            <a:r>
              <a:rPr lang="en-US" altLang="zh-CN"/>
              <a:t>head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循环</a:t>
            </a:r>
            <a:r>
              <a:rPr lang="zh-CN" altLang="en-US"/>
              <a:t>链表中</a:t>
            </a:r>
            <a:r>
              <a:rPr lang="zh-CN" altLang="en-US">
                <a:solidFill>
                  <a:srgbClr val="FF0000"/>
                </a:solidFill>
              </a:rPr>
              <a:t>可以仅设尾指针代表整个链表</a:t>
            </a:r>
            <a:r>
              <a:rPr lang="zh-CN" altLang="en-US"/>
              <a:t>，而不设头指针。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循环链表与单链表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77100" y="189434"/>
            <a:ext cx="10233473" cy="647472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设尾指针的循环链表</a:t>
            </a:r>
            <a:endParaRPr lang="zh-CN" altLang="en-US"/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>
            <a:off x="838622" y="2222531"/>
            <a:ext cx="40238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850128" y="2222531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838622" y="2626391"/>
            <a:ext cx="945307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>
            <a:off x="10291698" y="2092991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53405" y="1781683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870929" y="1781683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464655" y="1749784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983767" y="1781683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020157" y="2080133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903266" y="1781683"/>
            <a:ext cx="845453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425717" y="1781683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980592" y="2080133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099905" y="1781683"/>
            <a:ext cx="818592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568512" y="1782754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5577266" y="2080133"/>
            <a:ext cx="522639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9143938" y="1776614"/>
            <a:ext cx="1055687" cy="523875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9829737" y="1776614"/>
            <a:ext cx="1586" cy="523875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6728555" y="2060289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2353405" y="1705483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FF5050"/>
                </a:solidFill>
                <a:latin typeface="Times New Roman" pitchFamily="18" charset="0"/>
              </a:rPr>
              <a:t>0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477356" y="1705483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FF5050"/>
                </a:solidFill>
                <a:latin typeface="Times New Roman" pitchFamily="18" charset="0"/>
              </a:rPr>
              <a:t>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6099905" y="1714720"/>
            <a:ext cx="409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err="1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err="1" smtClean="0">
                <a:solidFill>
                  <a:srgbClr val="FF5050"/>
                </a:solidFill>
                <a:latin typeface="Times New Roman" pitchFamily="18" charset="0"/>
              </a:rPr>
              <a:t>i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143944" y="1701993"/>
            <a:ext cx="865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FF5050"/>
                </a:solidFill>
                <a:latin typeface="Times New Roman" pitchFamily="18" charset="0"/>
              </a:rPr>
              <a:t>n-1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文本框 54"/>
          <p:cNvSpPr txBox="1"/>
          <p:nvPr/>
        </p:nvSpPr>
        <p:spPr bwMode="auto">
          <a:xfrm>
            <a:off x="4340955" y="1780107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903265" y="1714774"/>
            <a:ext cx="60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FF5050"/>
                </a:solidFill>
                <a:latin typeface="Times New Roman" pitchFamily="18" charset="0"/>
              </a:rPr>
              <a:t>i-1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7205598" y="1763767"/>
            <a:ext cx="901619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7793766" y="1773219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8740710" y="2071877"/>
            <a:ext cx="484188" cy="1588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7174101" y="1713186"/>
            <a:ext cx="663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FF5050"/>
                </a:solidFill>
                <a:latin typeface="Times New Roman" pitchFamily="18" charset="0"/>
              </a:rPr>
              <a:t>i+1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" name="文本框 54"/>
          <p:cNvSpPr txBox="1"/>
          <p:nvPr/>
        </p:nvSpPr>
        <p:spPr bwMode="auto">
          <a:xfrm>
            <a:off x="8276685" y="1798702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10139298" y="1963281"/>
            <a:ext cx="450033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1241007" y="1779178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758532" y="1779178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1907756" y="2086772"/>
            <a:ext cx="444499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1241006" y="1773610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9986898" y="2092991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3709150" y="3807690"/>
            <a:ext cx="641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CC3300"/>
                </a:solidFill>
                <a:latin typeface="Times New Roman" pitchFamily="18" charset="0"/>
              </a:rPr>
              <a:t>tail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 flipH="1">
            <a:off x="3160597" y="4011216"/>
            <a:ext cx="414070" cy="0"/>
          </a:xfrm>
          <a:prstGeom prst="line">
            <a:avLst/>
          </a:prstGeom>
          <a:noFill/>
          <a:ln w="38100">
            <a:solidFill>
              <a:srgbClr val="9999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2346210" y="3875476"/>
            <a:ext cx="814387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2863735" y="3875476"/>
            <a:ext cx="0" cy="522288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2346213" y="3869908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>
            <a:off x="3372812" y="4161121"/>
            <a:ext cx="13681" cy="4436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>
            <a:off x="3068013" y="4161121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1943828" y="4330910"/>
            <a:ext cx="40238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1955333" y="4330922"/>
            <a:ext cx="0" cy="2739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1955340" y="4604817"/>
            <a:ext cx="144795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0589331" y="1725767"/>
            <a:ext cx="641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CC3300"/>
                </a:solidFill>
                <a:latin typeface="Times New Roman" pitchFamily="18" charset="0"/>
              </a:rPr>
              <a:t>tail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9684" y="433092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根据</a:t>
            </a:r>
            <a:r>
              <a:rPr lang="zh-CN" altLang="en-US" sz="2800"/>
              <a:t>情况考虑是否设头</a:t>
            </a:r>
            <a:r>
              <a:rPr lang="zh-CN" altLang="en-US" sz="2800" smtClean="0"/>
              <a:t>结点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382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/>
              <a:t>）从任一结点出发都可访问到表中所有结点；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）在用</a:t>
            </a:r>
            <a:r>
              <a:rPr lang="zh-CN" altLang="en-US">
                <a:solidFill>
                  <a:srgbClr val="FF0000"/>
                </a:solidFill>
              </a:rPr>
              <a:t>头指针表示的单循环链表</a:t>
            </a:r>
            <a:r>
              <a:rPr lang="zh-CN" altLang="en-US"/>
              <a:t>中，首结点定位操作的时间性能是</a:t>
            </a:r>
            <a:r>
              <a:rPr lang="en-US" altLang="zh-CN"/>
              <a:t>O(1)</a:t>
            </a:r>
            <a:r>
              <a:rPr lang="zh-CN" altLang="en-US"/>
              <a:t>，尾结点定位操作的时间性能是</a:t>
            </a:r>
            <a:r>
              <a:rPr lang="en-US" altLang="zh-CN"/>
              <a:t>O(n)</a:t>
            </a:r>
            <a:r>
              <a:rPr lang="zh-CN" altLang="en-US"/>
              <a:t>；</a:t>
            </a:r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）在用</a:t>
            </a:r>
            <a:r>
              <a:rPr lang="zh-CN" altLang="en-US">
                <a:solidFill>
                  <a:srgbClr val="FF0000"/>
                </a:solidFill>
              </a:rPr>
              <a:t>尾指针表示的单循环链表</a:t>
            </a:r>
            <a:r>
              <a:rPr lang="zh-CN" altLang="en-US"/>
              <a:t>中，首结点和尾结点的定位都只需</a:t>
            </a:r>
            <a:r>
              <a:rPr lang="en-US" altLang="zh-CN"/>
              <a:t>O(1)</a:t>
            </a:r>
            <a:r>
              <a:rPr lang="zh-CN" altLang="en-US"/>
              <a:t>时间性能。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循环链表的</a:t>
            </a:r>
            <a:r>
              <a:rPr lang="zh-CN" altLang="en-US" smtClean="0"/>
              <a:t>特点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94606" y="1148209"/>
            <a:ext cx="11015975" cy="4868199"/>
          </a:xfrm>
        </p:spPr>
        <p:txBody>
          <a:bodyPr/>
          <a:lstStyle/>
          <a:p>
            <a:r>
              <a:rPr lang="zh-CN" altLang="en-US" smtClean="0"/>
              <a:t>每个结点有两个指针，分别指向</a:t>
            </a:r>
            <a:r>
              <a:rPr lang="zh-CN" altLang="zh-CN" smtClean="0"/>
              <a:t>后继结点</a:t>
            </a:r>
            <a:r>
              <a:rPr lang="zh-CN" altLang="en-US" smtClean="0"/>
              <a:t>和</a:t>
            </a:r>
            <a:r>
              <a:rPr lang="zh-CN" altLang="zh-CN" smtClean="0"/>
              <a:t>前驱结点</a:t>
            </a:r>
            <a:endParaRPr lang="zh-CN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100"/>
              <a:t>实现方法</a:t>
            </a:r>
            <a:r>
              <a:rPr lang="en-US" altLang="zh-CN" sz="4100"/>
              <a:t>3</a:t>
            </a:r>
            <a:r>
              <a:rPr lang="zh-CN" altLang="en-US" sz="4100"/>
              <a:t>：双向链表</a:t>
            </a:r>
            <a:endParaRPr lang="zh-CN" altLang="en-US" sz="4100" dirty="0"/>
          </a:p>
        </p:txBody>
      </p:sp>
      <p:sp>
        <p:nvSpPr>
          <p:cNvPr id="130" name="Rectangle 18"/>
          <p:cNvSpPr>
            <a:spLocks noChangeArrowheads="1"/>
          </p:cNvSpPr>
          <p:nvPr/>
        </p:nvSpPr>
        <p:spPr bwMode="auto">
          <a:xfrm>
            <a:off x="2325517" y="2284815"/>
            <a:ext cx="2177980" cy="522288"/>
          </a:xfrm>
          <a:prstGeom prst="rect">
            <a:avLst/>
          </a:prstGeom>
          <a:solidFill>
            <a:srgbClr val="FFFFCC"/>
          </a:solidFill>
          <a:ln w="19050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787013" y="2277666"/>
            <a:ext cx="0" cy="522288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Text Box 27"/>
          <p:cNvSpPr txBox="1">
            <a:spLocks noChangeArrowheads="1"/>
          </p:cNvSpPr>
          <p:nvPr/>
        </p:nvSpPr>
        <p:spPr bwMode="auto">
          <a:xfrm>
            <a:off x="3012771" y="2285122"/>
            <a:ext cx="8162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entry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" name="Text Box 27"/>
          <p:cNvSpPr txBox="1">
            <a:spLocks noChangeArrowheads="1"/>
          </p:cNvSpPr>
          <p:nvPr/>
        </p:nvSpPr>
        <p:spPr bwMode="auto">
          <a:xfrm>
            <a:off x="3789848" y="2287823"/>
            <a:ext cx="713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next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" name="Line 19"/>
          <p:cNvSpPr>
            <a:spLocks noChangeShapeType="1"/>
          </p:cNvSpPr>
          <p:nvPr/>
        </p:nvSpPr>
        <p:spPr bwMode="auto">
          <a:xfrm>
            <a:off x="3029497" y="2279025"/>
            <a:ext cx="0" cy="522288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5" name="Text Box 27"/>
          <p:cNvSpPr txBox="1">
            <a:spLocks noChangeArrowheads="1"/>
          </p:cNvSpPr>
          <p:nvPr/>
        </p:nvSpPr>
        <p:spPr bwMode="auto">
          <a:xfrm>
            <a:off x="2270111" y="2299698"/>
            <a:ext cx="78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prior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30710" y="3304506"/>
            <a:ext cx="835292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DuNode: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__init__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entry, prior=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next=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.entry = entry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.prior = prior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.next = next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7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有</a:t>
            </a:r>
            <a:r>
              <a:rPr lang="zh-CN" altLang="en-US"/>
              <a:t>穷性：线性表中的元素个数是有限的。</a:t>
            </a:r>
          </a:p>
          <a:p>
            <a:r>
              <a:rPr lang="zh-CN" altLang="en-US" smtClean="0"/>
              <a:t>同构性</a:t>
            </a:r>
            <a:r>
              <a:rPr lang="zh-CN" altLang="en-US"/>
              <a:t>：线性表中的所有元素具有相同的性质，即具有相同的类型</a:t>
            </a:r>
            <a:r>
              <a:rPr lang="zh-CN" altLang="en-US" smtClean="0"/>
              <a:t>。结构不同，通常不具有实际应用意义。</a:t>
            </a:r>
            <a:endParaRPr lang="en-US" altLang="zh-CN" smtClean="0"/>
          </a:p>
          <a:p>
            <a:r>
              <a:rPr lang="zh-CN" altLang="zh-CN"/>
              <a:t>不同类型元素构成的线性表，如一个整数线性表和一个书目单，虽然作用和应用场合不同，但其元素之间的逻辑关系和基本操作是相同的。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线性表特点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双向非循环链表</a:t>
            </a:r>
            <a:endParaRPr lang="zh-CN" altLang="en-US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140025" y="3079195"/>
            <a:ext cx="982661" cy="494615"/>
            <a:chOff x="4397" y="11452"/>
            <a:chExt cx="939" cy="408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4397" y="11452"/>
              <a:ext cx="939" cy="4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 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0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4710" y="11452"/>
              <a:ext cx="0" cy="408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5023" y="11452"/>
              <a:ext cx="0" cy="408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5451299" y="3079195"/>
            <a:ext cx="984251" cy="494615"/>
            <a:chOff x="4397" y="11452"/>
            <a:chExt cx="939" cy="408"/>
          </a:xfrm>
          <a:solidFill>
            <a:srgbClr val="FFFFCC"/>
          </a:solidFill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4397" y="11452"/>
              <a:ext cx="939" cy="408"/>
            </a:xfrm>
            <a:prstGeom prst="rect">
              <a:avLst/>
            </a:prstGeom>
            <a:grpFill/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 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4710" y="11452"/>
              <a:ext cx="0" cy="408"/>
            </a:xfrm>
            <a:prstGeom prst="line">
              <a:avLst/>
            </a:prstGeom>
            <a:grpFill/>
            <a:ln w="9525">
              <a:solidFill>
                <a:srgbClr val="9999CC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023" y="11452"/>
              <a:ext cx="0" cy="408"/>
            </a:xfrm>
            <a:prstGeom prst="line">
              <a:avLst/>
            </a:prstGeom>
            <a:grpFill/>
            <a:ln w="9525">
              <a:solidFill>
                <a:srgbClr val="9999CC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9002615" y="3079195"/>
            <a:ext cx="1117512" cy="494615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rPr>
              <a:t>n-1  </a:t>
            </a:r>
            <a:endParaRPr kumimoji="1" lang="en-US" altLang="zh-CN" sz="28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9231212" y="3079195"/>
            <a:ext cx="0" cy="494615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9729500" y="3079195"/>
            <a:ext cx="0" cy="494615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6762574" y="3079195"/>
            <a:ext cx="984251" cy="494615"/>
            <a:chOff x="4397" y="11452"/>
            <a:chExt cx="939" cy="408"/>
          </a:xfrm>
          <a:solidFill>
            <a:srgbClr val="FFFFCC"/>
          </a:solidFill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4397" y="11452"/>
              <a:ext cx="939" cy="408"/>
            </a:xfrm>
            <a:prstGeom prst="rect">
              <a:avLst/>
            </a:prstGeom>
            <a:grpFill/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 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710" y="11452"/>
              <a:ext cx="0" cy="408"/>
            </a:xfrm>
            <a:prstGeom prst="line">
              <a:avLst/>
            </a:prstGeom>
            <a:grpFill/>
            <a:ln w="9525">
              <a:solidFill>
                <a:srgbClr val="9999CC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5023" y="11452"/>
              <a:ext cx="0" cy="408"/>
            </a:xfrm>
            <a:prstGeom prst="line">
              <a:avLst/>
            </a:prstGeom>
            <a:grpFill/>
            <a:ln w="9525">
              <a:solidFill>
                <a:srgbClr val="9999CC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2828752" y="3079195"/>
            <a:ext cx="982661" cy="494615"/>
            <a:chOff x="2760" y="2298"/>
            <a:chExt cx="1080" cy="468"/>
          </a:xfrm>
          <a:solidFill>
            <a:srgbClr val="FFFFCC"/>
          </a:solidFill>
        </p:grpSpPr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3480" y="2298"/>
              <a:ext cx="360" cy="468"/>
            </a:xfrm>
            <a:prstGeom prst="rect">
              <a:avLst/>
            </a:prstGeom>
            <a:grpFill/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2760" y="2298"/>
              <a:ext cx="360" cy="468"/>
            </a:xfrm>
            <a:prstGeom prst="rect">
              <a:avLst/>
            </a:prstGeom>
            <a:grpFill/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3647900" y="3244495"/>
            <a:ext cx="492125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4959176" y="3244495"/>
            <a:ext cx="492125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6270452" y="3244495"/>
            <a:ext cx="492125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7581725" y="3244495"/>
            <a:ext cx="492125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H="1">
            <a:off x="3811412" y="3408485"/>
            <a:ext cx="492125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 flipH="1">
            <a:off x="5122688" y="3408485"/>
            <a:ext cx="492125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6435558" y="3408485"/>
            <a:ext cx="490537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8675594" y="3244495"/>
            <a:ext cx="327025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 flipH="1">
            <a:off x="8675588" y="3408485"/>
            <a:ext cx="492125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H="1">
            <a:off x="7746832" y="3408497"/>
            <a:ext cx="327025" cy="1323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9835800" y="3244495"/>
            <a:ext cx="163512" cy="163990"/>
            <a:chOff x="7980" y="3390"/>
            <a:chExt cx="360" cy="156"/>
          </a:xfrm>
          <a:solidFill>
            <a:srgbClr val="FFFFCC"/>
          </a:solidFill>
        </p:grpSpPr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H="1">
              <a:off x="7980" y="3390"/>
              <a:ext cx="180" cy="156"/>
            </a:xfrm>
            <a:prstGeom prst="line">
              <a:avLst/>
            </a:prstGeom>
            <a:grpFill/>
            <a:ln w="9525">
              <a:solidFill>
                <a:srgbClr val="9999CC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8160" y="3390"/>
              <a:ext cx="180" cy="156"/>
            </a:xfrm>
            <a:prstGeom prst="line">
              <a:avLst/>
            </a:prstGeom>
            <a:grpFill/>
            <a:ln w="9525">
              <a:solidFill>
                <a:srgbClr val="9999CC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2897012" y="3244495"/>
            <a:ext cx="163512" cy="163990"/>
            <a:chOff x="7980" y="3390"/>
            <a:chExt cx="360" cy="156"/>
          </a:xfrm>
        </p:grpSpPr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7980" y="3390"/>
              <a:ext cx="180" cy="15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8160" y="3390"/>
              <a:ext cx="180" cy="15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8" name="Line 45"/>
          <p:cNvSpPr>
            <a:spLocks noChangeShapeType="1"/>
          </p:cNvSpPr>
          <p:nvPr/>
        </p:nvSpPr>
        <p:spPr bwMode="auto">
          <a:xfrm>
            <a:off x="2336625" y="3354275"/>
            <a:ext cx="492125" cy="1323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3153540" y="3079195"/>
            <a:ext cx="330013" cy="494615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40" name="文本框 54"/>
          <p:cNvSpPr txBox="1"/>
          <p:nvPr/>
        </p:nvSpPr>
        <p:spPr bwMode="auto">
          <a:xfrm>
            <a:off x="8007719" y="3065657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1" name="Text Box 83"/>
          <p:cNvSpPr txBox="1">
            <a:spLocks noChangeArrowheads="1"/>
          </p:cNvSpPr>
          <p:nvPr/>
        </p:nvSpPr>
        <p:spPr bwMode="auto">
          <a:xfrm>
            <a:off x="1500903" y="3050578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latin typeface="Times New Roman" pitchFamily="18" charset="0"/>
              </a:rPr>
              <a:t>head</a:t>
            </a:r>
          </a:p>
        </p:txBody>
      </p: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2910544" y="1845618"/>
            <a:ext cx="982661" cy="494615"/>
            <a:chOff x="2760" y="2298"/>
            <a:chExt cx="1080" cy="468"/>
          </a:xfrm>
          <a:solidFill>
            <a:srgbClr val="FFFFCC"/>
          </a:solidFill>
        </p:grpSpPr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3480" y="2298"/>
              <a:ext cx="360" cy="468"/>
            </a:xfrm>
            <a:prstGeom prst="rect">
              <a:avLst/>
            </a:prstGeom>
            <a:grpFill/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2760" y="2298"/>
              <a:ext cx="360" cy="468"/>
            </a:xfrm>
            <a:prstGeom prst="rect">
              <a:avLst/>
            </a:prstGeom>
            <a:grpFill/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2978806" y="2010924"/>
            <a:ext cx="163512" cy="163990"/>
            <a:chOff x="7980" y="3390"/>
            <a:chExt cx="360" cy="156"/>
          </a:xfrm>
        </p:grpSpPr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H="1">
              <a:off x="7980" y="3390"/>
              <a:ext cx="180" cy="15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8160" y="3390"/>
              <a:ext cx="180" cy="15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418420" y="2120700"/>
            <a:ext cx="492125" cy="1323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235335" y="1845618"/>
            <a:ext cx="330013" cy="494615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0" name="Text Box 83"/>
          <p:cNvSpPr txBox="1">
            <a:spLocks noChangeArrowheads="1"/>
          </p:cNvSpPr>
          <p:nvPr/>
        </p:nvSpPr>
        <p:spPr bwMode="auto">
          <a:xfrm>
            <a:off x="1582689" y="1817007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latin typeface="Times New Roman" pitchFamily="18" charset="0"/>
              </a:rPr>
              <a:t>head</a:t>
            </a:r>
          </a:p>
        </p:txBody>
      </p:sp>
      <p:grpSp>
        <p:nvGrpSpPr>
          <p:cNvPr id="51" name="Group 39"/>
          <p:cNvGrpSpPr>
            <a:grpSpLocks/>
          </p:cNvGrpSpPr>
          <p:nvPr/>
        </p:nvGrpSpPr>
        <p:grpSpPr bwMode="auto">
          <a:xfrm>
            <a:off x="3635719" y="2022799"/>
            <a:ext cx="163512" cy="163990"/>
            <a:chOff x="7980" y="3390"/>
            <a:chExt cx="360" cy="156"/>
          </a:xfrm>
          <a:solidFill>
            <a:srgbClr val="FFFFCC"/>
          </a:solidFill>
        </p:grpSpPr>
        <p:sp>
          <p:nvSpPr>
            <p:cNvPr id="52" name="Line 40"/>
            <p:cNvSpPr>
              <a:spLocks noChangeShapeType="1"/>
            </p:cNvSpPr>
            <p:nvPr/>
          </p:nvSpPr>
          <p:spPr bwMode="auto">
            <a:xfrm flipH="1">
              <a:off x="7980" y="3390"/>
              <a:ext cx="180" cy="156"/>
            </a:xfrm>
            <a:prstGeom prst="line">
              <a:avLst/>
            </a:prstGeom>
            <a:grpFill/>
            <a:ln w="9525">
              <a:solidFill>
                <a:srgbClr val="9999CC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8160" y="3390"/>
              <a:ext cx="180" cy="156"/>
            </a:xfrm>
            <a:prstGeom prst="line">
              <a:avLst/>
            </a:prstGeom>
            <a:grpFill/>
            <a:ln w="9525">
              <a:solidFill>
                <a:srgbClr val="9999CC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1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双向循环</a:t>
            </a:r>
            <a:r>
              <a:rPr lang="zh-CN" altLang="en-US"/>
              <a:t>链表</a:t>
            </a:r>
          </a:p>
        </p:txBody>
      </p:sp>
      <p:sp>
        <p:nvSpPr>
          <p:cNvPr id="4" name="Line 75"/>
          <p:cNvSpPr>
            <a:spLocks noChangeShapeType="1"/>
          </p:cNvSpPr>
          <p:nvPr/>
        </p:nvSpPr>
        <p:spPr bwMode="auto">
          <a:xfrm>
            <a:off x="3048265" y="4788183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Line 77"/>
          <p:cNvSpPr>
            <a:spLocks noChangeShapeType="1"/>
          </p:cNvSpPr>
          <p:nvPr/>
        </p:nvSpPr>
        <p:spPr bwMode="auto">
          <a:xfrm>
            <a:off x="6613275" y="4817019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Line 78"/>
          <p:cNvSpPr>
            <a:spLocks noChangeShapeType="1"/>
          </p:cNvSpPr>
          <p:nvPr/>
        </p:nvSpPr>
        <p:spPr bwMode="auto">
          <a:xfrm>
            <a:off x="8238876" y="4817019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Line 79"/>
          <p:cNvSpPr>
            <a:spLocks noChangeShapeType="1"/>
          </p:cNvSpPr>
          <p:nvPr/>
        </p:nvSpPr>
        <p:spPr bwMode="auto">
          <a:xfrm>
            <a:off x="1625864" y="478818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Line 80"/>
          <p:cNvSpPr>
            <a:spLocks noChangeShapeType="1"/>
          </p:cNvSpPr>
          <p:nvPr/>
        </p:nvSpPr>
        <p:spPr bwMode="auto">
          <a:xfrm>
            <a:off x="3048265" y="5016783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Line 81"/>
          <p:cNvSpPr>
            <a:spLocks noChangeShapeType="1"/>
          </p:cNvSpPr>
          <p:nvPr/>
        </p:nvSpPr>
        <p:spPr bwMode="auto">
          <a:xfrm flipV="1">
            <a:off x="1219465" y="4940583"/>
            <a:ext cx="6096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Line 83"/>
          <p:cNvSpPr>
            <a:spLocks noChangeShapeType="1"/>
          </p:cNvSpPr>
          <p:nvPr/>
        </p:nvSpPr>
        <p:spPr bwMode="auto">
          <a:xfrm>
            <a:off x="6613275" y="5045619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Line 84"/>
          <p:cNvSpPr>
            <a:spLocks noChangeShapeType="1"/>
          </p:cNvSpPr>
          <p:nvPr/>
        </p:nvSpPr>
        <p:spPr bwMode="auto">
          <a:xfrm>
            <a:off x="8238876" y="5045619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Line 85"/>
          <p:cNvSpPr>
            <a:spLocks noChangeShapeType="1"/>
          </p:cNvSpPr>
          <p:nvPr/>
        </p:nvSpPr>
        <p:spPr bwMode="auto">
          <a:xfrm>
            <a:off x="11637008" y="5011476"/>
            <a:ext cx="187124" cy="23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Line 86"/>
          <p:cNvSpPr>
            <a:spLocks noChangeShapeType="1"/>
          </p:cNvSpPr>
          <p:nvPr/>
        </p:nvSpPr>
        <p:spPr bwMode="auto">
          <a:xfrm>
            <a:off x="11824131" y="5016783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Line 87"/>
          <p:cNvSpPr>
            <a:spLocks noChangeShapeType="1"/>
          </p:cNvSpPr>
          <p:nvPr/>
        </p:nvSpPr>
        <p:spPr bwMode="auto">
          <a:xfrm>
            <a:off x="1625864" y="5065826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Line 88"/>
          <p:cNvSpPr>
            <a:spLocks noChangeShapeType="1"/>
          </p:cNvSpPr>
          <p:nvPr/>
        </p:nvSpPr>
        <p:spPr bwMode="auto">
          <a:xfrm flipH="1">
            <a:off x="1625866" y="5397783"/>
            <a:ext cx="1019826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Line 89"/>
          <p:cNvSpPr>
            <a:spLocks noChangeShapeType="1"/>
          </p:cNvSpPr>
          <p:nvPr/>
        </p:nvSpPr>
        <p:spPr bwMode="auto">
          <a:xfrm>
            <a:off x="1622787" y="5065826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Line 90"/>
          <p:cNvSpPr>
            <a:spLocks noChangeShapeType="1"/>
          </p:cNvSpPr>
          <p:nvPr/>
        </p:nvSpPr>
        <p:spPr bwMode="auto">
          <a:xfrm flipH="1">
            <a:off x="1603214" y="4407183"/>
            <a:ext cx="1022091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>
            <a:off x="1603214" y="4430578"/>
            <a:ext cx="0" cy="349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Line 92"/>
          <p:cNvSpPr>
            <a:spLocks noChangeShapeType="1"/>
          </p:cNvSpPr>
          <p:nvPr/>
        </p:nvSpPr>
        <p:spPr bwMode="auto">
          <a:xfrm>
            <a:off x="11824131" y="43918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11417732" y="4769877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" name="Text Box 83"/>
          <p:cNvSpPr txBox="1">
            <a:spLocks noChangeArrowheads="1"/>
          </p:cNvSpPr>
          <p:nvPr/>
        </p:nvSpPr>
        <p:spPr bwMode="auto">
          <a:xfrm>
            <a:off x="398199" y="4608942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latin typeface="Times New Roman" pitchFamily="18" charset="0"/>
              </a:rPr>
              <a:t>head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480838" y="4623645"/>
            <a:ext cx="1117600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>
            <a:off x="4274588" y="4637387"/>
            <a:ext cx="0" cy="508546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Line 54"/>
          <p:cNvSpPr>
            <a:spLocks noChangeShapeType="1"/>
          </p:cNvSpPr>
          <p:nvPr/>
        </p:nvSpPr>
        <p:spPr bwMode="auto">
          <a:xfrm>
            <a:off x="3766588" y="4637387"/>
            <a:ext cx="0" cy="515246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30665" y="4610528"/>
            <a:ext cx="1117600" cy="528988"/>
            <a:chOff x="4259506" y="4307513"/>
            <a:chExt cx="1117600" cy="528988"/>
          </a:xfrm>
        </p:grpSpPr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519411" y="4599320"/>
            <a:ext cx="1117600" cy="528988"/>
            <a:chOff x="4259506" y="4307513"/>
            <a:chExt cx="1117600" cy="528988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444877" y="4629487"/>
            <a:ext cx="1117600" cy="528988"/>
            <a:chOff x="4259506" y="4307513"/>
            <a:chExt cx="1117600" cy="528988"/>
          </a:xfrm>
        </p:grpSpPr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19676" y="4629487"/>
            <a:ext cx="1117600" cy="528988"/>
            <a:chOff x="4259506" y="4307513"/>
            <a:chExt cx="1117600" cy="528988"/>
          </a:xfrm>
        </p:grpSpPr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54243" y="4595799"/>
            <a:ext cx="1117600" cy="528988"/>
            <a:chOff x="4259506" y="4307513"/>
            <a:chExt cx="1117600" cy="528988"/>
          </a:xfrm>
        </p:grpSpPr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5" name="文本框 54"/>
          <p:cNvSpPr txBox="1"/>
          <p:nvPr/>
        </p:nvSpPr>
        <p:spPr bwMode="auto">
          <a:xfrm>
            <a:off x="4704215" y="4639731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6" name="Line 82"/>
          <p:cNvSpPr>
            <a:spLocks noChangeShapeType="1"/>
          </p:cNvSpPr>
          <p:nvPr/>
        </p:nvSpPr>
        <p:spPr bwMode="auto">
          <a:xfrm>
            <a:off x="5105060" y="5011464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Line 76"/>
          <p:cNvSpPr>
            <a:spLocks noChangeShapeType="1"/>
          </p:cNvSpPr>
          <p:nvPr/>
        </p:nvSpPr>
        <p:spPr bwMode="auto">
          <a:xfrm>
            <a:off x="4572266" y="4769877"/>
            <a:ext cx="508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文本框 54"/>
          <p:cNvSpPr txBox="1"/>
          <p:nvPr/>
        </p:nvSpPr>
        <p:spPr bwMode="auto">
          <a:xfrm>
            <a:off x="9915366" y="4605133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" name="Line 82"/>
          <p:cNvSpPr>
            <a:spLocks noChangeShapeType="1"/>
          </p:cNvSpPr>
          <p:nvPr/>
        </p:nvSpPr>
        <p:spPr bwMode="auto">
          <a:xfrm>
            <a:off x="10088216" y="5011464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76"/>
          <p:cNvSpPr>
            <a:spLocks noChangeShapeType="1"/>
          </p:cNvSpPr>
          <p:nvPr/>
        </p:nvSpPr>
        <p:spPr bwMode="auto">
          <a:xfrm>
            <a:off x="9783415" y="4779777"/>
            <a:ext cx="508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766588" y="4610528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320154" y="4620283"/>
            <a:ext cx="409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err="1" smtClean="0">
                <a:latin typeface="Times New Roman" pitchFamily="18" charset="0"/>
              </a:rPr>
              <a:t>a</a:t>
            </a:r>
            <a:r>
              <a:rPr kumimoji="1" lang="en-US" altLang="zh-CN" baseline="-25000" err="1" smtClean="0">
                <a:latin typeface="Times New Roman" pitchFamily="18" charset="0"/>
              </a:rPr>
              <a:t>i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10770341" y="4560797"/>
            <a:ext cx="865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n-1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5730222" y="4621066"/>
            <a:ext cx="60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i-1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8864261" y="4618026"/>
            <a:ext cx="663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i+1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2218829" y="4617895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V="1">
            <a:off x="2261219" y="3271127"/>
            <a:ext cx="1582598" cy="29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58" name="Group 24"/>
          <p:cNvGrpSpPr>
            <a:grpSpLocks/>
          </p:cNvGrpSpPr>
          <p:nvPr/>
        </p:nvGrpSpPr>
        <p:grpSpPr bwMode="auto">
          <a:xfrm>
            <a:off x="2511669" y="2590297"/>
            <a:ext cx="982661" cy="494615"/>
            <a:chOff x="2760" y="2298"/>
            <a:chExt cx="1080" cy="468"/>
          </a:xfrm>
          <a:solidFill>
            <a:srgbClr val="FFFFCC"/>
          </a:solidFill>
        </p:grpSpPr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3480" y="2298"/>
              <a:ext cx="360" cy="4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Arial" pitchFamily="34" charset="0"/>
                </a:defRPr>
              </a:lvl1pPr>
            </a:lstStyle>
            <a:p>
              <a:endParaRPr lang="zh-CN" altLang="en-US"/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760" y="2298"/>
              <a:ext cx="360" cy="4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Arial" pitchFamily="34" charset="0"/>
                </a:defRPr>
              </a:lvl1pPr>
            </a:lstStyle>
            <a:p>
              <a:endParaRPr lang="zh-CN" altLang="en-US"/>
            </a:p>
          </p:txBody>
        </p:sp>
      </p:grpSp>
      <p:sp>
        <p:nvSpPr>
          <p:cNvPr id="61" name="Line 45"/>
          <p:cNvSpPr>
            <a:spLocks noChangeShapeType="1"/>
          </p:cNvSpPr>
          <p:nvPr/>
        </p:nvSpPr>
        <p:spPr bwMode="auto">
          <a:xfrm>
            <a:off x="2019545" y="2865379"/>
            <a:ext cx="492125" cy="13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2836458" y="2590297"/>
            <a:ext cx="330013" cy="494615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63" name="Text Box 83"/>
          <p:cNvSpPr txBox="1">
            <a:spLocks noChangeArrowheads="1"/>
          </p:cNvSpPr>
          <p:nvPr/>
        </p:nvSpPr>
        <p:spPr bwMode="auto">
          <a:xfrm>
            <a:off x="1183821" y="2561691"/>
            <a:ext cx="8611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latin typeface="Times New Roman" pitchFamily="18" charset="0"/>
              </a:rPr>
              <a:t>head</a:t>
            </a: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 flipH="1">
            <a:off x="3832077" y="2889154"/>
            <a:ext cx="2772" cy="3712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3377649" y="2888311"/>
            <a:ext cx="466166" cy="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>
            <a:off x="2248518" y="3012865"/>
            <a:ext cx="0" cy="2739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Line 87"/>
          <p:cNvSpPr>
            <a:spLocks noChangeShapeType="1"/>
          </p:cNvSpPr>
          <p:nvPr/>
        </p:nvSpPr>
        <p:spPr bwMode="auto">
          <a:xfrm flipV="1">
            <a:off x="2261217" y="2764361"/>
            <a:ext cx="432749" cy="5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8" name="Line 91"/>
          <p:cNvSpPr>
            <a:spLocks noChangeShapeType="1"/>
          </p:cNvSpPr>
          <p:nvPr/>
        </p:nvSpPr>
        <p:spPr bwMode="auto">
          <a:xfrm>
            <a:off x="2252517" y="2415702"/>
            <a:ext cx="0" cy="349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Line 28"/>
          <p:cNvSpPr>
            <a:spLocks noChangeShapeType="1"/>
          </p:cNvSpPr>
          <p:nvPr/>
        </p:nvSpPr>
        <p:spPr bwMode="auto">
          <a:xfrm>
            <a:off x="2243820" y="2418050"/>
            <a:ext cx="1621468" cy="44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0" name="Line 92"/>
          <p:cNvSpPr>
            <a:spLocks noChangeShapeType="1"/>
          </p:cNvSpPr>
          <p:nvPr/>
        </p:nvSpPr>
        <p:spPr bwMode="auto">
          <a:xfrm>
            <a:off x="3856060" y="2422474"/>
            <a:ext cx="9235" cy="2958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1" name="Line 82"/>
          <p:cNvSpPr>
            <a:spLocks noChangeShapeType="1"/>
          </p:cNvSpPr>
          <p:nvPr/>
        </p:nvSpPr>
        <p:spPr bwMode="auto">
          <a:xfrm>
            <a:off x="3485100" y="2718355"/>
            <a:ext cx="38019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2" name="Line 78"/>
          <p:cNvSpPr>
            <a:spLocks noChangeShapeType="1"/>
          </p:cNvSpPr>
          <p:nvPr/>
        </p:nvSpPr>
        <p:spPr bwMode="auto">
          <a:xfrm>
            <a:off x="2248517" y="3012859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双向循环链表类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10748" y="1504395"/>
            <a:ext cx="828092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DuLinkedList: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__init__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 = DuNode(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._head.next 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._head.prior 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插入操作</a:t>
            </a:r>
            <a:endParaRPr lang="zh-CN" altLang="en-US"/>
          </a:p>
        </p:txBody>
      </p:sp>
      <p:sp>
        <p:nvSpPr>
          <p:cNvPr id="5" name="Line 75"/>
          <p:cNvSpPr>
            <a:spLocks noChangeShapeType="1"/>
          </p:cNvSpPr>
          <p:nvPr/>
        </p:nvSpPr>
        <p:spPr bwMode="auto">
          <a:xfrm>
            <a:off x="2531535" y="2528742"/>
            <a:ext cx="406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Line 77"/>
          <p:cNvSpPr>
            <a:spLocks noChangeShapeType="1"/>
          </p:cNvSpPr>
          <p:nvPr/>
        </p:nvSpPr>
        <p:spPr bwMode="auto">
          <a:xfrm>
            <a:off x="5637407" y="2557578"/>
            <a:ext cx="12338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Line 78"/>
          <p:cNvSpPr>
            <a:spLocks noChangeShapeType="1"/>
          </p:cNvSpPr>
          <p:nvPr/>
        </p:nvSpPr>
        <p:spPr bwMode="auto">
          <a:xfrm>
            <a:off x="7899945" y="2557578"/>
            <a:ext cx="406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Line 79"/>
          <p:cNvSpPr>
            <a:spLocks noChangeShapeType="1"/>
          </p:cNvSpPr>
          <p:nvPr/>
        </p:nvSpPr>
        <p:spPr bwMode="auto">
          <a:xfrm>
            <a:off x="1109134" y="2528742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Line 81"/>
          <p:cNvSpPr>
            <a:spLocks noChangeShapeType="1"/>
          </p:cNvSpPr>
          <p:nvPr/>
        </p:nvSpPr>
        <p:spPr bwMode="auto">
          <a:xfrm>
            <a:off x="875913" y="2674403"/>
            <a:ext cx="436422" cy="67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Line 84"/>
          <p:cNvSpPr>
            <a:spLocks noChangeShapeType="1"/>
          </p:cNvSpPr>
          <p:nvPr/>
        </p:nvSpPr>
        <p:spPr bwMode="auto">
          <a:xfrm>
            <a:off x="8012513" y="2782742"/>
            <a:ext cx="293831" cy="343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Line 85"/>
          <p:cNvSpPr>
            <a:spLocks noChangeShapeType="1"/>
          </p:cNvSpPr>
          <p:nvPr/>
        </p:nvSpPr>
        <p:spPr bwMode="auto">
          <a:xfrm>
            <a:off x="11120278" y="2752035"/>
            <a:ext cx="187124" cy="23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Line 86"/>
          <p:cNvSpPr>
            <a:spLocks noChangeShapeType="1"/>
          </p:cNvSpPr>
          <p:nvPr/>
        </p:nvSpPr>
        <p:spPr bwMode="auto">
          <a:xfrm>
            <a:off x="11307401" y="2757341"/>
            <a:ext cx="5994" cy="210523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Line 87"/>
          <p:cNvSpPr>
            <a:spLocks noChangeShapeType="1"/>
          </p:cNvSpPr>
          <p:nvPr/>
        </p:nvSpPr>
        <p:spPr bwMode="auto">
          <a:xfrm>
            <a:off x="1109134" y="2806385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Line 88"/>
          <p:cNvSpPr>
            <a:spLocks noChangeShapeType="1"/>
          </p:cNvSpPr>
          <p:nvPr/>
        </p:nvSpPr>
        <p:spPr bwMode="auto">
          <a:xfrm flipH="1">
            <a:off x="1106163" y="4865542"/>
            <a:ext cx="1019826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Line 89"/>
          <p:cNvSpPr>
            <a:spLocks noChangeShapeType="1"/>
          </p:cNvSpPr>
          <p:nvPr/>
        </p:nvSpPr>
        <p:spPr bwMode="auto">
          <a:xfrm flipH="1">
            <a:off x="1093671" y="2806384"/>
            <a:ext cx="12385" cy="20591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Line 90"/>
          <p:cNvSpPr>
            <a:spLocks noChangeShapeType="1"/>
          </p:cNvSpPr>
          <p:nvPr/>
        </p:nvSpPr>
        <p:spPr bwMode="auto">
          <a:xfrm flipH="1">
            <a:off x="1073200" y="1144442"/>
            <a:ext cx="1022091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Line 91"/>
          <p:cNvSpPr>
            <a:spLocks noChangeShapeType="1"/>
          </p:cNvSpPr>
          <p:nvPr/>
        </p:nvSpPr>
        <p:spPr bwMode="auto">
          <a:xfrm flipH="1">
            <a:off x="1086484" y="1144441"/>
            <a:ext cx="15539" cy="137589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Line 92"/>
          <p:cNvSpPr>
            <a:spLocks noChangeShapeType="1"/>
          </p:cNvSpPr>
          <p:nvPr/>
        </p:nvSpPr>
        <p:spPr bwMode="auto">
          <a:xfrm>
            <a:off x="11294119" y="1144441"/>
            <a:ext cx="13281" cy="1368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0901001" y="2510436"/>
            <a:ext cx="406400" cy="0"/>
          </a:xfrm>
          <a:prstGeom prst="line">
            <a:avLst/>
          </a:prstGeom>
          <a:noFill/>
          <a:ln w="19050">
            <a:solidFill>
              <a:srgbClr val="9999CC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Text Box 83"/>
          <p:cNvSpPr txBox="1">
            <a:spLocks noChangeArrowheads="1"/>
          </p:cNvSpPr>
          <p:nvPr/>
        </p:nvSpPr>
        <p:spPr bwMode="auto">
          <a:xfrm>
            <a:off x="-29632" y="2349501"/>
            <a:ext cx="861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latin typeface="Times New Roman" pitchFamily="18" charset="0"/>
              </a:rPr>
              <a:t>head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964108" y="2364204"/>
            <a:ext cx="1117600" cy="522288"/>
          </a:xfrm>
          <a:prstGeom prst="rect">
            <a:avLst/>
          </a:prstGeom>
          <a:solidFill>
            <a:srgbClr val="FFFFCC"/>
          </a:solid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>
            <a:off x="3757857" y="2377946"/>
            <a:ext cx="0" cy="508546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Line 54"/>
          <p:cNvSpPr>
            <a:spLocks noChangeShapeType="1"/>
          </p:cNvSpPr>
          <p:nvPr/>
        </p:nvSpPr>
        <p:spPr bwMode="auto">
          <a:xfrm>
            <a:off x="3249857" y="2377946"/>
            <a:ext cx="0" cy="515246"/>
          </a:xfrm>
          <a:prstGeom prst="line">
            <a:avLst/>
          </a:prstGeom>
          <a:noFill/>
          <a:ln w="9525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13935" y="2351087"/>
            <a:ext cx="1117600" cy="528988"/>
            <a:chOff x="4259506" y="4307513"/>
            <a:chExt cx="1117600" cy="528988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002678" y="2339879"/>
            <a:ext cx="1117600" cy="528988"/>
            <a:chOff x="4259506" y="4307513"/>
            <a:chExt cx="1117600" cy="528988"/>
          </a:xfrm>
        </p:grpSpPr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10644" y="2370046"/>
            <a:ext cx="1117600" cy="528988"/>
            <a:chOff x="4259506" y="4307513"/>
            <a:chExt cx="1117600" cy="528988"/>
          </a:xfrm>
        </p:grpSpPr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71246" y="2370046"/>
            <a:ext cx="1117600" cy="528988"/>
            <a:chOff x="4259506" y="4307513"/>
            <a:chExt cx="1117600" cy="528988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15311" y="2336358"/>
            <a:ext cx="1117600" cy="528988"/>
            <a:chOff x="4259506" y="4307513"/>
            <a:chExt cx="1117600" cy="528988"/>
          </a:xfrm>
        </p:grpSpPr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5053257" y="43212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>
              <a:off x="4545257" y="43212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4" name="文本框 54"/>
          <p:cNvSpPr txBox="1"/>
          <p:nvPr/>
        </p:nvSpPr>
        <p:spPr bwMode="auto">
          <a:xfrm>
            <a:off x="4187485" y="2380290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5" name="Line 82"/>
          <p:cNvSpPr>
            <a:spLocks noChangeShapeType="1"/>
          </p:cNvSpPr>
          <p:nvPr/>
        </p:nvSpPr>
        <p:spPr bwMode="auto">
          <a:xfrm>
            <a:off x="4037296" y="2752023"/>
            <a:ext cx="68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Line 76"/>
          <p:cNvSpPr>
            <a:spLocks noChangeShapeType="1"/>
          </p:cNvSpPr>
          <p:nvPr/>
        </p:nvSpPr>
        <p:spPr bwMode="auto">
          <a:xfrm>
            <a:off x="4055534" y="2510436"/>
            <a:ext cx="5080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文本框 54"/>
          <p:cNvSpPr txBox="1"/>
          <p:nvPr/>
        </p:nvSpPr>
        <p:spPr bwMode="auto">
          <a:xfrm>
            <a:off x="9398635" y="2390190"/>
            <a:ext cx="8016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……</a:t>
            </a:r>
            <a:endParaRPr lang="zh-CN" altLang="en-US" sz="28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8" name="Line 82"/>
          <p:cNvSpPr>
            <a:spLocks noChangeShapeType="1"/>
          </p:cNvSpPr>
          <p:nvPr/>
        </p:nvSpPr>
        <p:spPr bwMode="auto">
          <a:xfrm>
            <a:off x="9467744" y="2752023"/>
            <a:ext cx="66029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Line 76"/>
          <p:cNvSpPr>
            <a:spLocks noChangeShapeType="1"/>
          </p:cNvSpPr>
          <p:nvPr/>
        </p:nvSpPr>
        <p:spPr bwMode="auto">
          <a:xfrm>
            <a:off x="9351269" y="2547178"/>
            <a:ext cx="5080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3249857" y="2351087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7171724" y="2360842"/>
            <a:ext cx="409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10253611" y="2301356"/>
            <a:ext cx="865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n-1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4895989" y="2361625"/>
            <a:ext cx="60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i-1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8525330" y="2358585"/>
            <a:ext cx="663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latin typeface="Times New Roman" pitchFamily="18" charset="0"/>
              </a:rPr>
              <a:t>a</a:t>
            </a:r>
            <a:r>
              <a:rPr kumimoji="1" lang="en-US" altLang="zh-CN" baseline="-25000" smtClean="0">
                <a:latin typeface="Times New Roman" pitchFamily="18" charset="0"/>
              </a:rPr>
              <a:t>i+1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702096" y="2358454"/>
            <a:ext cx="517526" cy="522288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rgbClr val="99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991755" y="3460254"/>
            <a:ext cx="1117600" cy="522288"/>
            <a:chOff x="4259506" y="4307513"/>
            <a:chExt cx="1117600" cy="522288"/>
          </a:xfrm>
        </p:grpSpPr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4259506" y="4307513"/>
              <a:ext cx="1117600" cy="522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5053257" y="4308555"/>
              <a:ext cx="0" cy="5085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>
              <a:off x="4545257" y="4308555"/>
              <a:ext cx="0" cy="515246"/>
            </a:xfrm>
            <a:prstGeom prst="line">
              <a:avLst/>
            </a:prstGeom>
            <a:noFill/>
            <a:ln w="9525">
              <a:solidFill>
                <a:srgbClr val="99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6186880" y="3526933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smtClean="0">
                <a:latin typeface="Times New Roman" pitchFamily="18" charset="0"/>
              </a:rPr>
              <a:t> item</a:t>
            </a:r>
            <a:endParaRPr kumimoji="1" lang="en-US" altLang="zh-CN" sz="3200">
              <a:latin typeface="Times New Roman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5278441" y="1861820"/>
            <a:ext cx="0" cy="519112"/>
          </a:xfrm>
          <a:prstGeom prst="straightConnector1">
            <a:avLst/>
          </a:prstGeom>
          <a:noFill/>
          <a:ln w="222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4680463" y="1341929"/>
            <a:ext cx="1176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rPr>
              <a:t>previous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7234241" y="1887220"/>
            <a:ext cx="0" cy="519112"/>
          </a:xfrm>
          <a:prstGeom prst="straightConnector1">
            <a:avLst/>
          </a:prstGeom>
          <a:noFill/>
          <a:ln w="222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64" name="TextBox 58"/>
          <p:cNvSpPr txBox="1">
            <a:spLocks noChangeArrowheads="1"/>
          </p:cNvSpPr>
          <p:nvPr/>
        </p:nvSpPr>
        <p:spPr bwMode="auto">
          <a:xfrm>
            <a:off x="6636263" y="1367329"/>
            <a:ext cx="12426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rPr>
              <a:t>following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cxnSp>
        <p:nvCxnSpPr>
          <p:cNvPr id="65" name="肘形连接符 64"/>
          <p:cNvCxnSpPr>
            <a:cxnSpLocks noChangeShapeType="1"/>
            <a:stCxn id="57" idx="3"/>
          </p:cNvCxnSpPr>
          <p:nvPr/>
        </p:nvCxnSpPr>
        <p:spPr bwMode="auto">
          <a:xfrm flipV="1">
            <a:off x="7109360" y="2858646"/>
            <a:ext cx="205695" cy="862752"/>
          </a:xfrm>
          <a:prstGeom prst="bentConnector2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0"/>
          <p:cNvSpPr txBox="1">
            <a:spLocks noChangeArrowheads="1"/>
          </p:cNvSpPr>
          <p:nvPr/>
        </p:nvSpPr>
        <p:spPr bwMode="auto">
          <a:xfrm>
            <a:off x="6556010" y="4258750"/>
            <a:ext cx="1356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rPr>
              <a:t>new_node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cxnSp>
        <p:nvCxnSpPr>
          <p:cNvPr id="67" name="肘形连接符 66"/>
          <p:cNvCxnSpPr/>
          <p:nvPr/>
        </p:nvCxnSpPr>
        <p:spPr>
          <a:xfrm rot="16200000" flipH="1">
            <a:off x="5271339" y="3000974"/>
            <a:ext cx="1047007" cy="393842"/>
          </a:xfrm>
          <a:prstGeom prst="bentConnector2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68" name="肘形连接符 67"/>
          <p:cNvCxnSpPr>
            <a:endCxn id="57" idx="0"/>
          </p:cNvCxnSpPr>
          <p:nvPr/>
        </p:nvCxnSpPr>
        <p:spPr>
          <a:xfrm rot="5400000">
            <a:off x="6418866" y="2769768"/>
            <a:ext cx="822193" cy="558801"/>
          </a:xfrm>
          <a:prstGeom prst="bentConnector3">
            <a:avLst/>
          </a:prstGeom>
          <a:noFill/>
          <a:ln w="19050" cap="flat" cmpd="sng" algn="ctr">
            <a:solidFill>
              <a:srgbClr val="0000CC"/>
            </a:solidFill>
            <a:prstDash val="solid"/>
            <a:tailEnd type="triangle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5041743" y="2890940"/>
            <a:ext cx="950010" cy="938110"/>
          </a:xfrm>
          <a:prstGeom prst="bentConnector2">
            <a:avLst/>
          </a:prstGeom>
          <a:noFill/>
          <a:ln w="19050" cap="flat" cmpd="sng" algn="ctr">
            <a:solidFill>
              <a:srgbClr val="0000CC"/>
            </a:solidFill>
            <a:prstDash val="solid"/>
            <a:tailEnd type="triangle"/>
          </a:ln>
          <a:effectLst/>
        </p:spPr>
      </p:cxnSp>
      <p:sp>
        <p:nvSpPr>
          <p:cNvPr id="70" name="TextBox 11"/>
          <p:cNvSpPr txBox="1"/>
          <p:nvPr/>
        </p:nvSpPr>
        <p:spPr>
          <a:xfrm>
            <a:off x="6007689" y="223980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latin typeface="Arial" panose="020B0604020202020204" pitchFamily="34" charset="0"/>
              </a:rPr>
              <a:t>×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71" name="TextBox 11"/>
          <p:cNvSpPr txBox="1"/>
          <p:nvPr/>
        </p:nvSpPr>
        <p:spPr>
          <a:xfrm>
            <a:off x="6019806" y="249036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latin typeface="Arial" panose="020B0604020202020204" pitchFamily="34" charset="0"/>
              </a:rPr>
              <a:t>×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cxnSp>
        <p:nvCxnSpPr>
          <p:cNvPr id="72" name="直接箭头连接符 71"/>
          <p:cNvCxnSpPr>
            <a:endCxn id="57" idx="2"/>
          </p:cNvCxnSpPr>
          <p:nvPr/>
        </p:nvCxnSpPr>
        <p:spPr>
          <a:xfrm flipV="1">
            <a:off x="6550554" y="3982542"/>
            <a:ext cx="0" cy="66565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73" name="Line 83"/>
          <p:cNvSpPr>
            <a:spLocks noChangeShapeType="1"/>
          </p:cNvSpPr>
          <p:nvPr/>
        </p:nvSpPr>
        <p:spPr bwMode="auto">
          <a:xfrm flipV="1">
            <a:off x="5737210" y="2752035"/>
            <a:ext cx="1199564" cy="3071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4" name="Line 80"/>
          <p:cNvSpPr>
            <a:spLocks noChangeShapeType="1"/>
          </p:cNvSpPr>
          <p:nvPr/>
        </p:nvSpPr>
        <p:spPr bwMode="auto">
          <a:xfrm flipV="1">
            <a:off x="2531540" y="2754374"/>
            <a:ext cx="538353" cy="296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插入方法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032" y="991101"/>
            <a:ext cx="6624736" cy="3293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insert(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i, item):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&lt;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small"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previous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count = 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previous.next !=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&lt; i -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previous = previous.next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count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== i-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new_node = Node(item, previous.next)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previous.next = new_node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 is too big"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75126" y="2637706"/>
            <a:ext cx="6408712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insert(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i, item):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&lt;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插入位置不合法，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值小于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previous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count = 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previous.next !=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&lt; i -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previous = previous.next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count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following = previous.next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count == i-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new_node = DuNode(item,previous,following)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previous.next = new_node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following.prior = new_node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IndexError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插入位置不合法，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值太大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27" y="4221882"/>
            <a:ext cx="49039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带头结点单向循环链表下的插入算法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93768" y="2193737"/>
            <a:ext cx="49039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带头结点双向循环链表下的插入算法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删除算法（自行完成）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mtClean="0"/>
              <a:t>“插入”</a:t>
            </a:r>
            <a:r>
              <a:rPr lang="zh-CN" altLang="en-US"/>
              <a:t>和“删除”时需要同时修改前驱和后继两个方向上的指针。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对</a:t>
            </a:r>
            <a:r>
              <a:rPr lang="zh-CN" altLang="en-US"/>
              <a:t>指向双链表结点的任意</a:t>
            </a:r>
            <a:r>
              <a:rPr lang="en-US" altLang="zh-CN"/>
              <a:t>current</a:t>
            </a:r>
            <a:r>
              <a:rPr lang="zh-CN" altLang="en-US"/>
              <a:t>指针，如其前驱结点和后继结点存在，则：</a:t>
            </a:r>
            <a:r>
              <a:rPr lang="en-US" altLang="zh-CN"/>
              <a:t>current=current.next.prior=current.prior.next</a:t>
            </a:r>
            <a:r>
              <a:rPr lang="zh-CN" altLang="en-US"/>
              <a:t>，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 smtClean="0"/>
              <a:t>在</a:t>
            </a:r>
            <a:r>
              <a:rPr lang="zh-CN" altLang="en-US"/>
              <a:t>插入和删除操作时，不必定位插入或删除位置的前驱结点，而可以直接定位当前位置结点。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可不</a:t>
            </a:r>
            <a:r>
              <a:rPr lang="zh-CN" altLang="en-US"/>
              <a:t>设头指针或和尾指针</a:t>
            </a:r>
            <a:r>
              <a:rPr lang="zh-CN" altLang="en-US" smtClean="0"/>
              <a:t>，而</a:t>
            </a:r>
            <a:r>
              <a:rPr lang="zh-CN" altLang="en-US"/>
              <a:t>设一个</a:t>
            </a:r>
            <a:r>
              <a:rPr lang="en-US" altLang="zh-CN"/>
              <a:t>current</a:t>
            </a:r>
            <a:r>
              <a:rPr lang="zh-CN" altLang="en-US"/>
              <a:t>指针指示最近访问结点，同时设</a:t>
            </a:r>
            <a:r>
              <a:rPr lang="en-US" altLang="zh-CN"/>
              <a:t>current_position</a:t>
            </a:r>
            <a:r>
              <a:rPr lang="zh-CN" altLang="en-US"/>
              <a:t>记录该结点的位序号。当需定位</a:t>
            </a:r>
            <a:r>
              <a:rPr lang="en-US" altLang="zh-CN"/>
              <a:t>i</a:t>
            </a:r>
            <a:r>
              <a:rPr lang="zh-CN" altLang="en-US"/>
              <a:t>号结点时，活动指针总是从</a:t>
            </a:r>
            <a:r>
              <a:rPr lang="en-US" altLang="zh-CN"/>
              <a:t>current</a:t>
            </a:r>
            <a:r>
              <a:rPr lang="zh-CN" altLang="en-US"/>
              <a:t>开始，根据</a:t>
            </a:r>
            <a:r>
              <a:rPr lang="en-US" altLang="zh-CN"/>
              <a:t>current_position</a:t>
            </a:r>
            <a:r>
              <a:rPr lang="zh-CN" altLang="en-US"/>
              <a:t>与</a:t>
            </a:r>
            <a:r>
              <a:rPr lang="en-US" altLang="zh-CN"/>
              <a:t>i</a:t>
            </a:r>
            <a:r>
              <a:rPr lang="zh-CN" altLang="en-US"/>
              <a:t>的大小关系，确定移动方向和次数</a:t>
            </a:r>
            <a:r>
              <a:rPr lang="zh-CN" altLang="en-US" smtClean="0"/>
              <a:t>。（此时一般不再设头结点）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双向链表特点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有序表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有序表类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0591" y="981522"/>
            <a:ext cx="10657184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OrderedList(LinkedList):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add(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item):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p.next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p.next.entry &lt;= item: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p = p.next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newnode = Node(item, p.next)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p.next = newnode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insert(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position, item):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position&lt;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position&gt;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Exception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插入位置不合法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position&gt;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previous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.retrieve(position-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item&lt;previous: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Exception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插入位置不正确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position&lt;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nextvalue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.retrieve(position)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item&gt;nextvalue: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raise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Exception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插入位置不正确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super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().insert(position, item)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replace(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position, item):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2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3767" y="1148209"/>
            <a:ext cx="10736814" cy="228158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是</a:t>
            </a:r>
            <a:r>
              <a:rPr lang="en-US" altLang="zh-CN"/>
              <a:t>/</a:t>
            </a:r>
            <a:r>
              <a:rPr lang="zh-CN" altLang="en-US"/>
              <a:t>否</a:t>
            </a:r>
            <a:r>
              <a:rPr lang="zh-CN" altLang="en-US">
                <a:solidFill>
                  <a:srgbClr val="FF0000"/>
                </a:solidFill>
              </a:rPr>
              <a:t>带头结点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单向</a:t>
            </a:r>
            <a:r>
              <a:rPr lang="en-US" altLang="zh-CN"/>
              <a:t>/</a:t>
            </a:r>
            <a:r>
              <a:rPr lang="zh-CN" altLang="en-US"/>
              <a:t>双向</a:t>
            </a:r>
          </a:p>
          <a:p>
            <a:r>
              <a:rPr lang="zh-CN" altLang="en-US" smtClean="0"/>
              <a:t>是</a:t>
            </a:r>
            <a:r>
              <a:rPr lang="en-US" altLang="zh-CN"/>
              <a:t>/</a:t>
            </a:r>
            <a:r>
              <a:rPr lang="zh-CN" altLang="en-US" smtClean="0">
                <a:solidFill>
                  <a:srgbClr val="FF0000"/>
                </a:solidFill>
              </a:rPr>
              <a:t>否</a:t>
            </a:r>
            <a:r>
              <a:rPr lang="zh-CN" altLang="en-US" smtClean="0"/>
              <a:t>循环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链表种类</a:t>
            </a:r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8711430" y="1027440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8</a:t>
            </a:r>
            <a:r>
              <a:rPr lang="zh-CN" altLang="en-US" smtClean="0"/>
              <a:t>种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621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07308" y="1140935"/>
            <a:ext cx="10736814" cy="48681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按操作方法不同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普通线性表、列表，是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列表的抽象概念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队列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端队列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优先队列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按数据元素类型不同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91299" y="164679"/>
            <a:ext cx="10233473" cy="64852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线性结构分类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各种链表实现的比较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75150"/>
              </p:ext>
            </p:extLst>
          </p:nvPr>
        </p:nvGraphicFramePr>
        <p:xfrm>
          <a:off x="1414686" y="1413570"/>
          <a:ext cx="8568952" cy="4114800"/>
        </p:xfrm>
        <a:graphic>
          <a:graphicData uri="http://schemas.openxmlformats.org/drawingml/2006/table">
            <a:tbl>
              <a:tblPr firstRow="1" firstCol="1" bandRow="1"/>
              <a:tblGrid>
                <a:gridCol w="3240360"/>
                <a:gridCol w="5328592"/>
              </a:tblGrid>
              <a:tr h="2720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特点和适用场合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0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不加头</a:t>
                      </a:r>
                      <a:r>
                        <a:rPr 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结点单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链表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号位置的插入、删除等操作需要额外</a:t>
                      </a:r>
                      <a:r>
                        <a:rPr 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  <a:r>
                        <a:rPr lang="zh-CN" altLang="en-US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；</a:t>
                      </a:r>
                      <a:r>
                        <a:rPr 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适合</a:t>
                      </a:r>
                      <a:r>
                        <a:rPr lang="zh-CN" sz="2000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递归</a:t>
                      </a:r>
                      <a:r>
                        <a:rPr lang="zh-CN" sz="20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  <a:r>
                        <a:rPr lang="zh-CN" altLang="en-US" sz="20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20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0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加了头结点的单链表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号位置的操作与其他位置的操作一致，</a:t>
                      </a:r>
                      <a:r>
                        <a:rPr 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使算法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得到简化，</a:t>
                      </a:r>
                      <a:r>
                        <a:rPr lang="zh-CN" sz="2000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广泛</a:t>
                      </a:r>
                      <a:r>
                        <a:rPr lang="zh-CN" sz="20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使用</a:t>
                      </a:r>
                      <a:r>
                        <a:rPr lang="zh-CN" altLang="en-US" sz="20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20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0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单向</a:t>
                      </a:r>
                      <a:r>
                        <a:rPr 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循环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链表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可以方便地从尾结点走到头结点，方便循环往复地操作。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0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双向链表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存储密度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更低，</a:t>
                      </a:r>
                      <a:r>
                        <a:rPr 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需要</a:t>
                      </a:r>
                      <a:r>
                        <a:rPr lang="zh-CN" altLang="en-US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频繁进行</a:t>
                      </a:r>
                      <a:r>
                        <a:rPr 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两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个方向</a:t>
                      </a:r>
                      <a:r>
                        <a:rPr 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zh-CN" altLang="en-US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行进</a:t>
                      </a:r>
                      <a:r>
                        <a:rPr 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时适用</a:t>
                      </a:r>
                      <a:r>
                        <a:rPr lang="zh-CN" altLang="en-US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8711430" y="1027440"/>
            <a:ext cx="321642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zh-CN" altLang="en-US" smtClean="0"/>
              <a:t>根据重要操作的方便性和效率进行选择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030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0630" y="1053530"/>
            <a:ext cx="10736814" cy="4868199"/>
          </a:xfrm>
        </p:spPr>
        <p:txBody>
          <a:bodyPr>
            <a:normAutofit/>
          </a:bodyPr>
          <a:lstStyle/>
          <a:p>
            <a:r>
              <a:rPr lang="zh-CN" altLang="en-US" smtClean="0"/>
              <a:t>优点：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/>
              <a:t>．动态管理存储空间，不需事先申请空间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．不需要担心溢出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．插入删除只引起指针的变化，效率更高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缺点：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zh-CN" smtClean="0"/>
              <a:t>．</a:t>
            </a:r>
            <a:r>
              <a:rPr lang="zh-CN" altLang="en-US" smtClean="0"/>
              <a:t>顺序存取，非</a:t>
            </a:r>
            <a:r>
              <a:rPr lang="zh-CN" altLang="zh-CN" smtClean="0"/>
              <a:t>随机存取</a:t>
            </a:r>
            <a:r>
              <a:rPr lang="zh-CN" altLang="zh-CN"/>
              <a:t>，根据位序读写效率为</a:t>
            </a:r>
            <a:r>
              <a:rPr lang="en-US" altLang="zh-CN"/>
              <a:t>O(n)</a:t>
            </a:r>
            <a:endParaRPr lang="zh-CN" altLang="zh-CN"/>
          </a:p>
          <a:p>
            <a:pPr lvl="1"/>
            <a:r>
              <a:rPr lang="en-US" altLang="zh-CN"/>
              <a:t>2</a:t>
            </a:r>
            <a:r>
              <a:rPr lang="zh-CN" altLang="zh-CN"/>
              <a:t>．由于涉及到指针操作，程序设计的复杂性增大</a:t>
            </a:r>
          </a:p>
          <a:p>
            <a:pPr lvl="1"/>
            <a:r>
              <a:rPr lang="en-US" altLang="zh-CN"/>
              <a:t>3</a:t>
            </a:r>
            <a:r>
              <a:rPr lang="zh-CN" altLang="zh-CN"/>
              <a:t>．链域也占空间，使</a:t>
            </a:r>
            <a:r>
              <a:rPr lang="zh-CN" altLang="zh-CN">
                <a:solidFill>
                  <a:srgbClr val="FF0000"/>
                </a:solidFill>
              </a:rPr>
              <a:t>存储密度</a:t>
            </a:r>
            <a:r>
              <a:rPr lang="zh-CN" altLang="zh-CN"/>
              <a:t>降低，必定小于</a:t>
            </a:r>
            <a:r>
              <a:rPr lang="en-US" altLang="zh-CN"/>
              <a:t>1</a:t>
            </a:r>
            <a:r>
              <a:rPr lang="zh-CN" altLang="zh-CN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链表结构优缺点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611442" y="3357786"/>
                <a:ext cx="5544616" cy="11230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zh-CN"/>
                  <a:t>存储密度是指：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/>
                          </a:rPr>
                          <m:t>数据元素本身所占的存储量</m:t>
                        </m:r>
                      </m:num>
                      <m:den>
                        <m:r>
                          <a:rPr lang="zh-CN" altLang="zh-CN">
                            <a:latin typeface="Cambria Math"/>
                          </a:rPr>
                          <m:t>该数据元素的存储映像实际所占的存储量</m:t>
                        </m:r>
                      </m:den>
                    </m:f>
                  </m:oMath>
                </a14:m>
                <a:r>
                  <a:rPr lang="zh-CN" altLang="zh-CN"/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42" y="3357786"/>
                <a:ext cx="5544616" cy="1123000"/>
              </a:xfrm>
              <a:prstGeom prst="rect">
                <a:avLst/>
              </a:prstGeom>
              <a:blipFill rotWithShape="1">
                <a:blip r:embed="rId2"/>
                <a:stretch>
                  <a:fillRect l="-1650" t="-4348" r="-6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zh-CN"/>
              <a:t>．元素个体较大</a:t>
            </a:r>
          </a:p>
          <a:p>
            <a:r>
              <a:rPr lang="en-US" altLang="zh-CN"/>
              <a:t>2</a:t>
            </a:r>
            <a:r>
              <a:rPr lang="zh-CN" altLang="zh-CN"/>
              <a:t>．不能事先确定表长</a:t>
            </a:r>
          </a:p>
          <a:p>
            <a:r>
              <a:rPr lang="en-US" altLang="zh-CN"/>
              <a:t>3</a:t>
            </a:r>
            <a:r>
              <a:rPr lang="zh-CN" altLang="zh-CN"/>
              <a:t>．经常需要做插入、删除和元素的重排。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适用场合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顺序表与链表</a:t>
            </a:r>
            <a:r>
              <a:rPr lang="zh-CN" altLang="en-US" smtClean="0"/>
              <a:t>基本</a:t>
            </a:r>
            <a:r>
              <a:rPr lang="zh-CN" altLang="en-US"/>
              <a:t>操作时间复杂</a:t>
            </a:r>
            <a:r>
              <a:rPr lang="zh-CN" altLang="en-US" smtClean="0"/>
              <a:t>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38988"/>
              </p:ext>
            </p:extLst>
          </p:nvPr>
        </p:nvGraphicFramePr>
        <p:xfrm>
          <a:off x="2134766" y="1125538"/>
          <a:ext cx="7776865" cy="5311945"/>
        </p:xfrm>
        <a:graphic>
          <a:graphicData uri="http://schemas.openxmlformats.org/drawingml/2006/table">
            <a:tbl>
              <a:tblPr firstRow="1" firstCol="1" bandRow="1"/>
              <a:tblGrid>
                <a:gridCol w="1334028"/>
                <a:gridCol w="1555059"/>
                <a:gridCol w="2443889"/>
                <a:gridCol w="2443889"/>
              </a:tblGrid>
              <a:tr h="743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序号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顺序表下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时间复杂度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单</a:t>
                      </a:r>
                      <a:r>
                        <a:rPr lang="zh-CN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链表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下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时间复杂度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init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empty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len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clear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append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insert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remove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retrieve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replace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contains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8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顺序表与链表的比较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76833"/>
              </p:ext>
            </p:extLst>
          </p:nvPr>
        </p:nvGraphicFramePr>
        <p:xfrm>
          <a:off x="1342678" y="1197546"/>
          <a:ext cx="8496944" cy="4663440"/>
        </p:xfrm>
        <a:graphic>
          <a:graphicData uri="http://schemas.openxmlformats.org/drawingml/2006/table">
            <a:tbl>
              <a:tblPr firstRow="1" firstCol="1" bandRow="1"/>
              <a:tblGrid>
                <a:gridCol w="1008112"/>
                <a:gridCol w="2160240"/>
                <a:gridCol w="2376264"/>
                <a:gridCol w="295232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缺点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适用场合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．程序设计简单；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．元素的物理位置反映逻辑关系，可实现随机存取，根据位序的读写时间效率为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．存储密度为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．须事先确定初始表长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．插入删除会带来元素的移动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．多次插入后初始空间耗尽，造成溢出或需要空间扩容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．元素个体较小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．表长能事先确定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．很少在非尾部位置插入和删除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．经常需要根据位序进行读写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链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．动态管理存储空间，不需事先申请空间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．不需要担心溢出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．插入删除只引起指针的变化，效率更高。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．不能做到随机存取，根据位序读写效率为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．由于涉及到指针操作，程序设计的复杂性增大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．链域也占空间，使存储密度降低，必定小于</a:t>
                      </a: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．元素个体较大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．不能事先确定表长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．经常需要做插入、删除和元素的重排。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2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33849582"/>
              </p:ext>
            </p:extLst>
          </p:nvPr>
        </p:nvGraphicFramePr>
        <p:xfrm>
          <a:off x="4727057" y="753750"/>
          <a:ext cx="7035824" cy="634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2839071" y="1945010"/>
            <a:ext cx="1471712" cy="764704"/>
          </a:xfrm>
          <a:prstGeom prst="rect">
            <a:avLst/>
          </a:prstGeom>
          <a:noFill/>
          <a:ln w="25400" cap="flat" cmpd="sng" algn="ctr">
            <a:solidFill>
              <a:srgbClr val="9999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抽象数据类型层</a:t>
            </a:r>
          </a:p>
        </p:txBody>
      </p:sp>
      <p:sp>
        <p:nvSpPr>
          <p:cNvPr id="8" name="矩形 7"/>
          <p:cNvSpPr/>
          <p:nvPr/>
        </p:nvSpPr>
        <p:spPr>
          <a:xfrm>
            <a:off x="2870622" y="3241154"/>
            <a:ext cx="1471712" cy="795216"/>
          </a:xfrm>
          <a:prstGeom prst="rect">
            <a:avLst/>
          </a:prstGeom>
          <a:noFill/>
          <a:ln w="25400" cap="flat" cmpd="sng" algn="ctr">
            <a:solidFill>
              <a:srgbClr val="9999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数据结构层</a:t>
            </a:r>
          </a:p>
        </p:txBody>
      </p:sp>
      <p:sp>
        <p:nvSpPr>
          <p:cNvPr id="9" name="矩形 8"/>
          <p:cNvSpPr/>
          <p:nvPr/>
        </p:nvSpPr>
        <p:spPr>
          <a:xfrm>
            <a:off x="2870622" y="4609306"/>
            <a:ext cx="1471712" cy="900100"/>
          </a:xfrm>
          <a:prstGeom prst="rect">
            <a:avLst/>
          </a:prstGeom>
          <a:noFill/>
          <a:ln w="25400" cap="flat" cmpd="sng" algn="ctr">
            <a:solidFill>
              <a:srgbClr val="9999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实现层</a:t>
            </a:r>
          </a:p>
        </p:txBody>
      </p:sp>
      <p:sp>
        <p:nvSpPr>
          <p:cNvPr id="10" name="矩形 9"/>
          <p:cNvSpPr/>
          <p:nvPr/>
        </p:nvSpPr>
        <p:spPr>
          <a:xfrm>
            <a:off x="2911079" y="5905450"/>
            <a:ext cx="1471712" cy="692696"/>
          </a:xfrm>
          <a:prstGeom prst="rect">
            <a:avLst/>
          </a:prstGeom>
          <a:noFill/>
          <a:ln w="25400" cap="flat" cmpd="sng" algn="ctr">
            <a:solidFill>
              <a:srgbClr val="9999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应用层</a:t>
            </a:r>
          </a:p>
        </p:txBody>
      </p:sp>
      <p:sp>
        <p:nvSpPr>
          <p:cNvPr id="11" name="矩形 10"/>
          <p:cNvSpPr/>
          <p:nvPr/>
        </p:nvSpPr>
        <p:spPr>
          <a:xfrm>
            <a:off x="2870622" y="981522"/>
            <a:ext cx="1471712" cy="708332"/>
          </a:xfrm>
          <a:prstGeom prst="rect">
            <a:avLst/>
          </a:prstGeom>
          <a:noFill/>
          <a:ln w="25400" cap="flat" cmpd="sng" algn="ctr">
            <a:solidFill>
              <a:srgbClr val="9999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数学概念层</a:t>
            </a:r>
          </a:p>
        </p:txBody>
      </p:sp>
      <p:sp>
        <p:nvSpPr>
          <p:cNvPr id="12" name="矩形 11"/>
          <p:cNvSpPr/>
          <p:nvPr/>
        </p:nvSpPr>
        <p:spPr>
          <a:xfrm>
            <a:off x="838622" y="1945010"/>
            <a:ext cx="1471712" cy="936104"/>
          </a:xfrm>
          <a:prstGeom prst="rect">
            <a:avLst/>
          </a:prstGeom>
          <a:noFill/>
          <a:ln w="25400" cap="flat" cmpd="sng" algn="ctr">
            <a:solidFill>
              <a:srgbClr val="9999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概念层</a:t>
            </a:r>
          </a:p>
        </p:txBody>
      </p:sp>
      <p:sp>
        <p:nvSpPr>
          <p:cNvPr id="13" name="矩形 12"/>
          <p:cNvSpPr/>
          <p:nvPr/>
        </p:nvSpPr>
        <p:spPr>
          <a:xfrm>
            <a:off x="838622" y="3709206"/>
            <a:ext cx="1471712" cy="936104"/>
          </a:xfrm>
          <a:prstGeom prst="rect">
            <a:avLst/>
          </a:prstGeom>
          <a:noFill/>
          <a:ln w="25400" cap="flat" cmpd="sng" algn="ctr">
            <a:solidFill>
              <a:srgbClr val="9999FF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算法层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622" y="5257378"/>
            <a:ext cx="1471712" cy="936104"/>
          </a:xfrm>
          <a:prstGeom prst="rect">
            <a:avLst/>
          </a:prstGeom>
          <a:noFill/>
          <a:ln w="25400" cap="flat" cmpd="sng" algn="ctr">
            <a:solidFill>
              <a:srgbClr val="9999FF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程序设计层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15" name="直接箭头连接符 14"/>
          <p:cNvCxnSpPr>
            <a:endCxn id="11" idx="1"/>
          </p:cNvCxnSpPr>
          <p:nvPr/>
        </p:nvCxnSpPr>
        <p:spPr>
          <a:xfrm flipV="1">
            <a:off x="2310336" y="1335688"/>
            <a:ext cx="560286" cy="609322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>
          <a:xfrm>
            <a:off x="2310334" y="2453882"/>
            <a:ext cx="544512" cy="1227264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7" name="直接箭头连接符 16"/>
          <p:cNvCxnSpPr>
            <a:stCxn id="13" idx="3"/>
          </p:cNvCxnSpPr>
          <p:nvPr/>
        </p:nvCxnSpPr>
        <p:spPr>
          <a:xfrm flipV="1">
            <a:off x="2310334" y="3674766"/>
            <a:ext cx="521424" cy="502492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8" name="直接箭头连接符 17"/>
          <p:cNvCxnSpPr>
            <a:endCxn id="9" idx="1"/>
          </p:cNvCxnSpPr>
          <p:nvPr/>
        </p:nvCxnSpPr>
        <p:spPr>
          <a:xfrm>
            <a:off x="2310336" y="4499730"/>
            <a:ext cx="560286" cy="559626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9" name="直接箭头连接符 18"/>
          <p:cNvCxnSpPr>
            <a:endCxn id="7" idx="1"/>
          </p:cNvCxnSpPr>
          <p:nvPr/>
        </p:nvCxnSpPr>
        <p:spPr>
          <a:xfrm>
            <a:off x="2309878" y="2296678"/>
            <a:ext cx="529193" cy="30684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>
          <a:xfrm flipV="1">
            <a:off x="2302573" y="5271470"/>
            <a:ext cx="599153" cy="475872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>
          <a:xfrm>
            <a:off x="2309878" y="5849098"/>
            <a:ext cx="591840" cy="577628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自顶向下的数据结构层次</a:t>
            </a:r>
          </a:p>
        </p:txBody>
      </p:sp>
    </p:spTree>
    <p:extLst>
      <p:ext uri="{BB962C8B-B14F-4D97-AF65-F5344CB8AC3E}">
        <p14:creationId xmlns:p14="http://schemas.microsoft.com/office/powerpoint/2010/main" val="3061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线性表应用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用无序线性表表示</a:t>
            </a:r>
            <a:r>
              <a:rPr lang="zh-CN" altLang="en-US" smtClean="0"/>
              <a:t>集合，假设集合</a:t>
            </a:r>
            <a:r>
              <a:rPr lang="en-US" altLang="zh-CN" smtClean="0"/>
              <a:t>A</a:t>
            </a:r>
            <a:r>
              <a:rPr lang="en-US" altLang="zh-CN"/>
              <a:t>={7,2,1}</a:t>
            </a:r>
            <a:r>
              <a:rPr lang="zh-CN" altLang="en-US"/>
              <a:t>，</a:t>
            </a:r>
            <a:r>
              <a:rPr lang="en-US" altLang="zh-CN"/>
              <a:t>B={3,6,7,2,5}</a:t>
            </a:r>
            <a:r>
              <a:rPr lang="zh-CN" altLang="en-US" smtClean="0"/>
              <a:t>，求</a:t>
            </a:r>
            <a:r>
              <a:rPr lang="en-US" altLang="zh-CN" smtClean="0"/>
              <a:t>C=A</a:t>
            </a:r>
            <a:r>
              <a:rPr lang="en-US" altLang="zh-CN"/>
              <a:t>∩B={7,2</a:t>
            </a:r>
            <a:r>
              <a:rPr lang="en-US" altLang="zh-CN" smtClean="0"/>
              <a:t>}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集合运算</a:t>
            </a: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2718" y="2435475"/>
            <a:ext cx="8136904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intersect(la, lb):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m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(la)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(lb)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lc = DynamicArrayList()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range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(m):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x = la.retrieve(i)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lb.contains(x):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lc.append(x)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lc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615486" y="2434215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O(m*n)</a:t>
            </a:r>
          </a:p>
        </p:txBody>
      </p:sp>
    </p:spTree>
    <p:extLst>
      <p:ext uri="{BB962C8B-B14F-4D97-AF65-F5344CB8AC3E}">
        <p14:creationId xmlns:p14="http://schemas.microsoft.com/office/powerpoint/2010/main" val="29366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用有序线性表表示集合</a:t>
            </a:r>
            <a:r>
              <a:rPr lang="zh-CN" altLang="en-US"/>
              <a:t>，求</a:t>
            </a:r>
            <a:r>
              <a:rPr lang="en-US" altLang="zh-CN"/>
              <a:t>C=A∩B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集合运算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0881" y="1917626"/>
            <a:ext cx="1000911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和交集结果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组织为有序表，上例中的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表示为：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A=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7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B=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7)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则：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C=A∩B={2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7}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求交集的算法：用双游标法，即设两个变量分别指示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的当前位置，设为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i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，初始分别为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Ai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Bj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进行比较，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Ai&lt;Bj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，说明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Ai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不在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i+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Ai=Bj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，加入到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i+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j+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否则，说明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Bj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不在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中，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j+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通过一次比较，可以加入或排除一个元素。元素总数最多为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m+n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，因此比较次数最多为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m+n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-1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，算法的时间复杂度可以达到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O(m+n)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0790" y="5070074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A=</a:t>
            </a:r>
            <a:r>
              <a:rPr lang="zh-CN" altLang="zh-CN" sz="2400" b="1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zh-CN" sz="2400" b="1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zh-CN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smtClean="0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zh-CN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smtClean="0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5 , 7, 9</a:t>
            </a:r>
            <a:r>
              <a:rPr lang="zh-CN" altLang="zh-CN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zh-CN" altLang="zh-CN" sz="2400" b="1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zh-CN" altLang="zh-CN" sz="2400" b="1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</a:br>
            <a:r>
              <a:rPr lang="zh-CN" altLang="zh-CN" sz="2400" b="1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B=</a:t>
            </a:r>
            <a:r>
              <a:rPr lang="zh-CN" altLang="zh-CN" sz="2400" b="1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zh-CN" sz="2400" b="1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zh-CN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smtClean="0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zh-CN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smtClean="0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zh-CN" altLang="zh-CN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smtClean="0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8</a:t>
            </a:r>
            <a:r>
              <a:rPr lang="zh-CN" altLang="zh-CN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</a:t>
            </a:r>
            <a:r>
              <a:rPr lang="zh-CN" altLang="en-US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b="1" smtClean="0">
                <a:solidFill>
                  <a:srgbClr val="008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12,13</a:t>
            </a:r>
            <a:r>
              <a:rPr lang="zh-CN" altLang="zh-CN" sz="2400" b="1" smtClean="0">
                <a:solidFill>
                  <a:srgbClr val="008080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有序表表示集合求交集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6615" y="1125538"/>
            <a:ext cx="1022513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intersect(la, lb):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m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(la)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(lb)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lc = LinkedList()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i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k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&lt; m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 &lt; n: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item_a = la.retrieve(i)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item_b = lb.retrieve(j)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item_a &lt; item_b: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i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item_a &gt; item_b: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j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lc.insert(k, item_a)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k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 +=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lc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8615486" y="2434215"/>
            <a:ext cx="2021074" cy="60500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/>
            <a:r>
              <a:rPr lang="en-US" altLang="zh-CN" smtClean="0"/>
              <a:t>O(m+n)</a:t>
            </a:r>
          </a:p>
        </p:txBody>
      </p:sp>
    </p:spTree>
    <p:extLst>
      <p:ext uri="{BB962C8B-B14F-4D97-AF65-F5344CB8AC3E}">
        <p14:creationId xmlns:p14="http://schemas.microsoft.com/office/powerpoint/2010/main" val="7080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T</a:t>
            </a:r>
            <a:r>
              <a:rPr lang="zh-CN" altLang="en-US" dirty="0">
                <a:solidFill>
                  <a:srgbClr val="0070C0"/>
                </a:solidFill>
              </a:rPr>
              <a:t>类型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>
                <a:solidFill>
                  <a:srgbClr val="FF0000"/>
                </a:solidFill>
              </a:rPr>
              <a:t>构成</a:t>
            </a:r>
            <a:r>
              <a:rPr lang="zh-CN" altLang="en-US" smtClean="0">
                <a:solidFill>
                  <a:srgbClr val="FF0000"/>
                </a:solidFill>
              </a:rPr>
              <a:t>的线性表是</a:t>
            </a:r>
            <a:r>
              <a:rPr lang="zh-CN" altLang="en-US" dirty="0">
                <a:solidFill>
                  <a:srgbClr val="FF0000"/>
                </a:solidFill>
              </a:rPr>
              <a:t>由</a:t>
            </a:r>
            <a:r>
              <a:rPr lang="en-US" altLang="zh-CN" dirty="0">
                <a:solidFill>
                  <a:srgbClr val="0070C0"/>
                </a:solidFill>
              </a:rPr>
              <a:t>T</a:t>
            </a:r>
            <a:r>
              <a:rPr lang="zh-CN" altLang="en-US" dirty="0">
                <a:solidFill>
                  <a:srgbClr val="0070C0"/>
                </a:solidFill>
              </a:rPr>
              <a:t>类型</a:t>
            </a:r>
            <a:r>
              <a:rPr lang="zh-CN" altLang="en-US" dirty="0">
                <a:solidFill>
                  <a:srgbClr val="FF0000"/>
                </a:solidFill>
              </a:rPr>
              <a:t>元素构成的有限序列</a:t>
            </a:r>
            <a:r>
              <a:rPr lang="zh-CN" altLang="en-US" dirty="0"/>
              <a:t>，并且具有以下基本操作：</a:t>
            </a:r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zh-CN"/>
              <a:t>）创建一个空线性表</a:t>
            </a:r>
            <a:r>
              <a:rPr lang="en-US" altLang="zh-CN"/>
              <a:t>(init)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zh-CN"/>
              <a:t>）判断线性表是否为空</a:t>
            </a:r>
            <a:r>
              <a:rPr lang="en-US" altLang="zh-CN"/>
              <a:t>(empty)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zh-CN"/>
              <a:t>）求出线性表的长度</a:t>
            </a:r>
            <a:r>
              <a:rPr lang="en-US" altLang="zh-CN"/>
              <a:t>(len)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zh-CN"/>
              <a:t>）将线性表清空</a:t>
            </a:r>
            <a:r>
              <a:rPr lang="en-US" altLang="zh-CN"/>
              <a:t>(clear)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zh-CN"/>
              <a:t>）在指定位置插入一个元素</a:t>
            </a:r>
            <a:r>
              <a:rPr lang="en-US" altLang="zh-CN"/>
              <a:t>(insert)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zh-CN"/>
              <a:t>）将一个元素从指定位置删除</a:t>
            </a:r>
            <a:r>
              <a:rPr lang="en-US" altLang="zh-CN"/>
              <a:t>(remove)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7</a:t>
            </a:r>
            <a:r>
              <a:rPr lang="zh-CN" altLang="zh-CN"/>
              <a:t>）获取指定位置的元素</a:t>
            </a:r>
            <a:r>
              <a:rPr lang="en-US" altLang="zh-CN"/>
              <a:t>(retrieve)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8</a:t>
            </a:r>
            <a:r>
              <a:rPr lang="zh-CN" altLang="zh-CN"/>
              <a:t>）用指定元素替换线性表的指定位置上的元素</a:t>
            </a:r>
            <a:r>
              <a:rPr lang="en-US" altLang="zh-CN"/>
              <a:t>(replace)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9</a:t>
            </a:r>
            <a:r>
              <a:rPr lang="zh-CN" altLang="zh-CN"/>
              <a:t>）判断指定元素</a:t>
            </a:r>
            <a:r>
              <a:rPr lang="en-US" altLang="zh-CN"/>
              <a:t>item</a:t>
            </a:r>
            <a:r>
              <a:rPr lang="zh-CN" altLang="zh-CN"/>
              <a:t>在表中是否存在</a:t>
            </a:r>
            <a:r>
              <a:rPr lang="en-US" altLang="zh-CN"/>
              <a:t>(contains)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10</a:t>
            </a:r>
            <a:r>
              <a:rPr lang="zh-CN" altLang="zh-CN"/>
              <a:t>）对线性表中每个元素进行遍历</a:t>
            </a:r>
            <a:r>
              <a:rPr lang="en-US" altLang="zh-CN"/>
              <a:t>(traverse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线性表的</a:t>
            </a:r>
            <a:r>
              <a:rPr lang="zh-CN" altLang="en-US" dirty="0" smtClean="0"/>
              <a:t>抽象数据类型</a:t>
            </a:r>
            <a:r>
              <a:rPr lang="en-US" altLang="zh-CN" dirty="0" smtClean="0"/>
              <a:t>ADT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03210" y="1528342"/>
            <a:ext cx="6095207" cy="118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117226" tIns="58613" rIns="117226" bIns="58613">
            <a:spAutoFit/>
          </a:bodyPr>
          <a:lstStyle/>
          <a:p>
            <a:r>
              <a:rPr lang="en-US" altLang="zh-CN"/>
              <a:t>1</a:t>
            </a:r>
            <a:r>
              <a:rPr lang="zh-CN" altLang="zh-CN"/>
              <a:t>）动态性：线性表是动态的结构，可以进行元素的插入或删除，长度可以变化。</a:t>
            </a:r>
          </a:p>
          <a:p>
            <a:r>
              <a:rPr lang="en-US" altLang="zh-CN"/>
              <a:t>2</a:t>
            </a:r>
            <a:r>
              <a:rPr lang="zh-CN" altLang="zh-CN" smtClean="0"/>
              <a:t>）</a:t>
            </a:r>
            <a:r>
              <a:rPr lang="zh-CN" altLang="zh-CN">
                <a:solidFill>
                  <a:srgbClr val="FF0000"/>
                </a:solidFill>
              </a:rPr>
              <a:t>基于位序</a:t>
            </a:r>
            <a:r>
              <a:rPr lang="zh-CN" altLang="zh-CN" smtClean="0"/>
              <a:t>进行插入</a:t>
            </a:r>
            <a:r>
              <a:rPr lang="zh-CN" altLang="zh-CN"/>
              <a:t>、删除、读写等</a:t>
            </a:r>
            <a:r>
              <a:rPr lang="zh-CN" altLang="zh-CN" smtClean="0"/>
              <a:t>操作。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93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链表下算法举例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对单链表进行逆</a:t>
            </a:r>
            <a:r>
              <a:rPr lang="zh-CN" altLang="en-US"/>
              <a:t>置，要求设计成单链表</a:t>
            </a:r>
            <a:r>
              <a:rPr lang="zh-CN" altLang="en-US">
                <a:solidFill>
                  <a:srgbClr val="FF0000"/>
                </a:solidFill>
              </a:rPr>
              <a:t>类的</a:t>
            </a:r>
            <a:r>
              <a:rPr lang="zh-CN" altLang="en-US" smtClean="0">
                <a:solidFill>
                  <a:srgbClr val="FF0000"/>
                </a:solidFill>
              </a:rPr>
              <a:t>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举例</a:t>
            </a:r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8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2264540" y="1329626"/>
            <a:ext cx="1085709" cy="522409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Arial" pitchFamily="34" charset="0"/>
            </a:endParaRPr>
          </a:p>
        </p:txBody>
      </p:sp>
      <p:sp>
        <p:nvSpPr>
          <p:cNvPr id="50179" name="Rectangle 9"/>
          <p:cNvSpPr>
            <a:spLocks noChangeArrowheads="1"/>
          </p:cNvSpPr>
          <p:nvPr/>
        </p:nvSpPr>
        <p:spPr bwMode="auto">
          <a:xfrm>
            <a:off x="2256074" y="2300834"/>
            <a:ext cx="1085709" cy="52240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Arial" pitchFamily="34" charset="0"/>
            </a:endParaRPr>
          </a:p>
        </p:txBody>
      </p:sp>
      <p:sp>
        <p:nvSpPr>
          <p:cNvPr id="50180" name="Line 10"/>
          <p:cNvSpPr>
            <a:spLocks noChangeShapeType="1"/>
          </p:cNvSpPr>
          <p:nvPr/>
        </p:nvSpPr>
        <p:spPr bwMode="auto">
          <a:xfrm>
            <a:off x="2946016" y="2300834"/>
            <a:ext cx="0" cy="5224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Line 11"/>
          <p:cNvSpPr>
            <a:spLocks noChangeShapeType="1"/>
          </p:cNvSpPr>
          <p:nvPr/>
        </p:nvSpPr>
        <p:spPr bwMode="auto">
          <a:xfrm>
            <a:off x="1663483" y="2599340"/>
            <a:ext cx="59259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3737548" y="2300834"/>
            <a:ext cx="1085709" cy="52240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Arial" pitchFamily="34" charset="0"/>
            </a:endParaRPr>
          </a:p>
        </p:txBody>
      </p:sp>
      <p:sp>
        <p:nvSpPr>
          <p:cNvPr id="50183" name="Line 13"/>
          <p:cNvSpPr>
            <a:spLocks noChangeShapeType="1"/>
          </p:cNvSpPr>
          <p:nvPr/>
        </p:nvSpPr>
        <p:spPr bwMode="auto">
          <a:xfrm>
            <a:off x="4429607" y="2300834"/>
            <a:ext cx="0" cy="5224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14"/>
          <p:cNvSpPr>
            <a:spLocks noChangeShapeType="1"/>
          </p:cNvSpPr>
          <p:nvPr/>
        </p:nvSpPr>
        <p:spPr bwMode="auto">
          <a:xfrm>
            <a:off x="3144957" y="2599340"/>
            <a:ext cx="59259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Rectangle 15"/>
          <p:cNvSpPr>
            <a:spLocks noChangeArrowheads="1"/>
          </p:cNvSpPr>
          <p:nvPr/>
        </p:nvSpPr>
        <p:spPr bwMode="auto">
          <a:xfrm>
            <a:off x="5140725" y="2288131"/>
            <a:ext cx="1121687" cy="52240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Arial" pitchFamily="34" charset="0"/>
            </a:endParaRPr>
          </a:p>
        </p:txBody>
      </p:sp>
      <p:sp>
        <p:nvSpPr>
          <p:cNvPr id="50186" name="Line 16"/>
          <p:cNvSpPr>
            <a:spLocks noChangeShapeType="1"/>
          </p:cNvSpPr>
          <p:nvPr/>
        </p:nvSpPr>
        <p:spPr bwMode="auto">
          <a:xfrm>
            <a:off x="5843357" y="2288131"/>
            <a:ext cx="0" cy="5224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Line 17"/>
          <p:cNvSpPr>
            <a:spLocks noChangeShapeType="1"/>
          </p:cNvSpPr>
          <p:nvPr/>
        </p:nvSpPr>
        <p:spPr bwMode="auto">
          <a:xfrm>
            <a:off x="4463237" y="2596164"/>
            <a:ext cx="59259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Rectangle 18"/>
          <p:cNvSpPr>
            <a:spLocks noChangeArrowheads="1"/>
          </p:cNvSpPr>
          <p:nvPr/>
        </p:nvSpPr>
        <p:spPr bwMode="auto">
          <a:xfrm>
            <a:off x="7568216" y="2251596"/>
            <a:ext cx="1566129" cy="522409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Arial" pitchFamily="34" charset="0"/>
            </a:endParaRPr>
          </a:p>
        </p:txBody>
      </p:sp>
      <p:sp>
        <p:nvSpPr>
          <p:cNvPr id="50189" name="Line 19"/>
          <p:cNvSpPr>
            <a:spLocks noChangeShapeType="1"/>
          </p:cNvSpPr>
          <p:nvPr/>
        </p:nvSpPr>
        <p:spPr bwMode="auto">
          <a:xfrm>
            <a:off x="8603131" y="2251596"/>
            <a:ext cx="0" cy="52240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Line 20"/>
          <p:cNvSpPr>
            <a:spLocks noChangeShapeType="1"/>
          </p:cNvSpPr>
          <p:nvPr/>
        </p:nvSpPr>
        <p:spPr bwMode="auto">
          <a:xfrm flipV="1">
            <a:off x="6262402" y="2596164"/>
            <a:ext cx="45714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Rectangle 21"/>
          <p:cNvSpPr>
            <a:spLocks noChangeArrowheads="1"/>
          </p:cNvSpPr>
          <p:nvPr/>
        </p:nvSpPr>
        <p:spPr bwMode="auto">
          <a:xfrm>
            <a:off x="10404181" y="2288131"/>
            <a:ext cx="1407401" cy="523996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Arial" pitchFamily="34" charset="0"/>
            </a:endParaRPr>
          </a:p>
        </p:txBody>
      </p:sp>
      <p:sp>
        <p:nvSpPr>
          <p:cNvPr id="50192" name="Line 22"/>
          <p:cNvSpPr>
            <a:spLocks noChangeShapeType="1"/>
          </p:cNvSpPr>
          <p:nvPr/>
        </p:nvSpPr>
        <p:spPr bwMode="auto">
          <a:xfrm>
            <a:off x="11318461" y="2288131"/>
            <a:ext cx="2117" cy="52399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Text Box 24"/>
          <p:cNvSpPr txBox="1">
            <a:spLocks noChangeArrowheads="1"/>
          </p:cNvSpPr>
          <p:nvPr/>
        </p:nvSpPr>
        <p:spPr bwMode="auto">
          <a:xfrm>
            <a:off x="2256074" y="2224617"/>
            <a:ext cx="526106" cy="5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FF5050"/>
                </a:solidFill>
                <a:latin typeface="Times New Roman" pitchFamily="18" charset="0"/>
              </a:rPr>
              <a:t>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194" name="Text Box 25"/>
          <p:cNvSpPr txBox="1">
            <a:spLocks noChangeArrowheads="1"/>
          </p:cNvSpPr>
          <p:nvPr/>
        </p:nvSpPr>
        <p:spPr bwMode="auto">
          <a:xfrm>
            <a:off x="3754478" y="2224617"/>
            <a:ext cx="526106" cy="5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solidFill>
                  <a:srgbClr val="FF5050"/>
                </a:solidFill>
                <a:latin typeface="Times New Roman" pitchFamily="18" charset="0"/>
              </a:rPr>
              <a:t>0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50195" name="Text Box 27"/>
          <p:cNvSpPr txBox="1">
            <a:spLocks noChangeArrowheads="1"/>
          </p:cNvSpPr>
          <p:nvPr/>
        </p:nvSpPr>
        <p:spPr bwMode="auto">
          <a:xfrm>
            <a:off x="7586991" y="2159514"/>
            <a:ext cx="465192" cy="5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solidFill>
                  <a:srgbClr val="FF5050"/>
                </a:solidFill>
                <a:latin typeface="Times New Roman" pitchFamily="18" charset="0"/>
              </a:rPr>
              <a:t>i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50196" name="Text Box 28"/>
          <p:cNvSpPr txBox="1">
            <a:spLocks noChangeArrowheads="1"/>
          </p:cNvSpPr>
          <p:nvPr/>
        </p:nvSpPr>
        <p:spPr bwMode="auto">
          <a:xfrm>
            <a:off x="10404179" y="2213488"/>
            <a:ext cx="1153434" cy="58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FF5050"/>
                </a:solidFill>
                <a:latin typeface="Times New Roman" pitchFamily="18" charset="0"/>
              </a:rPr>
              <a:t>n-1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197" name="Text Box 29"/>
          <p:cNvSpPr txBox="1">
            <a:spLocks noChangeArrowheads="1"/>
          </p:cNvSpPr>
          <p:nvPr/>
        </p:nvSpPr>
        <p:spPr bwMode="auto">
          <a:xfrm>
            <a:off x="11335392" y="2332591"/>
            <a:ext cx="40588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198" name="Text Box 30"/>
          <p:cNvSpPr txBox="1">
            <a:spLocks noChangeArrowheads="1"/>
          </p:cNvSpPr>
          <p:nvPr/>
        </p:nvSpPr>
        <p:spPr bwMode="auto">
          <a:xfrm>
            <a:off x="586242" y="2300834"/>
            <a:ext cx="1027845" cy="5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CC3300"/>
                </a:solidFill>
                <a:latin typeface="Times New Roman" pitchFamily="18" charset="0"/>
              </a:rPr>
              <a:t>head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" name="文本框 54"/>
          <p:cNvSpPr txBox="1"/>
          <p:nvPr/>
        </p:nvSpPr>
        <p:spPr bwMode="auto">
          <a:xfrm>
            <a:off x="6736482" y="2324639"/>
            <a:ext cx="1068777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55"/>
          <p:cNvSpPr txBox="1"/>
          <p:nvPr/>
        </p:nvSpPr>
        <p:spPr bwMode="auto">
          <a:xfrm>
            <a:off x="9238051" y="2280178"/>
            <a:ext cx="1070894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201" name="Text Box 27"/>
          <p:cNvSpPr txBox="1">
            <a:spLocks noChangeArrowheads="1"/>
          </p:cNvSpPr>
          <p:nvPr/>
        </p:nvSpPr>
        <p:spPr bwMode="auto">
          <a:xfrm>
            <a:off x="5045477" y="2257961"/>
            <a:ext cx="526106" cy="5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solidFill>
                  <a:srgbClr val="FF5050"/>
                </a:solidFill>
                <a:latin typeface="Times New Roman" pitchFamily="18" charset="0"/>
              </a:rPr>
              <a:t>1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cxnSp>
        <p:nvCxnSpPr>
          <p:cNvPr id="26" name="直接箭头连接符 28"/>
          <p:cNvCxnSpPr/>
          <p:nvPr/>
        </p:nvCxnSpPr>
        <p:spPr bwMode="auto">
          <a:xfrm>
            <a:off x="4279343" y="1765709"/>
            <a:ext cx="0" cy="519233"/>
          </a:xfrm>
          <a:prstGeom prst="straightConnector1">
            <a:avLst/>
          </a:prstGeom>
          <a:ln w="22225" cmpd="sng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707" name="TextBox 29"/>
          <p:cNvSpPr txBox="1">
            <a:spLocks noChangeArrowheads="1"/>
          </p:cNvSpPr>
          <p:nvPr/>
        </p:nvSpPr>
        <p:spPr bwMode="auto">
          <a:xfrm>
            <a:off x="3970350" y="1303652"/>
            <a:ext cx="349776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  <a:endParaRPr lang="zh-CN" altLang="en-US" sz="2400"/>
          </a:p>
        </p:txBody>
      </p:sp>
      <p:sp>
        <p:nvSpPr>
          <p:cNvPr id="50204" name="Line 23"/>
          <p:cNvSpPr>
            <a:spLocks noChangeShapeType="1"/>
          </p:cNvSpPr>
          <p:nvPr/>
        </p:nvSpPr>
        <p:spPr bwMode="auto">
          <a:xfrm>
            <a:off x="9866616" y="2583475"/>
            <a:ext cx="6455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矩形 56"/>
          <p:cNvSpPr>
            <a:spLocks noChangeArrowheads="1"/>
          </p:cNvSpPr>
          <p:nvPr/>
        </p:nvSpPr>
        <p:spPr bwMode="auto">
          <a:xfrm>
            <a:off x="3358722" y="2321476"/>
            <a:ext cx="357669" cy="5684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0206" name="Rectangle 9"/>
          <p:cNvSpPr>
            <a:spLocks noChangeArrowheads="1"/>
          </p:cNvSpPr>
          <p:nvPr/>
        </p:nvSpPr>
        <p:spPr bwMode="auto">
          <a:xfrm>
            <a:off x="2264541" y="2310361"/>
            <a:ext cx="1085709" cy="52240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Arial" pitchFamily="34" charset="0"/>
            </a:endParaRPr>
          </a:p>
        </p:txBody>
      </p:sp>
      <p:sp>
        <p:nvSpPr>
          <p:cNvPr id="50207" name="Line 10"/>
          <p:cNvSpPr>
            <a:spLocks noChangeShapeType="1"/>
          </p:cNvSpPr>
          <p:nvPr/>
        </p:nvSpPr>
        <p:spPr bwMode="auto">
          <a:xfrm>
            <a:off x="2954482" y="2310361"/>
            <a:ext cx="0" cy="5224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7" name="Text Box 29"/>
          <p:cNvSpPr txBox="1">
            <a:spLocks noChangeArrowheads="1"/>
          </p:cNvSpPr>
          <p:nvPr/>
        </p:nvSpPr>
        <p:spPr bwMode="auto">
          <a:xfrm>
            <a:off x="2926970" y="2343706"/>
            <a:ext cx="40588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 sz="2400">
              <a:latin typeface="Times New Roman" pitchFamily="18" charset="0"/>
            </a:endParaRPr>
          </a:p>
        </p:txBody>
      </p:sp>
      <p:cxnSp>
        <p:nvCxnSpPr>
          <p:cNvPr id="38" name="直接箭头连接符 28"/>
          <p:cNvCxnSpPr/>
          <p:nvPr/>
        </p:nvCxnSpPr>
        <p:spPr bwMode="auto">
          <a:xfrm>
            <a:off x="5612669" y="1783176"/>
            <a:ext cx="0" cy="519232"/>
          </a:xfrm>
          <a:prstGeom prst="straightConnector1">
            <a:avLst/>
          </a:prstGeom>
          <a:ln w="22225" cmpd="sng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29"/>
          <p:cNvSpPr txBox="1">
            <a:spLocks noChangeArrowheads="1"/>
          </p:cNvSpPr>
          <p:nvPr/>
        </p:nvSpPr>
        <p:spPr bwMode="auto">
          <a:xfrm>
            <a:off x="5303676" y="1321119"/>
            <a:ext cx="344966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q</a:t>
            </a:r>
            <a:endParaRPr lang="zh-CN" altLang="en-US" sz="2400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2958714" y="1324876"/>
            <a:ext cx="0" cy="5224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2283586" y="1248659"/>
            <a:ext cx="526106" cy="5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smtClean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smtClean="0">
                <a:solidFill>
                  <a:srgbClr val="FF5050"/>
                </a:solidFill>
                <a:latin typeface="Times New Roman" pitchFamily="18" charset="0"/>
              </a:rPr>
              <a:t>0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cxnSp>
        <p:nvCxnSpPr>
          <p:cNvPr id="47" name="直接箭头连接符 28"/>
          <p:cNvCxnSpPr/>
          <p:nvPr/>
        </p:nvCxnSpPr>
        <p:spPr bwMode="auto">
          <a:xfrm>
            <a:off x="2751539" y="765498"/>
            <a:ext cx="0" cy="519233"/>
          </a:xfrm>
          <a:prstGeom prst="straightConnector1">
            <a:avLst/>
          </a:prstGeom>
          <a:ln w="22225" cmpd="sng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29"/>
          <p:cNvSpPr txBox="1">
            <a:spLocks noChangeArrowheads="1"/>
          </p:cNvSpPr>
          <p:nvPr/>
        </p:nvSpPr>
        <p:spPr bwMode="auto">
          <a:xfrm>
            <a:off x="2442546" y="373900"/>
            <a:ext cx="349776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  <a:endParaRPr lang="zh-CN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18942" y="1446883"/>
            <a:ext cx="1401812" cy="16228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998862" y="2444661"/>
            <a:ext cx="271820" cy="360040"/>
          </a:xfrm>
          <a:prstGeom prst="rect">
            <a:avLst/>
          </a:prstGeom>
          <a:solidFill>
            <a:srgbClr val="FFFF99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60" name="直接箭头连接符 28"/>
          <p:cNvCxnSpPr/>
          <p:nvPr/>
        </p:nvCxnSpPr>
        <p:spPr bwMode="auto">
          <a:xfrm>
            <a:off x="6021133" y="1810170"/>
            <a:ext cx="0" cy="519233"/>
          </a:xfrm>
          <a:prstGeom prst="straightConnector1">
            <a:avLst/>
          </a:prstGeom>
          <a:ln w="22225" cmpd="sng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29"/>
          <p:cNvSpPr txBox="1">
            <a:spLocks noChangeArrowheads="1"/>
          </p:cNvSpPr>
          <p:nvPr/>
        </p:nvSpPr>
        <p:spPr bwMode="auto">
          <a:xfrm>
            <a:off x="5712142" y="1348113"/>
            <a:ext cx="349776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  <a:endParaRPr lang="zh-CN" altLang="en-US" sz="2400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545520" y="-206884"/>
            <a:ext cx="1274067" cy="1622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2255282" y="2305906"/>
            <a:ext cx="689945" cy="522409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 b="1">
              <a:latin typeface="Arial" pitchFamily="34" charset="0"/>
            </a:endParaRPr>
          </a:p>
        </p:txBody>
      </p:sp>
      <p:cxnSp>
        <p:nvCxnSpPr>
          <p:cNvPr id="66" name="Elbow Connector 7"/>
          <p:cNvCxnSpPr>
            <a:cxnSpLocks noChangeShapeType="1"/>
          </p:cNvCxnSpPr>
          <p:nvPr/>
        </p:nvCxnSpPr>
        <p:spPr bwMode="auto">
          <a:xfrm rot="5400000" flipH="1" flipV="1">
            <a:off x="2858814" y="2138178"/>
            <a:ext cx="574691" cy="240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946016" y="1355194"/>
            <a:ext cx="40588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2429982" y="292805"/>
            <a:ext cx="993976" cy="9767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1930521" y="3480764"/>
            <a:ext cx="2935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p </a:t>
            </a:r>
            <a:r>
              <a:rPr lang="en-US" altLang="zh-CN" sz="2400"/>
              <a:t>= self._head.next</a:t>
            </a:r>
            <a:endParaRPr lang="zh-CN" altLang="en-US" sz="2400" dirty="0"/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046922" y="4080969"/>
            <a:ext cx="3607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self._head.next = </a:t>
            </a:r>
            <a:r>
              <a:rPr lang="en-US" altLang="zh-CN" sz="2400" b="1" smtClean="0"/>
              <a:t>None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612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1707" grpId="0"/>
      <p:bldP spid="37" grpId="0" animBg="1"/>
      <p:bldP spid="71717" grpId="0"/>
      <p:bldP spid="39" grpId="0"/>
      <p:bldP spid="44" grpId="0" animBg="1"/>
      <p:bldP spid="46" grpId="0"/>
      <p:bldP spid="48" grpId="0"/>
      <p:bldP spid="6" grpId="0" animBg="1"/>
      <p:bldP spid="59" grpId="0" animBg="1"/>
      <p:bldP spid="61" grpId="0"/>
      <p:bldP spid="62" grpId="0" animBg="1"/>
      <p:bldP spid="67" grpId="0"/>
      <p:bldP spid="69" grpId="0" animBg="1"/>
      <p:bldP spid="70" grpId="0"/>
      <p:bldP spid="7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834456" y="844593"/>
            <a:ext cx="1085709" cy="39180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1">
              <a:latin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489732" y="1611885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99791" y="1611885"/>
            <a:ext cx="1085709" cy="391806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1">
              <a:latin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207200" y="1835769"/>
            <a:ext cx="59259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81265" y="1611885"/>
            <a:ext cx="1085709" cy="391806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1">
              <a:latin typeface="Arial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973323" y="1611885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88674" y="1835769"/>
            <a:ext cx="59259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34755" y="1630122"/>
            <a:ext cx="1566129" cy="39180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1">
              <a:latin typeface="Arial" pitchFamily="34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069670" y="1630122"/>
            <a:ext cx="0" cy="39180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774416" y="1672617"/>
            <a:ext cx="1407401" cy="39299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1">
              <a:latin typeface="Arial" pitchFamily="34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1688697" y="1672617"/>
            <a:ext cx="2117" cy="39299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799789" y="1554718"/>
            <a:ext cx="441146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FF5050"/>
                </a:solidFill>
                <a:latin typeface="Times New Roman" pitchFamily="18" charset="0"/>
              </a:rPr>
              <a:t>0</a:t>
            </a:r>
            <a:endParaRPr kumimoji="1" lang="en-US" altLang="zh-CN" sz="1800">
              <a:latin typeface="Times New Roman" pitchFamily="18" charset="0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298195" y="1554718"/>
            <a:ext cx="56778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 dirty="0">
                <a:solidFill>
                  <a:srgbClr val="FF5050"/>
                </a:solidFill>
                <a:latin typeface="Times New Roman" pitchFamily="18" charset="0"/>
              </a:rPr>
              <a:t>i-1</a:t>
            </a:r>
            <a:endParaRPr kumimoji="1" lang="en-US" altLang="zh-CN" sz="1800" dirty="0">
              <a:latin typeface="Times New Roman" pitchFamily="18" charset="0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 flipH="1">
            <a:off x="5024832" y="1583249"/>
            <a:ext cx="1145592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1350" b="1" baseline="-25000" dirty="0">
                <a:solidFill>
                  <a:srgbClr val="FF5050"/>
                </a:solidFill>
                <a:latin typeface="Times New Roman" pitchFamily="18" charset="0"/>
              </a:rPr>
              <a:t>0</a:t>
            </a:r>
            <a:endParaRPr kumimoji="1" lang="en-US" altLang="zh-CN" sz="1350" dirty="0">
              <a:latin typeface="Times New Roman" pitchFamily="18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0774414" y="1616652"/>
            <a:ext cx="115343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FF5050"/>
                </a:solidFill>
                <a:latin typeface="Times New Roman" pitchFamily="18" charset="0"/>
              </a:rPr>
              <a:t>n-1</a:t>
            </a:r>
            <a:endParaRPr kumimoji="1" lang="en-US" altLang="zh-CN" sz="1800">
              <a:latin typeface="Times New Roman" pitchFamily="18" charset="0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170424" y="1689054"/>
            <a:ext cx="349776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 sz="1800" dirty="0">
              <a:latin typeface="Times New Roman" pitchFamily="18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29957" y="1611889"/>
            <a:ext cx="817853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CC3300"/>
                </a:solidFill>
                <a:latin typeface="Times New Roman" pitchFamily="18" charset="0"/>
              </a:rPr>
              <a:t>head</a:t>
            </a:r>
            <a:endParaRPr kumimoji="1" lang="en-US" altLang="zh-CN" sz="1800" dirty="0">
              <a:latin typeface="Times New Roman" pitchFamily="18" charset="0"/>
            </a:endParaRPr>
          </a:p>
        </p:txBody>
      </p:sp>
      <p:sp>
        <p:nvSpPr>
          <p:cNvPr id="30" name="文本框 54"/>
          <p:cNvSpPr txBox="1"/>
          <p:nvPr/>
        </p:nvSpPr>
        <p:spPr bwMode="auto">
          <a:xfrm>
            <a:off x="8710800" y="1641741"/>
            <a:ext cx="1068777" cy="3001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文本框 55"/>
          <p:cNvSpPr txBox="1"/>
          <p:nvPr/>
        </p:nvSpPr>
        <p:spPr bwMode="auto">
          <a:xfrm>
            <a:off x="4395174" y="1505982"/>
            <a:ext cx="1070894" cy="3078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29"/>
          <p:cNvSpPr txBox="1">
            <a:spLocks noChangeArrowheads="1"/>
          </p:cNvSpPr>
          <p:nvPr/>
        </p:nvSpPr>
        <p:spPr bwMode="auto">
          <a:xfrm>
            <a:off x="2252774" y="34067"/>
            <a:ext cx="308098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p</a:t>
            </a:r>
            <a:endParaRPr lang="zh-CN" altLang="en-US" sz="1800" dirty="0"/>
          </a:p>
        </p:txBody>
      </p:sp>
      <p:sp>
        <p:nvSpPr>
          <p:cNvPr id="36" name="矩形 56"/>
          <p:cNvSpPr>
            <a:spLocks noChangeArrowheads="1"/>
          </p:cNvSpPr>
          <p:nvPr/>
        </p:nvSpPr>
        <p:spPr bwMode="auto">
          <a:xfrm>
            <a:off x="2902440" y="1627362"/>
            <a:ext cx="357669" cy="4263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788646" y="1622248"/>
            <a:ext cx="1085709" cy="368834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1">
              <a:latin typeface="Arial" pitchFamily="34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498199" y="1619029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528631" y="841036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853501" y="783873"/>
            <a:ext cx="396262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 dirty="0">
                <a:solidFill>
                  <a:srgbClr val="FF5050"/>
                </a:solidFill>
                <a:latin typeface="Times New Roman" pitchFamily="18" charset="0"/>
              </a:rPr>
              <a:t>i</a:t>
            </a:r>
            <a:endParaRPr kumimoji="1" lang="en-US" altLang="zh-CN" sz="1800" dirty="0">
              <a:latin typeface="Times New Roman" pitchFamily="18" charset="0"/>
            </a:endParaRPr>
          </a:p>
        </p:txBody>
      </p:sp>
      <p:cxnSp>
        <p:nvCxnSpPr>
          <p:cNvPr id="45" name="直接箭头连接符 28"/>
          <p:cNvCxnSpPr/>
          <p:nvPr/>
        </p:nvCxnSpPr>
        <p:spPr bwMode="auto">
          <a:xfrm>
            <a:off x="2378367" y="439702"/>
            <a:ext cx="0" cy="389425"/>
          </a:xfrm>
          <a:prstGeom prst="straightConnector1">
            <a:avLst/>
          </a:prstGeom>
          <a:ln w="22225" cmpd="sng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7"/>
          <p:cNvCxnSpPr>
            <a:cxnSpLocks noChangeShapeType="1"/>
            <a:stCxn id="9" idx="3"/>
          </p:cNvCxnSpPr>
          <p:nvPr/>
        </p:nvCxnSpPr>
        <p:spPr bwMode="auto">
          <a:xfrm>
            <a:off x="2920166" y="1039902"/>
            <a:ext cx="620102" cy="563296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箭头连接符 28"/>
          <p:cNvCxnSpPr/>
          <p:nvPr/>
        </p:nvCxnSpPr>
        <p:spPr bwMode="auto">
          <a:xfrm>
            <a:off x="7496522" y="1235194"/>
            <a:ext cx="0" cy="389425"/>
          </a:xfrm>
          <a:prstGeom prst="straightConnector1">
            <a:avLst/>
          </a:prstGeom>
          <a:ln w="22225" cmpd="sng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7187529" y="888627"/>
            <a:ext cx="308098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endParaRPr lang="zh-CN" altLang="en-US" sz="1800"/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auto">
          <a:xfrm flipV="1">
            <a:off x="2885499" y="1811605"/>
            <a:ext cx="404230" cy="654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3964857" y="1592132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>
            <a:off x="3973323" y="1599277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cxnSp>
        <p:nvCxnSpPr>
          <p:cNvPr id="67" name="直接箭头连接符 28"/>
          <p:cNvCxnSpPr/>
          <p:nvPr/>
        </p:nvCxnSpPr>
        <p:spPr bwMode="auto">
          <a:xfrm>
            <a:off x="9153022" y="1245225"/>
            <a:ext cx="0" cy="389424"/>
          </a:xfrm>
          <a:prstGeom prst="straightConnector1">
            <a:avLst/>
          </a:prstGeom>
          <a:ln w="22225" cmpd="sng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29"/>
          <p:cNvSpPr txBox="1">
            <a:spLocks noChangeArrowheads="1"/>
          </p:cNvSpPr>
          <p:nvPr/>
        </p:nvSpPr>
        <p:spPr bwMode="auto">
          <a:xfrm>
            <a:off x="8997449" y="898896"/>
            <a:ext cx="304892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q</a:t>
            </a:r>
            <a:endParaRPr lang="zh-CN" altLang="en-US" sz="1800" dirty="0"/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4347329" y="1826026"/>
            <a:ext cx="59259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7287763" y="1651271"/>
            <a:ext cx="1085709" cy="391806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1">
              <a:latin typeface="Arial" pitchFamily="34" charset="0"/>
            </a:endParaRPr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>
            <a:off x="7979823" y="1651271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7304693" y="1594106"/>
            <a:ext cx="396262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 dirty="0">
                <a:solidFill>
                  <a:srgbClr val="FF5050"/>
                </a:solidFill>
                <a:latin typeface="Times New Roman" pitchFamily="18" charset="0"/>
              </a:rPr>
              <a:t>i</a:t>
            </a:r>
            <a:endParaRPr kumimoji="1" lang="en-US" altLang="zh-CN" sz="1800" dirty="0">
              <a:latin typeface="Times New Roman" pitchFamily="18" charset="0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7971357" y="1631518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7979823" y="1638664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8353827" y="1865414"/>
            <a:ext cx="59259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8750181" y="1652757"/>
            <a:ext cx="1085709" cy="391806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1">
              <a:latin typeface="Arial" pitchFamily="34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9442239" y="1652757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8767110" y="1595591"/>
            <a:ext cx="6158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505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 dirty="0">
                <a:solidFill>
                  <a:srgbClr val="FF5050"/>
                </a:solidFill>
                <a:latin typeface="Times New Roman" pitchFamily="18" charset="0"/>
              </a:rPr>
              <a:t>i+1</a:t>
            </a:r>
            <a:endParaRPr kumimoji="1" lang="en-US" altLang="zh-CN" sz="1800" dirty="0">
              <a:latin typeface="Times New Roman" pitchFamily="18" charset="0"/>
            </a:endParaRPr>
          </a:p>
        </p:txBody>
      </p:sp>
      <p:sp>
        <p:nvSpPr>
          <p:cNvPr id="78" name="Line 10"/>
          <p:cNvSpPr>
            <a:spLocks noChangeShapeType="1"/>
          </p:cNvSpPr>
          <p:nvPr/>
        </p:nvSpPr>
        <p:spPr bwMode="auto">
          <a:xfrm>
            <a:off x="9433774" y="1633004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9" name="Line 10"/>
          <p:cNvSpPr>
            <a:spLocks noChangeShapeType="1"/>
          </p:cNvSpPr>
          <p:nvPr/>
        </p:nvSpPr>
        <p:spPr bwMode="auto">
          <a:xfrm>
            <a:off x="9442239" y="1640149"/>
            <a:ext cx="0" cy="3918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>
            <a:off x="9816245" y="1866895"/>
            <a:ext cx="59259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7155266" y="1003214"/>
            <a:ext cx="1276185" cy="106408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1472720" y="4138531"/>
            <a:ext cx="3104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p.next=self._head.next</a:t>
            </a:r>
            <a:endParaRPr lang="en-US" altLang="zh-CN" sz="2400" dirty="0"/>
          </a:p>
          <a:p>
            <a:endParaRPr lang="zh-CN" altLang="en-US" sz="2400" dirty="0"/>
          </a:p>
        </p:txBody>
      </p:sp>
      <p:cxnSp>
        <p:nvCxnSpPr>
          <p:cNvPr id="81" name="Elbow Connector 7"/>
          <p:cNvCxnSpPr>
            <a:cxnSpLocks noChangeShapeType="1"/>
          </p:cNvCxnSpPr>
          <p:nvPr/>
        </p:nvCxnSpPr>
        <p:spPr bwMode="auto">
          <a:xfrm rot="5400000" flipH="1" flipV="1">
            <a:off x="2358480" y="1536140"/>
            <a:ext cx="574691" cy="240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2900816" y="1614633"/>
            <a:ext cx="351450" cy="26602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3" name="TextBox 82"/>
          <p:cNvSpPr txBox="1"/>
          <p:nvPr/>
        </p:nvSpPr>
        <p:spPr>
          <a:xfrm>
            <a:off x="1538438" y="4549845"/>
            <a:ext cx="24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self._head.next=p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84" name="文本框 55"/>
          <p:cNvSpPr txBox="1"/>
          <p:nvPr/>
        </p:nvSpPr>
        <p:spPr bwMode="auto">
          <a:xfrm>
            <a:off x="9867071" y="1578007"/>
            <a:ext cx="1070894" cy="3001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11724934" y="1690963"/>
            <a:ext cx="349776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kumimoji="1" lang="en-US" altLang="zh-CN" sz="1800" dirty="0">
              <a:latin typeface="Times New Roman" pitchFamily="18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1803223" y="1618949"/>
            <a:ext cx="714192" cy="377669"/>
          </a:xfrm>
          <a:prstGeom prst="rect">
            <a:avLst/>
          </a:prstGeom>
          <a:pattFill prst="wdUpDiag">
            <a:fgClr>
              <a:srgbClr val="D07E06"/>
            </a:fgClr>
            <a:bgClr>
              <a:srgbClr val="FFFFCC"/>
            </a:bgClr>
          </a:patt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 b="1">
              <a:latin typeface="Arial" pitchFamily="34" charset="0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1092322" y="3169050"/>
            <a:ext cx="609520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+mn-lt"/>
              </a:rPr>
              <a:t>while </a:t>
            </a:r>
            <a:r>
              <a:rPr lang="en-US" altLang="zh-CN" sz="2400" smtClean="0">
                <a:latin typeface="+mn-lt"/>
              </a:rPr>
              <a:t>p</a:t>
            </a:r>
            <a:r>
              <a:rPr lang="en-US" altLang="zh-CN" sz="2400">
                <a:latin typeface="+mn-lt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+mn-lt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1515610" y="3689883"/>
            <a:ext cx="153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+mn-lt"/>
              </a:rPr>
              <a:t>q</a:t>
            </a:r>
            <a:r>
              <a:rPr lang="en-US" altLang="zh-CN" sz="2400" smtClean="0">
                <a:latin typeface="+mn-lt"/>
              </a:rPr>
              <a:t> = p.next</a:t>
            </a:r>
            <a:r>
              <a:rPr lang="en-US" altLang="zh-CN" sz="2400" dirty="0">
                <a:latin typeface="+mn-lt"/>
              </a:rPr>
              <a:t>;</a:t>
            </a:r>
            <a:endParaRPr lang="zh-CN" altLang="en-US" sz="2400" dirty="0">
              <a:latin typeface="+mn-lt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1538384" y="5027398"/>
            <a:ext cx="667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DA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DA"/>
              </a:buClr>
              <a:buSzPct val="65000"/>
              <a:buFont typeface="Wingdings" pitchFamily="2" charset="2"/>
              <a:buChar char="m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+mn-lt"/>
              </a:rPr>
              <a:t>p=q</a:t>
            </a:r>
            <a:endParaRPr lang="zh-CN" altLang="en-US" sz="2400"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37604" y="2984369"/>
            <a:ext cx="5429214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reverse(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p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._head.next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._head.next =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while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q = p.next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p.next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._head.next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._head.next = p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 = q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8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/>
      <p:bldP spid="43" grpId="0" animBg="1"/>
      <p:bldP spid="44" grpId="0"/>
      <p:bldP spid="68" grpId="0"/>
      <p:bldP spid="69" grpId="0" animBg="1"/>
      <p:bldP spid="82" grpId="0" animBg="1"/>
      <p:bldP spid="87" grpId="0"/>
      <p:bldP spid="88" grpId="0"/>
      <p:bldP spid="9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设计算法，判断线性表</a:t>
            </a:r>
            <a:r>
              <a:rPr lang="en-US" altLang="zh-CN"/>
              <a:t>A</a:t>
            </a:r>
            <a:r>
              <a:rPr lang="zh-CN" altLang="zh-CN"/>
              <a:t>是否小于</a:t>
            </a:r>
            <a:r>
              <a:rPr lang="en-US" altLang="zh-CN"/>
              <a:t>B</a:t>
            </a:r>
            <a:r>
              <a:rPr lang="zh-CN" altLang="zh-CN" smtClean="0"/>
              <a:t>。</a:t>
            </a:r>
            <a:r>
              <a:rPr lang="en-US" altLang="zh-CN" smtClean="0"/>
              <a:t>A</a:t>
            </a:r>
            <a:r>
              <a:rPr lang="zh-CN" altLang="zh-CN"/>
              <a:t>和</a:t>
            </a:r>
            <a:r>
              <a:rPr lang="en-US" altLang="zh-CN"/>
              <a:t>B</a:t>
            </a:r>
            <a:r>
              <a:rPr lang="zh-CN" altLang="zh-CN"/>
              <a:t>都以带表头结点的单链表形式</a:t>
            </a:r>
            <a:r>
              <a:rPr lang="zh-CN" altLang="zh-CN" smtClean="0"/>
              <a:t>存储</a:t>
            </a:r>
            <a:r>
              <a:rPr lang="zh-CN" altLang="en-US" smtClean="0"/>
              <a:t>。</a:t>
            </a:r>
            <a:endParaRPr lang="zh-CN" altLang="zh-CN"/>
          </a:p>
          <a:p>
            <a:r>
              <a:rPr lang="zh-CN" altLang="zh-CN"/>
              <a:t>假设线性表</a:t>
            </a:r>
            <a:r>
              <a:rPr lang="en-US" altLang="zh-CN"/>
              <a:t>A</a:t>
            </a:r>
            <a:r>
              <a:rPr lang="zh-CN" altLang="zh-CN"/>
              <a:t>为</a:t>
            </a:r>
            <a:r>
              <a:rPr lang="en-US" altLang="zh-CN"/>
              <a:t>(a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,…a</a:t>
            </a:r>
            <a:r>
              <a:rPr lang="en-US" altLang="zh-CN" baseline="-25000"/>
              <a:t>i</a:t>
            </a:r>
            <a:r>
              <a:rPr lang="en-US" altLang="zh-CN"/>
              <a:t>…a</a:t>
            </a:r>
            <a:r>
              <a:rPr lang="en-US" altLang="zh-CN" baseline="-25000"/>
              <a:t>n-1</a:t>
            </a:r>
            <a:r>
              <a:rPr lang="en-US" altLang="zh-CN"/>
              <a:t>)</a:t>
            </a:r>
            <a:r>
              <a:rPr lang="zh-CN" altLang="zh-CN"/>
              <a:t>，线性表</a:t>
            </a:r>
            <a:r>
              <a:rPr lang="en-US" altLang="zh-CN"/>
              <a:t>B</a:t>
            </a:r>
            <a:r>
              <a:rPr lang="zh-CN" altLang="zh-CN"/>
              <a:t>为</a:t>
            </a:r>
            <a:r>
              <a:rPr lang="en-US" altLang="zh-CN"/>
              <a:t>(b</a:t>
            </a:r>
            <a:r>
              <a:rPr lang="en-US" altLang="zh-CN" baseline="-25000"/>
              <a:t>0</a:t>
            </a:r>
            <a:r>
              <a:rPr lang="en-US" altLang="zh-CN"/>
              <a:t>,b</a:t>
            </a:r>
            <a:r>
              <a:rPr lang="en-US" altLang="zh-CN" baseline="-25000"/>
              <a:t>1</a:t>
            </a:r>
            <a:r>
              <a:rPr lang="en-US" altLang="zh-CN"/>
              <a:t>,b</a:t>
            </a:r>
            <a:r>
              <a:rPr lang="en-US" altLang="zh-CN" baseline="-25000"/>
              <a:t>2</a:t>
            </a:r>
            <a:r>
              <a:rPr lang="en-US" altLang="zh-CN"/>
              <a:t>,…b</a:t>
            </a:r>
            <a:r>
              <a:rPr lang="en-US" altLang="zh-CN" baseline="-25000"/>
              <a:t>j</a:t>
            </a:r>
            <a:r>
              <a:rPr lang="en-US" altLang="zh-CN"/>
              <a:t>…b</a:t>
            </a:r>
            <a:r>
              <a:rPr lang="en-US" altLang="zh-CN" baseline="-25000"/>
              <a:t>m-1</a:t>
            </a:r>
            <a:r>
              <a:rPr lang="en-US" altLang="zh-CN"/>
              <a:t>)</a:t>
            </a:r>
            <a:r>
              <a:rPr lang="zh-CN" altLang="zh-CN"/>
              <a:t>，如果存在一个 </a:t>
            </a:r>
            <a:r>
              <a:rPr lang="en-US" altLang="zh-CN" i="1"/>
              <a:t>k</a:t>
            </a:r>
            <a:r>
              <a:rPr lang="zh-CN" altLang="zh-CN"/>
              <a:t>使 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 i="1" baseline="-25000"/>
              <a:t>i</a:t>
            </a:r>
            <a:r>
              <a:rPr lang="en-US" altLang="zh-CN"/>
              <a:t> (</a:t>
            </a:r>
            <a:r>
              <a:rPr lang="en-US" altLang="zh-CN" i="1"/>
              <a:t>i</a:t>
            </a:r>
            <a:r>
              <a:rPr lang="en-US" altLang="zh-CN"/>
              <a:t> = 0,1, … k-1) </a:t>
            </a:r>
            <a:r>
              <a:rPr lang="zh-CN" altLang="zh-CN"/>
              <a:t>且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 &lt; </a:t>
            </a:r>
            <a:r>
              <a:rPr lang="en-US" altLang="zh-CN" i="1"/>
              <a:t>b</a:t>
            </a:r>
            <a:r>
              <a:rPr lang="en-US" altLang="zh-CN" i="1" baseline="-25000"/>
              <a:t>k</a:t>
            </a:r>
            <a:r>
              <a:rPr lang="en-US" altLang="zh-CN"/>
              <a:t> </a:t>
            </a:r>
            <a:r>
              <a:rPr lang="zh-CN" altLang="zh-CN"/>
              <a:t>，或者 </a:t>
            </a:r>
            <a:r>
              <a:rPr lang="en-US" altLang="zh-CN" i="1"/>
              <a:t>n</a:t>
            </a:r>
            <a:r>
              <a:rPr lang="en-US" altLang="zh-CN"/>
              <a:t> &lt;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zh-CN"/>
              <a:t>且对任意 </a:t>
            </a:r>
            <a:r>
              <a:rPr lang="en-US" altLang="zh-CN" i="1"/>
              <a:t>i</a:t>
            </a:r>
            <a:r>
              <a:rPr lang="en-US" altLang="zh-CN"/>
              <a:t> = 0,1, … n-1 </a:t>
            </a:r>
            <a:r>
              <a:rPr lang="zh-CN" altLang="zh-CN"/>
              <a:t>都有 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 i="1" baseline="-25000"/>
              <a:t>i</a:t>
            </a:r>
            <a:r>
              <a:rPr lang="zh-CN" altLang="zh-CN"/>
              <a:t>，则称</a:t>
            </a:r>
            <a:r>
              <a:rPr lang="en-US" altLang="zh-CN"/>
              <a:t>A</a:t>
            </a:r>
            <a:r>
              <a:rPr lang="zh-CN" altLang="zh-CN"/>
              <a:t>小于</a:t>
            </a:r>
            <a:r>
              <a:rPr lang="en-US" altLang="zh-CN"/>
              <a:t>B</a:t>
            </a:r>
            <a:r>
              <a:rPr lang="zh-CN" altLang="zh-CN" smtClean="0"/>
              <a:t>。如</a:t>
            </a:r>
            <a:r>
              <a:rPr lang="en-US" altLang="zh-CN"/>
              <a:t>(1,2,3,4)</a:t>
            </a:r>
            <a:r>
              <a:rPr lang="zh-CN" altLang="zh-CN"/>
              <a:t>小于</a:t>
            </a:r>
            <a:r>
              <a:rPr lang="en-US" altLang="zh-CN"/>
              <a:t>(1,3)</a:t>
            </a:r>
            <a:r>
              <a:rPr lang="zh-CN" altLang="zh-CN"/>
              <a:t>，</a:t>
            </a:r>
            <a:r>
              <a:rPr lang="en-US" altLang="zh-CN"/>
              <a:t>(1,2)&lt;(1,2,5)</a:t>
            </a:r>
            <a:r>
              <a:rPr lang="zh-CN" altLang="zh-CN"/>
              <a:t>，空表</a:t>
            </a:r>
            <a:r>
              <a:rPr lang="en-US" altLang="zh-CN"/>
              <a:t>&lt;</a:t>
            </a:r>
            <a:r>
              <a:rPr lang="zh-CN" altLang="zh-CN"/>
              <a:t>任何非空表。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举例</a:t>
            </a:r>
            <a:r>
              <a:rPr lang="en-US" altLang="zh-CN" smtClean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用循环链表求解约瑟夫环</a:t>
            </a:r>
            <a:r>
              <a:rPr lang="zh-CN" altLang="en-US" smtClean="0"/>
              <a:t>问题。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举例</a:t>
            </a:r>
            <a:r>
              <a:rPr lang="en-US" altLang="zh-CN" smtClean="0"/>
              <a:t>3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4686" y="2061642"/>
            <a:ext cx="856895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MOOC</a:t>
            </a:r>
            <a:r>
              <a:rPr lang="zh-CN" altLang="en-US"/>
              <a:t>测验</a:t>
            </a:r>
            <a:r>
              <a:rPr lang="zh-CN" altLang="en-US" smtClean="0"/>
              <a:t>讲解</a:t>
            </a:r>
            <a:endParaRPr lang="zh-CN" altLang="en-US" dirty="0"/>
          </a:p>
          <a:p>
            <a:r>
              <a:rPr lang="zh-CN" altLang="en-US"/>
              <a:t>算法：假设列表</a:t>
            </a:r>
            <a:r>
              <a:rPr lang="en-US" altLang="zh-CN"/>
              <a:t>lst</a:t>
            </a:r>
            <a:r>
              <a:rPr lang="zh-CN" altLang="en-US"/>
              <a:t>中存储了若干个整数，设计时间性能和空间性能尽可能高效的算法，将</a:t>
            </a:r>
            <a:r>
              <a:rPr lang="en-US" altLang="zh-CN"/>
              <a:t>lst</a:t>
            </a:r>
            <a:r>
              <a:rPr lang="zh-CN" altLang="en-US"/>
              <a:t>中小于等于</a:t>
            </a:r>
            <a:r>
              <a:rPr lang="en-US" altLang="zh-CN"/>
              <a:t>x</a:t>
            </a:r>
            <a:r>
              <a:rPr lang="zh-CN" altLang="en-US"/>
              <a:t>的元素都放在表的前端，大于</a:t>
            </a:r>
            <a:r>
              <a:rPr lang="en-US" altLang="zh-CN"/>
              <a:t>x</a:t>
            </a:r>
            <a:r>
              <a:rPr lang="zh-CN" altLang="en-US"/>
              <a:t>的元素都放在表的后端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算法：设计算法，将给定的单链表中所有值为偶数的结点放在值为奇数的结点前面。</a:t>
            </a:r>
          </a:p>
          <a:p>
            <a:r>
              <a:rPr lang="zh-CN" altLang="en-US" smtClean="0"/>
              <a:t>实验五：小猫钓鱼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6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37695"/>
              </p:ext>
            </p:extLst>
          </p:nvPr>
        </p:nvGraphicFramePr>
        <p:xfrm>
          <a:off x="-1" y="977100"/>
          <a:ext cx="12059450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945"/>
                <a:gridCol w="1288862"/>
                <a:gridCol w="1123028"/>
                <a:gridCol w="1205945"/>
                <a:gridCol w="1205945"/>
                <a:gridCol w="1205945"/>
                <a:gridCol w="1205945"/>
                <a:gridCol w="1205945"/>
                <a:gridCol w="1205945"/>
                <a:gridCol w="1205945"/>
              </a:tblGrid>
              <a:tr h="7924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i=0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586060" rtl="0" eaLnBrk="1" latinLnBrk="0" hangingPunct="1"/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586060" rtl="0" eaLnBrk="1" latinLnBrk="0" hangingPunct="1"/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586060" rtl="0" eaLnBrk="1" latinLnBrk="0" hangingPunct="1"/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586060" rtl="0" eaLnBrk="1" latinLnBrk="0" hangingPunct="1"/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8742" y="405458"/>
            <a:ext cx="7441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 = 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3706"/>
              </p:ext>
            </p:extLst>
          </p:nvPr>
        </p:nvGraphicFramePr>
        <p:xfrm>
          <a:off x="-1" y="977100"/>
          <a:ext cx="12059450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945"/>
                <a:gridCol w="1288862"/>
                <a:gridCol w="1123028"/>
                <a:gridCol w="1205945"/>
                <a:gridCol w="1205945"/>
                <a:gridCol w="1205945"/>
                <a:gridCol w="1205945"/>
                <a:gridCol w="1205945"/>
                <a:gridCol w="1205945"/>
                <a:gridCol w="1205945"/>
              </a:tblGrid>
              <a:tr h="7924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i=0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-1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-7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586060" rtl="0" eaLnBrk="1" latinLnBrk="0" hangingPunct="1"/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  <a:endParaRPr lang="zh-CN" altLang="en-US" sz="23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586060" rtl="0" eaLnBrk="1" latinLnBrk="0" hangingPunct="1"/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586060" rtl="0" eaLnBrk="1" latinLnBrk="0" hangingPunct="1"/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7924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586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3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586060" rtl="0" eaLnBrk="1" latinLnBrk="0" hangingPunct="1"/>
                      <a:r>
                        <a:rPr lang="en-US" altLang="zh-CN" sz="23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8742" y="405458"/>
            <a:ext cx="7441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 = 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48577" y="692856"/>
            <a:ext cx="11310522" cy="4897678"/>
          </a:xfrm>
          <a:prstGeom prst="rect">
            <a:avLst/>
          </a:prstGeom>
          <a:noFill/>
        </p:spPr>
        <p:txBody>
          <a:bodyPr vert="horz" wrap="square" lIns="92958" tIns="46479" rIns="92958" bIns="46479" rtlCol="0" anchor="ctr" anchorCtr="0">
            <a:noAutofit/>
          </a:bodyPr>
          <a:lstStyle/>
          <a:p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两个同学玩小猫钓鱼纸牌游戏，每人手里有</a:t>
            </a:r>
            <a:r>
              <a:rPr lang="en-US" altLang="zh-CN" sz="2000"/>
              <a:t>n</a:t>
            </a:r>
            <a:r>
              <a:rPr lang="zh-CN" altLang="en-US" sz="2000"/>
              <a:t>张牌，两人轮流出牌并依次排列在桌面上，每次出掉手里的第</a:t>
            </a:r>
            <a:r>
              <a:rPr lang="en-US" altLang="zh-CN" sz="2000"/>
              <a:t>1</a:t>
            </a:r>
            <a:r>
              <a:rPr lang="zh-CN" altLang="en-US" sz="2000"/>
              <a:t>张牌，出牌后如果发现桌面上有跟刚才打出的牌的数字相同，则把到相同的那张牌结束的全部牌按次序放在自己手里牌的末尾。当一人手中牌先出完时，游戏结束，对方获胜。</a:t>
            </a:r>
          </a:p>
          <a:p>
            <a:r>
              <a:rPr lang="zh-CN" altLang="en-US" sz="2000"/>
              <a:t>如</a:t>
            </a:r>
            <a:r>
              <a:rPr lang="en-US" altLang="zh-CN" sz="2000"/>
              <a:t>n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en-US" altLang="zh-CN" sz="2000"/>
              <a:t>A</a:t>
            </a:r>
            <a:r>
              <a:rPr lang="zh-CN" altLang="en-US" sz="2000"/>
              <a:t>手里的牌依次为</a:t>
            </a:r>
            <a:r>
              <a:rPr lang="en-US" altLang="zh-CN" sz="2000"/>
              <a:t>2 3 5 6 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手里的牌依次为</a:t>
            </a:r>
            <a:r>
              <a:rPr lang="en-US" altLang="zh-CN" sz="2000"/>
              <a:t>1 5 4 2 </a:t>
            </a:r>
            <a:r>
              <a:rPr lang="zh-CN" altLang="en-US" sz="2000"/>
              <a:t>，</a:t>
            </a:r>
          </a:p>
          <a:p>
            <a:r>
              <a:rPr lang="en-US" altLang="zh-CN" sz="2000"/>
              <a:t>A</a:t>
            </a:r>
            <a:r>
              <a:rPr lang="zh-CN" altLang="en-US" sz="2000"/>
              <a:t>出</a:t>
            </a:r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出</a:t>
            </a:r>
            <a:r>
              <a:rPr lang="en-US" altLang="zh-CN" sz="2000"/>
              <a:t>1</a:t>
            </a:r>
            <a:r>
              <a:rPr lang="zh-CN" altLang="en-US" sz="2000"/>
              <a:t>；此时，桌子上从前往后依次为</a:t>
            </a:r>
            <a:r>
              <a:rPr lang="en-US" altLang="zh-CN" sz="2000"/>
              <a:t>21</a:t>
            </a:r>
            <a:r>
              <a:rPr lang="zh-CN" altLang="en-US" sz="2000"/>
              <a:t>，</a:t>
            </a:r>
            <a:r>
              <a:rPr lang="en-US" altLang="zh-CN" sz="2000"/>
              <a:t>A</a:t>
            </a:r>
            <a:r>
              <a:rPr lang="zh-CN" altLang="en-US" sz="2000"/>
              <a:t>手里是</a:t>
            </a:r>
            <a:r>
              <a:rPr lang="en-US" altLang="zh-CN" sz="2000"/>
              <a:t>356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手里是</a:t>
            </a:r>
            <a:r>
              <a:rPr lang="en-US" altLang="zh-CN" sz="2000"/>
              <a:t>542</a:t>
            </a:r>
            <a:r>
              <a:rPr lang="zh-CN" altLang="en-US" sz="2000"/>
              <a:t>；</a:t>
            </a:r>
          </a:p>
          <a:p>
            <a:r>
              <a:rPr lang="en-US" altLang="zh-CN" sz="2000"/>
              <a:t>A</a:t>
            </a:r>
            <a:r>
              <a:rPr lang="zh-CN" altLang="en-US" sz="2000"/>
              <a:t>出</a:t>
            </a:r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出</a:t>
            </a:r>
            <a:r>
              <a:rPr lang="en-US" altLang="zh-CN" sz="2000"/>
              <a:t>5</a:t>
            </a:r>
            <a:r>
              <a:rPr lang="zh-CN" altLang="en-US" sz="2000"/>
              <a:t>；此时，桌子上从前往后依次为</a:t>
            </a:r>
            <a:r>
              <a:rPr lang="en-US" altLang="zh-CN" sz="2000"/>
              <a:t>2135</a:t>
            </a:r>
            <a:r>
              <a:rPr lang="zh-CN" altLang="en-US" sz="2000"/>
              <a:t>，</a:t>
            </a:r>
            <a:r>
              <a:rPr lang="en-US" altLang="zh-CN" sz="2000"/>
              <a:t>A</a:t>
            </a:r>
            <a:r>
              <a:rPr lang="zh-CN" altLang="en-US" sz="2000"/>
              <a:t>手里是</a:t>
            </a:r>
            <a:r>
              <a:rPr lang="en-US" altLang="zh-CN" sz="2000"/>
              <a:t>56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手里是</a:t>
            </a:r>
            <a:r>
              <a:rPr lang="en-US" altLang="zh-CN" sz="2000"/>
              <a:t>42</a:t>
            </a:r>
            <a:r>
              <a:rPr lang="zh-CN" altLang="en-US" sz="2000"/>
              <a:t>；</a:t>
            </a:r>
          </a:p>
          <a:p>
            <a:r>
              <a:rPr lang="zh-CN" altLang="en-US" sz="2000"/>
              <a:t>接着</a:t>
            </a:r>
            <a:r>
              <a:rPr lang="en-US" altLang="zh-CN" sz="2000"/>
              <a:t>A</a:t>
            </a:r>
            <a:r>
              <a:rPr lang="zh-CN" altLang="en-US" sz="2000"/>
              <a:t>出</a:t>
            </a:r>
            <a:r>
              <a:rPr lang="en-US" altLang="zh-CN" sz="2000"/>
              <a:t>5</a:t>
            </a:r>
            <a:r>
              <a:rPr lang="zh-CN" altLang="en-US" sz="2000"/>
              <a:t>，发现前面有一张</a:t>
            </a:r>
            <a:r>
              <a:rPr lang="en-US" altLang="zh-CN" sz="2000"/>
              <a:t>5</a:t>
            </a:r>
            <a:r>
              <a:rPr lang="zh-CN" altLang="en-US" sz="2000"/>
              <a:t>，则把两个</a:t>
            </a:r>
            <a:r>
              <a:rPr lang="en-US" altLang="zh-CN" sz="2000"/>
              <a:t>5</a:t>
            </a:r>
            <a:r>
              <a:rPr lang="zh-CN" altLang="en-US" sz="2000"/>
              <a:t>都拿掉，这时他手里有</a:t>
            </a:r>
            <a:r>
              <a:rPr lang="en-US" altLang="zh-CN" sz="2000"/>
              <a:t>6 5 5</a:t>
            </a:r>
            <a:r>
              <a:rPr lang="zh-CN" altLang="en-US" sz="2000"/>
              <a:t>；桌子上的牌依次为</a:t>
            </a:r>
            <a:r>
              <a:rPr lang="en-US" altLang="zh-CN" sz="2000"/>
              <a:t>2 1 3</a:t>
            </a:r>
            <a:r>
              <a:rPr lang="zh-CN" altLang="en-US" sz="2000"/>
              <a:t>；接着</a:t>
            </a:r>
            <a:r>
              <a:rPr lang="en-US" altLang="zh-CN" sz="2000"/>
              <a:t>B</a:t>
            </a:r>
            <a:r>
              <a:rPr lang="zh-CN" altLang="en-US" sz="2000"/>
              <a:t>出</a:t>
            </a:r>
            <a:r>
              <a:rPr lang="en-US" altLang="zh-CN" sz="2000"/>
              <a:t>4</a:t>
            </a:r>
            <a:r>
              <a:rPr lang="zh-CN" altLang="en-US" sz="2000"/>
              <a:t>，桌子上的牌是</a:t>
            </a:r>
            <a:r>
              <a:rPr lang="en-US" altLang="zh-CN" sz="2000"/>
              <a:t>2134</a:t>
            </a:r>
            <a:r>
              <a:rPr lang="zh-CN" altLang="en-US" sz="2000"/>
              <a:t>，他手里的牌是</a:t>
            </a:r>
            <a:r>
              <a:rPr lang="en-US" altLang="zh-CN" sz="2000"/>
              <a:t>2</a:t>
            </a:r>
            <a:r>
              <a:rPr lang="zh-CN" altLang="en-US" sz="2000"/>
              <a:t>；</a:t>
            </a:r>
          </a:p>
          <a:p>
            <a:r>
              <a:rPr lang="zh-CN" altLang="en-US" sz="2000"/>
              <a:t>接着</a:t>
            </a:r>
            <a:r>
              <a:rPr lang="en-US" altLang="zh-CN" sz="2000"/>
              <a:t>A</a:t>
            </a:r>
            <a:r>
              <a:rPr lang="zh-CN" altLang="en-US" sz="2000"/>
              <a:t>出</a:t>
            </a:r>
            <a:r>
              <a:rPr lang="en-US" altLang="zh-CN" sz="2000"/>
              <a:t>6</a:t>
            </a:r>
            <a:r>
              <a:rPr lang="zh-CN" altLang="en-US" sz="2000"/>
              <a:t>，</a:t>
            </a:r>
            <a:r>
              <a:rPr lang="en-US" altLang="zh-CN" sz="2000"/>
              <a:t>A</a:t>
            </a:r>
            <a:r>
              <a:rPr lang="zh-CN" altLang="en-US" sz="2000"/>
              <a:t>手里剩</a:t>
            </a:r>
            <a:r>
              <a:rPr lang="en-US" altLang="zh-CN" sz="2000"/>
              <a:t>55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出</a:t>
            </a:r>
            <a:r>
              <a:rPr lang="en-US" altLang="zh-CN" sz="2000"/>
              <a:t>2</a:t>
            </a:r>
            <a:r>
              <a:rPr lang="zh-CN" altLang="en-US" sz="2000"/>
              <a:t>，发现前面有</a:t>
            </a:r>
            <a:r>
              <a:rPr lang="en-US" altLang="zh-CN" sz="2000"/>
              <a:t>2</a:t>
            </a:r>
            <a:r>
              <a:rPr lang="zh-CN" altLang="en-US" sz="2000"/>
              <a:t>，全部收走到自己手里，它手上的牌即是：</a:t>
            </a:r>
            <a:r>
              <a:rPr lang="en-US" altLang="zh-CN" sz="2000"/>
              <a:t>264312</a:t>
            </a:r>
            <a:r>
              <a:rPr lang="zh-CN" altLang="en-US" sz="2000"/>
              <a:t>桌子上没有牌；依次类推，直到某人先出完牌为止，则对方是胜者。</a:t>
            </a:r>
          </a:p>
          <a:p>
            <a:r>
              <a:rPr lang="zh-CN" altLang="en-US" sz="2000"/>
              <a:t>编写程序，模拟显示出桌子上和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两位同学手里牌的变化过程，并判断谁是胜者以及此时胜者手里的牌的状态。</a:t>
            </a:r>
            <a:r>
              <a:rPr lang="zh-CN" altLang="en-US" sz="2000">
                <a:solidFill>
                  <a:srgbClr val="FF0000"/>
                </a:solidFill>
              </a:rPr>
              <a:t>详细案例见</a:t>
            </a:r>
            <a:r>
              <a:rPr lang="en-US" altLang="zh-CN" sz="2000">
                <a:solidFill>
                  <a:srgbClr val="FF0000"/>
                </a:solidFill>
              </a:rPr>
              <a:t>QQ</a:t>
            </a:r>
            <a:r>
              <a:rPr lang="zh-CN" altLang="en-US" sz="2000">
                <a:solidFill>
                  <a:srgbClr val="FF0000"/>
                </a:solidFill>
              </a:rPr>
              <a:t>群文件。</a:t>
            </a:r>
          </a:p>
          <a:p>
            <a:endParaRPr lang="zh-CN" altLang="zh-CN" sz="2000" dirty="0"/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5119973" y="6216502"/>
            <a:ext cx="4388549" cy="41157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958" tIns="46479" rIns="92958" bIns="46479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59231"/>
            <a:ext cx="12190413" cy="357271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2958" tIns="46479" rIns="92958" bIns="46479" rtlCol="0" anchor="ctr" anchorCtr="1"/>
          <a:lstStyle/>
          <a:p>
            <a:r>
              <a:rPr lang="zh-CN" altLang="en-US" sz="15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0413" cy="490308"/>
            <a:chOff x="0" y="0"/>
            <a:chExt cx="5715000" cy="653592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119078" y="0"/>
              <a:ext cx="1905000" cy="635001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715361" y="145593"/>
              <a:ext cx="2286000" cy="507999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15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11" name="图片 10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44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ADT</a:t>
            </a:r>
            <a:r>
              <a:rPr lang="zh-CN" altLang="en-US" smtClean="0"/>
              <a:t>’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835794"/>
            <a:ext cx="79152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10" y="621482"/>
            <a:ext cx="80486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10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" y="225945"/>
            <a:ext cx="2290411" cy="498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65" y="332734"/>
            <a:ext cx="6870545" cy="3401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3302" y="332733"/>
            <a:ext cx="1931801" cy="46095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4314" y="5518509"/>
            <a:ext cx="2278047" cy="447809"/>
          </a:xfrm>
          <a:prstGeom prst="rect">
            <a:avLst/>
          </a:prstGeom>
        </p:spPr>
        <p:txBody>
          <a:bodyPr wrap="none" lIns="92958" tIns="46479" rIns="92958" bIns="46479">
            <a:spAutoFit/>
          </a:bodyPr>
          <a:lstStyle/>
          <a:p>
            <a:r>
              <a:rPr lang="en-US" altLang="zh-CN"/>
              <a:t>(a)</a:t>
            </a:r>
            <a:r>
              <a:rPr lang="zh-CN" altLang="zh-CN"/>
              <a:t>出牌前的状态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57027" y="4942312"/>
            <a:ext cx="6239068" cy="447809"/>
          </a:xfrm>
          <a:prstGeom prst="rect">
            <a:avLst/>
          </a:prstGeom>
        </p:spPr>
        <p:txBody>
          <a:bodyPr wrap="none" lIns="92958" tIns="46479" rIns="92958" bIns="46479">
            <a:spAutoFit/>
          </a:bodyPr>
          <a:lstStyle/>
          <a:p>
            <a:r>
              <a:rPr lang="en-US" altLang="zh-CN"/>
              <a:t>(b)desk</a:t>
            </a:r>
            <a:r>
              <a:rPr lang="zh-CN" altLang="zh-CN"/>
              <a:t>栈中</a:t>
            </a:r>
            <a:r>
              <a:rPr lang="en-US" altLang="zh-CN"/>
              <a:t>1</a:t>
            </a:r>
            <a:r>
              <a:rPr lang="zh-CN" altLang="zh-CN"/>
              <a:t>前面的牌依次入临时栈和临时队列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221639" y="5703218"/>
            <a:ext cx="2262017" cy="447809"/>
          </a:xfrm>
          <a:prstGeom prst="rect">
            <a:avLst/>
          </a:prstGeom>
        </p:spPr>
        <p:txBody>
          <a:bodyPr wrap="none" lIns="92958" tIns="46479" rIns="92958" bIns="46479">
            <a:spAutoFit/>
          </a:bodyPr>
          <a:lstStyle/>
          <a:p>
            <a:r>
              <a:rPr lang="en-US" altLang="zh-CN"/>
              <a:t>(c)</a:t>
            </a:r>
            <a:r>
              <a:rPr lang="zh-CN" altLang="zh-CN"/>
              <a:t>出牌后的状态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21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3799"/>
            <a:ext cx="2179419" cy="508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图片 215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79" y="253799"/>
            <a:ext cx="6929185" cy="33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215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86" y="253799"/>
            <a:ext cx="1729853" cy="483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3938" y="5504701"/>
            <a:ext cx="2551840" cy="624780"/>
          </a:xfrm>
          <a:prstGeom prst="rect">
            <a:avLst/>
          </a:prstGeom>
        </p:spPr>
        <p:txBody>
          <a:bodyPr wrap="none" lIns="92958" tIns="46479" rIns="92958" bIns="46479">
            <a:spAutoFit/>
          </a:bodyPr>
          <a:lstStyle/>
          <a:p>
            <a:pPr indent="271127" algn="ctr">
              <a:lnSpc>
                <a:spcPct val="150000"/>
              </a:lnSpc>
            </a:pPr>
            <a:r>
              <a:rPr lang="en-US" altLang="zh-CN" kern="0"/>
              <a:t>(a)</a:t>
            </a:r>
            <a:r>
              <a:rPr lang="zh-CN" altLang="zh-CN" kern="0"/>
              <a:t>出牌前的状态</a:t>
            </a:r>
            <a:endParaRPr lang="zh-CN" altLang="zh-CN" kern="100">
              <a:latin typeface="Times New Roman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0792" y="4366115"/>
            <a:ext cx="6068829" cy="624780"/>
          </a:xfrm>
          <a:prstGeom prst="rect">
            <a:avLst/>
          </a:prstGeom>
        </p:spPr>
        <p:txBody>
          <a:bodyPr wrap="none" lIns="92958" tIns="46479" rIns="92958" bIns="46479">
            <a:spAutoFit/>
          </a:bodyPr>
          <a:lstStyle/>
          <a:p>
            <a:pPr indent="271127" algn="ctr">
              <a:lnSpc>
                <a:spcPct val="150000"/>
              </a:lnSpc>
            </a:pPr>
            <a:r>
              <a:rPr lang="en-US" altLang="zh-CN" kern="0"/>
              <a:t>(b)desk</a:t>
            </a:r>
            <a:r>
              <a:rPr lang="zh-CN" altLang="zh-CN" kern="0"/>
              <a:t>栈中全部牌依次入临时栈和临时队列</a:t>
            </a:r>
            <a:endParaRPr lang="zh-CN" altLang="zh-CN" kern="100">
              <a:latin typeface="Times New Roman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71943" y="5734584"/>
            <a:ext cx="2535810" cy="624780"/>
          </a:xfrm>
          <a:prstGeom prst="rect">
            <a:avLst/>
          </a:prstGeom>
        </p:spPr>
        <p:txBody>
          <a:bodyPr wrap="none" lIns="92958" tIns="46479" rIns="92958" bIns="46479">
            <a:spAutoFit/>
          </a:bodyPr>
          <a:lstStyle/>
          <a:p>
            <a:pPr indent="271127" algn="ctr">
              <a:lnSpc>
                <a:spcPct val="150000"/>
              </a:lnSpc>
            </a:pPr>
            <a:r>
              <a:rPr lang="en-US" altLang="zh-CN" kern="100"/>
              <a:t>(c)</a:t>
            </a:r>
            <a:r>
              <a:rPr lang="zh-CN" altLang="zh-CN" kern="100"/>
              <a:t>出牌后的状态</a:t>
            </a:r>
            <a:endParaRPr lang="zh-CN" altLang="zh-CN" kern="10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613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mtClean="0"/>
              <a:t>将</a:t>
            </a:r>
            <a:r>
              <a:rPr lang="en-US" altLang="zh-CN"/>
              <a:t>2</a:t>
            </a:r>
            <a:r>
              <a:rPr lang="zh-CN" altLang="en-US"/>
              <a:t>个递增有序表合并成一个递减有序表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514350" indent="-514350">
              <a:buAutoNum type="arabicPeriod"/>
            </a:pPr>
            <a:r>
              <a:rPr lang="zh-CN" altLang="en-US" smtClean="0"/>
              <a:t>带头结点的循环链表下删除</a:t>
            </a:r>
            <a:r>
              <a:rPr lang="en-US" altLang="zh-CN" smtClean="0"/>
              <a:t>i</a:t>
            </a:r>
            <a:r>
              <a:rPr lang="zh-CN" altLang="en-US" smtClean="0"/>
              <a:t>号结点。</a:t>
            </a:r>
            <a:endParaRPr lang="zh-CN" altLang="en-US"/>
          </a:p>
          <a:p>
            <a:pPr marL="0" indent="0"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假设</a:t>
            </a:r>
            <a:r>
              <a:rPr lang="zh-CN" altLang="en-US"/>
              <a:t>有两个单链表，他们在某个结点处汇合变成一个单链表，两个单链表的头指针已知，但是交汇的结点未知，两个链表在交汇结点前面的结点数也是未知的，设计算法，确定交汇结点位置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更多练习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9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20074"/>
              </p:ext>
            </p:extLst>
          </p:nvPr>
        </p:nvGraphicFramePr>
        <p:xfrm>
          <a:off x="2031735" y="720813"/>
          <a:ext cx="812694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96"/>
                <a:gridCol w="580496"/>
                <a:gridCol w="580496"/>
                <a:gridCol w="580496"/>
                <a:gridCol w="580496"/>
                <a:gridCol w="580496"/>
                <a:gridCol w="580496"/>
                <a:gridCol w="580496"/>
                <a:gridCol w="580496"/>
                <a:gridCol w="580496"/>
                <a:gridCol w="580496"/>
                <a:gridCol w="580496"/>
                <a:gridCol w="580496"/>
                <a:gridCol w="580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13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96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815309" y="932943"/>
            <a:ext cx="10736814" cy="547387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mtClean="0"/>
              <a:t>Python</a:t>
            </a:r>
            <a:r>
              <a:rPr lang="zh-CN" altLang="en-US" smtClean="0"/>
              <a:t>列表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/>
              <a:t>表元素可不同构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 smtClean="0"/>
              <a:t>实现</a:t>
            </a:r>
            <a:r>
              <a:rPr lang="en-US" altLang="zh-CN" smtClean="0"/>
              <a:t>ADT</a:t>
            </a:r>
            <a:r>
              <a:rPr lang="zh-CN" altLang="en-US"/>
              <a:t>中的全部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smtClean="0"/>
              <a:t>Python</a:t>
            </a:r>
            <a:r>
              <a:rPr lang="zh-CN" altLang="en-US" smtClean="0"/>
              <a:t>字符串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/>
              <a:t>表</a:t>
            </a:r>
            <a:r>
              <a:rPr lang="zh-CN" altLang="en-US" smtClean="0"/>
              <a:t>中元素限定为单个字符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字符串操作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smtClean="0"/>
              <a:t>Python</a:t>
            </a:r>
            <a:r>
              <a:rPr lang="zh-CN" altLang="en-US" smtClean="0"/>
              <a:t>元组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表不可以改变，不能修改、添加、删除元素，只能按位序访问</a:t>
            </a:r>
            <a:endParaRPr lang="en-US" altLang="zh-CN" smtClean="0"/>
          </a:p>
          <a:p>
            <a:pPr>
              <a:lnSpc>
                <a:spcPct val="120000"/>
              </a:lnSpc>
            </a:pPr>
            <a:endParaRPr lang="en-US" altLang="zh-CN" smtClean="0"/>
          </a:p>
          <a:p>
            <a:pPr>
              <a:lnSpc>
                <a:spcPct val="120000"/>
              </a:lnSpc>
            </a:pPr>
            <a:endParaRPr lang="en-US" altLang="zh-CN" sz="2100"/>
          </a:p>
        </p:txBody>
      </p:sp>
      <p:sp>
        <p:nvSpPr>
          <p:cNvPr id="2" name="矩形 1"/>
          <p:cNvSpPr/>
          <p:nvPr/>
        </p:nvSpPr>
        <p:spPr>
          <a:xfrm>
            <a:off x="6479199" y="5350452"/>
            <a:ext cx="6095207" cy="472298"/>
          </a:xfrm>
          <a:prstGeom prst="rect">
            <a:avLst/>
          </a:prstGeom>
        </p:spPr>
        <p:txBody>
          <a:bodyPr lIns="117211" tIns="58605" rIns="117211" bIns="58605">
            <a:spAutoFit/>
          </a:bodyPr>
          <a:lstStyle/>
          <a:p>
            <a:r>
              <a:rPr lang="zh-CN" altLang="en-US" b="1" dirty="0" smtClean="0">
                <a:solidFill>
                  <a:srgbClr val="00007D"/>
                </a:solidFill>
                <a:ea typeface="楷体_GB2312" pitchFamily="49" charset="-122"/>
              </a:rPr>
              <a:t> 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</a:t>
            </a:r>
            <a:r>
              <a:rPr lang="zh-CN" altLang="en-US" smtClean="0"/>
              <a:t>内置线性结构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81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张玉华汉字的世界任你纵横2019.11.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张玉华汉字的世界任你纵横2019.11.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12646</TotalTime>
  <Words>4489</Words>
  <Application>Microsoft Office PowerPoint</Application>
  <PresentationFormat>自定义</PresentationFormat>
  <Paragraphs>761</Paragraphs>
  <Slides>83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85" baseType="lpstr">
      <vt:lpstr>张玉华汉字的世界任你纵横2019.11.7</vt:lpstr>
      <vt:lpstr>1_张玉华汉字的世界任你纵横2019.11.7</vt:lpstr>
      <vt:lpstr>05周（线性表）</vt:lpstr>
      <vt:lpstr>主要学习内容</vt:lpstr>
      <vt:lpstr>线性表概念及性质</vt:lpstr>
      <vt:lpstr>线性表</vt:lpstr>
      <vt:lpstr>线性表特点</vt:lpstr>
      <vt:lpstr>线性结构分类</vt:lpstr>
      <vt:lpstr>线性表的抽象数据类型ADT</vt:lpstr>
      <vt:lpstr>ADT’</vt:lpstr>
      <vt:lpstr>Python内置线性结构</vt:lpstr>
      <vt:lpstr>线性表的存储</vt:lpstr>
      <vt:lpstr>线性表的顺序存储</vt:lpstr>
      <vt:lpstr>顺序存储</vt:lpstr>
      <vt:lpstr>元素内置的顺序表</vt:lpstr>
      <vt:lpstr>元素外置的顺序表</vt:lpstr>
      <vt:lpstr>顺序表特点及简化表示</vt:lpstr>
      <vt:lpstr>顺序表存储1：用Python列表直接表示</vt:lpstr>
      <vt:lpstr>Python列表的存储</vt:lpstr>
      <vt:lpstr>PowerPoint 演示文稿</vt:lpstr>
      <vt:lpstr>Python列表的空间递增机制</vt:lpstr>
      <vt:lpstr>顺序表存储2：用python的list封装实现</vt:lpstr>
      <vt:lpstr>顺序表存储3：利用底层C数组实现顺序表</vt:lpstr>
      <vt:lpstr>初始化</vt:lpstr>
      <vt:lpstr>判空、求长度、清空</vt:lpstr>
      <vt:lpstr>插入insert(self, i, item)</vt:lpstr>
      <vt:lpstr>数组空间扩容</vt:lpstr>
      <vt:lpstr>按位置删除def remove(self, i)</vt:lpstr>
      <vt:lpstr>按值查找</vt:lpstr>
      <vt:lpstr>按位置读写</vt:lpstr>
      <vt:lpstr>总结（不局限仅在python中实现）</vt:lpstr>
      <vt:lpstr>适用场合</vt:lpstr>
      <vt:lpstr>线性表的链式实现</vt:lpstr>
      <vt:lpstr>实现方法1：单链表</vt:lpstr>
      <vt:lpstr>结点类</vt:lpstr>
      <vt:lpstr>链表类</vt:lpstr>
      <vt:lpstr>初始化、判空、求长度</vt:lpstr>
      <vt:lpstr>列表清空def clear(self):</vt:lpstr>
      <vt:lpstr>读取i号元素 def retrieve(self, i):</vt:lpstr>
      <vt:lpstr>将元素item插入到表的i号位置</vt:lpstr>
      <vt:lpstr>删除i号位置的元素</vt:lpstr>
      <vt:lpstr>表头结点的作用</vt:lpstr>
      <vt:lpstr>小结</vt:lpstr>
      <vt:lpstr>实现方法2：循环链表</vt:lpstr>
      <vt:lpstr>循环链表类的实现</vt:lpstr>
      <vt:lpstr>插入算法</vt:lpstr>
      <vt:lpstr>删除算法(自行完成）</vt:lpstr>
      <vt:lpstr>循环链表与单链表</vt:lpstr>
      <vt:lpstr>设尾指针的循环链表</vt:lpstr>
      <vt:lpstr>循环链表的特点</vt:lpstr>
      <vt:lpstr>实现方法3：双向链表</vt:lpstr>
      <vt:lpstr>双向非循环链表</vt:lpstr>
      <vt:lpstr>双向循环链表</vt:lpstr>
      <vt:lpstr>双向循环链表类</vt:lpstr>
      <vt:lpstr>插入操作</vt:lpstr>
      <vt:lpstr>插入方法</vt:lpstr>
      <vt:lpstr>删除算法（自行完成）</vt:lpstr>
      <vt:lpstr>双向链表特点</vt:lpstr>
      <vt:lpstr>有序表</vt:lpstr>
      <vt:lpstr>有序表类</vt:lpstr>
      <vt:lpstr>链表种类</vt:lpstr>
      <vt:lpstr>各种链表实现的比较</vt:lpstr>
      <vt:lpstr>链表结构优缺点</vt:lpstr>
      <vt:lpstr>适用场合</vt:lpstr>
      <vt:lpstr>顺序表与链表基本操作时间复杂度</vt:lpstr>
      <vt:lpstr>顺序表与链表的比较</vt:lpstr>
      <vt:lpstr>自顶向下的数据结构层次</vt:lpstr>
      <vt:lpstr>线性表应用</vt:lpstr>
      <vt:lpstr>集合运算</vt:lpstr>
      <vt:lpstr>集合运算</vt:lpstr>
      <vt:lpstr>有序表表示集合求交集</vt:lpstr>
      <vt:lpstr>链表下算法举例</vt:lpstr>
      <vt:lpstr>举例1</vt:lpstr>
      <vt:lpstr>PowerPoint 演示文稿</vt:lpstr>
      <vt:lpstr>PowerPoint 演示文稿</vt:lpstr>
      <vt:lpstr>举例2</vt:lpstr>
      <vt:lpstr>举例3</vt:lpstr>
      <vt:lpstr>练习和答疑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更多练习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 算法概述    </dc:title>
  <dc:creator>Windows User</dc:creator>
  <cp:lastModifiedBy>Windows User</cp:lastModifiedBy>
  <cp:revision>370</cp:revision>
  <dcterms:created xsi:type="dcterms:W3CDTF">2020-02-21T12:53:37Z</dcterms:created>
  <dcterms:modified xsi:type="dcterms:W3CDTF">2020-06-11T03:53:02Z</dcterms:modified>
</cp:coreProperties>
</file>