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13"/>
  </p:notesMasterIdLst>
  <p:sldIdLst>
    <p:sldId id="308" r:id="rId3"/>
    <p:sldId id="309" r:id="rId4"/>
    <p:sldId id="541" r:id="rId5"/>
    <p:sldId id="374" r:id="rId6"/>
    <p:sldId id="545" r:id="rId7"/>
    <p:sldId id="550" r:id="rId8"/>
    <p:sldId id="554" r:id="rId9"/>
    <p:sldId id="555" r:id="rId10"/>
    <p:sldId id="584" r:id="rId11"/>
    <p:sldId id="585" r:id="rId12"/>
    <p:sldId id="551" r:id="rId13"/>
    <p:sldId id="552" r:id="rId14"/>
    <p:sldId id="588" r:id="rId15"/>
    <p:sldId id="590" r:id="rId16"/>
    <p:sldId id="589" r:id="rId17"/>
    <p:sldId id="592" r:id="rId18"/>
    <p:sldId id="593" r:id="rId19"/>
    <p:sldId id="591" r:id="rId20"/>
    <p:sldId id="563" r:id="rId21"/>
    <p:sldId id="594" r:id="rId22"/>
    <p:sldId id="599" r:id="rId23"/>
    <p:sldId id="596" r:id="rId24"/>
    <p:sldId id="600" r:id="rId25"/>
    <p:sldId id="598" r:id="rId26"/>
    <p:sldId id="547" r:id="rId27"/>
    <p:sldId id="549" r:id="rId28"/>
    <p:sldId id="548" r:id="rId29"/>
    <p:sldId id="559" r:id="rId30"/>
    <p:sldId id="560" r:id="rId31"/>
    <p:sldId id="561" r:id="rId32"/>
    <p:sldId id="607" r:id="rId33"/>
    <p:sldId id="565" r:id="rId34"/>
    <p:sldId id="566" r:id="rId35"/>
    <p:sldId id="567" r:id="rId36"/>
    <p:sldId id="570" r:id="rId37"/>
    <p:sldId id="572" r:id="rId38"/>
    <p:sldId id="568" r:id="rId39"/>
    <p:sldId id="571" r:id="rId40"/>
    <p:sldId id="569" r:id="rId41"/>
    <p:sldId id="602" r:id="rId42"/>
    <p:sldId id="573" r:id="rId43"/>
    <p:sldId id="606" r:id="rId44"/>
    <p:sldId id="574" r:id="rId45"/>
    <p:sldId id="578" r:id="rId46"/>
    <p:sldId id="579" r:id="rId47"/>
    <p:sldId id="576" r:id="rId48"/>
    <p:sldId id="581" r:id="rId49"/>
    <p:sldId id="580" r:id="rId50"/>
    <p:sldId id="582" r:id="rId51"/>
    <p:sldId id="612" r:id="rId52"/>
    <p:sldId id="608" r:id="rId53"/>
    <p:sldId id="609" r:id="rId54"/>
    <p:sldId id="610" r:id="rId55"/>
    <p:sldId id="614" r:id="rId56"/>
    <p:sldId id="613" r:id="rId57"/>
    <p:sldId id="619" r:id="rId58"/>
    <p:sldId id="617" r:id="rId59"/>
    <p:sldId id="615" r:id="rId60"/>
    <p:sldId id="616" r:id="rId61"/>
    <p:sldId id="618" r:id="rId62"/>
    <p:sldId id="378" r:id="rId63"/>
    <p:sldId id="621" r:id="rId64"/>
    <p:sldId id="507" r:id="rId65"/>
    <p:sldId id="620" r:id="rId66"/>
    <p:sldId id="624" r:id="rId67"/>
    <p:sldId id="622" r:id="rId68"/>
    <p:sldId id="623" r:id="rId69"/>
    <p:sldId id="625" r:id="rId70"/>
    <p:sldId id="626" r:id="rId71"/>
    <p:sldId id="627" r:id="rId72"/>
    <p:sldId id="628" r:id="rId73"/>
    <p:sldId id="629" r:id="rId74"/>
    <p:sldId id="630" r:id="rId75"/>
    <p:sldId id="631" r:id="rId76"/>
    <p:sldId id="632" r:id="rId77"/>
    <p:sldId id="633" r:id="rId78"/>
    <p:sldId id="634" r:id="rId79"/>
    <p:sldId id="635" r:id="rId80"/>
    <p:sldId id="636" r:id="rId81"/>
    <p:sldId id="637" r:id="rId82"/>
    <p:sldId id="638" r:id="rId83"/>
    <p:sldId id="639" r:id="rId84"/>
    <p:sldId id="640" r:id="rId85"/>
    <p:sldId id="641" r:id="rId86"/>
    <p:sldId id="642" r:id="rId87"/>
    <p:sldId id="643" r:id="rId88"/>
    <p:sldId id="644" r:id="rId89"/>
    <p:sldId id="645" r:id="rId90"/>
    <p:sldId id="646" r:id="rId91"/>
    <p:sldId id="647" r:id="rId92"/>
    <p:sldId id="648" r:id="rId93"/>
    <p:sldId id="649" r:id="rId94"/>
    <p:sldId id="650" r:id="rId95"/>
    <p:sldId id="651" r:id="rId96"/>
    <p:sldId id="652" r:id="rId97"/>
    <p:sldId id="653" r:id="rId98"/>
    <p:sldId id="654" r:id="rId99"/>
    <p:sldId id="655" r:id="rId100"/>
    <p:sldId id="656" r:id="rId101"/>
    <p:sldId id="657" r:id="rId102"/>
    <p:sldId id="658" r:id="rId103"/>
    <p:sldId id="659" r:id="rId104"/>
    <p:sldId id="660" r:id="rId105"/>
    <p:sldId id="661" r:id="rId106"/>
    <p:sldId id="662" r:id="rId107"/>
    <p:sldId id="663" r:id="rId108"/>
    <p:sldId id="664" r:id="rId109"/>
    <p:sldId id="665" r:id="rId110"/>
    <p:sldId id="666" r:id="rId111"/>
    <p:sldId id="667" r:id="rId112"/>
  </p:sldIdLst>
  <p:sldSz cx="12190413" cy="6859588"/>
  <p:notesSz cx="6858000" cy="9144000"/>
  <p:defaultTextStyle>
    <a:defPPr>
      <a:defRPr lang="zh-CN"/>
    </a:defPPr>
    <a:lvl1pPr marL="0" algn="l" defTabSz="1172121" rtl="0" eaLnBrk="1" latinLnBrk="0" hangingPunct="1">
      <a:defRPr sz="2300" kern="1200">
        <a:solidFill>
          <a:schemeClr val="tx1"/>
        </a:solidFill>
        <a:latin typeface="+mn-lt"/>
        <a:ea typeface="+mn-ea"/>
        <a:cs typeface="+mn-cs"/>
      </a:defRPr>
    </a:lvl1pPr>
    <a:lvl2pPr marL="586060" algn="l" defTabSz="1172121" rtl="0" eaLnBrk="1" latinLnBrk="0" hangingPunct="1">
      <a:defRPr sz="2300" kern="1200">
        <a:solidFill>
          <a:schemeClr val="tx1"/>
        </a:solidFill>
        <a:latin typeface="+mn-lt"/>
        <a:ea typeface="+mn-ea"/>
        <a:cs typeface="+mn-cs"/>
      </a:defRPr>
    </a:lvl2pPr>
    <a:lvl3pPr marL="1172121" algn="l" defTabSz="1172121" rtl="0" eaLnBrk="1" latinLnBrk="0" hangingPunct="1">
      <a:defRPr sz="2300" kern="1200">
        <a:solidFill>
          <a:schemeClr val="tx1"/>
        </a:solidFill>
        <a:latin typeface="+mn-lt"/>
        <a:ea typeface="+mn-ea"/>
        <a:cs typeface="+mn-cs"/>
      </a:defRPr>
    </a:lvl3pPr>
    <a:lvl4pPr marL="1758180" algn="l" defTabSz="1172121" rtl="0" eaLnBrk="1" latinLnBrk="0" hangingPunct="1">
      <a:defRPr sz="2300" kern="1200">
        <a:solidFill>
          <a:schemeClr val="tx1"/>
        </a:solidFill>
        <a:latin typeface="+mn-lt"/>
        <a:ea typeface="+mn-ea"/>
        <a:cs typeface="+mn-cs"/>
      </a:defRPr>
    </a:lvl4pPr>
    <a:lvl5pPr marL="2344241" algn="l" defTabSz="1172121" rtl="0" eaLnBrk="1" latinLnBrk="0" hangingPunct="1">
      <a:defRPr sz="2300" kern="1200">
        <a:solidFill>
          <a:schemeClr val="tx1"/>
        </a:solidFill>
        <a:latin typeface="+mn-lt"/>
        <a:ea typeface="+mn-ea"/>
        <a:cs typeface="+mn-cs"/>
      </a:defRPr>
    </a:lvl5pPr>
    <a:lvl6pPr marL="2930299" algn="l" defTabSz="1172121" rtl="0" eaLnBrk="1" latinLnBrk="0" hangingPunct="1">
      <a:defRPr sz="2300" kern="1200">
        <a:solidFill>
          <a:schemeClr val="tx1"/>
        </a:solidFill>
        <a:latin typeface="+mn-lt"/>
        <a:ea typeface="+mn-ea"/>
        <a:cs typeface="+mn-cs"/>
      </a:defRPr>
    </a:lvl6pPr>
    <a:lvl7pPr marL="3516359" algn="l" defTabSz="1172121" rtl="0" eaLnBrk="1" latinLnBrk="0" hangingPunct="1">
      <a:defRPr sz="2300" kern="1200">
        <a:solidFill>
          <a:schemeClr val="tx1"/>
        </a:solidFill>
        <a:latin typeface="+mn-lt"/>
        <a:ea typeface="+mn-ea"/>
        <a:cs typeface="+mn-cs"/>
      </a:defRPr>
    </a:lvl7pPr>
    <a:lvl8pPr marL="4102421" algn="l" defTabSz="1172121" rtl="0" eaLnBrk="1" latinLnBrk="0" hangingPunct="1">
      <a:defRPr sz="2300" kern="1200">
        <a:solidFill>
          <a:schemeClr val="tx1"/>
        </a:solidFill>
        <a:latin typeface="+mn-lt"/>
        <a:ea typeface="+mn-ea"/>
        <a:cs typeface="+mn-cs"/>
      </a:defRPr>
    </a:lvl8pPr>
    <a:lvl9pPr marL="4688482" algn="l" defTabSz="1172121"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449" autoAdjust="0"/>
    <p:restoredTop sz="91218" autoAdjust="0"/>
  </p:normalViewPr>
  <p:slideViewPr>
    <p:cSldViewPr>
      <p:cViewPr>
        <p:scale>
          <a:sx n="90" d="100"/>
          <a:sy n="90" d="100"/>
        </p:scale>
        <p:origin x="-2172" y="-546"/>
      </p:cViewPr>
      <p:guideLst>
        <p:guide orient="horz" pos="2161"/>
        <p:guide pos="3840"/>
      </p:guideLst>
    </p:cSldViewPr>
  </p:slideViewPr>
  <p:notesTextViewPr>
    <p:cViewPr>
      <p:scale>
        <a:sx n="1" d="1"/>
        <a:sy n="1" d="1"/>
      </p:scale>
      <p:origin x="0" y="0"/>
    </p:cViewPr>
  </p:notesTextViewPr>
  <p:sorterViewPr>
    <p:cViewPr>
      <p:scale>
        <a:sx n="140" d="100"/>
        <a:sy n="140" d="100"/>
      </p:scale>
      <p:origin x="0" y="6936"/>
    </p:cViewPr>
  </p:sorterViewPr>
  <p:notesViewPr>
    <p:cSldViewPr>
      <p:cViewPr varScale="1">
        <p:scale>
          <a:sx n="83" d="100"/>
          <a:sy n="83" d="100"/>
        </p:scale>
        <p:origin x="-574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ink/ink1.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4-07T07:29:41.945"/>
    </inkml:context>
    <inkml:brush xml:id="br0">
      <inkml:brushProperty name="width" value="0.05292" units="cm"/>
      <inkml:brushProperty name="height" value="0.05292" units="cm"/>
      <inkml:brushProperty name="color" value="#FF0000"/>
    </inkml:brush>
  </inkml:definitions>
  <inkml:trace contextRef="#ctx0" brushRef="#br0">24347 16531,'-18'0,"0"0,1 0,-1 0,-17 18,17 0,-17-1,0 1,35 0,-36-18,36 17,-17-17,17 18,-18-18,18 18,-18-1,1 1,17 0,-18-1,18 1,-17-1,-1 1,18 0,0-1,0 1,0 0,0-1,0 1,0 0,0-1,0 1,0 0,18-1,-18 1,17-18,-17 17,18-17,-1 0,1 0,0 0,17 0,-17 0,-1 0,1 0,0-17,-1-1,1 18,0 0,-18-17,17 17,-17-18,0 0,0 1,0-1,0 0,0 1,0-1,0 0,-17 1,-1 17,0 0,1 0,-1 0,0 0,1 0,-1 0,0 0,1 0,-1 0,0 0,1 0,-1 0,18 17</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4-08T13:26:07.879"/>
    </inkml:context>
    <inkml:brush xml:id="br0">
      <inkml:brushProperty name="width" value="0.05292" units="cm"/>
      <inkml:brushProperty name="height" value="0.05292" units="cm"/>
      <inkml:brushProperty name="color" value="#FF0000"/>
    </inkml:brush>
  </inkml:definitions>
  <inkml:trace contextRef="#ctx0" brushRef="#br0">3264 7745,'0'18,"0"0,0-1,0 1,0-1,0 1,0 0,0-1,0 1,0 0,0 17,0-17,0-1,0 1,0 0,0-1,0 1,0-1,0 1,0 0,0-1,0 1,0 0,0-1,0 1,0 0,0-1,0 1,0 0,0-1,0 1,0-1,0 1,0 0,0-1,0 1,0 0,-18 17,18-17,0-1,0 1,0 0,0-1,0 1,0-1,0 1,0 0,0-1,0 1,0 0,0-1,0 1,18-18,17 0,-17 0,17 0,0 0,0 0,-17 0,0 0,17 0,-17 0,-1 0,1 0,17 0,-17 0,17 0,0 18,1-18,-19 0,19 0,-19 0,19 0,-1 0,-17 0,-1 0,18 0,-17 0,0 0,-1 0,36 0,-17 0,-1 0,0 0,-17 0,17 0,0 0,36 0,-53 0,70 0,-71 0,54 0,-36 0,1 0,-1 0,0 0,-17 0,17 0,0 0,-17 0,17 0,-17 0,17 0,-17 0,0 17,17-17,0 0,-17 0,-1 0,1 0,0 0,-1 0,1 0,0 0,-1 0,1 0,0 0,17 0,-18 0,1 0,0 0,-1 0,1 0,0 0</inkml:trace>
  <inkml:trace contextRef="#ctx0" brushRef="#br0" timeOffset="4608.3328">3317 7728,'17'0,"1"0,35 0,-36 0,19 0,-19 0,19 0,17 0,0 0,-18 0,18 0,-18 0,18 0,0 0,-18 0,0 0,18 17,-17-17,17 0,0 18,-1-18,-16 0,17 18,-18-18,18 0,0 0,-18 0,18 0,-18 17,18-17,-17 0,16 18,1-18,-17 0,-1 17,0-17,1 0,-1 0,0 0,0 0,1 18,-1-18,-17 0,35 0,35 18,-53-1,53-17,-52 0,52 18,-53-18,18 0,-35 0,-1 0,1 0,0 0,-1 0,1 0,-1 0,1 0,0 0,-1 0,1 0,0 0,-1 0,1 0,0 0,-18 18,0-1,0 1,0 0,0-1,0 1,0 0,0-1,0 1,0-1,0 1,0 0,0-1,0 1,0 0,0-1,0 1,0 0,0-1,0 1,0 17,0-17,0 17,0-17,0 17,0-17,0-1,0 19,0-1,0-17,0-1,0 1,0-1,0 1,0 0,0-1,0 1,0 0,0-1</inkml:trace>
  <inkml:trace contextRef="#ctx0" brushRef="#br0" timeOffset="5802.1562">5046 8733,'17'0,"1"0,0 0,-1 0,18 0,-17 0,0 0,17 0,0-17,-17 17,0 0,17 0,0 0,0 0,1 0,-19 0,19 0,-1 0,-17 0,-1 0,19 0,-36-18,17 18,1 0,-1 0,1 0,0 0,-1 0,1 0,0 0,-1 0,1 0</inkml:trace>
  <inkml:trace contextRef="#ctx0" brushRef="#br0" timeOffset="9675.8117">5398 8345,'18'0,"-18"18,18-1,-18 1,0 0,17-18,-17 17,18 1,-18 0,0-1,18 1,-18 0,0-1,17 1,-17-1,0 1,0 0,18-18,-18 17,0 1,18-18,-18 18,17-18,-17 17,0 1,0 0,18-18,-18 17,0 1,18 0,-18-1,0 1,17-1,1-17,-18 18,17-18,-17 18,18 17,0-35,-18 18,17-1,-17 1,18-18,-18 18,18-1,-1 1,1 0,0-18,-18 17,35-17,-35 18,18-1,-1 1,1-18,-1 18,1-1,0-17,-1 18,1 0,0-18,-18 17,17-17,1 18,0 0,-1-18,-17 17,18-17,0 0,-18 18,0 0,17-18,1 0,-1 0,1 17,0-17,-1 18,-17-1,18-17,0 0,-1 18,1-18,-18 18,18-18,-1 0,1 0,-18 17,18-17,-1 0,1 18,-1-18,1 0,17 0,-17 0,0 0,-1 18,1-18,0 0,-1 0,1 0,0 0,-1 0,1 0,-1 0,1 0,-18 17,18-17,-1 0,1 0,0 0,-1 0,-17 18,18-18,0 0,-1 18,1-18,0 0,-1 0,1 0,-1 0,1 0,0 0,-1 0,1 0,0 17,-1-17,1 0,0 0,-1 0,1 0,0 0</inkml:trace>
  <inkml:trace contextRef="#ctx0" brushRef="#br0" timeOffset="11447.9274">4552 7869,'-18'17,"18"19,0-19,0 19,0-19,0 1,-18 17,18 0,0-17,0 0,0 17,0-17,0-1,0 1,0 0,0-1,0 1,0 0,-17-1,17 1,0-1,0 1,0 0,0-1,0 1,0 0,0-1,0 19,0-19,0 1,0 0,0-1,0 1,0-1,0 1,0 0,0-1,0 19,0-19,0 1,0 0,0-1</inkml:trace>
  <inkml:trace contextRef="#ctx0" brushRef="#br0" timeOffset="12587.7528">3864 7816,'-36'17,"19"19,-1-19,-35 1,35 0,1 17,-36-35,35 18,1 17,-1-35,0 18,1-1,-1 1,18-1,-18 1,18 0,-17-1,17 19,-18-36,0 17,18 1,-17 0,-1-1,18 1,0 0,-18-18,18 17,-17-17</inkml:trace>
  <inkml:trace contextRef="#ctx0" brushRef="#br0" timeOffset="13287.7368">4111 7904,'-18'0,"0"35,1-17,-1 0,-17 17,-1-17,1 17,0-18,0 19,17-19,-17 19,17-1,-35-17,35 17,1-17,-1 17,0-18,1 1,-1 0,18-1,-17-17,17 18,-18-18,0 18</inkml:trace>
  <inkml:trace contextRef="#ctx0" brushRef="#br0" timeOffset="13928.18">4446 7992,'-18'0,"0"0,1 18,-1-18,1 35,-19-35,19 35,-1-17,-17 17,17 1,-17-19,17 19,-17-1,0 0,-1 18,1-35,0 70,17-88,0 35,1-17,-1 0,0-1</inkml:trace>
  <inkml:trace contextRef="#ctx0" brushRef="#br0" timeOffset="14391.2014">4410 8380,'0'18,"0"0,-17-1,17 1,-35 0,17-1,0 1,1 0,-19-1,19 18,-1-35,0 36,1-36,-1 35,0-17,1-18,17 17,-18-17,18 18</inkml:trace>
  <inkml:trace contextRef="#ctx0" brushRef="#br0" timeOffset="16103.8347">2540 6104,'0'18,"18"-18,70 88,-17-70,105 88,-105-53,88 35,-107-53,-16-17,17 17,-18-17,-17 17,35-35,-36 35,1 1,17-19,-17 19,-1-1,1-17,17-1,-35 1,18-1,-18 1,18-18,-18 18,0-1,17 19,1-36,-18 17,18 19,-1-36,-17 35,18 0,-18-17,17-1,-17 19,18-19,-18 1,18 17,-18-17,17 17,-17-17,18 0,-18-1,18 18,-18-17,17 0,-17-1,0 1,0 0,18-1,-18 1,0 0,18-18,-18 17,0 1,17 0,-17-1</inkml:trace>
  <inkml:trace contextRef="#ctx0" brushRef="#br0" timeOffset="17263.6611">3564 7322,'0'17,"0"1,17 0,1 17,0-35,-1 18,-17-1,35 1,-17 0,0-1,-1-17,1 18,-18 0,18-18,-18 17,17-17,1 18,0-18,-18 17,17-17,1-17,-18-18,18 17,-1 0,1-17,-18 0,17 17,1-17,-18-1,18 19,-1-18,1 17,-18 0</inkml:trace>
  <inkml:trace contextRef="#ctx0" brushRef="#br0" timeOffset="17300.5623">3987 7251</inkml:trace>
  <inkml:trace contextRef="#ctx0" brushRef="#br0" timeOffset="21169.4638">900 6563,'0'35,"0"-17,0 17,0-17,0 17,0-17,0 17,0-17,0 0,0-1,-18 18,18-17,-18 35,18-35,0 35,-17-18,17-17,0-1,0 18,0-17,-18 0,18 17,0-17,0-1,0 1,0 0,0-1,0 1,0 0,0-1,0 1,0-1,0 19,-18-19,18 1,0 0,0 17,-17-35,17 18,0-1,0 1,0 0,0-36,0 0,0 1,17-1,-17-17,0-18,0 35,18 0,-18-17,18 0,-18 17,0 1,17-36,1 35,-18 0,18-17,-18 17,17 1,-17-18,18 17,-1 18,-17-18,0 1,18 17,-18-18,18 18,-1 0,1 0,0 0,-1 0,1 0,0 0,-1 0,1 0,0 0,-18 18,0-1,0 1,0 0,0-1,0 1,0-1,0 19,0-19,-18 1,18 0,-18-1,18 1,0 0,0-1,0 1,0 17,0-17,0-1,0 1,0 0,18-18,0 0,-1 0,18 0,-17 0,0 0,17 0,0-18,1 0,-19 1,1 17,0-18,-1-17,1 17,-1 1,-17-1,18-17,-18 17,18 0,-18 1,17-1,-17 0,18 1,-18-1,18 1,-18-1,0 0,0 1,-18 17,18-18,-18 18,1 0,-1 0,0 0,1 18,17-1,-35-17,35 18,-18 0,18-1,0 1,0-1,0 1,0 0,0-1,0 1,0 0,0-1,0 1,0 0,0-1,18 1,-1 0,1-1,-1-17,-17 18,18-18,-18 17,18-17,-1 0,1 0,0 0,-1 0,1 0,0 0,-1 0,1 0,0 0,-1 0,1 0,-1 0,1 0,0 0,-18-17,17 17,1 0,-18-18,0 1,0-1</inkml:trace>
  <inkml:trace contextRef="#ctx0" brushRef="#br0" timeOffset="22783.9629">2223 7110,'17'0,"-17"-18,0 1,0-1,0 1,0-1,0 0,-17 18,-1-17,0-1,1 18,-1 0,1 0,-1 0,0 0,1 0,-1 0,0 18,18-1,-17-17,17 18,-18-18,0 35,18-17,0-1,-17 1,17 17,0-17,0 17,0-17,0 0,0-1,0 1,0 0,0-1,0 1,0-1,0 1,17-18,1 0,0 0,-1 0,19 0,-19 0,-17-18,18 18,-18-17,18 17,-18-18,17 18,-17-17,0-1,0 0,18 1,-18-1,0 0,0-17,0 17,0 1,17 17,-17-18,0 0,0 1,18 17,-18-18,0 1,0 34,0 1,0-1,0 1,0 0,0-1,0 1,0 17,0-17,0 0,0-1,0 1,0 0,0-1,0 1,18-1,-18 1,0 0,17-1,-17 1,18-18,-18 18,18-18,-1 0,1 0,17 0,-17 0,0 0,-1 0,1 0,-1 0,-17-18,0 0</inkml:trace>
  <inkml:trace contextRef="#ctx0" brushRef="#br0" timeOffset="23914.1662">2805 7145,'0'-17,"0"-19,0 19,0-1,-18 1,1-1,-1 18,0 0,1 0,-1 0,0 0,1 0,-1 35,1-17,17 17,-18-17,0 17,1-17,17-1,-18 19,0-19,18 1,0 0,0-1,-17 1,17-1,0 1,0 0,0-1,0 1,0 0,0-1,17 19,1-36,0 17,-1-17,1 0,0 0,-1 0,1-17,17-19,0 36,-17-35,17 0,1-1,-19 1,1 0,0 17,-18-17,0 17,0 1,17-19,-17 19,0-1,18 0,-18 1,0-18,0 17,0 0,0-17,0 17,0 1,0-1,17-17,-17 17,0 0,0-17,18 0</inkml:trace>
  <inkml:trace contextRef="#ctx0" brushRef="#br0" timeOffset="24642.7247">2964 6687,'0'0,"0"-18,0 0,0 1,0 34,0 19,0-19,0 1,-18 17,18 1,0-1,0-18,0 19,0-1,0 0,0 1,0-1,0-17,0 17,0-18,0 19,0-19,0 1,0 0,0-1,0 1,0 0,0-1,0 19,0-19,0 18,0-17,0 0,18-1,-18 1,17 0,-17-1,0 1,18-18,-18 18,18-1,-18 1,17-18,1 0,-18 18,18-18,-1 0,1 17,0-17,17 0,0 18,-17-18,17 0,0 0,-17 0,0 0</inkml:trace>
  <inkml:trace contextRef="#ctx0" brushRef="#br0" timeOffset="27504.9384">6404 9492,'0'-18,"35"18,-35-17,18 17,17-18,-17 18,0 0,-1 0,1 0,0 0,-1 0,1 0,-1 0,1 0,0 0,-1 0,1 0,0 0,-1 0,1 0,0 0,-1 0,19 0,-19 0,1 0,-1 0,1 0,0 0,17 0,-17 0,35 0,-18 0,-17 0,-1 0,1 0,17 0,-17 0,-1 0,1 0,0 0,-1 0,1 0,0 0,-1 0,19 0,-19 0,1 0,-1 0,1 0,0 0,-1 0,1 0,0 0</inkml:trace>
  <inkml:trace contextRef="#ctx0" brushRef="#br0" timeOffset="32167.0974">7092 9192,'0'18,"0"-1,0 1,18 0,-1-1,1-17,-18 18,35-1,-17-17,0 36,-1-36,1 17,17 1,-17 0,17-1,-17-17,-1 18,1-18,-18 18,18-18,-1 17,1-17,-18 18,0 0,18-18,-1 17,1-17,-18 18,-18-18,18 17,-35 1,17 0,-17-18,17 17,1 1,-18 0,-18 17,35-17,0-18,18 17,-17-17,17 18,-18-18,18 18,-18-18,1 0</inkml:trace>
  <inkml:trace contextRef="#ctx0" brushRef="#br0" timeOffset="33785.0853">5540 10533,'0'-18,"17"1,1-1,0 18,-1-35,18 35,1-36,-1 19,0-1,18 0,0 1,-18 17,1-18,17 0,-18 1,18 17,-35-18,17 1,-18 17,19 0,-1-18,-17 0,17 18,-17 0,-1 0,19-17,-1 17,-18-18,1 18,17 0,-17-18,0 18,17 0,-17 0,-1 0,19-17,-1 17,-18-18,1 18,17 0,-17 0,0 0,17-18,0 18,-17-17,0 17,17 0,0 0,-17 0,17-18,-17 18,-1-18,1 18,0 0,-1 0,19 0,-36-17,17 17,1-18,-1 18,1 0,0 0,17 0,-35-17,18 17,17 0,-17 0,-1 0,1 0,0 0</inkml:trace>
  <inkml:trace contextRef="#ctx0" brushRef="#br0" timeOffset="33823.9835">7322 10004</inkml:trace>
  <inkml:trace contextRef="#ctx0" brushRef="#br0" timeOffset="35415.1914">6898 9862,'18'0,"-1"0,19 0,-19 0,19 18,-1 0,18-18,-18 17,0 1,-17-18,17 0,1 18,-19-18,-17 17,36-17,-19 0,1 0,-18 18,17-18,1 0,0 0,-18 18,17-18,-17 17,0 1,-17-18,17 17,-18 1,0-18,18 18,-17-1,17 1,-18-18,18 18,0-1,-17 1,-1 0,18-1,-18-17,18 18,0 0,0-1,-17-17,17 18,-18-1,0-17,18 18</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4-08T13:22:12.622"/>
    </inkml:context>
    <inkml:brush xml:id="br0">
      <inkml:brushProperty name="width" value="0.05292" units="cm"/>
      <inkml:brushProperty name="height" value="0.05292" units="cm"/>
      <inkml:brushProperty name="color" value="#FF0000"/>
    </inkml:brush>
  </inkml:definitions>
  <inkml:trace contextRef="#ctx0" brushRef="#br0">15437 6140,'18'0,"-1"0,19 0,-19 0,36 0,-17 0,17 0,-1 0,1 17,-17-17,17 0,0 18,-18-18,18 0,-18 0,0 0,1 18,-1-18,-17 0,17 17,0-17,-17 0,-1 0,19 0,-19 0,-17 18,18-18,0 0,-1 18,1-18,0 0,17 0,-18 17,19-17,-19 18,19-18,-19 0,1 0,17 0,-17 18,0-18,-1 0,1 0,17 0,-35 17,18-17,-1 0</inkml:trace>
  <inkml:trace contextRef="#ctx0" brushRef="#br0" timeOffset="1015.7118">16584 6140,'18'17,"17"1,-17 0,-1-1,1 1,-1 0,19-1,-19 1,1 0,17-1,-17 1,0-18,-18 17,17-17,-17 18,0 0,-17-18,-1 17,0-17,-17 0,17 18,-52 0,52-18,-35 17,36-17,-1 0,0 0,18 18,-17-18</inkml:trace>
  <inkml:trace contextRef="#ctx0" brushRef="#br0" timeOffset="2951.3589">24347 5610,'-18'0,"0"18,1 0,-18-1,-1 1,36 0,-35-18,17 17,-17 1,17-18,-17 18,-18-1,18-17,0 18,-1 0,1-1,17-17,-17 18,17-18,1 17,-1-17,1 18,-1-18,0 18,18-1,-17-17,-1 18,-17 0,-1-1,19-17,-1 0,18 18,-18-18,18 18,-17-18,-1 0,1 0,-1 17,0-17,18 18,-17-18,-1 0,18 18,-18-18,18 17,-17-17,17 18,-18-18,0 0,1 0,-1 17,0-17,1 0</inkml:trace>
  <inkml:trace contextRef="#ctx0" brushRef="#br0" timeOffset="4215.3294">23376 5893,'0'17,"-17"-17,17 18,-18 0,18-1,-18-17,1 18,17 0,-18-1,1 19,-1-36,18 17,-18-17,18 35,-17-35,17 18,-18 0,0-1,18 1,-17-18,17 18,17-18,1 0,0 0,17 0,-17 0,-1 0,18 0,1 0,-1 0,-17 0,-1 0,1 0,0 0,-1 0</inkml:trace>
  <inkml:trace contextRef="#ctx0" brushRef="#br0" timeOffset="6322.8432">23094 10568,'-18'0,"36"0,0 18,-18-1,35-17,-17 18,-1-18,1 18,0-1,17-17,-17 36,-1-19,36 1,-18 0,1-1,-1 1,0-1,1-17,-19 18,18 0,-17-18,0 0,-1 17,-17 1,36-18,-19 18,1-1,0-17,-1 0,1 18,0-18,-1 18,18-18,-35 17,18-17,0 18,17 0,-17-1,17 1,-17-18,-18 18,17-18,1 0</inkml:trace>
  <inkml:trace contextRef="#ctx0" brushRef="#br0" timeOffset="7507.4183">23112 10568,'0'18,"0"-1,0 1,-18-18,18 18,0-1,-18 1,18 0,0-1,-17 1,-1 0,18-1,0 1,0-1,-17-17,17 18</inkml:trace>
  <inkml:trace contextRef="#ctx0" brushRef="#br0" timeOffset="8305.122">23076 10568,'18'0,"0"0,-1 0,1 0,0 0,-1 0,1 0,0 0,-1 0,1 0,0 0,-1 0,18 0,-17 0,0 0</inkml:trace>
  <inkml:trace contextRef="#ctx0" brushRef="#br0" timeOffset="10227.6269">15420 11080,'17'-18,"-17"1,35-1,18-35,-17 35,-1-17,18 17,-18 1,18-19,-18 36,18-17,-17-1,17 0,-18 18,-18-17,19-1,-1 18,-17-17,-1-1,1 18,0-18,-1 18,-17-17,18 17,0-18,-1 18,1-18,-1 18,1-17,0 17,-1-18,1 18,17 0,-17 0,0-18,17 18,-35-17,18 17,-1 0,-17-18</inkml:trace>
  <inkml:trace contextRef="#ctx0" brushRef="#br0" timeOffset="11623.8994">16266 10480,'18'0,"0"0,-1 0,1 0,0 0,-1 0,19 0,-19 0,18 0,-17 0,35 0,-35 0,-1 0,1 0,0 0,-1 0,1 0,0 0,-18 18,0-1,0 1,0-1,-18-17,18 18,-18 0,1-1,17 1,-18-18,18 35,-35-17,35 0,-18-18,0 35,1-17,17-1,-18-17,18 18,-18-18,18 17,0 1,0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4-08T16:36:56.086"/>
    </inkml:context>
    <inkml:brush xml:id="br0">
      <inkml:brushProperty name="width" value="0.05292" units="cm"/>
      <inkml:brushProperty name="height" value="0.05292" units="cm"/>
      <inkml:brushProperty name="color" value="#FF0000"/>
    </inkml:brush>
  </inkml:definitions>
  <inkml:trace contextRef="#ctx0" brushRef="#br0">6775 15049,'0'18,"0"17,0-17,-36 0,36 17,-17-17,-1 17,18 0,-18-17,18-1,-17 19,17-1,0-17,-18 17,18-17,0-1,-18 1,18 17,0-17,0-1,-17 36,17-35,-18 0,18 17,0-17,-17-1,17 19,-18-36,18 17,0 18,0-17,0 17,-18-35,18 36,-17-19,17 19,0-19,0 1,0 0,0-1,0 1</inkml:trace>
  <inkml:trace contextRef="#ctx0" brushRef="#br0" timeOffset="1069.2123">6404 15861,'0'18,"0"-1,0 1,0 0,0-1,0 1,0 0,0-1,18 1,-18-1,0 1,0 0,0-1,17 1,-17 0,18-18,-18 17,18-17,-1 0,1 0,0 0,-1 0,1 0,-18-17,35 17,-17-18,-1 0,19 1,-19-1,19 0,-19 18,1-17,0 17,-18-18,17 18</inkml:trace>
  <inkml:trace contextRef="#ctx0" brushRef="#br0" timeOffset="9037.3852">19901 15032,'0'17,"0"1,0 0,-18-1,18 1,-18 0,18-1,0 19,0-19,-17 19,17-19,-18 1,18 17,0-17,0 17,-17-17,17-1,0 1,0 0,0-1,-18 1,0 17,18-17,0-1,0 1,-17 0,17-1,0 1,0 0,-18 17,0-35,18 18,0-1,0 1,0 0,-17-18,17 17,0 1,0-1,-18 1,18 0,-18-18,18 17,0 1,0 0,-17-18,17 17,0 1,0 0,-18-18,18 17,-18-17,18 18,-17-18,-1 35,18-17,-17-18,17 17,0 1</inkml:trace>
  <inkml:trace contextRef="#ctx0" brushRef="#br0" timeOffset="10645.3267">19583 15773,'0'17,"0"1,0 0,0-1,0 1,0 0,0-1,0 1,0 0,0-1,0 1,0 0,0-1,0 1,0-1,0 1,0 0,0-1,0 1,0 0,0-36,0 0,18 18,-1-17,-17-1,18 0,0 1,-18-1,17 18,1 0,-18-17,0-1,18 18,-1-18,1 18,0 0,-1-17,1 17,0 0,-1-18,1 18,-18-18,17 18,1 0,-18-17,18 17</inkml:trace>
  <inkml:trace contextRef="#ctx0" brushRef="#br0" timeOffset="32884.7065">3969 16143,'18'0,"0"0,-1 0,1 0,0 0,-1 0,1 0,0 0,-1 0,1 0,-1 0,19 0,-19 0,1 0,35 0,-35 0,-1 0,1 0,0 0,-1 0,1 0,-1 0,1 0,0 0,-1 0,19 0,-19 0,1 0,53 18,-54-18,54 0,-54 18,36-18,-35 0,17 0,-17 0,0 0,17 0,-18 0,1 0,0 0,-1 0,19 0,-19 0,1 0,0 0,-1 0,1 0,0 0,-1 0,1 0,-1 0,1 0,0 0,-1 0,1 0,0 0,-1 0,1 0,0 0,-1 0,1 0,0 17,-1-17,1 0,17 0,-17 0,-1 0,1 0,0 0,-1 0,1 0,0 0</inkml:trace>
  <inkml:trace contextRef="#ctx0" brushRef="#br0" timeOffset="35084.9635">3916 17396,'18'0,"0"0,17 0,-17 0,17 0,-17 0,-1 18,19-18,-19 0,1 0,-1 0,1 0,17 0,1 0,-1 0,18 0,-18 0,0 0,1 0,-1 0,18 0,-35 0,17 0,-17 0,17 0,-18 0,1 0,0 0,35 0,-36 0,1 0,0 0,17 17,-17-17,-1 0,18 0,-17 0,0 0,-1 0,1 0,0 0,-1 0,1 0,0 0,17 0,-17 0,17 0,-18 0,1 0,0 0,-1 0,1 0,0 0,-1 0,1 0,17 0,-17 0,0 0,17 0,-18 0,1 0,0 0,-1 0,1 0,0 18,-1-18,1 0,0 0,-1 0,1 0</inkml:trace>
  <inkml:trace contextRef="#ctx0" brushRef="#br0" timeOffset="35999.9226">5240 17414,'17'0,"1"0,0 0,-1 0,19 0,-19 0,18 0,1 0,-19 0,36 0,-35 0</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4-08T16:39:27.930"/>
    </inkml:context>
    <inkml:brush xml:id="br0">
      <inkml:brushProperty name="width" value="0.05292" units="cm"/>
      <inkml:brushProperty name="height" value="0.05292" units="cm"/>
      <inkml:brushProperty name="color" value="#FF0000"/>
    </inkml:brush>
  </inkml:definitions>
  <inkml:trace contextRef="#ctx0" brushRef="#br0">20430 16143,'0'-17,"0"-1,0 0,0 1,18-1,-1-17,1 0,0 35,-1-36,1 19,0-1,-1 0,-17 1,18 17,-18-18,17 18,1-18,0 18,-1-17,1-1,0 18,-18-18,35 18,-17 0,17-17,-17-1,-1 18,1 0,-1 0,19 0,-36-17,17 17,19 0,-19-18,1 18,17 0,-17 0,17 0,-17 0,17 0,0 0,-17 0,0 0,-1 0,1 0,0 0,-1 0,1 0,0 0,-1 0,1 0,-1 0,1 0,0 0,-1 0,1 0,0 0,-1 0,1 0,0 0,-1 0,1 0,0 0,-1 0,1 0,-1 0,1 0,0 0,-1 0,1 0,0 0,-1 0,1 18,0-18,-1 0,1 0,0 0,-1 0,1 0,-1 0,1 0,0 0,-18 17,17-17,1 0,0 0,17 0,0 18,1-18,-19 17,1-17,-1 0,1 0,0 0,-1 0,1 0,0 0,-1 0,1 0,-18 18,18-18,-1 0,1 0,0 0,-1 0,1 0,-1 0,1 0,0 0,-1 0,19 18,-19-18,19 0,-19 0,19 0,-19 0,18 0,1 0,-19 0,1 0,17 0,-17 0,0 0,17 0,-17 0,-1 0,1 0,17 0,-17 0,-1 0,1 0,0-18,17 0,0 18,-17 0,0-17,-1-1,1 18,17-17,-35-1,18 18,17 0,-35-35,35 35,-17-18,0 0,-1 1,1-1,0 18,-1-35,1 35,-1-18,1 18,-18-18,18 1,-18-1,17 18,1-17,-18-1,0 0,0 36,0 0,0-1,0 1,0-1,0 1,18 0,-1-1,1 1,0-18,-1 18,1-18,0 0,-1 0,1 17,35 1,-36-18,54 0,-18 18,53-1,-71-17,89 18,-72 0,72-1,-71-17,-18 0,18 0,0 0,-18 0,1 18,17-18,-18 0,0 17,0-17,1 0,-1 0,0 0,18 0,-18 0,1 0,-1 0,18 0,-18 0,1 0,16 18,-16-18,17 0,-18 0,18 0,-18 0,18 0,0 0,0 0,0 0,0 0,0 0,0 0,-18 0,18 0,0 0,-18 0,18 0,-18 0,18 0,-17 0,-1 0,18 0,-18 0,0 0,1 0,-1 0,0 0,0 0,1 0,-1 0,0 0,18-18,-17 18,-1 0,18 0,0 0,0 0,-1 0,-16 0,-1 0,-17 0,17 0,0 0,1 0,16 0,-16 0,17 0,-18 0,-17 0,17 0,0 0,0 18,-17-18,17 0,1 0,-1 0,-17 0,17 0,-17 0,34 0,-34 0,-18 18,18-18,-1 0,1 0,0 17,-1 1,1-18,0 0,-1 18,1-1,-18 1,18-18,-1 18,1-18,-18 17,17-17,-17 18,18-18,-18 18,18-18,-18 17,17-17,1 0,-18 18,18-18,-18 17,0 1,17-18,1 0,-18 18,0-1,0 1,0 0,0-1,0 1,0 0,0-1,0 1</inkml:trace>
  <inkml:trace contextRef="#ctx0" brushRef="#br0" timeOffset="1184.9976">24241 14626,'0'18,"0"-1,0 1,0 0,0 17,0 0,0-17,-18-1,18 19,0-1,-17 0,17-17,0 17,-18 1,18 16,0-34,-18 53,18-54,0 36,0-35,0 35,0-36,0 36,0-35,0 0,0-1,0 1,0 0</inkml:trace>
  <inkml:trace contextRef="#ctx0" brushRef="#br0" timeOffset="2665.9185">24647 14855,'0'18,"-18"-18,18 18,-18-18,1 17,-1 1,0-18,1 18,-18-1,17-17,0 18,1 0,-1-18,0 17,1 1,-19-1,19 1,-1-18,0 0,1 18,-1-18,1 0,-1 0,18 17,18-17,-1 18,1-18,-1 18,1-18,0 0,-18 17,17-17,1 18,0-18,-1 0,1 0,-18 18,35-18,-17 0,0 0,-18 17,17-17,1 0,-1 0,1 0,0 18,-1-18,1 0,-18 18,18-18,-1 0</inkml:trace>
  <inkml:trace contextRef="#ctx0" brushRef="#br0" timeOffset="3562.7011">24682 15085,'53'0,"-35"0,17 0,-18 0,1 0,0 0,-1 17,1-17,0 0,-1 0,1 0,0 0,-1 0,1 0,0 0,-1 0</inkml:trace>
  <inkml:trace contextRef="#ctx0" brushRef="#br0" timeOffset="4968.4612">25247 14820,'0'18,"0"-1,0 1,0 0,0 17,0-17,0 17,0-17,0-1,0 1,0-1,0 1,0 0,0-1,0 1,0 0,0-1,0 1,0 0,0-1,0 1,0 0,0-1,0 1,0-1,0 1,0 0,0-1,0 1,0 0,0-1,0 1,0 0,0-1,0 1,-18 0,18-1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DC29E-25C7-49B5-BAFC-417295D47C88}" type="datetimeFigureOut">
              <a:rPr lang="zh-CN" altLang="en-US" smtClean="0"/>
              <a:t>2020/6/10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DA4E6-DBF2-4B22-AEBC-299FDD4ED234}" type="slidenum">
              <a:rPr lang="zh-CN" altLang="en-US" smtClean="0"/>
              <a:t>‹#›</a:t>
            </a:fld>
            <a:endParaRPr lang="zh-CN" altLang="en-US"/>
          </a:p>
        </p:txBody>
      </p:sp>
    </p:spTree>
    <p:extLst>
      <p:ext uri="{BB962C8B-B14F-4D97-AF65-F5344CB8AC3E}">
        <p14:creationId xmlns:p14="http://schemas.microsoft.com/office/powerpoint/2010/main" val="1839171503"/>
      </p:ext>
    </p:extLst>
  </p:cSld>
  <p:clrMap bg1="lt1" tx1="dk1" bg2="lt2" tx2="dk2" accent1="accent1" accent2="accent2" accent3="accent3" accent4="accent4" accent5="accent5" accent6="accent6" hlink="hlink" folHlink="folHlink"/>
  <p:notesStyle>
    <a:lvl1pPr marL="0" algn="l" defTabSz="1172121" rtl="0" eaLnBrk="1" latinLnBrk="0" hangingPunct="1">
      <a:defRPr sz="1500" kern="1200">
        <a:solidFill>
          <a:schemeClr val="tx1"/>
        </a:solidFill>
        <a:latin typeface="+mn-lt"/>
        <a:ea typeface="+mn-ea"/>
        <a:cs typeface="+mn-cs"/>
      </a:defRPr>
    </a:lvl1pPr>
    <a:lvl2pPr marL="586060" algn="l" defTabSz="1172121" rtl="0" eaLnBrk="1" latinLnBrk="0" hangingPunct="1">
      <a:defRPr sz="1500" kern="1200">
        <a:solidFill>
          <a:schemeClr val="tx1"/>
        </a:solidFill>
        <a:latin typeface="+mn-lt"/>
        <a:ea typeface="+mn-ea"/>
        <a:cs typeface="+mn-cs"/>
      </a:defRPr>
    </a:lvl2pPr>
    <a:lvl3pPr marL="1172121" algn="l" defTabSz="1172121" rtl="0" eaLnBrk="1" latinLnBrk="0" hangingPunct="1">
      <a:defRPr sz="1500" kern="1200">
        <a:solidFill>
          <a:schemeClr val="tx1"/>
        </a:solidFill>
        <a:latin typeface="+mn-lt"/>
        <a:ea typeface="+mn-ea"/>
        <a:cs typeface="+mn-cs"/>
      </a:defRPr>
    </a:lvl3pPr>
    <a:lvl4pPr marL="1758180" algn="l" defTabSz="1172121" rtl="0" eaLnBrk="1" latinLnBrk="0" hangingPunct="1">
      <a:defRPr sz="1500" kern="1200">
        <a:solidFill>
          <a:schemeClr val="tx1"/>
        </a:solidFill>
        <a:latin typeface="+mn-lt"/>
        <a:ea typeface="+mn-ea"/>
        <a:cs typeface="+mn-cs"/>
      </a:defRPr>
    </a:lvl4pPr>
    <a:lvl5pPr marL="2344241" algn="l" defTabSz="1172121" rtl="0" eaLnBrk="1" latinLnBrk="0" hangingPunct="1">
      <a:defRPr sz="1500" kern="1200">
        <a:solidFill>
          <a:schemeClr val="tx1"/>
        </a:solidFill>
        <a:latin typeface="+mn-lt"/>
        <a:ea typeface="+mn-ea"/>
        <a:cs typeface="+mn-cs"/>
      </a:defRPr>
    </a:lvl5pPr>
    <a:lvl6pPr marL="2930299" algn="l" defTabSz="1172121" rtl="0" eaLnBrk="1" latinLnBrk="0" hangingPunct="1">
      <a:defRPr sz="1500" kern="1200">
        <a:solidFill>
          <a:schemeClr val="tx1"/>
        </a:solidFill>
        <a:latin typeface="+mn-lt"/>
        <a:ea typeface="+mn-ea"/>
        <a:cs typeface="+mn-cs"/>
      </a:defRPr>
    </a:lvl6pPr>
    <a:lvl7pPr marL="3516359" algn="l" defTabSz="1172121" rtl="0" eaLnBrk="1" latinLnBrk="0" hangingPunct="1">
      <a:defRPr sz="1500" kern="1200">
        <a:solidFill>
          <a:schemeClr val="tx1"/>
        </a:solidFill>
        <a:latin typeface="+mn-lt"/>
        <a:ea typeface="+mn-ea"/>
        <a:cs typeface="+mn-cs"/>
      </a:defRPr>
    </a:lvl7pPr>
    <a:lvl8pPr marL="4102421" algn="l" defTabSz="1172121" rtl="0" eaLnBrk="1" latinLnBrk="0" hangingPunct="1">
      <a:defRPr sz="1500" kern="1200">
        <a:solidFill>
          <a:schemeClr val="tx1"/>
        </a:solidFill>
        <a:latin typeface="+mn-lt"/>
        <a:ea typeface="+mn-ea"/>
        <a:cs typeface="+mn-cs"/>
      </a:defRPr>
    </a:lvl8pPr>
    <a:lvl9pPr marL="4688482" algn="l" defTabSz="117212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37</a:t>
            </a:fld>
            <a:endParaRPr lang="zh-CN" altLang="en-US"/>
          </a:p>
        </p:txBody>
      </p:sp>
    </p:spTree>
    <p:extLst>
      <p:ext uri="{BB962C8B-B14F-4D97-AF65-F5344CB8AC3E}">
        <p14:creationId xmlns:p14="http://schemas.microsoft.com/office/powerpoint/2010/main" val="99713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90</a:t>
            </a:fld>
            <a:endParaRPr lang="zh-CN" altLang="en-US"/>
          </a:p>
        </p:txBody>
      </p:sp>
    </p:spTree>
    <p:extLst>
      <p:ext uri="{BB962C8B-B14F-4D97-AF65-F5344CB8AC3E}">
        <p14:creationId xmlns:p14="http://schemas.microsoft.com/office/powerpoint/2010/main" val="148353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97</a:t>
            </a:fld>
            <a:endParaRPr lang="zh-CN" altLang="en-US"/>
          </a:p>
        </p:txBody>
      </p:sp>
    </p:spTree>
    <p:extLst>
      <p:ext uri="{BB962C8B-B14F-4D97-AF65-F5344CB8AC3E}">
        <p14:creationId xmlns:p14="http://schemas.microsoft.com/office/powerpoint/2010/main" val="111413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程序在</a:t>
            </a:r>
            <a:r>
              <a:rPr lang="en-US" altLang="zh-CN" smtClean="0"/>
              <a:t>06</a:t>
            </a:r>
            <a:r>
              <a:rPr lang="zh-CN" altLang="en-US" smtClean="0"/>
              <a:t>周</a:t>
            </a:r>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101</a:t>
            </a:fld>
            <a:endParaRPr lang="zh-CN" altLang="en-US"/>
          </a:p>
        </p:txBody>
      </p:sp>
    </p:spTree>
    <p:extLst>
      <p:ext uri="{BB962C8B-B14F-4D97-AF65-F5344CB8AC3E}">
        <p14:creationId xmlns:p14="http://schemas.microsoft.com/office/powerpoint/2010/main" val="287747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0" y="1335158"/>
            <a:ext cx="11971036" cy="3607155"/>
          </a:xfrm>
          <a:prstGeom prst="rect">
            <a:avLst/>
          </a:prstGeom>
          <a:pattFill prst="pct5">
            <a:fgClr>
              <a:schemeClr val="bg1">
                <a:lumMod val="75000"/>
              </a:schemeClr>
            </a:fgClr>
            <a:bgClr>
              <a:schemeClr val="bg1"/>
            </a:bgClr>
          </a:pattFill>
          <a:effectLst>
            <a:reflection blurRad="12700" stA="30000" endPos="36000" dir="5400000" sy="-100000" algn="bl" rotWithShape="0"/>
          </a:effectLst>
        </p:spPr>
      </p:pic>
      <p:sp>
        <p:nvSpPr>
          <p:cNvPr id="3" name="日期占位符 2"/>
          <p:cNvSpPr>
            <a:spLocks noGrp="1"/>
          </p:cNvSpPr>
          <p:nvPr>
            <p:ph type="dt" sz="half" idx="10"/>
          </p:nvPr>
        </p:nvSpPr>
        <p:spPr>
          <a:xfrm>
            <a:off x="609521" y="6363697"/>
            <a:ext cx="2844430" cy="365210"/>
          </a:xfrm>
        </p:spPr>
        <p:txBody>
          <a:bodyPr/>
          <a:lstStyle/>
          <a:p>
            <a:fld id="{A50C5AAE-0B16-46AE-9118-13DD8FB9120E}" type="datetimeFigureOut">
              <a:rPr lang="zh-CN" altLang="en-US" smtClean="0">
                <a:solidFill>
                  <a:prstClr val="black">
                    <a:tint val="75000"/>
                  </a:prstClr>
                </a:solidFill>
              </a:rPr>
              <a:pPr/>
              <a:t>2020/6/10</a:t>
            </a:fld>
            <a:endParaRPr lang="zh-CN" altLang="en-US">
              <a:solidFill>
                <a:prstClr val="black">
                  <a:tint val="75000"/>
                </a:prstClr>
              </a:solidFill>
            </a:endParaRPr>
          </a:p>
        </p:txBody>
      </p:sp>
      <p:sp>
        <p:nvSpPr>
          <p:cNvPr id="4" name="页脚占位符 3"/>
          <p:cNvSpPr>
            <a:spLocks noGrp="1"/>
          </p:cNvSpPr>
          <p:nvPr>
            <p:ph type="ftr" sz="quarter" idx="11"/>
          </p:nvPr>
        </p:nvSpPr>
        <p:spPr>
          <a:xfrm>
            <a:off x="4165058" y="6363697"/>
            <a:ext cx="3860297" cy="365210"/>
          </a:xfrm>
        </p:spPr>
        <p:txBody>
          <a:bodyPr/>
          <a:lstStyle/>
          <a:p>
            <a:endParaRPr lang="zh-CN" altLang="en-US">
              <a:solidFill>
                <a:prstClr val="black">
                  <a:tint val="75000"/>
                </a:prstClr>
              </a:solidFill>
            </a:endParaRPr>
          </a:p>
        </p:txBody>
      </p:sp>
      <p:sp>
        <p:nvSpPr>
          <p:cNvPr id="6" name="矩形 5"/>
          <p:cNvSpPr/>
          <p:nvPr/>
        </p:nvSpPr>
        <p:spPr>
          <a:xfrm>
            <a:off x="0" y="0"/>
            <a:ext cx="12190413" cy="1052980"/>
          </a:xfrm>
          <a:prstGeom prst="rect">
            <a:avLst/>
          </a:prstGeom>
          <a:gradFill flip="none" rotWithShape="1">
            <a:gsLst>
              <a:gs pos="0">
                <a:srgbClr val="6A1E1C"/>
              </a:gs>
              <a:gs pos="0">
                <a:schemeClr val="accent2">
                  <a:lumMod val="75000"/>
                  <a:shade val="30000"/>
                  <a:satMod val="115000"/>
                </a:schemeClr>
              </a:gs>
              <a:gs pos="32000">
                <a:schemeClr val="accent2">
                  <a:lumMod val="75000"/>
                  <a:shade val="100000"/>
                  <a:satMod val="115000"/>
                </a:schemeClr>
              </a:gs>
            </a:gsLst>
            <a:lin ang="0" scaled="1"/>
            <a:tileRect/>
          </a:gradFill>
          <a:ln>
            <a:solidFill>
              <a:srgbClr val="C00000"/>
            </a:solid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r>
              <a:rPr lang="zh-CN" altLang="en-US" sz="4100" dirty="0">
                <a:solidFill>
                  <a:prstClr val="white"/>
                </a:solidFill>
              </a:rPr>
              <a:t>        计算机科学与技术学院</a:t>
            </a:r>
            <a:endParaRPr lang="zh-CN" altLang="en-US" sz="3100" dirty="0">
              <a:solidFill>
                <a:prstClr val="white"/>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23" y="61250"/>
            <a:ext cx="1247976" cy="930487"/>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7301" y="266393"/>
            <a:ext cx="2207957" cy="520209"/>
          </a:xfrm>
          <a:prstGeom prst="rect">
            <a:avLst/>
          </a:prstGeom>
        </p:spPr>
      </p:pic>
      <p:sp>
        <p:nvSpPr>
          <p:cNvPr id="11" name="矩形 10"/>
          <p:cNvSpPr/>
          <p:nvPr/>
        </p:nvSpPr>
        <p:spPr>
          <a:xfrm flipV="1">
            <a:off x="2220" y="6201916"/>
            <a:ext cx="12190413" cy="657001"/>
          </a:xfrm>
          <a:prstGeom prst="rect">
            <a:avLst/>
          </a:prstGeom>
          <a:pattFill prst="pct20">
            <a:fgClr>
              <a:schemeClr val="bg1">
                <a:lumMod val="50000"/>
              </a:schemeClr>
            </a:fgClr>
            <a:bgClr>
              <a:schemeClr val="bg1">
                <a:lumMod val="65000"/>
              </a:schemeClr>
            </a:bgClr>
          </a:pattFill>
          <a:ln>
            <a:noFill/>
          </a:ln>
          <a:scene3d>
            <a:camera prst="orthographicFront">
              <a:rot lat="0" lon="0" rev="10799999"/>
            </a:camera>
            <a:lightRig rig="threePt" dir="t"/>
          </a:scene3d>
          <a:sp3d/>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black"/>
              </a:solidFill>
            </a:endParaRPr>
          </a:p>
        </p:txBody>
      </p:sp>
      <p:sp>
        <p:nvSpPr>
          <p:cNvPr id="15" name="矩形 14"/>
          <p:cNvSpPr/>
          <p:nvPr/>
        </p:nvSpPr>
        <p:spPr>
          <a:xfrm>
            <a:off x="2220" y="1146692"/>
            <a:ext cx="12190413" cy="5185777"/>
          </a:xfrm>
          <a:prstGeom prst="rect">
            <a:avLst/>
          </a:prstGeom>
          <a:gradFill flip="none" rotWithShape="1">
            <a:gsLst>
              <a:gs pos="43000">
                <a:schemeClr val="bg1">
                  <a:alpha val="65000"/>
                </a:schemeClr>
              </a:gs>
              <a:gs pos="0">
                <a:schemeClr val="tx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lIns="117211" tIns="58605" rIns="117211" bIns="58605" rtlCol="0" anchor="ctr"/>
          <a:lstStyle/>
          <a:p>
            <a:pPr algn="ctr"/>
            <a:endParaRPr lang="zh-CN" altLang="en-US" b="1" dirty="0">
              <a:solidFill>
                <a:prstClr val="white"/>
              </a:solidFill>
              <a:effectLst>
                <a:outerShdw blurRad="38100" dist="38100" dir="2700000" algn="tl">
                  <a:srgbClr val="000000">
                    <a:alpha val="43137"/>
                  </a:srgbClr>
                </a:outerShdw>
              </a:effectLst>
            </a:endParaRPr>
          </a:p>
        </p:txBody>
      </p:sp>
      <p:sp>
        <p:nvSpPr>
          <p:cNvPr id="7" name="矩形 6"/>
          <p:cNvSpPr/>
          <p:nvPr/>
        </p:nvSpPr>
        <p:spPr>
          <a:xfrm flipV="1">
            <a:off x="0" y="1052980"/>
            <a:ext cx="12190413" cy="216074"/>
          </a:xfrm>
          <a:prstGeom prst="rect">
            <a:avLst/>
          </a:prstGeom>
          <a:pattFill prst="pct20">
            <a:fgClr>
              <a:schemeClr val="bg1">
                <a:lumMod val="50000"/>
              </a:schemeClr>
            </a:fgClr>
            <a:bgClr>
              <a:schemeClr val="bg1">
                <a:lumMod val="65000"/>
              </a:schemeClr>
            </a:bgClr>
          </a:pattFill>
          <a:ln>
            <a:no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white"/>
              </a:solidFill>
            </a:endParaRPr>
          </a:p>
        </p:txBody>
      </p:sp>
      <p:sp>
        <p:nvSpPr>
          <p:cNvPr id="16" name="内容占位符 22"/>
          <p:cNvSpPr>
            <a:spLocks noGrp="1"/>
          </p:cNvSpPr>
          <p:nvPr>
            <p:ph sz="quarter" idx="13"/>
          </p:nvPr>
        </p:nvSpPr>
        <p:spPr>
          <a:xfrm>
            <a:off x="1391299" y="2133350"/>
            <a:ext cx="9407821" cy="1944666"/>
          </a:xfrm>
        </p:spPr>
        <p:txBody>
          <a:bodyPr anchor="ctr">
            <a:normAutofit/>
          </a:bodyPr>
          <a:lstStyle>
            <a:lvl1pPr marL="0" indent="0" algn="ctr">
              <a:buNone/>
              <a:defRPr sz="7700" b="0">
                <a:solidFill>
                  <a:srgbClr val="E21D08"/>
                </a:solidFill>
                <a:effectLst/>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p>
        </p:txBody>
      </p:sp>
      <p:sp>
        <p:nvSpPr>
          <p:cNvPr id="17" name="内容占位符 24"/>
          <p:cNvSpPr>
            <a:spLocks noGrp="1"/>
          </p:cNvSpPr>
          <p:nvPr>
            <p:ph sz="quarter" idx="14"/>
          </p:nvPr>
        </p:nvSpPr>
        <p:spPr>
          <a:xfrm>
            <a:off x="2783073" y="4293599"/>
            <a:ext cx="6624304" cy="1604008"/>
          </a:xfrm>
        </p:spPr>
        <p:txBody>
          <a:bodyPr anchor="ctr">
            <a:normAutofit/>
          </a:bodyPr>
          <a:lstStyle>
            <a:lvl1pPr marL="0" indent="0" algn="ctr">
              <a:buNone/>
              <a:defRPr sz="4600" b="1">
                <a:solidFill>
                  <a:srgbClr val="E21D08"/>
                </a:solidFill>
                <a:effectLst/>
                <a:latin typeface="+mj-lt"/>
                <a:ea typeface="楷体" panose="02010609060101010101" pitchFamily="49" charset="-122"/>
              </a:defRPr>
            </a:lvl1pPr>
          </a:lstStyle>
          <a:p>
            <a:pPr lvl="0"/>
            <a:r>
              <a:rPr lang="zh-CN" altLang="en-US" smtClean="0"/>
              <a:t>单击此处编辑母版文本样式</a:t>
            </a:r>
          </a:p>
        </p:txBody>
      </p:sp>
      <p:sp>
        <p:nvSpPr>
          <p:cNvPr id="18" name="TextBox 17"/>
          <p:cNvSpPr txBox="1"/>
          <p:nvPr userDrawn="1"/>
        </p:nvSpPr>
        <p:spPr>
          <a:xfrm>
            <a:off x="223771" y="1096196"/>
            <a:ext cx="495541" cy="5099347"/>
          </a:xfrm>
          <a:prstGeom prst="rect">
            <a:avLst/>
          </a:prstGeom>
          <a:gradFill flip="none" rotWithShape="1">
            <a:gsLst>
              <a:gs pos="0">
                <a:srgbClr val="8F2222">
                  <a:tint val="66000"/>
                  <a:satMod val="160000"/>
                </a:srgbClr>
              </a:gs>
              <a:gs pos="50000">
                <a:srgbClr val="8F2222">
                  <a:tint val="44500"/>
                  <a:satMod val="160000"/>
                </a:srgbClr>
              </a:gs>
              <a:gs pos="100000">
                <a:srgbClr val="8F2222">
                  <a:tint val="23500"/>
                  <a:satMod val="160000"/>
                </a:srgbClr>
              </a:gs>
            </a:gsLst>
            <a:lin ang="10800000" scaled="1"/>
            <a:tileRect/>
          </a:gradFill>
          <a:ln>
            <a:noFill/>
          </a:ln>
        </p:spPr>
        <p:txBody>
          <a:bodyPr vert="eaVert" wrap="none" lIns="117211" tIns="58605" rIns="117211" bIns="58605" anchor="ctr"/>
          <a:lstStyle>
            <a:defPPr>
              <a:defRPr lang="zh-CN"/>
            </a:defPPr>
            <a:lvl1pPr>
              <a:defRPr i="1">
                <a:latin typeface="Calibri" panose="020F0502020204030204" pitchFamily="34" charset="0"/>
                <a:ea typeface="宋体" panose="02010600030101010101" pitchFamily="2" charset="-122"/>
              </a:defRPr>
            </a:lvl1pPr>
            <a:lvl2pPr marL="742950" indent="-285750">
              <a:defRPr i="1">
                <a:latin typeface="Arial" panose="020B0604020202020204" pitchFamily="34" charset="0"/>
                <a:ea typeface="宋体" panose="02010600030101010101" pitchFamily="2" charset="-122"/>
              </a:defRPr>
            </a:lvl2pPr>
            <a:lvl3pPr marL="1143000" indent="-228600">
              <a:defRPr i="1">
                <a:latin typeface="Arial" panose="020B0604020202020204" pitchFamily="34" charset="0"/>
                <a:ea typeface="宋体" panose="02010600030101010101" pitchFamily="2" charset="-122"/>
              </a:defRPr>
            </a:lvl3pPr>
            <a:lvl4pPr marL="1600200" indent="-228600">
              <a:defRPr i="1">
                <a:latin typeface="Arial" panose="020B0604020202020204" pitchFamily="34" charset="0"/>
                <a:ea typeface="宋体" panose="02010600030101010101" pitchFamily="2" charset="-122"/>
              </a:defRPr>
            </a:lvl4pPr>
            <a:lvl5pPr marL="2057400" indent="-228600">
              <a:defRPr i="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solidFill>
                  <a:prstClr val="white"/>
                </a:solidFill>
              </a:rPr>
              <a:t>数据结构（</a:t>
            </a:r>
            <a:r>
              <a:rPr lang="en-US" altLang="zh-CN" i="0" dirty="0">
                <a:solidFill>
                  <a:prstClr val="white"/>
                </a:solidFill>
              </a:rPr>
              <a:t>Python</a:t>
            </a:r>
            <a:r>
              <a:rPr lang="zh-CN" altLang="en-US" i="0" dirty="0">
                <a:solidFill>
                  <a:prstClr val="white"/>
                </a:solidFill>
              </a:rPr>
              <a:t>语言版）</a:t>
            </a:r>
          </a:p>
        </p:txBody>
      </p:sp>
    </p:spTree>
    <p:extLst>
      <p:ext uri="{BB962C8B-B14F-4D97-AF65-F5344CB8AC3E}">
        <p14:creationId xmlns:p14="http://schemas.microsoft.com/office/powerpoint/2010/main" val="1174062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1DF6C85-580E-49AA-8C0F-7282E851D184}" type="datetimeFigureOut">
              <a:rPr lang="en-US" smtClean="0">
                <a:solidFill>
                  <a:prstClr val="black">
                    <a:tint val="75000"/>
                  </a:prstClr>
                </a:solidFill>
              </a:rPr>
              <a:pPr/>
              <a:t>6/10/2020</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D95434A-1094-4C26-ADA4-1AB6210859AE}" type="slidenum">
              <a:rPr 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889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356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标题幻灯片">
    <p:spTree>
      <p:nvGrpSpPr>
        <p:cNvPr id="1" name=""/>
        <p:cNvGrpSpPr/>
        <p:nvPr/>
      </p:nvGrpSpPr>
      <p:grpSpPr>
        <a:xfrm>
          <a:off x="0" y="0"/>
          <a:ext cx="0" cy="0"/>
          <a:chOff x="0" y="0"/>
          <a:chExt cx="0" cy="0"/>
        </a:xfrm>
      </p:grpSpPr>
      <p:sp>
        <p:nvSpPr>
          <p:cNvPr id="8" name="Rectangle 36"/>
          <p:cNvSpPr>
            <a:spLocks noChangeArrowheads="1"/>
          </p:cNvSpPr>
          <p:nvPr/>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6" name="标题 1"/>
          <p:cNvSpPr>
            <a:spLocks noGrp="1"/>
          </p:cNvSpPr>
          <p:nvPr>
            <p:ph type="title"/>
          </p:nvPr>
        </p:nvSpPr>
        <p:spPr>
          <a:xfrm>
            <a:off x="1295303" y="2124553"/>
            <a:ext cx="10124094" cy="2150105"/>
          </a:xfrm>
          <a:noFill/>
        </p:spPr>
        <p:txBody>
          <a:bodyPr>
            <a:normAutofit/>
          </a:bodyPr>
          <a:lstStyle>
            <a:lvl1pPr algn="ctr">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11" name="灯片编号占位符 10"/>
          <p:cNvSpPr>
            <a:spLocks noGrp="1"/>
          </p:cNvSpPr>
          <p:nvPr>
            <p:ph type="sldNum" sz="quarter" idx="13"/>
          </p:nvPr>
        </p:nvSpPr>
        <p:spPr>
          <a:xfrm>
            <a:off x="8682459" y="6599178"/>
            <a:ext cx="2844430" cy="260410"/>
          </a:xfrm>
        </p:spPr>
        <p:txBody>
          <a:bodyPr/>
          <a:lstStyle>
            <a:lvl1pPr>
              <a:defRPr>
                <a:solidFill>
                  <a:schemeClr val="bg1"/>
                </a:solidFill>
              </a:defRPr>
            </a:lvl1pPr>
          </a:lstStyle>
          <a:p>
            <a:fld id="{2D6CD9D1-4DF3-4DC0-A8DC-E2282698A5F5}" type="slidenum">
              <a:rPr lang="zh-CN" altLang="en-US" smtClean="0">
                <a:solidFill>
                  <a:prstClr val="white"/>
                </a:solidFill>
              </a:rPr>
              <a:pPr/>
              <a:t>‹#›</a:t>
            </a:fld>
            <a:endParaRPr lang="zh-CN" altLang="en-US">
              <a:solidFill>
                <a:prstClr val="white"/>
              </a:solidFill>
            </a:endParaRPr>
          </a:p>
        </p:txBody>
      </p:sp>
      <p:sp>
        <p:nvSpPr>
          <p:cNvPr id="14" name="Rectangle 36"/>
          <p:cNvSpPr>
            <a:spLocks noChangeArrowheads="1"/>
          </p:cNvSpPr>
          <p:nvPr/>
        </p:nvSpPr>
        <p:spPr bwMode="auto">
          <a:xfrm>
            <a:off x="7203310" y="437703"/>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7" name="Rectangle 36"/>
          <p:cNvSpPr>
            <a:spLocks noChangeArrowheads="1"/>
          </p:cNvSpPr>
          <p:nvPr/>
        </p:nvSpPr>
        <p:spPr bwMode="auto">
          <a:xfrm>
            <a:off x="750582" y="474296"/>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218" y="61250"/>
            <a:ext cx="1247976" cy="930487"/>
          </a:xfrm>
          <a:prstGeom prst="rect">
            <a:avLst/>
          </a:prstGeom>
        </p:spPr>
      </p:pic>
    </p:spTree>
    <p:extLst>
      <p:ext uri="{BB962C8B-B14F-4D97-AF65-F5344CB8AC3E}">
        <p14:creationId xmlns:p14="http://schemas.microsoft.com/office/powerpoint/2010/main" val="2056297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1079360" y="889137"/>
            <a:ext cx="10631213" cy="460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412212" y="255012"/>
            <a:ext cx="932488" cy="7209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973767" y="1148209"/>
            <a:ext cx="10736814" cy="4868199"/>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100" y="188379"/>
            <a:ext cx="10233473" cy="648527"/>
          </a:xfr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1159" y="6584289"/>
            <a:ext cx="2844430" cy="260410"/>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65" y="59041"/>
            <a:ext cx="1247976" cy="930487"/>
          </a:xfrm>
          <a:prstGeom prst="rect">
            <a:avLst/>
          </a:prstGeom>
        </p:spPr>
      </p:pic>
    </p:spTree>
    <p:extLst>
      <p:ext uri="{BB962C8B-B14F-4D97-AF65-F5344CB8AC3E}">
        <p14:creationId xmlns:p14="http://schemas.microsoft.com/office/powerpoint/2010/main" val="305346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30"/>
            <a:ext cx="10361851" cy="1362391"/>
          </a:xfrm>
          <a:prstGeom prst="rect">
            <a:avLst/>
          </a:prstGeom>
        </p:spPr>
        <p:txBody>
          <a:bodyPr anchor="t"/>
          <a:lstStyle>
            <a:lvl1pPr algn="l">
              <a:defRPr sz="51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6"/>
            <a:ext cx="10361851" cy="1500535"/>
          </a:xfrm>
        </p:spPr>
        <p:txBody>
          <a:bodyPr anchor="b"/>
          <a:lstStyle>
            <a:lvl1pPr marL="0" indent="0">
              <a:buNone/>
              <a:defRPr sz="2600"/>
            </a:lvl1pPr>
            <a:lvl2pPr marL="586060" indent="0">
              <a:buNone/>
              <a:defRPr sz="2300"/>
            </a:lvl2pPr>
            <a:lvl3pPr marL="1172121" indent="0">
              <a:buNone/>
              <a:defRPr sz="2100"/>
            </a:lvl3pPr>
            <a:lvl4pPr marL="1758180" indent="0">
              <a:buNone/>
              <a:defRPr sz="1800"/>
            </a:lvl4pPr>
            <a:lvl5pPr marL="2344241" indent="0">
              <a:buNone/>
              <a:defRPr sz="1800"/>
            </a:lvl5pPr>
            <a:lvl6pPr marL="2930299" indent="0">
              <a:buNone/>
              <a:defRPr sz="1800"/>
            </a:lvl6pPr>
            <a:lvl7pPr marL="3516359" indent="0">
              <a:buNone/>
              <a:defRPr sz="1800"/>
            </a:lvl7pPr>
            <a:lvl8pPr marL="4102421" indent="0">
              <a:buNone/>
              <a:defRPr sz="1800"/>
            </a:lvl8pPr>
            <a:lvl9pPr marL="4688482" indent="0">
              <a:buNone/>
              <a:defRPr sz="1800"/>
            </a:lvl9pPr>
          </a:lstStyle>
          <a:p>
            <a:pPr lvl="0"/>
            <a:r>
              <a:rPr lang="zh-CN" altLang="en-US" smtClean="0"/>
              <a:t>单击此处编辑母版文本样式</a:t>
            </a:r>
          </a:p>
        </p:txBody>
      </p:sp>
    </p:spTree>
    <p:extLst>
      <p:ext uri="{BB962C8B-B14F-4D97-AF65-F5344CB8AC3E}">
        <p14:creationId xmlns:p14="http://schemas.microsoft.com/office/powerpoint/2010/main" val="20751083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10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0" y="1335158"/>
            <a:ext cx="11971036" cy="3607155"/>
          </a:xfrm>
          <a:prstGeom prst="rect">
            <a:avLst/>
          </a:prstGeom>
          <a:pattFill prst="pct5">
            <a:fgClr>
              <a:schemeClr val="bg1">
                <a:lumMod val="75000"/>
              </a:schemeClr>
            </a:fgClr>
            <a:bgClr>
              <a:schemeClr val="bg1"/>
            </a:bgClr>
          </a:pattFill>
          <a:effectLst>
            <a:reflection blurRad="12700" stA="30000" endPos="36000" dir="5400000" sy="-100000" algn="bl" rotWithShape="0"/>
          </a:effectLst>
        </p:spPr>
      </p:pic>
      <p:sp>
        <p:nvSpPr>
          <p:cNvPr id="3" name="日期占位符 2"/>
          <p:cNvSpPr>
            <a:spLocks noGrp="1"/>
          </p:cNvSpPr>
          <p:nvPr>
            <p:ph type="dt" sz="half" idx="10"/>
          </p:nvPr>
        </p:nvSpPr>
        <p:spPr>
          <a:xfrm>
            <a:off x="609521" y="6363696"/>
            <a:ext cx="2844430" cy="365210"/>
          </a:xfrm>
        </p:spPr>
        <p:txBody>
          <a:bodyPr/>
          <a:lstStyle/>
          <a:p>
            <a:fld id="{A50C5AAE-0B16-46AE-9118-13DD8FB9120E}" type="datetimeFigureOut">
              <a:rPr lang="zh-CN" altLang="en-US" smtClean="0">
                <a:solidFill>
                  <a:prstClr val="black">
                    <a:tint val="75000"/>
                  </a:prstClr>
                </a:solidFill>
              </a:rPr>
              <a:pPr/>
              <a:t>2020/6/10</a:t>
            </a:fld>
            <a:endParaRPr lang="zh-CN" altLang="en-US">
              <a:solidFill>
                <a:prstClr val="black">
                  <a:tint val="75000"/>
                </a:prstClr>
              </a:solidFill>
            </a:endParaRPr>
          </a:p>
        </p:txBody>
      </p:sp>
      <p:sp>
        <p:nvSpPr>
          <p:cNvPr id="4" name="页脚占位符 3"/>
          <p:cNvSpPr>
            <a:spLocks noGrp="1"/>
          </p:cNvSpPr>
          <p:nvPr>
            <p:ph type="ftr" sz="quarter" idx="11"/>
          </p:nvPr>
        </p:nvSpPr>
        <p:spPr>
          <a:xfrm>
            <a:off x="4165058" y="6363696"/>
            <a:ext cx="3860297" cy="365210"/>
          </a:xfrm>
        </p:spPr>
        <p:txBody>
          <a:bodyPr/>
          <a:lstStyle/>
          <a:p>
            <a:endParaRPr lang="zh-CN" altLang="en-US">
              <a:solidFill>
                <a:prstClr val="black">
                  <a:tint val="75000"/>
                </a:prstClr>
              </a:solidFill>
            </a:endParaRPr>
          </a:p>
        </p:txBody>
      </p:sp>
      <p:sp>
        <p:nvSpPr>
          <p:cNvPr id="6" name="矩形 5"/>
          <p:cNvSpPr/>
          <p:nvPr/>
        </p:nvSpPr>
        <p:spPr>
          <a:xfrm>
            <a:off x="0" y="0"/>
            <a:ext cx="12190413" cy="1052980"/>
          </a:xfrm>
          <a:prstGeom prst="rect">
            <a:avLst/>
          </a:prstGeom>
          <a:gradFill flip="none" rotWithShape="1">
            <a:gsLst>
              <a:gs pos="0">
                <a:srgbClr val="6A1E1C"/>
              </a:gs>
              <a:gs pos="0">
                <a:schemeClr val="accent2">
                  <a:lumMod val="75000"/>
                  <a:shade val="30000"/>
                  <a:satMod val="115000"/>
                </a:schemeClr>
              </a:gs>
              <a:gs pos="32000">
                <a:schemeClr val="accent2">
                  <a:lumMod val="75000"/>
                  <a:shade val="100000"/>
                  <a:satMod val="115000"/>
                </a:schemeClr>
              </a:gs>
            </a:gsLst>
            <a:lin ang="0" scaled="1"/>
            <a:tileRect/>
          </a:gradFill>
          <a:ln>
            <a:solidFill>
              <a:srgbClr val="C00000"/>
            </a:solid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r>
              <a:rPr lang="zh-CN" altLang="en-US" sz="4100" dirty="0">
                <a:solidFill>
                  <a:prstClr val="white"/>
                </a:solidFill>
              </a:rPr>
              <a:t>        计算机科学与技术学院</a:t>
            </a:r>
            <a:endParaRPr lang="zh-CN" altLang="en-US" sz="3100" dirty="0">
              <a:solidFill>
                <a:prstClr val="white"/>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23" y="61250"/>
            <a:ext cx="1247976" cy="930487"/>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7297" y="266391"/>
            <a:ext cx="2207957" cy="520209"/>
          </a:xfrm>
          <a:prstGeom prst="rect">
            <a:avLst/>
          </a:prstGeom>
        </p:spPr>
      </p:pic>
      <p:sp>
        <p:nvSpPr>
          <p:cNvPr id="11" name="矩形 10"/>
          <p:cNvSpPr/>
          <p:nvPr/>
        </p:nvSpPr>
        <p:spPr>
          <a:xfrm flipV="1">
            <a:off x="2220" y="6201916"/>
            <a:ext cx="12190413" cy="657001"/>
          </a:xfrm>
          <a:prstGeom prst="rect">
            <a:avLst/>
          </a:prstGeom>
          <a:pattFill prst="pct20">
            <a:fgClr>
              <a:schemeClr val="bg1">
                <a:lumMod val="50000"/>
              </a:schemeClr>
            </a:fgClr>
            <a:bgClr>
              <a:schemeClr val="bg1">
                <a:lumMod val="65000"/>
              </a:schemeClr>
            </a:bgClr>
          </a:pattFill>
          <a:ln>
            <a:noFill/>
          </a:ln>
          <a:scene3d>
            <a:camera prst="orthographicFront">
              <a:rot lat="0" lon="0" rev="10799999"/>
            </a:camera>
            <a:lightRig rig="threePt" dir="t"/>
          </a:scene3d>
          <a:sp3d/>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black"/>
              </a:solidFill>
            </a:endParaRPr>
          </a:p>
        </p:txBody>
      </p:sp>
      <p:sp>
        <p:nvSpPr>
          <p:cNvPr id="15" name="矩形 14"/>
          <p:cNvSpPr/>
          <p:nvPr/>
        </p:nvSpPr>
        <p:spPr>
          <a:xfrm>
            <a:off x="2220" y="1146692"/>
            <a:ext cx="12190413" cy="5185777"/>
          </a:xfrm>
          <a:prstGeom prst="rect">
            <a:avLst/>
          </a:prstGeom>
          <a:gradFill flip="none" rotWithShape="1">
            <a:gsLst>
              <a:gs pos="43000">
                <a:schemeClr val="bg1">
                  <a:alpha val="65000"/>
                </a:schemeClr>
              </a:gs>
              <a:gs pos="0">
                <a:schemeClr val="tx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lIns="117211" tIns="58605" rIns="117211" bIns="58605" rtlCol="0" anchor="ctr"/>
          <a:lstStyle/>
          <a:p>
            <a:pPr algn="ctr"/>
            <a:endParaRPr lang="zh-CN" altLang="en-US" b="1" dirty="0">
              <a:solidFill>
                <a:prstClr val="white"/>
              </a:solidFill>
              <a:effectLst>
                <a:outerShdw blurRad="38100" dist="38100" dir="2700000" algn="tl">
                  <a:srgbClr val="000000">
                    <a:alpha val="43137"/>
                  </a:srgbClr>
                </a:outerShdw>
              </a:effectLst>
            </a:endParaRPr>
          </a:p>
        </p:txBody>
      </p:sp>
      <p:sp>
        <p:nvSpPr>
          <p:cNvPr id="7" name="矩形 6"/>
          <p:cNvSpPr/>
          <p:nvPr/>
        </p:nvSpPr>
        <p:spPr>
          <a:xfrm flipV="1">
            <a:off x="0" y="1052980"/>
            <a:ext cx="12190413" cy="216074"/>
          </a:xfrm>
          <a:prstGeom prst="rect">
            <a:avLst/>
          </a:prstGeom>
          <a:pattFill prst="pct20">
            <a:fgClr>
              <a:schemeClr val="bg1">
                <a:lumMod val="50000"/>
              </a:schemeClr>
            </a:fgClr>
            <a:bgClr>
              <a:schemeClr val="bg1">
                <a:lumMod val="65000"/>
              </a:schemeClr>
            </a:bgClr>
          </a:pattFill>
          <a:ln>
            <a:no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white"/>
              </a:solidFill>
            </a:endParaRPr>
          </a:p>
        </p:txBody>
      </p:sp>
      <p:sp>
        <p:nvSpPr>
          <p:cNvPr id="16" name="内容占位符 22"/>
          <p:cNvSpPr>
            <a:spLocks noGrp="1"/>
          </p:cNvSpPr>
          <p:nvPr>
            <p:ph sz="quarter" idx="13"/>
          </p:nvPr>
        </p:nvSpPr>
        <p:spPr>
          <a:xfrm>
            <a:off x="1391299" y="2133350"/>
            <a:ext cx="9407821" cy="1944666"/>
          </a:xfrm>
        </p:spPr>
        <p:txBody>
          <a:bodyPr anchor="ctr">
            <a:normAutofit/>
          </a:bodyPr>
          <a:lstStyle>
            <a:lvl1pPr marL="0" indent="0" algn="ctr">
              <a:buNone/>
              <a:defRPr sz="7700" b="0">
                <a:solidFill>
                  <a:srgbClr val="E21D08"/>
                </a:solidFill>
                <a:effectLst/>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p>
        </p:txBody>
      </p:sp>
      <p:sp>
        <p:nvSpPr>
          <p:cNvPr id="17" name="内容占位符 24"/>
          <p:cNvSpPr>
            <a:spLocks noGrp="1"/>
          </p:cNvSpPr>
          <p:nvPr>
            <p:ph sz="quarter" idx="14"/>
          </p:nvPr>
        </p:nvSpPr>
        <p:spPr>
          <a:xfrm>
            <a:off x="2783065" y="4293599"/>
            <a:ext cx="6624304" cy="1604008"/>
          </a:xfrm>
        </p:spPr>
        <p:txBody>
          <a:bodyPr anchor="ctr">
            <a:normAutofit/>
          </a:bodyPr>
          <a:lstStyle>
            <a:lvl1pPr marL="0" indent="0" algn="ctr">
              <a:buNone/>
              <a:defRPr sz="4600" b="1">
                <a:solidFill>
                  <a:srgbClr val="E21D08"/>
                </a:solidFill>
                <a:effectLst/>
                <a:latin typeface="+mj-lt"/>
                <a:ea typeface="楷体" panose="02010609060101010101" pitchFamily="49" charset="-122"/>
              </a:defRPr>
            </a:lvl1pPr>
          </a:lstStyle>
          <a:p>
            <a:pPr lvl="0"/>
            <a:r>
              <a:rPr lang="zh-CN" altLang="en-US" smtClean="0"/>
              <a:t>单击此处编辑母版文本样式</a:t>
            </a:r>
          </a:p>
        </p:txBody>
      </p:sp>
      <p:sp>
        <p:nvSpPr>
          <p:cNvPr id="18" name="TextBox 17"/>
          <p:cNvSpPr txBox="1"/>
          <p:nvPr userDrawn="1"/>
        </p:nvSpPr>
        <p:spPr>
          <a:xfrm>
            <a:off x="223771" y="1096196"/>
            <a:ext cx="495541" cy="5099347"/>
          </a:xfrm>
          <a:prstGeom prst="rect">
            <a:avLst/>
          </a:prstGeom>
          <a:gradFill flip="none" rotWithShape="1">
            <a:gsLst>
              <a:gs pos="0">
                <a:srgbClr val="8F2222">
                  <a:tint val="66000"/>
                  <a:satMod val="160000"/>
                </a:srgbClr>
              </a:gs>
              <a:gs pos="50000">
                <a:srgbClr val="8F2222">
                  <a:tint val="44500"/>
                  <a:satMod val="160000"/>
                </a:srgbClr>
              </a:gs>
              <a:gs pos="100000">
                <a:srgbClr val="8F2222">
                  <a:tint val="23500"/>
                  <a:satMod val="160000"/>
                </a:srgbClr>
              </a:gs>
            </a:gsLst>
            <a:lin ang="10800000" scaled="1"/>
            <a:tileRect/>
          </a:gradFill>
          <a:ln>
            <a:noFill/>
          </a:ln>
        </p:spPr>
        <p:txBody>
          <a:bodyPr vert="eaVert" wrap="none" lIns="117211" tIns="58605" rIns="117211" bIns="58605" anchor="ctr"/>
          <a:lstStyle>
            <a:defPPr>
              <a:defRPr lang="zh-CN"/>
            </a:defPPr>
            <a:lvl1pPr>
              <a:defRPr i="1">
                <a:latin typeface="Calibri" panose="020F0502020204030204" pitchFamily="34" charset="0"/>
                <a:ea typeface="宋体" panose="02010600030101010101" pitchFamily="2" charset="-122"/>
              </a:defRPr>
            </a:lvl1pPr>
            <a:lvl2pPr marL="742950" indent="-285750">
              <a:defRPr i="1">
                <a:latin typeface="Arial" panose="020B0604020202020204" pitchFamily="34" charset="0"/>
                <a:ea typeface="宋体" panose="02010600030101010101" pitchFamily="2" charset="-122"/>
              </a:defRPr>
            </a:lvl2pPr>
            <a:lvl3pPr marL="1143000" indent="-228600">
              <a:defRPr i="1">
                <a:latin typeface="Arial" panose="020B0604020202020204" pitchFamily="34" charset="0"/>
                <a:ea typeface="宋体" panose="02010600030101010101" pitchFamily="2" charset="-122"/>
              </a:defRPr>
            </a:lvl3pPr>
            <a:lvl4pPr marL="1600200" indent="-228600">
              <a:defRPr i="1">
                <a:latin typeface="Arial" panose="020B0604020202020204" pitchFamily="34" charset="0"/>
                <a:ea typeface="宋体" panose="02010600030101010101" pitchFamily="2" charset="-122"/>
              </a:defRPr>
            </a:lvl4pPr>
            <a:lvl5pPr marL="2057400" indent="-228600">
              <a:defRPr i="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solidFill>
                  <a:prstClr val="white"/>
                </a:solidFill>
              </a:rPr>
              <a:t>数据结构（</a:t>
            </a:r>
            <a:r>
              <a:rPr lang="en-US" altLang="zh-CN" i="0" dirty="0">
                <a:solidFill>
                  <a:prstClr val="white"/>
                </a:solidFill>
              </a:rPr>
              <a:t>Python</a:t>
            </a:r>
            <a:r>
              <a:rPr lang="zh-CN" altLang="en-US" i="0" dirty="0">
                <a:solidFill>
                  <a:prstClr val="white"/>
                </a:solidFill>
              </a:rPr>
              <a:t>语言版）</a:t>
            </a:r>
          </a:p>
        </p:txBody>
      </p:sp>
    </p:spTree>
    <p:extLst>
      <p:ext uri="{BB962C8B-B14F-4D97-AF65-F5344CB8AC3E}">
        <p14:creationId xmlns:p14="http://schemas.microsoft.com/office/powerpoint/2010/main" val="25989065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标题幻灯片">
    <p:spTree>
      <p:nvGrpSpPr>
        <p:cNvPr id="1" name=""/>
        <p:cNvGrpSpPr/>
        <p:nvPr/>
      </p:nvGrpSpPr>
      <p:grpSpPr>
        <a:xfrm>
          <a:off x="0" y="0"/>
          <a:ext cx="0" cy="0"/>
          <a:chOff x="0" y="0"/>
          <a:chExt cx="0" cy="0"/>
        </a:xfrm>
      </p:grpSpPr>
      <p:sp>
        <p:nvSpPr>
          <p:cNvPr id="8" name="Rectangle 36"/>
          <p:cNvSpPr>
            <a:spLocks noChangeArrowheads="1"/>
          </p:cNvSpPr>
          <p:nvPr/>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6" name="标题 1"/>
          <p:cNvSpPr>
            <a:spLocks noGrp="1"/>
          </p:cNvSpPr>
          <p:nvPr>
            <p:ph type="title"/>
          </p:nvPr>
        </p:nvSpPr>
        <p:spPr>
          <a:xfrm>
            <a:off x="1295303" y="2124550"/>
            <a:ext cx="10124094" cy="2150105"/>
          </a:xfrm>
          <a:noFill/>
        </p:spPr>
        <p:txBody>
          <a:bodyPr>
            <a:normAutofit/>
          </a:bodyPr>
          <a:lstStyle>
            <a:lvl1pPr algn="ctr">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11" name="灯片编号占位符 10"/>
          <p:cNvSpPr>
            <a:spLocks noGrp="1"/>
          </p:cNvSpPr>
          <p:nvPr>
            <p:ph type="sldNum" sz="quarter" idx="13"/>
          </p:nvPr>
        </p:nvSpPr>
        <p:spPr>
          <a:xfrm>
            <a:off x="8682459" y="6599178"/>
            <a:ext cx="2844430" cy="260410"/>
          </a:xfrm>
        </p:spPr>
        <p:txBody>
          <a:bodyPr/>
          <a:lstStyle>
            <a:lvl1pPr>
              <a:defRPr>
                <a:solidFill>
                  <a:schemeClr val="bg1"/>
                </a:solidFill>
              </a:defRPr>
            </a:lvl1pPr>
          </a:lstStyle>
          <a:p>
            <a:fld id="{2D6CD9D1-4DF3-4DC0-A8DC-E2282698A5F5}" type="slidenum">
              <a:rPr lang="zh-CN" altLang="en-US" smtClean="0">
                <a:solidFill>
                  <a:prstClr val="white"/>
                </a:solidFill>
              </a:rPr>
              <a:pPr/>
              <a:t>‹#›</a:t>
            </a:fld>
            <a:endParaRPr lang="zh-CN" altLang="en-US">
              <a:solidFill>
                <a:prstClr val="white"/>
              </a:solidFill>
            </a:endParaRPr>
          </a:p>
        </p:txBody>
      </p:sp>
      <p:sp>
        <p:nvSpPr>
          <p:cNvPr id="14" name="Rectangle 36"/>
          <p:cNvSpPr>
            <a:spLocks noChangeArrowheads="1"/>
          </p:cNvSpPr>
          <p:nvPr/>
        </p:nvSpPr>
        <p:spPr bwMode="auto">
          <a:xfrm>
            <a:off x="7203310" y="437703"/>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7" name="Rectangle 36"/>
          <p:cNvSpPr>
            <a:spLocks noChangeArrowheads="1"/>
          </p:cNvSpPr>
          <p:nvPr/>
        </p:nvSpPr>
        <p:spPr bwMode="auto">
          <a:xfrm>
            <a:off x="750582" y="474296"/>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218" y="61250"/>
            <a:ext cx="1247976" cy="930487"/>
          </a:xfrm>
          <a:prstGeom prst="rect">
            <a:avLst/>
          </a:prstGeom>
        </p:spPr>
      </p:pic>
    </p:spTree>
    <p:extLst>
      <p:ext uri="{BB962C8B-B14F-4D97-AF65-F5344CB8AC3E}">
        <p14:creationId xmlns:p14="http://schemas.microsoft.com/office/powerpoint/2010/main" val="11456498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1079360" y="889136"/>
            <a:ext cx="10631213" cy="460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412204" y="255012"/>
            <a:ext cx="932488" cy="7209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973765" y="1148209"/>
            <a:ext cx="10736814" cy="4868199"/>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100" y="188379"/>
            <a:ext cx="10233473" cy="648527"/>
          </a:xfr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1159" y="6584289"/>
            <a:ext cx="2844430" cy="260410"/>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65" y="59041"/>
            <a:ext cx="1247976" cy="930487"/>
          </a:xfrm>
          <a:prstGeom prst="rect">
            <a:avLst/>
          </a:prstGeom>
        </p:spPr>
      </p:pic>
    </p:spTree>
    <p:extLst>
      <p:ext uri="{BB962C8B-B14F-4D97-AF65-F5344CB8AC3E}">
        <p14:creationId xmlns:p14="http://schemas.microsoft.com/office/powerpoint/2010/main" val="22972514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281" y="1600576"/>
            <a:ext cx="10361851" cy="1780520"/>
          </a:xfrm>
          <a:prstGeom prst="rect">
            <a:avLst/>
          </a:prstGeom>
        </p:spPr>
        <p:txBody>
          <a:bodyPr anchor="b">
            <a:normAutofit/>
          </a:bodyPr>
          <a:lstStyle>
            <a:lvl1pPr>
              <a:defRPr sz="56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562" y="3556828"/>
            <a:ext cx="8533289" cy="1473542"/>
          </a:xfrm>
        </p:spPr>
        <p:txBody>
          <a:bodyPr>
            <a:normAutofit/>
          </a:bodyPr>
          <a:lstStyle>
            <a:lvl1pPr marL="0" indent="0" algn="ctr">
              <a:buNone/>
              <a:defRPr sz="2600">
                <a:solidFill>
                  <a:srgbClr val="FFFFFF"/>
                </a:solidFill>
              </a:defRPr>
            </a:lvl1pPr>
            <a:lvl2pPr marL="586060" indent="0" algn="ctr">
              <a:buNone/>
              <a:defRPr>
                <a:solidFill>
                  <a:schemeClr val="tx1">
                    <a:tint val="75000"/>
                  </a:schemeClr>
                </a:solidFill>
              </a:defRPr>
            </a:lvl2pPr>
            <a:lvl3pPr marL="1172121" indent="0" algn="ctr">
              <a:buNone/>
              <a:defRPr>
                <a:solidFill>
                  <a:schemeClr val="tx1">
                    <a:tint val="75000"/>
                  </a:schemeClr>
                </a:solidFill>
              </a:defRPr>
            </a:lvl3pPr>
            <a:lvl4pPr marL="1758180" indent="0" algn="ctr">
              <a:buNone/>
              <a:defRPr>
                <a:solidFill>
                  <a:schemeClr val="tx1">
                    <a:tint val="75000"/>
                  </a:schemeClr>
                </a:solidFill>
              </a:defRPr>
            </a:lvl4pPr>
            <a:lvl5pPr marL="2344241" indent="0" algn="ctr">
              <a:buNone/>
              <a:defRPr>
                <a:solidFill>
                  <a:schemeClr val="tx1">
                    <a:tint val="75000"/>
                  </a:schemeClr>
                </a:solidFill>
              </a:defRPr>
            </a:lvl5pPr>
            <a:lvl6pPr marL="2930299" indent="0" algn="ctr">
              <a:buNone/>
              <a:defRPr>
                <a:solidFill>
                  <a:schemeClr val="tx1">
                    <a:tint val="75000"/>
                  </a:schemeClr>
                </a:solidFill>
              </a:defRPr>
            </a:lvl6pPr>
            <a:lvl7pPr marL="3516359" indent="0" algn="ctr">
              <a:buNone/>
              <a:defRPr>
                <a:solidFill>
                  <a:schemeClr val="tx1">
                    <a:tint val="75000"/>
                  </a:schemeClr>
                </a:solidFill>
              </a:defRPr>
            </a:lvl7pPr>
            <a:lvl8pPr marL="4102421" indent="0" algn="ctr">
              <a:buNone/>
              <a:defRPr>
                <a:solidFill>
                  <a:schemeClr val="tx1">
                    <a:tint val="75000"/>
                  </a:schemeClr>
                </a:solidFill>
              </a:defRPr>
            </a:lvl8pPr>
            <a:lvl9pPr marL="4688482"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884000" y="6251619"/>
            <a:ext cx="5048263" cy="365210"/>
          </a:xfrm>
          <a:prstGeom prst="rect">
            <a:avLst/>
          </a:prstGeom>
        </p:spPr>
        <p:txBody>
          <a:bodyPr/>
          <a:lstStyle/>
          <a:p>
            <a:fld id="{A50C5AAE-0B16-46AE-9118-13DD8FB9120E}" type="datetimeFigureOut">
              <a:rPr lang="zh-CN" altLang="en-US" smtClean="0">
                <a:solidFill>
                  <a:prstClr val="black">
                    <a:tint val="75000"/>
                  </a:prstClr>
                </a:solidFill>
              </a:rPr>
              <a:pPr/>
              <a:t>2020/6/10</a:t>
            </a:fld>
            <a:endParaRPr lang="zh-CN" altLang="en-US">
              <a:solidFill>
                <a:prstClr val="black">
                  <a:tint val="75000"/>
                </a:prstClr>
              </a:solidFill>
            </a:endParaRPr>
          </a:p>
        </p:txBody>
      </p:sp>
      <p:sp>
        <p:nvSpPr>
          <p:cNvPr id="5" name="Footer Placeholder 4"/>
          <p:cNvSpPr>
            <a:spLocks noGrp="1"/>
          </p:cNvSpPr>
          <p:nvPr>
            <p:ph type="ftr" sz="quarter" idx="11"/>
          </p:nvPr>
        </p:nvSpPr>
        <p:spPr>
          <a:xfrm>
            <a:off x="258164" y="6251619"/>
            <a:ext cx="5048264" cy="365210"/>
          </a:xfrm>
          <a:prstGeom prst="rect">
            <a:avLst/>
          </a:prstGeom>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5320759" y="6251619"/>
            <a:ext cx="1548900" cy="365210"/>
          </a:xfrm>
          <a:prstGeom prst="rect">
            <a:avLst/>
          </a:prstGeom>
        </p:spPr>
        <p:txBody>
          <a:body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49458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117211" tIns="58605" rIns="117211" bIns="58605"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609521" y="1600577"/>
            <a:ext cx="10971372" cy="4527011"/>
          </a:xfrm>
          <a:prstGeom prst="rect">
            <a:avLst/>
          </a:prstGeom>
        </p:spPr>
        <p:txBody>
          <a:bodyPr vert="horz" lIns="117211" tIns="58605" rIns="117211" bIns="586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09521" y="6357836"/>
            <a:ext cx="2844430" cy="365210"/>
          </a:xfrm>
          <a:prstGeom prst="rect">
            <a:avLst/>
          </a:prstGeom>
        </p:spPr>
        <p:txBody>
          <a:bodyPr vert="horz" lIns="117211" tIns="58605" rIns="117211" bIns="58605" rtlCol="0" anchor="ctr"/>
          <a:lstStyle>
            <a:lvl1pPr algn="l">
              <a:defRPr sz="1500">
                <a:solidFill>
                  <a:schemeClr val="tx1">
                    <a:tint val="75000"/>
                  </a:schemeClr>
                </a:solidFill>
              </a:defRPr>
            </a:lvl1pPr>
          </a:lstStyle>
          <a:p>
            <a:fld id="{A50C5AAE-0B16-46AE-9118-13DD8FB9120E}" type="datetimeFigureOut">
              <a:rPr lang="zh-CN" altLang="en-US" smtClean="0">
                <a:solidFill>
                  <a:prstClr val="black">
                    <a:tint val="75000"/>
                  </a:prstClr>
                </a:solidFill>
              </a:rPr>
              <a:pPr/>
              <a:t>2020/6/10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165058" y="6357836"/>
            <a:ext cx="3860297" cy="365210"/>
          </a:xfrm>
          <a:prstGeom prst="rect">
            <a:avLst/>
          </a:prstGeom>
        </p:spPr>
        <p:txBody>
          <a:bodyPr vert="horz" lIns="117211" tIns="58605" rIns="117211" bIns="58605" rtlCol="0" anchor="ctr"/>
          <a:lstStyle>
            <a:lvl1pPr algn="ctr">
              <a:defRPr sz="15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736464" y="6357836"/>
            <a:ext cx="2844430" cy="365210"/>
          </a:xfrm>
          <a:prstGeom prst="rect">
            <a:avLst/>
          </a:prstGeom>
        </p:spPr>
        <p:txBody>
          <a:bodyPr vert="horz" lIns="117211" tIns="58605" rIns="117211" bIns="58605" rtlCol="0" anchor="ctr"/>
          <a:lstStyle>
            <a:lvl1pPr algn="r">
              <a:defRPr sz="1500">
                <a:solidFill>
                  <a:schemeClr val="tx1">
                    <a:tint val="75000"/>
                  </a:schemeClr>
                </a:solidFill>
              </a:defRPr>
            </a:lvl1p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2105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90" r:id="rId5"/>
  </p:sldLayoutIdLst>
  <p:timing>
    <p:tnLst>
      <p:par>
        <p:cTn id="1" dur="indefinite" restart="never" nodeType="tmRoot"/>
      </p:par>
    </p:tnLst>
  </p:timing>
  <p:txStyles>
    <p:titleStyle>
      <a:lvl1pPr algn="ctr" defTabSz="586060" rtl="0" eaLnBrk="1" latinLnBrk="0" hangingPunct="1">
        <a:spcBef>
          <a:spcPct val="0"/>
        </a:spcBef>
        <a:buNone/>
        <a:defRPr sz="5600" kern="1200">
          <a:solidFill>
            <a:schemeClr val="tx1"/>
          </a:solidFill>
          <a:latin typeface="+mj-lt"/>
          <a:ea typeface="+mj-ea"/>
          <a:cs typeface="+mj-cs"/>
        </a:defRPr>
      </a:lvl1pPr>
    </p:titleStyle>
    <p:bodyStyle>
      <a:lvl1pPr marL="439544" indent="-439544" algn="l" defTabSz="586060" rtl="0" eaLnBrk="1" latinLnBrk="0" hangingPunct="1">
        <a:spcBef>
          <a:spcPct val="20000"/>
        </a:spcBef>
        <a:buFont typeface="Arial"/>
        <a:buChar char="•"/>
        <a:defRPr sz="4100" kern="1200">
          <a:solidFill>
            <a:schemeClr val="tx1"/>
          </a:solidFill>
          <a:latin typeface="+mn-lt"/>
          <a:ea typeface="+mn-ea"/>
          <a:cs typeface="+mn-cs"/>
        </a:defRPr>
      </a:lvl1pPr>
      <a:lvl2pPr marL="952347" indent="-366288" algn="l" defTabSz="586060" rtl="0" eaLnBrk="1" latinLnBrk="0" hangingPunct="1">
        <a:spcBef>
          <a:spcPct val="20000"/>
        </a:spcBef>
        <a:buFont typeface="Arial"/>
        <a:buChar char="–"/>
        <a:defRPr sz="3600" kern="1200">
          <a:solidFill>
            <a:schemeClr val="tx1"/>
          </a:solidFill>
          <a:latin typeface="+mn-lt"/>
          <a:ea typeface="+mn-ea"/>
          <a:cs typeface="+mn-cs"/>
        </a:defRPr>
      </a:lvl2pPr>
      <a:lvl3pPr marL="1465149" indent="-293031" algn="l" defTabSz="586060" rtl="0" eaLnBrk="1" latinLnBrk="0" hangingPunct="1">
        <a:spcBef>
          <a:spcPct val="20000"/>
        </a:spcBef>
        <a:buFont typeface="Arial"/>
        <a:buChar char="•"/>
        <a:defRPr sz="3100" kern="1200">
          <a:solidFill>
            <a:schemeClr val="tx1"/>
          </a:solidFill>
          <a:latin typeface="+mn-lt"/>
          <a:ea typeface="+mn-ea"/>
          <a:cs typeface="+mn-cs"/>
        </a:defRPr>
      </a:lvl3pPr>
      <a:lvl4pPr marL="2051210" indent="-293031" algn="l" defTabSz="586060" rtl="0" eaLnBrk="1" latinLnBrk="0" hangingPunct="1">
        <a:spcBef>
          <a:spcPct val="20000"/>
        </a:spcBef>
        <a:buFont typeface="Arial"/>
        <a:buChar char="–"/>
        <a:defRPr sz="2600" kern="1200">
          <a:solidFill>
            <a:schemeClr val="tx1"/>
          </a:solidFill>
          <a:latin typeface="+mn-lt"/>
          <a:ea typeface="+mn-ea"/>
          <a:cs typeface="+mn-cs"/>
        </a:defRPr>
      </a:lvl4pPr>
      <a:lvl5pPr marL="2637271" indent="-293031" algn="l" defTabSz="586060" rtl="0" eaLnBrk="1" latinLnBrk="0" hangingPunct="1">
        <a:spcBef>
          <a:spcPct val="20000"/>
        </a:spcBef>
        <a:buFont typeface="Arial"/>
        <a:buChar char="»"/>
        <a:defRPr sz="2600" kern="1200">
          <a:solidFill>
            <a:schemeClr val="tx1"/>
          </a:solidFill>
          <a:latin typeface="+mn-lt"/>
          <a:ea typeface="+mn-ea"/>
          <a:cs typeface="+mn-cs"/>
        </a:defRPr>
      </a:lvl5pPr>
      <a:lvl6pPr marL="3223331" indent="-293031" algn="l" defTabSz="586060" rtl="0" eaLnBrk="1" latinLnBrk="0" hangingPunct="1">
        <a:spcBef>
          <a:spcPct val="20000"/>
        </a:spcBef>
        <a:buFont typeface="Arial"/>
        <a:buChar char="•"/>
        <a:defRPr sz="2600" kern="1200">
          <a:solidFill>
            <a:schemeClr val="tx1"/>
          </a:solidFill>
          <a:latin typeface="+mn-lt"/>
          <a:ea typeface="+mn-ea"/>
          <a:cs typeface="+mn-cs"/>
        </a:defRPr>
      </a:lvl6pPr>
      <a:lvl7pPr marL="3809390" indent="-293031" algn="l" defTabSz="586060" rtl="0" eaLnBrk="1" latinLnBrk="0" hangingPunct="1">
        <a:spcBef>
          <a:spcPct val="20000"/>
        </a:spcBef>
        <a:buFont typeface="Arial"/>
        <a:buChar char="•"/>
        <a:defRPr sz="2600" kern="1200">
          <a:solidFill>
            <a:schemeClr val="tx1"/>
          </a:solidFill>
          <a:latin typeface="+mn-lt"/>
          <a:ea typeface="+mn-ea"/>
          <a:cs typeface="+mn-cs"/>
        </a:defRPr>
      </a:lvl7pPr>
      <a:lvl8pPr marL="4395451" indent="-293031" algn="l" defTabSz="586060" rtl="0" eaLnBrk="1" latinLnBrk="0" hangingPunct="1">
        <a:spcBef>
          <a:spcPct val="20000"/>
        </a:spcBef>
        <a:buFont typeface="Arial"/>
        <a:buChar char="•"/>
        <a:defRPr sz="2600" kern="1200">
          <a:solidFill>
            <a:schemeClr val="tx1"/>
          </a:solidFill>
          <a:latin typeface="+mn-lt"/>
          <a:ea typeface="+mn-ea"/>
          <a:cs typeface="+mn-cs"/>
        </a:defRPr>
      </a:lvl8pPr>
      <a:lvl9pPr marL="4981508" indent="-293031" algn="l" defTabSz="586060"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86060" rtl="0" eaLnBrk="1" latinLnBrk="0" hangingPunct="1">
        <a:defRPr sz="2300" kern="1200">
          <a:solidFill>
            <a:schemeClr val="tx1"/>
          </a:solidFill>
          <a:latin typeface="+mn-lt"/>
          <a:ea typeface="+mn-ea"/>
          <a:cs typeface="+mn-cs"/>
        </a:defRPr>
      </a:lvl1pPr>
      <a:lvl2pPr marL="586060" algn="l" defTabSz="586060" rtl="0" eaLnBrk="1" latinLnBrk="0" hangingPunct="1">
        <a:defRPr sz="2300" kern="1200">
          <a:solidFill>
            <a:schemeClr val="tx1"/>
          </a:solidFill>
          <a:latin typeface="+mn-lt"/>
          <a:ea typeface="+mn-ea"/>
          <a:cs typeface="+mn-cs"/>
        </a:defRPr>
      </a:lvl2pPr>
      <a:lvl3pPr marL="1172121" algn="l" defTabSz="586060" rtl="0" eaLnBrk="1" latinLnBrk="0" hangingPunct="1">
        <a:defRPr sz="2300" kern="1200">
          <a:solidFill>
            <a:schemeClr val="tx1"/>
          </a:solidFill>
          <a:latin typeface="+mn-lt"/>
          <a:ea typeface="+mn-ea"/>
          <a:cs typeface="+mn-cs"/>
        </a:defRPr>
      </a:lvl3pPr>
      <a:lvl4pPr marL="1758180" algn="l" defTabSz="586060" rtl="0" eaLnBrk="1" latinLnBrk="0" hangingPunct="1">
        <a:defRPr sz="2300" kern="1200">
          <a:solidFill>
            <a:schemeClr val="tx1"/>
          </a:solidFill>
          <a:latin typeface="+mn-lt"/>
          <a:ea typeface="+mn-ea"/>
          <a:cs typeface="+mn-cs"/>
        </a:defRPr>
      </a:lvl4pPr>
      <a:lvl5pPr marL="2344241" algn="l" defTabSz="586060" rtl="0" eaLnBrk="1" latinLnBrk="0" hangingPunct="1">
        <a:defRPr sz="2300" kern="1200">
          <a:solidFill>
            <a:schemeClr val="tx1"/>
          </a:solidFill>
          <a:latin typeface="+mn-lt"/>
          <a:ea typeface="+mn-ea"/>
          <a:cs typeface="+mn-cs"/>
        </a:defRPr>
      </a:lvl5pPr>
      <a:lvl6pPr marL="2930299" algn="l" defTabSz="586060" rtl="0" eaLnBrk="1" latinLnBrk="0" hangingPunct="1">
        <a:defRPr sz="2300" kern="1200">
          <a:solidFill>
            <a:schemeClr val="tx1"/>
          </a:solidFill>
          <a:latin typeface="+mn-lt"/>
          <a:ea typeface="+mn-ea"/>
          <a:cs typeface="+mn-cs"/>
        </a:defRPr>
      </a:lvl6pPr>
      <a:lvl7pPr marL="3516359" algn="l" defTabSz="586060" rtl="0" eaLnBrk="1" latinLnBrk="0" hangingPunct="1">
        <a:defRPr sz="2300" kern="1200">
          <a:solidFill>
            <a:schemeClr val="tx1"/>
          </a:solidFill>
          <a:latin typeface="+mn-lt"/>
          <a:ea typeface="+mn-ea"/>
          <a:cs typeface="+mn-cs"/>
        </a:defRPr>
      </a:lvl7pPr>
      <a:lvl8pPr marL="4102421" algn="l" defTabSz="586060" rtl="0" eaLnBrk="1" latinLnBrk="0" hangingPunct="1">
        <a:defRPr sz="2300" kern="1200">
          <a:solidFill>
            <a:schemeClr val="tx1"/>
          </a:solidFill>
          <a:latin typeface="+mn-lt"/>
          <a:ea typeface="+mn-ea"/>
          <a:cs typeface="+mn-cs"/>
        </a:defRPr>
      </a:lvl8pPr>
      <a:lvl9pPr marL="4688482" algn="l" defTabSz="586060" rtl="0" eaLnBrk="1" latinLnBrk="0" hangingPunct="1">
        <a:defRPr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117211" tIns="58605" rIns="117211" bIns="58605"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609521" y="1600577"/>
            <a:ext cx="10971372" cy="4527011"/>
          </a:xfrm>
          <a:prstGeom prst="rect">
            <a:avLst/>
          </a:prstGeom>
        </p:spPr>
        <p:txBody>
          <a:bodyPr vert="horz" lIns="117211" tIns="58605" rIns="117211" bIns="586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09521" y="6357832"/>
            <a:ext cx="2844430" cy="365210"/>
          </a:xfrm>
          <a:prstGeom prst="rect">
            <a:avLst/>
          </a:prstGeom>
        </p:spPr>
        <p:txBody>
          <a:bodyPr vert="horz" lIns="117211" tIns="58605" rIns="117211" bIns="58605" rtlCol="0" anchor="ctr"/>
          <a:lstStyle>
            <a:lvl1pPr algn="l">
              <a:defRPr sz="1500">
                <a:solidFill>
                  <a:schemeClr val="tx1">
                    <a:tint val="75000"/>
                  </a:schemeClr>
                </a:solidFill>
              </a:defRPr>
            </a:lvl1pPr>
          </a:lstStyle>
          <a:p>
            <a:fld id="{A50C5AAE-0B16-46AE-9118-13DD8FB9120E}" type="datetimeFigureOut">
              <a:rPr lang="zh-CN" altLang="en-US" smtClean="0">
                <a:solidFill>
                  <a:prstClr val="black">
                    <a:tint val="75000"/>
                  </a:prstClr>
                </a:solidFill>
              </a:rPr>
              <a:pPr/>
              <a:t>2020/6/10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165058" y="6357832"/>
            <a:ext cx="3860297" cy="365210"/>
          </a:xfrm>
          <a:prstGeom prst="rect">
            <a:avLst/>
          </a:prstGeom>
        </p:spPr>
        <p:txBody>
          <a:bodyPr vert="horz" lIns="117211" tIns="58605" rIns="117211" bIns="58605" rtlCol="0" anchor="ctr"/>
          <a:lstStyle>
            <a:lvl1pPr algn="ctr">
              <a:defRPr sz="15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736464" y="6357832"/>
            <a:ext cx="2844430" cy="365210"/>
          </a:xfrm>
          <a:prstGeom prst="rect">
            <a:avLst/>
          </a:prstGeom>
        </p:spPr>
        <p:txBody>
          <a:bodyPr vert="horz" lIns="117211" tIns="58605" rIns="117211" bIns="58605" rtlCol="0" anchor="ctr"/>
          <a:lstStyle>
            <a:lvl1pPr algn="r">
              <a:defRPr sz="1500">
                <a:solidFill>
                  <a:schemeClr val="tx1">
                    <a:tint val="75000"/>
                  </a:schemeClr>
                </a:solidFill>
              </a:defRPr>
            </a:lvl1p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3009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 id="2147483677" r:id="rId5"/>
    <p:sldLayoutId id="2147483691" r:id="rId6"/>
  </p:sldLayoutIdLst>
  <p:timing>
    <p:tnLst>
      <p:par>
        <p:cTn id="1" dur="indefinite" restart="never" nodeType="tmRoot"/>
      </p:par>
    </p:tnLst>
  </p:timing>
  <p:txStyles>
    <p:titleStyle>
      <a:lvl1pPr algn="ctr" defTabSz="586060" rtl="0" eaLnBrk="1" latinLnBrk="0" hangingPunct="1">
        <a:spcBef>
          <a:spcPct val="0"/>
        </a:spcBef>
        <a:buNone/>
        <a:defRPr sz="5600" kern="1200">
          <a:solidFill>
            <a:schemeClr val="tx1"/>
          </a:solidFill>
          <a:latin typeface="+mj-lt"/>
          <a:ea typeface="+mj-ea"/>
          <a:cs typeface="+mj-cs"/>
        </a:defRPr>
      </a:lvl1pPr>
    </p:titleStyle>
    <p:bodyStyle>
      <a:lvl1pPr marL="439544" indent="-439544" algn="l" defTabSz="586060" rtl="0" eaLnBrk="1" latinLnBrk="0" hangingPunct="1">
        <a:spcBef>
          <a:spcPct val="20000"/>
        </a:spcBef>
        <a:buFont typeface="Arial"/>
        <a:buChar char="•"/>
        <a:defRPr sz="4100" kern="1200">
          <a:solidFill>
            <a:schemeClr val="tx1"/>
          </a:solidFill>
          <a:latin typeface="+mn-lt"/>
          <a:ea typeface="+mn-ea"/>
          <a:cs typeface="+mn-cs"/>
        </a:defRPr>
      </a:lvl1pPr>
      <a:lvl2pPr marL="952347" indent="-366288" algn="l" defTabSz="586060" rtl="0" eaLnBrk="1" latinLnBrk="0" hangingPunct="1">
        <a:spcBef>
          <a:spcPct val="20000"/>
        </a:spcBef>
        <a:buFont typeface="Arial"/>
        <a:buChar char="–"/>
        <a:defRPr sz="3600" kern="1200">
          <a:solidFill>
            <a:schemeClr val="tx1"/>
          </a:solidFill>
          <a:latin typeface="+mn-lt"/>
          <a:ea typeface="+mn-ea"/>
          <a:cs typeface="+mn-cs"/>
        </a:defRPr>
      </a:lvl2pPr>
      <a:lvl3pPr marL="1465149" indent="-293031" algn="l" defTabSz="586060" rtl="0" eaLnBrk="1" latinLnBrk="0" hangingPunct="1">
        <a:spcBef>
          <a:spcPct val="20000"/>
        </a:spcBef>
        <a:buFont typeface="Arial"/>
        <a:buChar char="•"/>
        <a:defRPr sz="3100" kern="1200">
          <a:solidFill>
            <a:schemeClr val="tx1"/>
          </a:solidFill>
          <a:latin typeface="+mn-lt"/>
          <a:ea typeface="+mn-ea"/>
          <a:cs typeface="+mn-cs"/>
        </a:defRPr>
      </a:lvl3pPr>
      <a:lvl4pPr marL="2051210" indent="-293031" algn="l" defTabSz="586060" rtl="0" eaLnBrk="1" latinLnBrk="0" hangingPunct="1">
        <a:spcBef>
          <a:spcPct val="20000"/>
        </a:spcBef>
        <a:buFont typeface="Arial"/>
        <a:buChar char="–"/>
        <a:defRPr sz="2600" kern="1200">
          <a:solidFill>
            <a:schemeClr val="tx1"/>
          </a:solidFill>
          <a:latin typeface="+mn-lt"/>
          <a:ea typeface="+mn-ea"/>
          <a:cs typeface="+mn-cs"/>
        </a:defRPr>
      </a:lvl4pPr>
      <a:lvl5pPr marL="2637271" indent="-293031" algn="l" defTabSz="586060" rtl="0" eaLnBrk="1" latinLnBrk="0" hangingPunct="1">
        <a:spcBef>
          <a:spcPct val="20000"/>
        </a:spcBef>
        <a:buFont typeface="Arial"/>
        <a:buChar char="»"/>
        <a:defRPr sz="2600" kern="1200">
          <a:solidFill>
            <a:schemeClr val="tx1"/>
          </a:solidFill>
          <a:latin typeface="+mn-lt"/>
          <a:ea typeface="+mn-ea"/>
          <a:cs typeface="+mn-cs"/>
        </a:defRPr>
      </a:lvl5pPr>
      <a:lvl6pPr marL="3223331" indent="-293031" algn="l" defTabSz="586060" rtl="0" eaLnBrk="1" latinLnBrk="0" hangingPunct="1">
        <a:spcBef>
          <a:spcPct val="20000"/>
        </a:spcBef>
        <a:buFont typeface="Arial"/>
        <a:buChar char="•"/>
        <a:defRPr sz="2600" kern="1200">
          <a:solidFill>
            <a:schemeClr val="tx1"/>
          </a:solidFill>
          <a:latin typeface="+mn-lt"/>
          <a:ea typeface="+mn-ea"/>
          <a:cs typeface="+mn-cs"/>
        </a:defRPr>
      </a:lvl6pPr>
      <a:lvl7pPr marL="3809390" indent="-293031" algn="l" defTabSz="586060" rtl="0" eaLnBrk="1" latinLnBrk="0" hangingPunct="1">
        <a:spcBef>
          <a:spcPct val="20000"/>
        </a:spcBef>
        <a:buFont typeface="Arial"/>
        <a:buChar char="•"/>
        <a:defRPr sz="2600" kern="1200">
          <a:solidFill>
            <a:schemeClr val="tx1"/>
          </a:solidFill>
          <a:latin typeface="+mn-lt"/>
          <a:ea typeface="+mn-ea"/>
          <a:cs typeface="+mn-cs"/>
        </a:defRPr>
      </a:lvl7pPr>
      <a:lvl8pPr marL="4395451" indent="-293031" algn="l" defTabSz="586060" rtl="0" eaLnBrk="1" latinLnBrk="0" hangingPunct="1">
        <a:spcBef>
          <a:spcPct val="20000"/>
        </a:spcBef>
        <a:buFont typeface="Arial"/>
        <a:buChar char="•"/>
        <a:defRPr sz="2600" kern="1200">
          <a:solidFill>
            <a:schemeClr val="tx1"/>
          </a:solidFill>
          <a:latin typeface="+mn-lt"/>
          <a:ea typeface="+mn-ea"/>
          <a:cs typeface="+mn-cs"/>
        </a:defRPr>
      </a:lvl8pPr>
      <a:lvl9pPr marL="4981508" indent="-293031" algn="l" defTabSz="586060"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86060" rtl="0" eaLnBrk="1" latinLnBrk="0" hangingPunct="1">
        <a:defRPr sz="2300" kern="1200">
          <a:solidFill>
            <a:schemeClr val="tx1"/>
          </a:solidFill>
          <a:latin typeface="+mn-lt"/>
          <a:ea typeface="+mn-ea"/>
          <a:cs typeface="+mn-cs"/>
        </a:defRPr>
      </a:lvl1pPr>
      <a:lvl2pPr marL="586060" algn="l" defTabSz="586060" rtl="0" eaLnBrk="1" latinLnBrk="0" hangingPunct="1">
        <a:defRPr sz="2300" kern="1200">
          <a:solidFill>
            <a:schemeClr val="tx1"/>
          </a:solidFill>
          <a:latin typeface="+mn-lt"/>
          <a:ea typeface="+mn-ea"/>
          <a:cs typeface="+mn-cs"/>
        </a:defRPr>
      </a:lvl2pPr>
      <a:lvl3pPr marL="1172121" algn="l" defTabSz="586060" rtl="0" eaLnBrk="1" latinLnBrk="0" hangingPunct="1">
        <a:defRPr sz="2300" kern="1200">
          <a:solidFill>
            <a:schemeClr val="tx1"/>
          </a:solidFill>
          <a:latin typeface="+mn-lt"/>
          <a:ea typeface="+mn-ea"/>
          <a:cs typeface="+mn-cs"/>
        </a:defRPr>
      </a:lvl3pPr>
      <a:lvl4pPr marL="1758180" algn="l" defTabSz="586060" rtl="0" eaLnBrk="1" latinLnBrk="0" hangingPunct="1">
        <a:defRPr sz="2300" kern="1200">
          <a:solidFill>
            <a:schemeClr val="tx1"/>
          </a:solidFill>
          <a:latin typeface="+mn-lt"/>
          <a:ea typeface="+mn-ea"/>
          <a:cs typeface="+mn-cs"/>
        </a:defRPr>
      </a:lvl4pPr>
      <a:lvl5pPr marL="2344241" algn="l" defTabSz="586060" rtl="0" eaLnBrk="1" latinLnBrk="0" hangingPunct="1">
        <a:defRPr sz="2300" kern="1200">
          <a:solidFill>
            <a:schemeClr val="tx1"/>
          </a:solidFill>
          <a:latin typeface="+mn-lt"/>
          <a:ea typeface="+mn-ea"/>
          <a:cs typeface="+mn-cs"/>
        </a:defRPr>
      </a:lvl5pPr>
      <a:lvl6pPr marL="2930299" algn="l" defTabSz="586060" rtl="0" eaLnBrk="1" latinLnBrk="0" hangingPunct="1">
        <a:defRPr sz="2300" kern="1200">
          <a:solidFill>
            <a:schemeClr val="tx1"/>
          </a:solidFill>
          <a:latin typeface="+mn-lt"/>
          <a:ea typeface="+mn-ea"/>
          <a:cs typeface="+mn-cs"/>
        </a:defRPr>
      </a:lvl6pPr>
      <a:lvl7pPr marL="3516359" algn="l" defTabSz="586060" rtl="0" eaLnBrk="1" latinLnBrk="0" hangingPunct="1">
        <a:defRPr sz="2300" kern="1200">
          <a:solidFill>
            <a:schemeClr val="tx1"/>
          </a:solidFill>
          <a:latin typeface="+mn-lt"/>
          <a:ea typeface="+mn-ea"/>
          <a:cs typeface="+mn-cs"/>
        </a:defRPr>
      </a:lvl7pPr>
      <a:lvl8pPr marL="4102421" algn="l" defTabSz="586060" rtl="0" eaLnBrk="1" latinLnBrk="0" hangingPunct="1">
        <a:defRPr sz="2300" kern="1200">
          <a:solidFill>
            <a:schemeClr val="tx1"/>
          </a:solidFill>
          <a:latin typeface="+mn-lt"/>
          <a:ea typeface="+mn-ea"/>
          <a:cs typeface="+mn-cs"/>
        </a:defRPr>
      </a:lvl8pPr>
      <a:lvl9pPr marL="4688482" algn="l" defTabSz="58606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customXml" Target="../ink/ink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4.xml"/><Relationship Id="rId1" Type="http://schemas.openxmlformats.org/officeDocument/2006/relationships/slideLayout" Target="../slideLayouts/slideLayout8.xml"/><Relationship Id="rId5" Type="http://schemas.openxmlformats.org/officeDocument/2006/relationships/image" Target="../media/image21.emf"/><Relationship Id="rId4" Type="http://schemas.openxmlformats.org/officeDocument/2006/relationships/customXml" Target="../ink/ink5.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customXml" Target="../ink/ink1.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06 </a:t>
            </a:r>
            <a:r>
              <a:rPr lang="zh-CN" altLang="en-US" dirty="0" smtClean="0"/>
              <a:t>周递归</a:t>
            </a:r>
            <a:endParaRPr lang="zh-CN" altLang="en-US" dirty="0"/>
          </a:p>
        </p:txBody>
      </p:sp>
      <p:sp>
        <p:nvSpPr>
          <p:cNvPr id="3" name="矩形 2"/>
          <p:cNvSpPr/>
          <p:nvPr/>
        </p:nvSpPr>
        <p:spPr>
          <a:xfrm>
            <a:off x="3430910" y="4149874"/>
            <a:ext cx="6092825" cy="1200329"/>
          </a:xfrm>
          <a:prstGeom prst="rect">
            <a:avLst/>
          </a:prstGeom>
        </p:spPr>
        <p:txBody>
          <a:bodyPr>
            <a:spAutoFit/>
          </a:bodyPr>
          <a:lstStyle/>
          <a:p>
            <a:r>
              <a:rPr lang="en-US" altLang="zh-CN" sz="2400" i="1"/>
              <a:t>To Iterate is Human, to </a:t>
            </a:r>
            <a:r>
              <a:rPr lang="en-US" altLang="zh-CN" sz="2400" i="1">
                <a:solidFill>
                  <a:srgbClr val="FF0000"/>
                </a:solidFill>
              </a:rPr>
              <a:t>Recurse</a:t>
            </a:r>
            <a:r>
              <a:rPr lang="en-US" altLang="zh-CN" sz="2400" i="1"/>
              <a:t>, Divine.</a:t>
            </a:r>
            <a:endParaRPr lang="en-US" altLang="zh-CN" sz="2400"/>
          </a:p>
          <a:p>
            <a:r>
              <a:rPr lang="zh-CN" altLang="en-US" sz="2400" smtClean="0"/>
              <a:t>迭代</a:t>
            </a:r>
            <a:r>
              <a:rPr lang="zh-CN" altLang="en-US" sz="2400"/>
              <a:t>是给人用的，递归，则是给神用的</a:t>
            </a:r>
            <a:r>
              <a:rPr lang="en-US" altLang="zh-CN" sz="2400"/>
              <a:t>:)</a:t>
            </a:r>
            <a:endParaRPr lang="zh-CN" altLang="en-US" sz="2400"/>
          </a:p>
          <a:p>
            <a:r>
              <a:rPr lang="zh-CN" altLang="en-US" sz="2400"/>
              <a:t>                               </a:t>
            </a:r>
            <a:r>
              <a:rPr lang="en-US" altLang="zh-CN" sz="2400" i="1"/>
              <a:t>-- L. Peter Deutsc</a:t>
            </a:r>
            <a:endParaRPr lang="en-US" altLang="zh-CN" sz="2400"/>
          </a:p>
        </p:txBody>
      </p:sp>
    </p:spTree>
    <p:extLst>
      <p:ext uri="{BB962C8B-B14F-4D97-AF65-F5344CB8AC3E}">
        <p14:creationId xmlns:p14="http://schemas.microsoft.com/office/powerpoint/2010/main" val="7270934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递归求解</a:t>
            </a:r>
            <a:r>
              <a:rPr lang="en-US" altLang="zh-CN" smtClean="0"/>
              <a:t>n!</a:t>
            </a:r>
            <a:endParaRPr lang="zh-CN" altLang="en-US"/>
          </a:p>
        </p:txBody>
      </p:sp>
      <mc:AlternateContent xmlns:mc="http://schemas.openxmlformats.org/markup-compatibility/2006" xmlns:a14="http://schemas.microsoft.com/office/drawing/2010/main">
        <mc:Choice Requires="a14">
          <p:sp>
            <p:nvSpPr>
              <p:cNvPr id="4" name="矩形 3"/>
              <p:cNvSpPr/>
              <p:nvPr/>
            </p:nvSpPr>
            <p:spPr>
              <a:xfrm>
                <a:off x="1126654" y="1269554"/>
                <a:ext cx="6092825" cy="1086580"/>
              </a:xfrm>
              <a:prstGeom prst="rect">
                <a:avLst/>
              </a:prstGeom>
            </p:spPr>
            <p:txBody>
              <a:bodyPr>
                <a:spAutoFit/>
              </a:bodyPr>
              <a:lstStyle/>
              <a:p>
                <a:r>
                  <a:rPr lang="zh-CN" altLang="zh-CN"/>
                  <a:t>求</a:t>
                </a:r>
                <a:r>
                  <a:rPr lang="en-US" altLang="zh-CN"/>
                  <a:t>n</a:t>
                </a:r>
                <a:r>
                  <a:rPr lang="zh-CN" altLang="zh-CN"/>
                  <a:t>的阶乘，可以定义为：</a:t>
                </a:r>
                <a14:m>
                  <m:oMath xmlns:m="http://schemas.openxmlformats.org/officeDocument/2006/math">
                    <m:r>
                      <a:rPr lang="en-US" altLang="zh-CN" i="1">
                        <a:latin typeface="Cambria Math"/>
                      </a:rPr>
                      <m:t>𝑛</m:t>
                    </m:r>
                    <m:r>
                      <a:rPr lang="en-US" altLang="zh-CN" i="1">
                        <a:latin typeface="Cambria Math"/>
                      </a:rPr>
                      <m:t>!=</m:t>
                    </m:r>
                    <m:d>
                      <m:dPr>
                        <m:begChr m:val="{"/>
                        <m:endChr m:val=""/>
                        <m:ctrlPr>
                          <a:rPr lang="zh-CN" altLang="zh-CN" i="1">
                            <a:latin typeface="Cambria Math"/>
                          </a:rPr>
                        </m:ctrlPr>
                      </m:dPr>
                      <m:e>
                        <m:m>
                          <m:mPr>
                            <m:mcs>
                              <m:mc>
                                <m:mcPr>
                                  <m:count m:val="1"/>
                                  <m:mcJc m:val="center"/>
                                </m:mcPr>
                              </m:mc>
                            </m:mcs>
                            <m:ctrlPr>
                              <a:rPr lang="zh-CN" altLang="zh-CN" i="1">
                                <a:latin typeface="Cambria Math"/>
                              </a:rPr>
                            </m:ctrlPr>
                          </m:mPr>
                          <m:mr>
                            <m:e>
                              <m:r>
                                <a:rPr lang="en-US" altLang="zh-CN" i="1">
                                  <a:latin typeface="Cambria Math"/>
                                </a:rPr>
                                <m:t>1                               </m:t>
                              </m:r>
                              <m:r>
                                <a:rPr lang="en-US" altLang="zh-CN" i="1">
                                  <a:latin typeface="Cambria Math"/>
                                </a:rPr>
                                <m:t>𝑛</m:t>
                              </m:r>
                              <m:r>
                                <a:rPr lang="en-US" altLang="zh-CN" i="1">
                                  <a:latin typeface="Cambria Math"/>
                                </a:rPr>
                                <m:t>=0</m:t>
                              </m:r>
                            </m:e>
                          </m:mr>
                          <m:mr>
                            <m:e>
                              <m:r>
                                <a:rPr lang="en-US" altLang="zh-CN" i="1">
                                  <a:latin typeface="Cambria Math"/>
                                </a:rPr>
                                <m:t>𝑛</m:t>
                              </m:r>
                              <m:r>
                                <a:rPr lang="en-US" altLang="zh-CN" i="1">
                                  <a:latin typeface="Cambria Math"/>
                                </a:rPr>
                                <m:t>∗</m:t>
                              </m:r>
                              <m:d>
                                <m:dPr>
                                  <m:ctrlPr>
                                    <a:rPr lang="zh-CN" altLang="zh-CN" i="1">
                                      <a:latin typeface="Cambria Math"/>
                                    </a:rPr>
                                  </m:ctrlPr>
                                </m:dPr>
                                <m:e>
                                  <m:r>
                                    <a:rPr lang="en-US" altLang="zh-CN" i="1">
                                      <a:latin typeface="Cambria Math"/>
                                    </a:rPr>
                                    <m:t>𝑛</m:t>
                                  </m:r>
                                  <m:r>
                                    <a:rPr lang="en-US" altLang="zh-CN" i="1">
                                      <a:latin typeface="Cambria Math"/>
                                    </a:rPr>
                                    <m:t>−1</m:t>
                                  </m:r>
                                </m:e>
                              </m:d>
                              <m:r>
                                <a:rPr lang="en-US" altLang="zh-CN" i="1">
                                  <a:latin typeface="Cambria Math"/>
                                </a:rPr>
                                <m:t>!           </m:t>
                              </m:r>
                              <m:r>
                                <a:rPr lang="en-US" altLang="zh-CN" i="1">
                                  <a:latin typeface="Cambria Math"/>
                                </a:rPr>
                                <m:t>𝑛</m:t>
                              </m:r>
                              <m:r>
                                <a:rPr lang="en-US" altLang="zh-CN" i="1">
                                  <a:latin typeface="Cambria Math"/>
                                </a:rPr>
                                <m:t>&gt;0</m:t>
                              </m:r>
                            </m:e>
                          </m:mr>
                        </m:m>
                      </m:e>
                    </m:d>
                  </m:oMath>
                </a14:m>
                <a:endParaRPr lang="zh-CN" altLang="en-US"/>
              </a:p>
            </p:txBody>
          </p:sp>
        </mc:Choice>
        <mc:Fallback xmlns="">
          <p:sp>
            <p:nvSpPr>
              <p:cNvPr id="4" name="矩形 3"/>
              <p:cNvSpPr>
                <a:spLocks noRot="1" noChangeAspect="1" noMove="1" noResize="1" noEditPoints="1" noAdjustHandles="1" noChangeArrowheads="1" noChangeShapeType="1" noTextEdit="1"/>
              </p:cNvSpPr>
              <p:nvPr/>
            </p:nvSpPr>
            <p:spPr>
              <a:xfrm>
                <a:off x="1126654" y="1269554"/>
                <a:ext cx="6092825" cy="1086580"/>
              </a:xfrm>
              <a:prstGeom prst="rect">
                <a:avLst/>
              </a:prstGeom>
              <a:blipFill rotWithShape="1">
                <a:blip r:embed="rId2"/>
                <a:stretch>
                  <a:fillRect l="-1502" t="-6145"/>
                </a:stretch>
              </a:blipFill>
            </p:spPr>
            <p:txBody>
              <a:bodyPr/>
              <a:lstStyle/>
              <a:p>
                <a:r>
                  <a:rPr lang="zh-CN" altLang="en-US">
                    <a:noFill/>
                  </a:rPr>
                  <a:t> </a:t>
                </a:r>
              </a:p>
            </p:txBody>
          </p:sp>
        </mc:Fallback>
      </mc:AlternateContent>
      <p:sp>
        <p:nvSpPr>
          <p:cNvPr id="5" name="Rectangle 1"/>
          <p:cNvSpPr>
            <a:spLocks noChangeArrowheads="1"/>
          </p:cNvSpPr>
          <p:nvPr/>
        </p:nvSpPr>
        <p:spPr bwMode="auto">
          <a:xfrm>
            <a:off x="1121342" y="2565698"/>
            <a:ext cx="5472608" cy="1631216"/>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fact(n):</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n*fact(n-</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4511030" y="348258"/>
            <a:ext cx="6092825" cy="461665"/>
          </a:xfrm>
          <a:prstGeom prst="rect">
            <a:avLst/>
          </a:prstGeom>
        </p:spPr>
        <p:txBody>
          <a:bodyPr>
            <a:spAutoFit/>
          </a:bodyPr>
          <a:lstStyle/>
          <a:p>
            <a:r>
              <a:rPr lang="zh-CN" altLang="zh-CN" sz="2400" b="1">
                <a:solidFill>
                  <a:srgbClr val="000080"/>
                </a:solidFill>
                <a:latin typeface="Consolas" pitchFamily="49" charset="0"/>
                <a:ea typeface="宋体" pitchFamily="2" charset="-122"/>
                <a:cs typeface="宋体" pitchFamily="2" charset="-122"/>
              </a:rPr>
              <a:t>def </a:t>
            </a:r>
            <a:r>
              <a:rPr lang="zh-CN" altLang="zh-CN" sz="2400">
                <a:solidFill>
                  <a:srgbClr val="000000"/>
                </a:solidFill>
                <a:latin typeface="Consolas" pitchFamily="49" charset="0"/>
                <a:ea typeface="宋体" pitchFamily="2" charset="-122"/>
                <a:cs typeface="宋体" pitchFamily="2" charset="-122"/>
              </a:rPr>
              <a:t>factorial(n)</a:t>
            </a:r>
            <a:r>
              <a:rPr lang="zh-CN" altLang="zh-CN" sz="2400" smtClean="0">
                <a:solidFill>
                  <a:srgbClr val="000000"/>
                </a:solidFill>
                <a:latin typeface="Consolas" pitchFamily="49" charset="0"/>
                <a:ea typeface="宋体" pitchFamily="2" charset="-122"/>
                <a:cs typeface="宋体" pitchFamily="2" charset="-122"/>
              </a:rPr>
              <a:t>:</a:t>
            </a:r>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662" y="4797946"/>
            <a:ext cx="63246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68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设计递归算法，</a:t>
            </a:r>
            <a:r>
              <a:rPr lang="zh-CN" altLang="en-US" smtClean="0"/>
              <a:t>删除</a:t>
            </a:r>
            <a:r>
              <a:rPr lang="en-US" altLang="zh-CN" smtClean="0"/>
              <a:t>L</a:t>
            </a:r>
            <a:r>
              <a:rPr lang="zh-CN" altLang="en-US" smtClean="0"/>
              <a:t>为首</a:t>
            </a:r>
            <a:r>
              <a:rPr lang="zh-CN" altLang="en-US"/>
              <a:t>结点指针的单链表（不带头结点）中的</a:t>
            </a:r>
            <a:r>
              <a:rPr lang="zh-CN" altLang="en-US" smtClean="0"/>
              <a:t>第</a:t>
            </a:r>
            <a:r>
              <a:rPr lang="en-US" altLang="zh-CN" smtClean="0"/>
              <a:t>i</a:t>
            </a:r>
            <a:r>
              <a:rPr lang="zh-CN" altLang="en-US" smtClean="0"/>
              <a:t>号</a:t>
            </a:r>
            <a:r>
              <a:rPr lang="zh-CN" altLang="en-US"/>
              <a:t>元素。</a:t>
            </a:r>
          </a:p>
          <a:p>
            <a:endParaRPr lang="zh-CN" altLang="en-US"/>
          </a:p>
        </p:txBody>
      </p:sp>
      <p:sp>
        <p:nvSpPr>
          <p:cNvPr id="3" name="标题 2"/>
          <p:cNvSpPr>
            <a:spLocks noGrp="1"/>
          </p:cNvSpPr>
          <p:nvPr>
            <p:ph type="title"/>
          </p:nvPr>
        </p:nvSpPr>
        <p:spPr/>
        <p:txBody>
          <a:bodyPr>
            <a:normAutofit fontScale="90000"/>
          </a:bodyPr>
          <a:lstStyle/>
          <a:p>
            <a:r>
              <a:rPr lang="zh-CN" altLang="en-US" smtClean="0"/>
              <a:t>删除</a:t>
            </a:r>
            <a:r>
              <a:rPr lang="en-US" altLang="zh-CN" smtClean="0"/>
              <a:t>i</a:t>
            </a:r>
            <a:r>
              <a:rPr lang="zh-CN" altLang="en-US" smtClean="0"/>
              <a:t>号元素</a:t>
            </a:r>
            <a:endParaRPr lang="zh-CN" altLang="en-US"/>
          </a:p>
        </p:txBody>
      </p:sp>
      <p:sp>
        <p:nvSpPr>
          <p:cNvPr id="4" name="Rectangle 1"/>
          <p:cNvSpPr>
            <a:spLocks noChangeArrowheads="1"/>
          </p:cNvSpPr>
          <p:nvPr/>
        </p:nvSpPr>
        <p:spPr bwMode="auto">
          <a:xfrm>
            <a:off x="1702718" y="3454039"/>
            <a:ext cx="604867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recursive_delete(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head, i, 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9"/>
          <p:cNvSpPr>
            <a:spLocks noChangeArrowheads="1"/>
          </p:cNvSpPr>
          <p:nvPr/>
        </p:nvSpPr>
        <p:spPr bwMode="auto">
          <a:xfrm>
            <a:off x="4446967" y="4717238"/>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6" name="Line 10"/>
          <p:cNvSpPr>
            <a:spLocks noChangeShapeType="1"/>
          </p:cNvSpPr>
          <p:nvPr/>
        </p:nvSpPr>
        <p:spPr bwMode="auto">
          <a:xfrm>
            <a:off x="4964492" y="471723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Rectangle 12"/>
          <p:cNvSpPr>
            <a:spLocks noChangeArrowheads="1"/>
          </p:cNvSpPr>
          <p:nvPr/>
        </p:nvSpPr>
        <p:spPr bwMode="auto">
          <a:xfrm>
            <a:off x="5558217" y="4717238"/>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8" name="Line 13"/>
          <p:cNvSpPr>
            <a:spLocks noChangeShapeType="1"/>
          </p:cNvSpPr>
          <p:nvPr/>
        </p:nvSpPr>
        <p:spPr bwMode="auto">
          <a:xfrm>
            <a:off x="6077330" y="471723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Line 14"/>
          <p:cNvSpPr>
            <a:spLocks noChangeShapeType="1"/>
          </p:cNvSpPr>
          <p:nvPr/>
        </p:nvSpPr>
        <p:spPr bwMode="auto">
          <a:xfrm>
            <a:off x="5113718" y="5015688"/>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 name="Rectangle 15"/>
          <p:cNvSpPr>
            <a:spLocks noChangeArrowheads="1"/>
          </p:cNvSpPr>
          <p:nvPr/>
        </p:nvSpPr>
        <p:spPr bwMode="auto">
          <a:xfrm>
            <a:off x="6593673" y="4774978"/>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11" name="Line 16"/>
          <p:cNvSpPr>
            <a:spLocks noChangeShapeType="1"/>
          </p:cNvSpPr>
          <p:nvPr/>
        </p:nvSpPr>
        <p:spPr bwMode="auto">
          <a:xfrm>
            <a:off x="7116125" y="477497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Line 17"/>
          <p:cNvSpPr>
            <a:spLocks noChangeShapeType="1"/>
          </p:cNvSpPr>
          <p:nvPr/>
        </p:nvSpPr>
        <p:spPr bwMode="auto">
          <a:xfrm>
            <a:off x="6074154" y="5015688"/>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Text Box 24"/>
          <p:cNvSpPr txBox="1">
            <a:spLocks noChangeArrowheads="1"/>
          </p:cNvSpPr>
          <p:nvPr/>
        </p:nvSpPr>
        <p:spPr bwMode="auto">
          <a:xfrm>
            <a:off x="4446967" y="46410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0</a:t>
            </a:r>
            <a:endParaRPr kumimoji="1" lang="en-US" altLang="zh-CN">
              <a:solidFill>
                <a:srgbClr val="000000"/>
              </a:solidFill>
              <a:latin typeface="Times New Roman" pitchFamily="18" charset="0"/>
            </a:endParaRPr>
          </a:p>
        </p:txBody>
      </p:sp>
      <p:sp>
        <p:nvSpPr>
          <p:cNvPr id="14" name="Text Box 25"/>
          <p:cNvSpPr txBox="1">
            <a:spLocks noChangeArrowheads="1"/>
          </p:cNvSpPr>
          <p:nvPr/>
        </p:nvSpPr>
        <p:spPr bwMode="auto">
          <a:xfrm>
            <a:off x="5570917" y="46410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1</a:t>
            </a:r>
            <a:endParaRPr kumimoji="1" lang="en-US" altLang="zh-CN">
              <a:solidFill>
                <a:srgbClr val="000000"/>
              </a:solidFill>
              <a:latin typeface="Times New Roman" pitchFamily="18" charset="0"/>
            </a:endParaRPr>
          </a:p>
        </p:txBody>
      </p:sp>
      <p:sp>
        <p:nvSpPr>
          <p:cNvPr id="15" name="Text Box 29"/>
          <p:cNvSpPr txBox="1">
            <a:spLocks noChangeArrowheads="1"/>
          </p:cNvSpPr>
          <p:nvPr/>
        </p:nvSpPr>
        <p:spPr bwMode="auto">
          <a:xfrm>
            <a:off x="7084643" y="4774978"/>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16" name="Text Box 30"/>
          <p:cNvSpPr txBox="1">
            <a:spLocks noChangeArrowheads="1"/>
          </p:cNvSpPr>
          <p:nvPr/>
        </p:nvSpPr>
        <p:spPr bwMode="auto">
          <a:xfrm>
            <a:off x="2998862" y="4606352"/>
            <a:ext cx="8611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head</a:t>
            </a:r>
            <a:endParaRPr kumimoji="1" lang="en-US" altLang="zh-CN">
              <a:solidFill>
                <a:srgbClr val="000000"/>
              </a:solidFill>
              <a:latin typeface="Times New Roman" pitchFamily="18" charset="0"/>
            </a:endParaRPr>
          </a:p>
        </p:txBody>
      </p:sp>
      <p:sp>
        <p:nvSpPr>
          <p:cNvPr id="17" name="Text Box 27"/>
          <p:cNvSpPr txBox="1">
            <a:spLocks noChangeArrowheads="1"/>
          </p:cNvSpPr>
          <p:nvPr/>
        </p:nvSpPr>
        <p:spPr bwMode="auto">
          <a:xfrm>
            <a:off x="6593673" y="4708069"/>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2</a:t>
            </a:r>
            <a:endParaRPr kumimoji="1" lang="en-US" altLang="zh-CN">
              <a:solidFill>
                <a:srgbClr val="000000"/>
              </a:solidFill>
              <a:latin typeface="Times New Roman" pitchFamily="18" charset="0"/>
            </a:endParaRPr>
          </a:p>
        </p:txBody>
      </p:sp>
      <p:sp>
        <p:nvSpPr>
          <p:cNvPr id="21" name="Line 14"/>
          <p:cNvSpPr>
            <a:spLocks noChangeShapeType="1"/>
          </p:cNvSpPr>
          <p:nvPr/>
        </p:nvSpPr>
        <p:spPr bwMode="auto">
          <a:xfrm>
            <a:off x="4001320" y="5022327"/>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233529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设单链表不带表头结点，编写递归算法将一个单链表中的元素按奇数结点和偶数结点拆分成两个表。</a:t>
            </a:r>
          </a:p>
        </p:txBody>
      </p:sp>
      <p:sp>
        <p:nvSpPr>
          <p:cNvPr id="3" name="标题 2"/>
          <p:cNvSpPr>
            <a:spLocks noGrp="1"/>
          </p:cNvSpPr>
          <p:nvPr>
            <p:ph type="title"/>
          </p:nvPr>
        </p:nvSpPr>
        <p:spPr/>
        <p:txBody>
          <a:bodyPr>
            <a:normAutofit fontScale="90000"/>
          </a:bodyPr>
          <a:lstStyle/>
          <a:p>
            <a:r>
              <a:rPr lang="zh-CN" altLang="en-US" smtClean="0"/>
              <a:t>拆分链表</a:t>
            </a:r>
            <a:endParaRPr lang="zh-CN" altLang="en-US"/>
          </a:p>
        </p:txBody>
      </p:sp>
      <p:pic>
        <p:nvPicPr>
          <p:cNvPr id="5" name="图片 4"/>
          <p:cNvPicPr>
            <a:picLocks noChangeAspect="1"/>
          </p:cNvPicPr>
          <p:nvPr/>
        </p:nvPicPr>
        <p:blipFill>
          <a:blip r:embed="rId3"/>
          <a:stretch>
            <a:fillRect/>
          </a:stretch>
        </p:blipFill>
        <p:spPr>
          <a:xfrm>
            <a:off x="1785614" y="2205658"/>
            <a:ext cx="8039100" cy="170497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墨迹 5"/>
              <p14:cNvContentPartPr/>
              <p14:nvPr/>
            </p14:nvContentPartPr>
            <p14:xfrm>
              <a:off x="285840" y="2197440"/>
              <a:ext cx="2413800" cy="1594800"/>
            </p14:xfrm>
          </p:contentPart>
        </mc:Choice>
        <mc:Fallback xmlns="">
          <p:pic>
            <p:nvPicPr>
              <p:cNvPr id="6" name="墨迹 5"/>
              <p:cNvPicPr/>
              <p:nvPr/>
            </p:nvPicPr>
            <p:blipFill>
              <a:blip r:embed="rId5"/>
              <a:stretch>
                <a:fillRect/>
              </a:stretch>
            </p:blipFill>
            <p:spPr>
              <a:xfrm>
                <a:off x="276480" y="2188080"/>
                <a:ext cx="2432520" cy="1613520"/>
              </a:xfrm>
              <a:prstGeom prst="rect">
                <a:avLst/>
              </a:prstGeom>
            </p:spPr>
          </p:pic>
        </mc:Fallback>
      </mc:AlternateContent>
      <p:sp>
        <p:nvSpPr>
          <p:cNvPr id="7" name="矩形 6"/>
          <p:cNvSpPr/>
          <p:nvPr/>
        </p:nvSpPr>
        <p:spPr>
          <a:xfrm>
            <a:off x="1414686" y="4149874"/>
            <a:ext cx="10225136" cy="1508105"/>
          </a:xfrm>
          <a:prstGeom prst="rect">
            <a:avLst/>
          </a:prstGeom>
        </p:spPr>
        <p:txBody>
          <a:bodyPr wrap="square">
            <a:spAutoFit/>
          </a:bodyPr>
          <a:lstStyle/>
          <a:p>
            <a:r>
              <a:rPr lang="zh-CN" altLang="zh-CN"/>
              <a:t>如果结点数小于等于</a:t>
            </a:r>
            <a:r>
              <a:rPr lang="en-US" altLang="zh-CN"/>
              <a:t>1</a:t>
            </a:r>
            <a:r>
              <a:rPr lang="zh-CN" altLang="zh-CN"/>
              <a:t>个，</a:t>
            </a:r>
            <a:r>
              <a:rPr lang="en-US" altLang="zh-CN"/>
              <a:t>L </a:t>
            </a:r>
            <a:r>
              <a:rPr lang="zh-CN" altLang="zh-CN"/>
              <a:t>表不变，新表为空；否则设新表的首指针为</a:t>
            </a:r>
            <a:r>
              <a:rPr lang="en-US" altLang="zh-CN"/>
              <a:t>second</a:t>
            </a:r>
            <a:r>
              <a:rPr lang="zh-CN" altLang="zh-CN"/>
              <a:t>，则</a:t>
            </a:r>
            <a:r>
              <a:rPr lang="en-US" altLang="zh-CN"/>
              <a:t>second</a:t>
            </a:r>
            <a:r>
              <a:rPr lang="zh-CN" altLang="zh-CN"/>
              <a:t>指针应</a:t>
            </a:r>
            <a:r>
              <a:rPr lang="zh-CN" altLang="zh-CN" smtClean="0"/>
              <a:t>指向</a:t>
            </a:r>
            <a:r>
              <a:rPr lang="en-US" altLang="zh-CN" smtClean="0"/>
              <a:t>a</a:t>
            </a:r>
            <a:r>
              <a:rPr lang="en-US" altLang="zh-CN" baseline="-25000" smtClean="0"/>
              <a:t>1</a:t>
            </a:r>
            <a:r>
              <a:rPr lang="zh-CN" altLang="zh-CN"/>
              <a:t>，即</a:t>
            </a:r>
            <a:r>
              <a:rPr lang="en-US" altLang="zh-CN"/>
              <a:t>second = L.next</a:t>
            </a:r>
            <a:r>
              <a:rPr lang="zh-CN" altLang="zh-CN"/>
              <a:t>；原表中要</a:t>
            </a:r>
            <a:r>
              <a:rPr lang="zh-CN" altLang="zh-CN" smtClean="0"/>
              <a:t>让</a:t>
            </a:r>
            <a:r>
              <a:rPr lang="en-US" altLang="zh-CN" smtClean="0"/>
              <a:t>a</a:t>
            </a:r>
            <a:r>
              <a:rPr lang="en-US" altLang="zh-CN" baseline="-25000" smtClean="0"/>
              <a:t>0</a:t>
            </a:r>
            <a:r>
              <a:rPr lang="zh-CN" altLang="zh-CN"/>
              <a:t>结点的链域</a:t>
            </a:r>
            <a:r>
              <a:rPr lang="zh-CN" altLang="zh-CN" smtClean="0"/>
              <a:t>指向</a:t>
            </a:r>
            <a:r>
              <a:rPr lang="en-US" altLang="zh-CN" smtClean="0"/>
              <a:t>a</a:t>
            </a:r>
            <a:r>
              <a:rPr lang="en-US" altLang="zh-CN" baseline="-25000" smtClean="0"/>
              <a:t>2</a:t>
            </a:r>
            <a:r>
              <a:rPr lang="zh-CN" altLang="zh-CN"/>
              <a:t>，即</a:t>
            </a:r>
            <a:r>
              <a:rPr lang="en-US" altLang="zh-CN"/>
              <a:t>L.next = second.next</a:t>
            </a:r>
            <a:r>
              <a:rPr lang="zh-CN" altLang="zh-CN"/>
              <a:t>；而</a:t>
            </a:r>
            <a:r>
              <a:rPr lang="en-US" altLang="zh-CN"/>
              <a:t>second.next</a:t>
            </a:r>
            <a:r>
              <a:rPr lang="zh-CN" altLang="zh-CN"/>
              <a:t>为</a:t>
            </a:r>
            <a:r>
              <a:rPr lang="zh-CN" altLang="zh-CN" smtClean="0"/>
              <a:t>对</a:t>
            </a:r>
            <a:r>
              <a:rPr lang="en-US" altLang="zh-CN" smtClean="0"/>
              <a:t>a</a:t>
            </a:r>
            <a:r>
              <a:rPr lang="en-US" altLang="zh-CN" baseline="-25000" smtClean="0"/>
              <a:t>2</a:t>
            </a:r>
            <a:r>
              <a:rPr lang="zh-CN" altLang="zh-CN"/>
              <a:t>开始的链表进行奇偶分离返回的新表的首指针。</a:t>
            </a:r>
          </a:p>
        </p:txBody>
      </p:sp>
      <p:sp>
        <p:nvSpPr>
          <p:cNvPr id="8" name="Rectangle 1"/>
          <p:cNvSpPr>
            <a:spLocks noChangeArrowheads="1"/>
          </p:cNvSpPr>
          <p:nvPr/>
        </p:nvSpPr>
        <p:spPr bwMode="auto">
          <a:xfrm>
            <a:off x="2422799" y="5852776"/>
            <a:ext cx="54006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recursive_split(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27463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a:t>
            </a:r>
            <a:endParaRPr lang="zh-CN" altLang="en-US"/>
          </a:p>
        </p:txBody>
      </p:sp>
      <p:sp>
        <p:nvSpPr>
          <p:cNvPr id="4" name="Rectangle 1"/>
          <p:cNvSpPr>
            <a:spLocks noChangeArrowheads="1"/>
          </p:cNvSpPr>
          <p:nvPr/>
        </p:nvSpPr>
        <p:spPr bwMode="auto">
          <a:xfrm>
            <a:off x="1342678" y="1629594"/>
            <a:ext cx="856895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recursive_split(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is None 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L.next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is None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None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second = L.next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L.next = second.next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second.next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.recursive_split(second.next)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second</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11086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7" y="987196"/>
            <a:ext cx="10736814" cy="5106894"/>
          </a:xfrm>
        </p:spPr>
        <p:txBody>
          <a:bodyPr>
            <a:normAutofit fontScale="77500" lnSpcReduction="20000"/>
          </a:bodyPr>
          <a:lstStyle/>
          <a:p>
            <a:r>
              <a:rPr lang="zh-CN" altLang="en-US" smtClean="0"/>
              <a:t>设计</a:t>
            </a:r>
            <a:r>
              <a:rPr lang="zh-CN" altLang="en-US"/>
              <a:t>递归算法，创建一个</a:t>
            </a:r>
            <a:r>
              <a:rPr lang="en-US" altLang="zh-CN"/>
              <a:t>n</a:t>
            </a:r>
            <a:r>
              <a:rPr lang="zh-CN" altLang="en-US"/>
              <a:t>阶螺旋矩阵。例如，</a:t>
            </a:r>
            <a:r>
              <a:rPr lang="en-US" altLang="zh-CN"/>
              <a:t>n=4</a:t>
            </a:r>
            <a:r>
              <a:rPr lang="zh-CN" altLang="en-US"/>
              <a:t>时的螺旋矩阵如下： </a:t>
            </a:r>
          </a:p>
          <a:p>
            <a:pPr marL="0" indent="0">
              <a:buNone/>
            </a:pPr>
            <a:r>
              <a:rPr lang="en-US" altLang="zh-CN"/>
              <a:t>1	2	3	4</a:t>
            </a:r>
          </a:p>
          <a:p>
            <a:pPr marL="0" indent="0">
              <a:buNone/>
            </a:pPr>
            <a:r>
              <a:rPr lang="en-US" altLang="zh-CN"/>
              <a:t>12	13	14	5</a:t>
            </a:r>
          </a:p>
          <a:p>
            <a:pPr marL="0" indent="0">
              <a:buNone/>
            </a:pPr>
            <a:r>
              <a:rPr lang="en-US" altLang="zh-CN"/>
              <a:t>11	16	15	6</a:t>
            </a:r>
          </a:p>
          <a:p>
            <a:pPr marL="0" indent="0">
              <a:buNone/>
            </a:pPr>
            <a:r>
              <a:rPr lang="en-US" altLang="zh-CN"/>
              <a:t>10	9	8	7</a:t>
            </a:r>
          </a:p>
          <a:p>
            <a:endParaRPr lang="en-US" altLang="zh-CN" smtClean="0"/>
          </a:p>
          <a:p>
            <a:endParaRPr lang="en-US" altLang="zh-CN" smtClean="0"/>
          </a:p>
          <a:p>
            <a:r>
              <a:rPr lang="zh-CN" altLang="en-US" smtClean="0"/>
              <a:t>设</a:t>
            </a:r>
            <a:r>
              <a:rPr lang="en-US" altLang="zh-CN"/>
              <a:t>f(x</a:t>
            </a:r>
            <a:r>
              <a:rPr lang="zh-CN" altLang="en-US"/>
              <a:t>，</a:t>
            </a:r>
            <a:r>
              <a:rPr lang="en-US" altLang="zh-CN"/>
              <a:t>y</a:t>
            </a:r>
            <a:r>
              <a:rPr lang="zh-CN" altLang="en-US"/>
              <a:t>，</a:t>
            </a:r>
            <a:r>
              <a:rPr lang="en-US" altLang="zh-CN" smtClean="0"/>
              <a:t>start,n, s)</a:t>
            </a:r>
            <a:r>
              <a:rPr lang="zh-CN" altLang="en-US"/>
              <a:t>用于创建左上角为（</a:t>
            </a:r>
            <a:r>
              <a:rPr lang="en-US" altLang="zh-CN"/>
              <a:t>x</a:t>
            </a:r>
            <a:r>
              <a:rPr lang="zh-CN" altLang="en-US"/>
              <a:t>，</a:t>
            </a:r>
            <a:r>
              <a:rPr lang="en-US" altLang="zh-CN"/>
              <a:t>y</a:t>
            </a:r>
            <a:r>
              <a:rPr lang="zh-CN" altLang="en-US"/>
              <a:t>）、起始元素值为</a:t>
            </a:r>
            <a:r>
              <a:rPr lang="en-US" altLang="zh-CN" smtClean="0"/>
              <a:t>start</a:t>
            </a:r>
            <a:r>
              <a:rPr lang="zh-CN" altLang="en-US"/>
              <a:t>的</a:t>
            </a:r>
            <a:r>
              <a:rPr lang="en-US" altLang="zh-CN"/>
              <a:t>n </a:t>
            </a:r>
            <a:r>
              <a:rPr lang="zh-CN" altLang="en-US"/>
              <a:t>阶螺旋</a:t>
            </a:r>
            <a:r>
              <a:rPr lang="zh-CN" altLang="en-US" smtClean="0"/>
              <a:t>矩阵</a:t>
            </a:r>
            <a:r>
              <a:rPr lang="en-US" altLang="zh-CN" smtClean="0"/>
              <a:t>s</a:t>
            </a:r>
            <a:r>
              <a:rPr lang="zh-CN" altLang="en-US" smtClean="0"/>
              <a:t>，</a:t>
            </a:r>
            <a:r>
              <a:rPr lang="zh-CN" altLang="en-US"/>
              <a:t>共</a:t>
            </a:r>
            <a:r>
              <a:rPr lang="en-US" altLang="zh-CN"/>
              <a:t>n</a:t>
            </a:r>
            <a:r>
              <a:rPr lang="zh-CN" altLang="en-US"/>
              <a:t>行</a:t>
            </a:r>
            <a:r>
              <a:rPr lang="en-US" altLang="zh-CN"/>
              <a:t>n</a:t>
            </a:r>
            <a:r>
              <a:rPr lang="zh-CN" altLang="en-US"/>
              <a:t>列，它是大问题。 </a:t>
            </a:r>
            <a:endParaRPr lang="en-US" altLang="zh-CN" smtClean="0"/>
          </a:p>
          <a:p>
            <a:r>
              <a:rPr lang="en-US" altLang="zh-CN" smtClean="0"/>
              <a:t>f(x+1</a:t>
            </a:r>
            <a:r>
              <a:rPr lang="zh-CN" altLang="en-US"/>
              <a:t>，</a:t>
            </a:r>
            <a:r>
              <a:rPr lang="en-US" altLang="zh-CN"/>
              <a:t>y+1</a:t>
            </a:r>
            <a:r>
              <a:rPr lang="zh-CN" altLang="en-US"/>
              <a:t>，</a:t>
            </a:r>
            <a:r>
              <a:rPr lang="en-US" altLang="zh-CN" smtClean="0"/>
              <a:t>start</a:t>
            </a:r>
            <a:r>
              <a:rPr lang="zh-CN" altLang="en-US"/>
              <a:t>，</a:t>
            </a:r>
            <a:r>
              <a:rPr lang="en-US" altLang="zh-CN" smtClean="0"/>
              <a:t>n-2,s)</a:t>
            </a:r>
            <a:r>
              <a:rPr lang="zh-CN" altLang="en-US"/>
              <a:t>用于创建左上角为（</a:t>
            </a:r>
            <a:r>
              <a:rPr lang="en-US" altLang="zh-CN"/>
              <a:t>x+1</a:t>
            </a:r>
            <a:r>
              <a:rPr lang="zh-CN" altLang="en-US"/>
              <a:t>，</a:t>
            </a:r>
            <a:r>
              <a:rPr lang="en-US" altLang="zh-CN"/>
              <a:t>y+1</a:t>
            </a:r>
            <a:r>
              <a:rPr lang="zh-CN" altLang="en-US"/>
              <a:t>）、起始元素值为 </a:t>
            </a:r>
            <a:r>
              <a:rPr lang="en-US" altLang="zh-CN" smtClean="0"/>
              <a:t>start</a:t>
            </a:r>
            <a:r>
              <a:rPr lang="zh-CN" altLang="en-US"/>
              <a:t>的</a:t>
            </a:r>
            <a:r>
              <a:rPr lang="en-US" altLang="zh-CN"/>
              <a:t>n-2</a:t>
            </a:r>
            <a:r>
              <a:rPr lang="zh-CN" altLang="en-US"/>
              <a:t>阶螺旋</a:t>
            </a:r>
            <a:r>
              <a:rPr lang="zh-CN" altLang="en-US" smtClean="0"/>
              <a:t>矩阵</a:t>
            </a:r>
            <a:r>
              <a:rPr lang="en-US" altLang="zh-CN" smtClean="0"/>
              <a:t>s</a:t>
            </a:r>
            <a:r>
              <a:rPr lang="zh-CN" altLang="en-US" smtClean="0"/>
              <a:t>，</a:t>
            </a:r>
            <a:r>
              <a:rPr lang="zh-CN" altLang="en-US"/>
              <a:t>共</a:t>
            </a:r>
            <a:r>
              <a:rPr lang="en-US" altLang="zh-CN"/>
              <a:t>n-2</a:t>
            </a:r>
            <a:r>
              <a:rPr lang="zh-CN" altLang="en-US"/>
              <a:t>行</a:t>
            </a:r>
            <a:r>
              <a:rPr lang="en-US" altLang="zh-CN"/>
              <a:t>n-2</a:t>
            </a:r>
            <a:r>
              <a:rPr lang="zh-CN" altLang="en-US"/>
              <a:t>列，它是小问题。</a:t>
            </a:r>
          </a:p>
          <a:p>
            <a:endParaRPr lang="zh-CN" altLang="en-US"/>
          </a:p>
        </p:txBody>
      </p:sp>
      <p:sp>
        <p:nvSpPr>
          <p:cNvPr id="3" name="标题 2"/>
          <p:cNvSpPr>
            <a:spLocks noGrp="1"/>
          </p:cNvSpPr>
          <p:nvPr>
            <p:ph type="title"/>
          </p:nvPr>
        </p:nvSpPr>
        <p:spPr/>
        <p:txBody>
          <a:bodyPr>
            <a:normAutofit fontScale="90000"/>
          </a:bodyPr>
          <a:lstStyle/>
          <a:p>
            <a:r>
              <a:rPr lang="en-US" altLang="zh-CN"/>
              <a:t>n</a:t>
            </a:r>
            <a:r>
              <a:rPr lang="zh-CN" altLang="en-US"/>
              <a:t>阶螺旋矩阵</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974" y="1341562"/>
            <a:ext cx="766762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48070" y="1914163"/>
            <a:ext cx="699230" cy="446276"/>
          </a:xfrm>
          <a:prstGeom prst="rect">
            <a:avLst/>
          </a:prstGeom>
          <a:noFill/>
        </p:spPr>
        <p:txBody>
          <a:bodyPr wrap="none" rtlCol="0">
            <a:spAutoFit/>
          </a:bodyPr>
          <a:lstStyle/>
          <a:p>
            <a:r>
              <a:rPr lang="en-US" altLang="zh-CN" smtClean="0"/>
              <a:t>(x,y)</a:t>
            </a:r>
            <a:endParaRPr lang="zh-CN" altLang="en-US"/>
          </a:p>
        </p:txBody>
      </p:sp>
      <p:sp>
        <p:nvSpPr>
          <p:cNvPr id="7" name="TextBox 6"/>
          <p:cNvSpPr txBox="1"/>
          <p:nvPr/>
        </p:nvSpPr>
        <p:spPr>
          <a:xfrm>
            <a:off x="8603570" y="1691025"/>
            <a:ext cx="1241045" cy="446276"/>
          </a:xfrm>
          <a:prstGeom prst="rect">
            <a:avLst/>
          </a:prstGeom>
          <a:noFill/>
        </p:spPr>
        <p:txBody>
          <a:bodyPr wrap="none" rtlCol="0">
            <a:spAutoFit/>
          </a:bodyPr>
          <a:lstStyle/>
          <a:p>
            <a:r>
              <a:rPr lang="en-US" altLang="zh-CN" smtClean="0"/>
              <a:t>(x,y+n-1)</a:t>
            </a:r>
            <a:endParaRPr lang="zh-CN" altLang="en-US"/>
          </a:p>
        </p:txBody>
      </p:sp>
      <p:sp>
        <p:nvSpPr>
          <p:cNvPr id="8" name="TextBox 7"/>
          <p:cNvSpPr txBox="1"/>
          <p:nvPr/>
        </p:nvSpPr>
        <p:spPr>
          <a:xfrm>
            <a:off x="8603570" y="3707249"/>
            <a:ext cx="1782860" cy="446276"/>
          </a:xfrm>
          <a:prstGeom prst="rect">
            <a:avLst/>
          </a:prstGeom>
          <a:noFill/>
        </p:spPr>
        <p:txBody>
          <a:bodyPr wrap="none" rtlCol="0">
            <a:spAutoFit/>
          </a:bodyPr>
          <a:lstStyle/>
          <a:p>
            <a:r>
              <a:rPr lang="en-US" altLang="zh-CN" smtClean="0"/>
              <a:t>(x+n-1,y+n-1)</a:t>
            </a:r>
            <a:endParaRPr lang="zh-CN" altLang="en-US"/>
          </a:p>
        </p:txBody>
      </p:sp>
      <p:sp>
        <p:nvSpPr>
          <p:cNvPr id="9" name="TextBox 8"/>
          <p:cNvSpPr txBox="1"/>
          <p:nvPr/>
        </p:nvSpPr>
        <p:spPr>
          <a:xfrm>
            <a:off x="4406255" y="3733157"/>
            <a:ext cx="1241045" cy="446276"/>
          </a:xfrm>
          <a:prstGeom prst="rect">
            <a:avLst/>
          </a:prstGeom>
          <a:noFill/>
        </p:spPr>
        <p:txBody>
          <a:bodyPr wrap="none" rtlCol="0">
            <a:spAutoFit/>
          </a:bodyPr>
          <a:lstStyle/>
          <a:p>
            <a:r>
              <a:rPr lang="en-US" altLang="zh-CN" smtClean="0"/>
              <a:t>(x+n-1,y)</a:t>
            </a:r>
            <a:endParaRPr lang="zh-CN" altLang="en-US"/>
          </a:p>
        </p:txBody>
      </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5551200" y="2019600"/>
              <a:ext cx="3214080" cy="1969560"/>
            </p14:xfrm>
          </p:contentPart>
        </mc:Choice>
        <mc:Fallback xmlns="">
          <p:pic>
            <p:nvPicPr>
              <p:cNvPr id="4" name="墨迹 3"/>
              <p:cNvPicPr/>
              <p:nvPr/>
            </p:nvPicPr>
            <p:blipFill>
              <a:blip r:embed="rId4"/>
              <a:stretch>
                <a:fillRect/>
              </a:stretch>
            </p:blipFill>
            <p:spPr>
              <a:xfrm>
                <a:off x="5541840" y="2010240"/>
                <a:ext cx="3232800" cy="1988280"/>
              </a:xfrm>
              <a:prstGeom prst="rect">
                <a:avLst/>
              </a:prstGeom>
            </p:spPr>
          </p:pic>
        </mc:Fallback>
      </mc:AlternateContent>
      <p:sp>
        <p:nvSpPr>
          <p:cNvPr id="10" name="TextBox 9"/>
          <p:cNvSpPr txBox="1"/>
          <p:nvPr/>
        </p:nvSpPr>
        <p:spPr>
          <a:xfrm>
            <a:off x="9047534" y="5942960"/>
            <a:ext cx="774571" cy="446276"/>
          </a:xfrm>
          <a:prstGeom prst="rect">
            <a:avLst/>
          </a:prstGeom>
          <a:noFill/>
        </p:spPr>
        <p:txBody>
          <a:bodyPr wrap="none" rtlCol="0">
            <a:spAutoFit/>
          </a:bodyPr>
          <a:lstStyle/>
          <a:p>
            <a:r>
              <a:rPr lang="zh-CN" altLang="en-US">
                <a:solidFill>
                  <a:srgbClr val="FF0000"/>
                </a:solidFill>
              </a:rPr>
              <a:t>代码</a:t>
            </a:r>
          </a:p>
        </p:txBody>
      </p:sp>
      <p:sp>
        <p:nvSpPr>
          <p:cNvPr id="11" name="Rectangle 3"/>
          <p:cNvSpPr>
            <a:spLocks noChangeArrowheads="1"/>
          </p:cNvSpPr>
          <p:nvPr/>
        </p:nvSpPr>
        <p:spPr bwMode="auto">
          <a:xfrm>
            <a:off x="10199662" y="5981433"/>
            <a:ext cx="122413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spiral</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959090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4606" y="1053530"/>
            <a:ext cx="10736814" cy="913433"/>
          </a:xfrm>
        </p:spPr>
        <p:txBody>
          <a:bodyPr>
            <a:noAutofit/>
          </a:bodyPr>
          <a:lstStyle/>
          <a:p>
            <a:r>
              <a:rPr lang="zh-CN" altLang="en-US" sz="2000" smtClean="0"/>
              <a:t>设计</a:t>
            </a:r>
            <a:r>
              <a:rPr lang="zh-CN" altLang="en-US" sz="2000"/>
              <a:t>算法以求解从集合</a:t>
            </a:r>
            <a:r>
              <a:rPr lang="en-US" altLang="zh-CN" sz="2000"/>
              <a:t>{1..n}</a:t>
            </a:r>
            <a:r>
              <a:rPr lang="zh-CN" altLang="en-US" sz="2000"/>
              <a:t>中选取</a:t>
            </a:r>
            <a:r>
              <a:rPr lang="en-US" altLang="zh-CN" sz="2000"/>
              <a:t>k</a:t>
            </a:r>
            <a:r>
              <a:rPr lang="zh-CN" altLang="en-US" sz="2000"/>
              <a:t>（</a:t>
            </a:r>
            <a:r>
              <a:rPr lang="en-US" altLang="zh-CN" sz="2000"/>
              <a:t>k&lt;=n</a:t>
            </a:r>
            <a:r>
              <a:rPr lang="zh-CN" altLang="en-US" sz="2000"/>
              <a:t>）个元素的所有组合。例如，从集合</a:t>
            </a:r>
            <a:r>
              <a:rPr lang="en-US" altLang="zh-CN" sz="2000"/>
              <a:t>{1..4}</a:t>
            </a:r>
            <a:r>
              <a:rPr lang="zh-CN" altLang="en-US" sz="2000"/>
              <a:t>中选取</a:t>
            </a:r>
            <a:r>
              <a:rPr lang="en-US" altLang="zh-CN" sz="2000"/>
              <a:t>2</a:t>
            </a:r>
            <a:r>
              <a:rPr lang="zh-CN" altLang="en-US" sz="2000"/>
              <a:t>个元素的所有组合的输出结果为：</a:t>
            </a:r>
            <a:r>
              <a:rPr lang="en-US" altLang="zh-CN" sz="2000"/>
              <a:t>1 2, 1 3, 1 4, 2 3, 2 4, 3 4</a:t>
            </a:r>
            <a:r>
              <a:rPr lang="zh-CN" altLang="en-US" sz="2000" smtClean="0"/>
              <a:t>。</a:t>
            </a:r>
            <a:endParaRPr lang="zh-CN" altLang="en-US" sz="2000"/>
          </a:p>
        </p:txBody>
      </p:sp>
      <p:sp>
        <p:nvSpPr>
          <p:cNvPr id="3" name="标题 2"/>
          <p:cNvSpPr>
            <a:spLocks noGrp="1"/>
          </p:cNvSpPr>
          <p:nvPr>
            <p:ph type="title"/>
          </p:nvPr>
        </p:nvSpPr>
        <p:spPr/>
        <p:txBody>
          <a:bodyPr>
            <a:normAutofit fontScale="90000"/>
          </a:bodyPr>
          <a:lstStyle/>
          <a:p>
            <a:r>
              <a:rPr lang="zh-CN" altLang="en-US" smtClean="0"/>
              <a:t>求组合数</a:t>
            </a: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69" y="1989634"/>
            <a:ext cx="9348883"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01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方法二：</a:t>
            </a:r>
            <a:endParaRPr lang="zh-CN" altLang="en-US"/>
          </a:p>
        </p:txBody>
      </p:sp>
      <p:sp>
        <p:nvSpPr>
          <p:cNvPr id="4" name="文本占位符 3"/>
          <p:cNvSpPr>
            <a:spLocks noGrp="1"/>
          </p:cNvSpPr>
          <p:nvPr>
            <p:ph type="body" sz="quarter" idx="10"/>
          </p:nvPr>
        </p:nvSpPr>
        <p:spPr>
          <a:xfrm>
            <a:off x="982638" y="909515"/>
            <a:ext cx="10736814" cy="4248472"/>
          </a:xfrm>
        </p:spPr>
        <p:txBody>
          <a:bodyPr>
            <a:normAutofit lnSpcReduction="10000"/>
          </a:bodyPr>
          <a:lstStyle/>
          <a:p>
            <a:r>
              <a:rPr lang="en-US" altLang="zh-CN" smtClean="0"/>
              <a:t>def </a:t>
            </a:r>
            <a:r>
              <a:rPr lang="en-US" altLang="zh-CN"/>
              <a:t>combine(index,inList,tmplist, k,n</a:t>
            </a:r>
            <a:r>
              <a:rPr lang="en-US" altLang="zh-CN" smtClean="0"/>
              <a:t>):</a:t>
            </a:r>
          </a:p>
          <a:p>
            <a:pPr lvl="1"/>
            <a:r>
              <a:rPr lang="zh-CN" altLang="en-US" smtClean="0"/>
              <a:t>从</a:t>
            </a:r>
            <a:r>
              <a:rPr lang="zh-CN" altLang="en-US"/>
              <a:t>长度为</a:t>
            </a:r>
            <a:r>
              <a:rPr lang="en-US" altLang="zh-CN"/>
              <a:t>n</a:t>
            </a:r>
            <a:r>
              <a:rPr lang="zh-CN" altLang="en-US"/>
              <a:t>的</a:t>
            </a:r>
            <a:r>
              <a:rPr lang="en-US" altLang="zh-CN"/>
              <a:t>inList</a:t>
            </a:r>
            <a:r>
              <a:rPr lang="zh-CN" altLang="en-US"/>
              <a:t>表中的第</a:t>
            </a:r>
            <a:r>
              <a:rPr lang="en-US" altLang="zh-CN"/>
              <a:t>index</a:t>
            </a:r>
            <a:r>
              <a:rPr lang="zh-CN" altLang="en-US"/>
              <a:t>位置</a:t>
            </a:r>
            <a:r>
              <a:rPr lang="zh-CN" altLang="en-US" smtClean="0"/>
              <a:t>开始取</a:t>
            </a:r>
            <a:r>
              <a:rPr lang="en-US" altLang="zh-CN"/>
              <a:t>k</a:t>
            </a:r>
            <a:r>
              <a:rPr lang="zh-CN" altLang="en-US"/>
              <a:t>个数，添加到</a:t>
            </a:r>
            <a:r>
              <a:rPr lang="en-US" altLang="zh-CN"/>
              <a:t>tmpList</a:t>
            </a:r>
            <a:r>
              <a:rPr lang="zh-CN" altLang="en-US"/>
              <a:t>的末尾</a:t>
            </a:r>
          </a:p>
          <a:p>
            <a:r>
              <a:rPr lang="zh-CN" altLang="en-US"/>
              <a:t>如果</a:t>
            </a:r>
            <a:r>
              <a:rPr lang="en-US" altLang="zh-CN"/>
              <a:t>k=0</a:t>
            </a:r>
            <a:r>
              <a:rPr lang="zh-CN" altLang="en-US"/>
              <a:t>，输出</a:t>
            </a:r>
            <a:r>
              <a:rPr lang="en-US" altLang="zh-CN"/>
              <a:t>tmpList</a:t>
            </a:r>
            <a:r>
              <a:rPr lang="zh-CN" altLang="en-US"/>
              <a:t>；</a:t>
            </a:r>
          </a:p>
          <a:p>
            <a:r>
              <a:rPr lang="zh-CN" altLang="en-US"/>
              <a:t>如果</a:t>
            </a:r>
            <a:r>
              <a:rPr lang="en-US" altLang="zh-CN"/>
              <a:t>k&gt;1</a:t>
            </a:r>
            <a:r>
              <a:rPr lang="zh-CN" altLang="en-US"/>
              <a:t>，对于</a:t>
            </a:r>
            <a:r>
              <a:rPr lang="en-US" altLang="zh-CN"/>
              <a:t>[index,n-k+1)</a:t>
            </a:r>
            <a:r>
              <a:rPr lang="zh-CN" altLang="en-US"/>
              <a:t>范围的每一个</a:t>
            </a:r>
            <a:r>
              <a:rPr lang="en-US" altLang="zh-CN"/>
              <a:t>i</a:t>
            </a:r>
            <a:r>
              <a:rPr lang="zh-CN" altLang="en-US"/>
              <a:t>，取</a:t>
            </a:r>
            <a:r>
              <a:rPr lang="en-US" altLang="zh-CN"/>
              <a:t>inList[i]</a:t>
            </a:r>
            <a:r>
              <a:rPr lang="zh-CN" altLang="en-US"/>
              <a:t>作为第</a:t>
            </a:r>
            <a:r>
              <a:rPr lang="en-US" altLang="zh-CN"/>
              <a:t>1</a:t>
            </a:r>
            <a:r>
              <a:rPr lang="zh-CN" altLang="en-US"/>
              <a:t>个元素，在</a:t>
            </a:r>
            <a:r>
              <a:rPr lang="en-US" altLang="zh-CN" smtClean="0"/>
              <a:t>i+1</a:t>
            </a:r>
            <a:r>
              <a:rPr lang="zh-CN" altLang="en-US" smtClean="0"/>
              <a:t>位置开始的</a:t>
            </a:r>
            <a:r>
              <a:rPr lang="zh-CN" altLang="en-US"/>
              <a:t>表中再找出</a:t>
            </a:r>
            <a:r>
              <a:rPr lang="en-US" altLang="zh-CN"/>
              <a:t>k-1</a:t>
            </a:r>
            <a:r>
              <a:rPr lang="zh-CN" altLang="en-US"/>
              <a:t>个数即可。</a:t>
            </a:r>
          </a:p>
          <a:p>
            <a:r>
              <a:rPr lang="en-US" altLang="zh-CN" smtClean="0"/>
              <a:t>i</a:t>
            </a:r>
            <a:r>
              <a:rPr lang="zh-CN" altLang="en-US"/>
              <a:t>的左边界</a:t>
            </a:r>
            <a:r>
              <a:rPr lang="en-US" altLang="zh-CN" smtClean="0"/>
              <a:t>index</a:t>
            </a:r>
            <a:r>
              <a:rPr lang="zh-CN" altLang="en-US" smtClean="0"/>
              <a:t>（取得到），</a:t>
            </a:r>
            <a:r>
              <a:rPr lang="en-US" altLang="zh-CN"/>
              <a:t>i</a:t>
            </a:r>
            <a:r>
              <a:rPr lang="zh-CN" altLang="en-US"/>
              <a:t>位置之后的表长度至少需要</a:t>
            </a:r>
            <a:r>
              <a:rPr lang="en-US" altLang="zh-CN"/>
              <a:t>k-1</a:t>
            </a:r>
            <a:r>
              <a:rPr lang="zh-CN" altLang="en-US"/>
              <a:t>，所以</a:t>
            </a:r>
            <a:r>
              <a:rPr lang="en-US" altLang="zh-CN"/>
              <a:t>i</a:t>
            </a:r>
            <a:r>
              <a:rPr lang="zh-CN" altLang="en-US"/>
              <a:t>的右边界是</a:t>
            </a:r>
            <a:r>
              <a:rPr lang="en-US" altLang="zh-CN"/>
              <a:t>n-k+1</a:t>
            </a:r>
            <a:r>
              <a:rPr lang="zh-CN" altLang="en-US"/>
              <a:t>（取不到）</a:t>
            </a:r>
            <a:r>
              <a:rPr lang="zh-CN" altLang="en-US" smtClean="0"/>
              <a:t>。</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303353261"/>
              </p:ext>
            </p:extLst>
          </p:nvPr>
        </p:nvGraphicFramePr>
        <p:xfrm>
          <a:off x="1918742" y="5374010"/>
          <a:ext cx="8126946" cy="883920"/>
        </p:xfrm>
        <a:graphic>
          <a:graphicData uri="http://schemas.openxmlformats.org/drawingml/2006/table">
            <a:tbl>
              <a:tblPr firstRow="1" bandRow="1">
                <a:tableStyleId>{5940675A-B579-460E-94D1-54222C63F5DA}</a:tableStyleId>
              </a:tblPr>
              <a:tblGrid>
                <a:gridCol w="936104"/>
                <a:gridCol w="1152128"/>
                <a:gridCol w="620750"/>
                <a:gridCol w="675394"/>
                <a:gridCol w="1224136"/>
                <a:gridCol w="809452"/>
                <a:gridCol w="902994"/>
                <a:gridCol w="902994"/>
                <a:gridCol w="902994"/>
              </a:tblGrid>
              <a:tr h="370840">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en-US" altLang="zh-CN" smtClean="0"/>
                        <a:t>i</a:t>
                      </a:r>
                      <a:endParaRPr lang="zh-CN" altLang="en-US" smtClean="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endParaRPr lang="zh-CN" altLang="en-US" smtClean="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en-US" altLang="zh-CN" smtClean="0"/>
                        <a:t>index</a:t>
                      </a:r>
                      <a:endParaRPr lang="zh-CN" altLang="en-US"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t>……</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endParaRPr lang="zh-CN" altLang="en-US"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t>……</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t>n-k</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t>n-k+1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t>……</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t>n-1</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1409760" y="5411520"/>
              <a:ext cx="5754960" cy="870480"/>
            </p14:xfrm>
          </p:contentPart>
        </mc:Choice>
        <mc:Fallback xmlns="">
          <p:pic>
            <p:nvPicPr>
              <p:cNvPr id="6" name="墨迹 5"/>
              <p:cNvPicPr/>
              <p:nvPr/>
            </p:nvPicPr>
            <p:blipFill>
              <a:blip r:embed="rId3"/>
              <a:stretch>
                <a:fillRect/>
              </a:stretch>
            </p:blipFill>
            <p:spPr>
              <a:xfrm>
                <a:off x="1400400" y="5402160"/>
                <a:ext cx="5773680" cy="889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p14:cNvContentPartPr/>
              <p14:nvPr/>
            </p14:nvContentPartPr>
            <p14:xfrm>
              <a:off x="7354800" y="5265360"/>
              <a:ext cx="2667960" cy="572040"/>
            </p14:xfrm>
          </p:contentPart>
        </mc:Choice>
        <mc:Fallback xmlns="">
          <p:pic>
            <p:nvPicPr>
              <p:cNvPr id="7" name="墨迹 6"/>
              <p:cNvPicPr/>
              <p:nvPr/>
            </p:nvPicPr>
            <p:blipFill>
              <a:blip r:embed="rId5"/>
              <a:stretch>
                <a:fillRect/>
              </a:stretch>
            </p:blipFill>
            <p:spPr>
              <a:xfrm>
                <a:off x="7345440" y="5256000"/>
                <a:ext cx="2686680" cy="590760"/>
              </a:xfrm>
              <a:prstGeom prst="rect">
                <a:avLst/>
              </a:prstGeom>
            </p:spPr>
          </p:pic>
        </mc:Fallback>
      </mc:AlternateContent>
    </p:spTree>
    <p:extLst>
      <p:ext uri="{BB962C8B-B14F-4D97-AF65-F5344CB8AC3E}">
        <p14:creationId xmlns:p14="http://schemas.microsoft.com/office/powerpoint/2010/main" val="68614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方法二代码</a:t>
            </a:r>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1773610"/>
            <a:ext cx="11475152" cy="3603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43855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MOOC</a:t>
            </a:r>
            <a:r>
              <a:rPr lang="zh-CN" altLang="en-US" smtClean="0"/>
              <a:t>练习</a:t>
            </a:r>
            <a:endParaRPr lang="en-US" altLang="zh-CN" smtClean="0"/>
          </a:p>
          <a:p>
            <a:pPr lvl="1"/>
            <a:r>
              <a:rPr lang="zh-CN" altLang="en-US" smtClean="0"/>
              <a:t>单词最短编辑距离</a:t>
            </a:r>
            <a:r>
              <a:rPr lang="en-US" altLang="zh-CN"/>
              <a:t>(</a:t>
            </a:r>
            <a:r>
              <a:rPr lang="en-US" altLang="zh-CN" smtClean="0"/>
              <a:t>levenshtein</a:t>
            </a:r>
            <a:r>
              <a:rPr lang="zh-CN" altLang="en-US" smtClean="0"/>
              <a:t>算法</a:t>
            </a:r>
            <a:r>
              <a:rPr lang="en-US" altLang="zh-CN" smtClean="0"/>
              <a:t>,</a:t>
            </a:r>
            <a:r>
              <a:rPr lang="zh-CN" altLang="en-US" smtClean="0"/>
              <a:t>指</a:t>
            </a:r>
            <a:r>
              <a:rPr lang="zh-CN" altLang="en-US"/>
              <a:t>的是两个字符串之间，由一个转换成另一个所需的最少编辑操作次数。许可的编辑操作包括将一个字符替换成另一个字符，插入一个字符，删除一个字符。</a:t>
            </a:r>
            <a:r>
              <a:rPr lang="en-US" altLang="zh-CN" smtClean="0"/>
              <a:t>)</a:t>
            </a:r>
          </a:p>
          <a:p>
            <a:pPr lvl="1"/>
            <a:r>
              <a:rPr lang="en-US" altLang="zh-CN" smtClean="0"/>
              <a:t>N</a:t>
            </a:r>
            <a:r>
              <a:rPr lang="zh-CN" altLang="en-US" smtClean="0"/>
              <a:t>皇后</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练习</a:t>
            </a:r>
            <a:endParaRPr lang="zh-CN" altLang="en-US"/>
          </a:p>
        </p:txBody>
      </p:sp>
    </p:spTree>
    <p:extLst>
      <p:ext uri="{BB962C8B-B14F-4D97-AF65-F5344CB8AC3E}">
        <p14:creationId xmlns:p14="http://schemas.microsoft.com/office/powerpoint/2010/main" val="358161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1</a:t>
            </a:r>
            <a:r>
              <a:rPr lang="zh-CN" altLang="en-US" smtClean="0"/>
              <a:t>．</a:t>
            </a:r>
            <a:r>
              <a:rPr lang="zh-CN" altLang="en-US"/>
              <a:t>设计递归算法，求整数链表中所有数的平均值。</a:t>
            </a:r>
          </a:p>
          <a:p>
            <a:r>
              <a:rPr lang="en-US" altLang="zh-CN" smtClean="0"/>
              <a:t>2</a:t>
            </a:r>
            <a:r>
              <a:rPr lang="zh-CN" altLang="en-US" smtClean="0"/>
              <a:t>．</a:t>
            </a:r>
            <a:r>
              <a:rPr lang="zh-CN" altLang="en-US"/>
              <a:t>对于给定的正整数</a:t>
            </a:r>
            <a:r>
              <a:rPr lang="en-US" altLang="zh-CN"/>
              <a:t>n(n&gt;=1)</a:t>
            </a:r>
            <a:r>
              <a:rPr lang="zh-CN" altLang="en-US"/>
              <a:t>，求</a:t>
            </a:r>
            <a:r>
              <a:rPr lang="en-US" altLang="zh-CN"/>
              <a:t>1~n</a:t>
            </a:r>
            <a:r>
              <a:rPr lang="zh-CN" altLang="en-US"/>
              <a:t>的所有全排列。</a:t>
            </a:r>
          </a:p>
          <a:p>
            <a:r>
              <a:rPr lang="en-US" altLang="zh-CN"/>
              <a:t>3</a:t>
            </a:r>
            <a:r>
              <a:rPr lang="zh-CN" altLang="en-US"/>
              <a:t>．写出求解</a:t>
            </a:r>
            <a:r>
              <a:rPr lang="en-US" altLang="zh-CN"/>
              <a:t>x</a:t>
            </a:r>
            <a:r>
              <a:rPr lang="zh-CN" altLang="en-US"/>
              <a:t>的</a:t>
            </a:r>
            <a:r>
              <a:rPr lang="en-US" altLang="zh-CN"/>
              <a:t>n</a:t>
            </a:r>
            <a:r>
              <a:rPr lang="zh-CN" altLang="en-US"/>
              <a:t>次幂的</a:t>
            </a:r>
            <a:r>
              <a:rPr lang="zh-CN" altLang="en-US" smtClean="0"/>
              <a:t>递归</a:t>
            </a:r>
            <a:r>
              <a:rPr lang="zh-CN" altLang="en-US"/>
              <a:t>算法</a:t>
            </a:r>
            <a:r>
              <a:rPr lang="zh-CN" altLang="en-US" smtClean="0"/>
              <a:t>。</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smtClean="0"/>
              <a:t>更多练习</a:t>
            </a:r>
            <a:endParaRPr lang="zh-CN" altLang="en-US"/>
          </a:p>
        </p:txBody>
      </p:sp>
    </p:spTree>
    <p:extLst>
      <p:ext uri="{BB962C8B-B14F-4D97-AF65-F5344CB8AC3E}">
        <p14:creationId xmlns:p14="http://schemas.microsoft.com/office/powerpoint/2010/main" val="558380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N</a:t>
            </a:r>
            <a:r>
              <a:rPr lang="zh-CN" altLang="en-US" smtClean="0"/>
              <a:t>皇后问题</a:t>
            </a:r>
            <a:endParaRPr lang="zh-CN" altLang="en-US"/>
          </a:p>
        </p:txBody>
      </p:sp>
      <p:sp>
        <p:nvSpPr>
          <p:cNvPr id="4" name="Rectangle 1"/>
          <p:cNvSpPr>
            <a:spLocks noChangeArrowheads="1"/>
          </p:cNvSpPr>
          <p:nvPr/>
        </p:nvSpPr>
        <p:spPr bwMode="auto">
          <a:xfrm>
            <a:off x="622598" y="1125538"/>
            <a:ext cx="10873208"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queen(pool,cur):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cur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(pool):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col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(pool)):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pool[cur], flag = col,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row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(cur):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pool[row] == col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abs</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(col - pool[row]) == cur - row:</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flag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break</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flag:</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 += queen(pool,cur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solveNQueen(N):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pool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queen(pool,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(solveNQueen(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6</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9804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mtClean="0">
                <a:solidFill>
                  <a:srgbClr val="FF0000"/>
                </a:solidFill>
              </a:rPr>
              <a:t>问题的递归定义</a:t>
            </a:r>
            <a:endParaRPr lang="en-US" altLang="zh-CN" smtClean="0">
              <a:solidFill>
                <a:srgbClr val="FF0000"/>
              </a:solidFill>
            </a:endParaRPr>
          </a:p>
          <a:p>
            <a:pPr lvl="1"/>
            <a:r>
              <a:rPr lang="zh-CN" altLang="en-US" smtClean="0"/>
              <a:t>非递归的最小规模情况下的处理</a:t>
            </a:r>
            <a:endParaRPr lang="en-US" altLang="zh-CN" smtClean="0"/>
          </a:p>
          <a:p>
            <a:pPr lvl="1"/>
            <a:r>
              <a:rPr lang="zh-CN" altLang="en-US" smtClean="0"/>
              <a:t>将</a:t>
            </a:r>
            <a:r>
              <a:rPr lang="zh-CN" altLang="zh-CN" smtClean="0">
                <a:solidFill>
                  <a:srgbClr val="FF0000"/>
                </a:solidFill>
              </a:rPr>
              <a:t>规模</a:t>
            </a:r>
            <a:r>
              <a:rPr lang="zh-CN" altLang="en-US" smtClean="0">
                <a:solidFill>
                  <a:srgbClr val="FF0000"/>
                </a:solidFill>
              </a:rPr>
              <a:t>较</a:t>
            </a:r>
            <a:r>
              <a:rPr lang="zh-CN" altLang="zh-CN" smtClean="0">
                <a:solidFill>
                  <a:srgbClr val="FF0000"/>
                </a:solidFill>
              </a:rPr>
              <a:t>大</a:t>
            </a:r>
            <a:r>
              <a:rPr lang="zh-CN" altLang="zh-CN" smtClean="0"/>
              <a:t>的</a:t>
            </a:r>
            <a:r>
              <a:rPr lang="zh-CN" altLang="zh-CN" smtClean="0">
                <a:solidFill>
                  <a:srgbClr val="FF0000"/>
                </a:solidFill>
              </a:rPr>
              <a:t>问题</a:t>
            </a:r>
            <a:r>
              <a:rPr lang="zh-CN" altLang="en-US" smtClean="0"/>
              <a:t>分解</a:t>
            </a:r>
            <a:r>
              <a:rPr lang="zh-CN" altLang="zh-CN" smtClean="0">
                <a:solidFill>
                  <a:srgbClr val="FF0000"/>
                </a:solidFill>
              </a:rPr>
              <a:t>为规模</a:t>
            </a:r>
            <a:r>
              <a:rPr lang="zh-CN" altLang="zh-CN">
                <a:solidFill>
                  <a:srgbClr val="FF0000"/>
                </a:solidFill>
              </a:rPr>
              <a:t>较小的子</a:t>
            </a:r>
            <a:r>
              <a:rPr lang="zh-CN" altLang="zh-CN" smtClean="0">
                <a:solidFill>
                  <a:srgbClr val="FF0000"/>
                </a:solidFill>
              </a:rPr>
              <a:t>问题</a:t>
            </a:r>
            <a:r>
              <a:rPr lang="zh-CN" altLang="en-US" smtClean="0">
                <a:solidFill>
                  <a:srgbClr val="FF0000"/>
                </a:solidFill>
              </a:rPr>
              <a:t>的</a:t>
            </a:r>
            <a:r>
              <a:rPr lang="zh-CN" altLang="en-US" smtClean="0"/>
              <a:t>通用规则</a:t>
            </a:r>
            <a:endParaRPr lang="en-US" altLang="zh-CN" smtClean="0"/>
          </a:p>
          <a:p>
            <a:r>
              <a:rPr lang="zh-CN" altLang="en-US" smtClean="0">
                <a:solidFill>
                  <a:srgbClr val="FF0000"/>
                </a:solidFill>
              </a:rPr>
              <a:t>递归算法</a:t>
            </a:r>
            <a:endParaRPr lang="en-US" altLang="zh-CN" smtClean="0">
              <a:solidFill>
                <a:srgbClr val="FF0000"/>
              </a:solidFill>
            </a:endParaRPr>
          </a:p>
          <a:p>
            <a:pPr lvl="1"/>
            <a:r>
              <a:rPr lang="zh-CN" altLang="en-US" smtClean="0"/>
              <a:t>算法</a:t>
            </a:r>
            <a:r>
              <a:rPr lang="zh-CN" altLang="en-US"/>
              <a:t>直接调用自身，称为</a:t>
            </a:r>
            <a:r>
              <a:rPr lang="zh-CN" altLang="en-US">
                <a:solidFill>
                  <a:srgbClr val="FF0000"/>
                </a:solidFill>
              </a:rPr>
              <a:t>直接递归</a:t>
            </a:r>
            <a:r>
              <a:rPr lang="zh-CN" altLang="en-US" smtClean="0"/>
              <a:t>；</a:t>
            </a:r>
            <a:endParaRPr lang="en-US" altLang="zh-CN" smtClean="0"/>
          </a:p>
          <a:p>
            <a:pPr lvl="1"/>
            <a:r>
              <a:rPr lang="zh-CN" altLang="en-US"/>
              <a:t>算法间接</a:t>
            </a:r>
            <a:r>
              <a:rPr lang="zh-CN" altLang="en-US" smtClean="0"/>
              <a:t>调用自身，称为</a:t>
            </a:r>
            <a:r>
              <a:rPr lang="zh-CN" altLang="en-US"/>
              <a:t>间接递归</a:t>
            </a:r>
            <a:r>
              <a:rPr lang="zh-CN" altLang="en-US" smtClean="0"/>
              <a:t>。</a:t>
            </a:r>
            <a:endParaRPr lang="en-US" altLang="zh-CN" smtClean="0"/>
          </a:p>
          <a:p>
            <a:pPr lvl="1"/>
            <a:r>
              <a:rPr lang="zh-CN" altLang="en-US" smtClean="0"/>
              <a:t>间接</a:t>
            </a:r>
            <a:r>
              <a:rPr lang="zh-CN" altLang="en-US"/>
              <a:t>递归算法都可以转换为直接递归算法来</a:t>
            </a:r>
            <a:r>
              <a:rPr lang="zh-CN" altLang="en-US" smtClean="0"/>
              <a:t>实现。</a:t>
            </a:r>
            <a:endParaRPr lang="en-US" altLang="zh-CN" smtClean="0"/>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smtClean="0"/>
              <a:t>问题的递归求解</a:t>
            </a:r>
            <a:r>
              <a:rPr lang="en-US" altLang="zh-CN" smtClean="0"/>
              <a:t>---&gt;</a:t>
            </a:r>
            <a:r>
              <a:rPr lang="zh-CN" altLang="en-US" smtClean="0"/>
              <a:t>递归算法</a:t>
            </a:r>
            <a:endParaRPr lang="zh-CN" altLang="en-US"/>
          </a:p>
        </p:txBody>
      </p:sp>
    </p:spTree>
    <p:extLst>
      <p:ext uri="{BB962C8B-B14F-4D97-AF65-F5344CB8AC3E}">
        <p14:creationId xmlns:p14="http://schemas.microsoft.com/office/powerpoint/2010/main" val="107039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sp>
        <p:nvSpPr>
          <p:cNvPr id="4" name="矩形 3"/>
          <p:cNvSpPr/>
          <p:nvPr/>
        </p:nvSpPr>
        <p:spPr>
          <a:xfrm>
            <a:off x="1486694" y="1485578"/>
            <a:ext cx="7920880" cy="3724096"/>
          </a:xfrm>
          <a:prstGeom prst="rect">
            <a:avLst/>
          </a:prstGeom>
          <a:solidFill>
            <a:schemeClr val="tx2">
              <a:lumMod val="20000"/>
              <a:lumOff val="80000"/>
            </a:schemeClr>
          </a:solidFill>
        </p:spPr>
        <p:txBody>
          <a:bodyPr wrap="square">
            <a:spAutoFit/>
          </a:bodyPr>
          <a:lstStyle/>
          <a:p>
            <a:r>
              <a:rPr lang="zh-CN" altLang="zh-CN" sz="1600" b="1">
                <a:solidFill>
                  <a:srgbClr val="000080"/>
                </a:solidFill>
                <a:latin typeface="Consolas" pitchFamily="49" charset="0"/>
                <a:ea typeface="宋体" pitchFamily="2" charset="-122"/>
                <a:cs typeface="宋体" pitchFamily="2" charset="-122"/>
              </a:rPr>
              <a:t>def </a:t>
            </a:r>
            <a:r>
              <a:rPr lang="zh-CN" altLang="zh-CN" sz="1600">
                <a:solidFill>
                  <a:srgbClr val="000000"/>
                </a:solidFill>
                <a:latin typeface="Consolas" pitchFamily="49" charset="0"/>
                <a:ea typeface="宋体" pitchFamily="2" charset="-122"/>
                <a:cs typeface="宋体" pitchFamily="2" charset="-122"/>
              </a:rPr>
              <a:t>queen(pool,cur):</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a:t>
            </a:r>
            <a:r>
              <a:rPr lang="zh-CN" altLang="zh-CN" sz="1600" b="1">
                <a:solidFill>
                  <a:srgbClr val="000080"/>
                </a:solidFill>
                <a:latin typeface="Consolas" pitchFamily="49" charset="0"/>
                <a:ea typeface="宋体" pitchFamily="2" charset="-122"/>
                <a:cs typeface="宋体" pitchFamily="2" charset="-122"/>
              </a:rPr>
              <a:t>if </a:t>
            </a:r>
            <a:r>
              <a:rPr lang="zh-CN" altLang="zh-CN" sz="1600">
                <a:solidFill>
                  <a:srgbClr val="000000"/>
                </a:solidFill>
                <a:latin typeface="Consolas" pitchFamily="49" charset="0"/>
                <a:ea typeface="宋体" pitchFamily="2" charset="-122"/>
                <a:cs typeface="宋体" pitchFamily="2" charset="-122"/>
              </a:rPr>
              <a:t>cur == </a:t>
            </a:r>
            <a:r>
              <a:rPr lang="zh-CN" altLang="zh-CN" sz="1600">
                <a:solidFill>
                  <a:srgbClr val="000080"/>
                </a:solidFill>
                <a:latin typeface="Consolas" pitchFamily="49" charset="0"/>
                <a:ea typeface="宋体" pitchFamily="2" charset="-122"/>
                <a:cs typeface="宋体" pitchFamily="2" charset="-122"/>
              </a:rPr>
              <a:t>len</a:t>
            </a:r>
            <a:r>
              <a:rPr lang="zh-CN" altLang="zh-CN" sz="1600">
                <a:solidFill>
                  <a:srgbClr val="000000"/>
                </a:solidFill>
                <a:latin typeface="Consolas" pitchFamily="49" charset="0"/>
                <a:ea typeface="宋体" pitchFamily="2" charset="-122"/>
                <a:cs typeface="宋体" pitchFamily="2" charset="-122"/>
              </a:rPr>
              <a:t>(pool):</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a:t>
            </a:r>
            <a:r>
              <a:rPr lang="zh-CN" altLang="zh-CN" sz="1600" b="1">
                <a:solidFill>
                  <a:srgbClr val="000080"/>
                </a:solidFill>
                <a:latin typeface="Consolas" pitchFamily="49" charset="0"/>
                <a:ea typeface="宋体" pitchFamily="2" charset="-122"/>
                <a:cs typeface="宋体" pitchFamily="2" charset="-122"/>
              </a:rPr>
              <a:t>return </a:t>
            </a:r>
            <a:r>
              <a:rPr lang="zh-CN" altLang="zh-CN" sz="1600">
                <a:solidFill>
                  <a:srgbClr val="000000"/>
                </a:solidFill>
                <a:latin typeface="Consolas" pitchFamily="49" charset="0"/>
                <a:ea typeface="宋体" pitchFamily="2" charset="-122"/>
                <a:cs typeface="宋体" pitchFamily="2" charset="-122"/>
              </a:rPr>
              <a:t>[</a:t>
            </a:r>
            <a:r>
              <a:rPr lang="zh-CN" altLang="zh-CN" sz="1600">
                <a:solidFill>
                  <a:srgbClr val="000080"/>
                </a:solidFill>
                <a:latin typeface="Consolas" pitchFamily="49" charset="0"/>
                <a:ea typeface="宋体" pitchFamily="2" charset="-122"/>
                <a:cs typeface="宋体" pitchFamily="2" charset="-122"/>
              </a:rPr>
              <a:t>list</a:t>
            </a:r>
            <a:r>
              <a:rPr lang="zh-CN" altLang="zh-CN" sz="1600">
                <a:solidFill>
                  <a:srgbClr val="000000"/>
                </a:solidFill>
                <a:latin typeface="Consolas" pitchFamily="49" charset="0"/>
                <a:ea typeface="宋体" pitchFamily="2" charset="-122"/>
                <a:cs typeface="宋体" pitchFamily="2" charset="-122"/>
              </a:rPr>
              <a:t>(pool)]</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res = []</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a:t>
            </a:r>
            <a:r>
              <a:rPr lang="zh-CN" altLang="zh-CN" sz="1600" b="1">
                <a:solidFill>
                  <a:srgbClr val="000080"/>
                </a:solidFill>
                <a:latin typeface="Consolas" pitchFamily="49" charset="0"/>
                <a:ea typeface="宋体" pitchFamily="2" charset="-122"/>
                <a:cs typeface="宋体" pitchFamily="2" charset="-122"/>
              </a:rPr>
              <a:t>for </a:t>
            </a:r>
            <a:r>
              <a:rPr lang="zh-CN" altLang="zh-CN" sz="1600">
                <a:solidFill>
                  <a:srgbClr val="000000"/>
                </a:solidFill>
                <a:latin typeface="Consolas" pitchFamily="49" charset="0"/>
                <a:ea typeface="宋体" pitchFamily="2" charset="-122"/>
                <a:cs typeface="宋体" pitchFamily="2" charset="-122"/>
              </a:rPr>
              <a:t>col </a:t>
            </a:r>
            <a:r>
              <a:rPr lang="zh-CN" altLang="zh-CN" sz="1600" b="1">
                <a:solidFill>
                  <a:srgbClr val="000080"/>
                </a:solidFill>
                <a:latin typeface="Consolas" pitchFamily="49" charset="0"/>
                <a:ea typeface="宋体" pitchFamily="2" charset="-122"/>
                <a:cs typeface="宋体" pitchFamily="2" charset="-122"/>
              </a:rPr>
              <a:t>in </a:t>
            </a:r>
            <a:r>
              <a:rPr lang="zh-CN" altLang="zh-CN" sz="1600" smtClean="0">
                <a:solidFill>
                  <a:srgbClr val="000080"/>
                </a:solidFill>
                <a:latin typeface="Consolas" pitchFamily="49" charset="0"/>
                <a:ea typeface="宋体" pitchFamily="2" charset="-122"/>
                <a:cs typeface="宋体" pitchFamily="2" charset="-122"/>
              </a:rPr>
              <a:t>range</a:t>
            </a:r>
            <a:r>
              <a:rPr lang="zh-CN" altLang="zh-CN" sz="1600">
                <a:solidFill>
                  <a:srgbClr val="000000"/>
                </a:solidFill>
                <a:latin typeface="Consolas" pitchFamily="49" charset="0"/>
                <a:ea typeface="宋体" pitchFamily="2" charset="-122"/>
                <a:cs typeface="宋体" pitchFamily="2" charset="-122"/>
              </a:rPr>
              <a:t>(</a:t>
            </a:r>
            <a:r>
              <a:rPr lang="zh-CN" altLang="zh-CN" sz="1600">
                <a:solidFill>
                  <a:srgbClr val="000080"/>
                </a:solidFill>
                <a:latin typeface="Consolas" pitchFamily="49" charset="0"/>
                <a:ea typeface="宋体" pitchFamily="2" charset="-122"/>
                <a:cs typeface="宋体" pitchFamily="2" charset="-122"/>
              </a:rPr>
              <a:t>len</a:t>
            </a:r>
            <a:r>
              <a:rPr lang="zh-CN" altLang="zh-CN" sz="1600">
                <a:solidFill>
                  <a:srgbClr val="000000"/>
                </a:solidFill>
                <a:latin typeface="Consolas" pitchFamily="49" charset="0"/>
                <a:ea typeface="宋体" pitchFamily="2" charset="-122"/>
                <a:cs typeface="宋体" pitchFamily="2" charset="-122"/>
              </a:rPr>
              <a:t>(pool)):</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pool[cur], </a:t>
            </a:r>
            <a:r>
              <a:rPr lang="zh-CN" altLang="zh-CN" sz="1600" smtClean="0">
                <a:solidFill>
                  <a:srgbClr val="000000"/>
                </a:solidFill>
                <a:latin typeface="Consolas" pitchFamily="49" charset="0"/>
                <a:ea typeface="宋体" pitchFamily="2" charset="-122"/>
                <a:cs typeface="宋体" pitchFamily="2" charset="-122"/>
              </a:rPr>
              <a:t>flag </a:t>
            </a:r>
            <a:r>
              <a:rPr lang="zh-CN" altLang="zh-CN" sz="1600">
                <a:solidFill>
                  <a:srgbClr val="000000"/>
                </a:solidFill>
                <a:latin typeface="Consolas" pitchFamily="49" charset="0"/>
                <a:ea typeface="宋体" pitchFamily="2" charset="-122"/>
                <a:cs typeface="宋体" pitchFamily="2" charset="-122"/>
              </a:rPr>
              <a:t>= col, </a:t>
            </a:r>
            <a:r>
              <a:rPr lang="zh-CN" altLang="zh-CN" sz="1600" b="1">
                <a:solidFill>
                  <a:srgbClr val="000080"/>
                </a:solidFill>
                <a:latin typeface="Consolas" pitchFamily="49" charset="0"/>
                <a:ea typeface="宋体" pitchFamily="2" charset="-122"/>
                <a:cs typeface="宋体" pitchFamily="2" charset="-122"/>
              </a:rPr>
              <a:t>True</a:t>
            </a:r>
            <a:br>
              <a:rPr lang="zh-CN" altLang="zh-CN" sz="1600" b="1">
                <a:solidFill>
                  <a:srgbClr val="000080"/>
                </a:solidFill>
                <a:latin typeface="Consolas" pitchFamily="49" charset="0"/>
                <a:ea typeface="宋体" pitchFamily="2" charset="-122"/>
                <a:cs typeface="宋体" pitchFamily="2" charset="-122"/>
              </a:rPr>
            </a:br>
            <a:r>
              <a:rPr lang="zh-CN" altLang="zh-CN" sz="1600" b="1">
                <a:solidFill>
                  <a:srgbClr val="000080"/>
                </a:solidFill>
                <a:latin typeface="Consolas" pitchFamily="49" charset="0"/>
                <a:ea typeface="宋体" pitchFamily="2" charset="-122"/>
                <a:cs typeface="宋体" pitchFamily="2" charset="-122"/>
              </a:rPr>
              <a:t>        for </a:t>
            </a:r>
            <a:r>
              <a:rPr lang="zh-CN" altLang="zh-CN" sz="1600">
                <a:solidFill>
                  <a:srgbClr val="000000"/>
                </a:solidFill>
                <a:latin typeface="Consolas" pitchFamily="49" charset="0"/>
                <a:ea typeface="宋体" pitchFamily="2" charset="-122"/>
                <a:cs typeface="宋体" pitchFamily="2" charset="-122"/>
              </a:rPr>
              <a:t>row </a:t>
            </a:r>
            <a:r>
              <a:rPr lang="zh-CN" altLang="zh-CN" sz="1600" b="1">
                <a:solidFill>
                  <a:srgbClr val="000080"/>
                </a:solidFill>
                <a:latin typeface="Consolas" pitchFamily="49" charset="0"/>
                <a:ea typeface="宋体" pitchFamily="2" charset="-122"/>
                <a:cs typeface="宋体" pitchFamily="2" charset="-122"/>
              </a:rPr>
              <a:t>in </a:t>
            </a:r>
            <a:r>
              <a:rPr lang="zh-CN" altLang="zh-CN" sz="1600" smtClean="0">
                <a:solidFill>
                  <a:srgbClr val="000080"/>
                </a:solidFill>
                <a:latin typeface="Consolas" pitchFamily="49" charset="0"/>
                <a:ea typeface="宋体" pitchFamily="2" charset="-122"/>
                <a:cs typeface="宋体" pitchFamily="2" charset="-122"/>
              </a:rPr>
              <a:t>range</a:t>
            </a:r>
            <a:r>
              <a:rPr lang="zh-CN" altLang="zh-CN" sz="1600">
                <a:solidFill>
                  <a:srgbClr val="000000"/>
                </a:solidFill>
                <a:latin typeface="Consolas" pitchFamily="49" charset="0"/>
                <a:ea typeface="宋体" pitchFamily="2" charset="-122"/>
                <a:cs typeface="宋体" pitchFamily="2" charset="-122"/>
              </a:rPr>
              <a:t>(cur):</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a:t>
            </a:r>
            <a:r>
              <a:rPr lang="zh-CN" altLang="zh-CN" sz="1600" b="1">
                <a:solidFill>
                  <a:srgbClr val="000080"/>
                </a:solidFill>
                <a:latin typeface="Consolas" pitchFamily="49" charset="0"/>
                <a:ea typeface="宋体" pitchFamily="2" charset="-122"/>
                <a:cs typeface="宋体" pitchFamily="2" charset="-122"/>
              </a:rPr>
              <a:t>if </a:t>
            </a:r>
            <a:r>
              <a:rPr lang="zh-CN" altLang="zh-CN" sz="1600">
                <a:solidFill>
                  <a:srgbClr val="000000"/>
                </a:solidFill>
                <a:latin typeface="Consolas" pitchFamily="49" charset="0"/>
                <a:ea typeface="宋体" pitchFamily="2" charset="-122"/>
                <a:cs typeface="宋体" pitchFamily="2" charset="-122"/>
              </a:rPr>
              <a:t>pool[row] == col </a:t>
            </a:r>
            <a:r>
              <a:rPr lang="zh-CN" altLang="zh-CN" sz="1600" b="1">
                <a:solidFill>
                  <a:srgbClr val="000080"/>
                </a:solidFill>
                <a:latin typeface="Consolas" pitchFamily="49" charset="0"/>
                <a:ea typeface="宋体" pitchFamily="2" charset="-122"/>
                <a:cs typeface="宋体" pitchFamily="2" charset="-122"/>
              </a:rPr>
              <a:t>or </a:t>
            </a:r>
            <a:r>
              <a:rPr lang="zh-CN" altLang="zh-CN" sz="1600" smtClean="0">
                <a:solidFill>
                  <a:srgbClr val="000080"/>
                </a:solidFill>
                <a:latin typeface="Consolas" pitchFamily="49" charset="0"/>
                <a:ea typeface="宋体" pitchFamily="2" charset="-122"/>
                <a:cs typeface="宋体" pitchFamily="2" charset="-122"/>
              </a:rPr>
              <a:t>abs</a:t>
            </a:r>
            <a:r>
              <a:rPr lang="zh-CN" altLang="zh-CN" sz="1600">
                <a:solidFill>
                  <a:srgbClr val="000000"/>
                </a:solidFill>
                <a:latin typeface="Consolas" pitchFamily="49" charset="0"/>
                <a:ea typeface="宋体" pitchFamily="2" charset="-122"/>
                <a:cs typeface="宋体" pitchFamily="2" charset="-122"/>
              </a:rPr>
              <a:t>(col - pool[row]) == cur - row:</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a:t>
            </a:r>
            <a:r>
              <a:rPr lang="zh-CN" altLang="zh-CN" sz="1600" smtClean="0">
                <a:solidFill>
                  <a:srgbClr val="000000"/>
                </a:solidFill>
                <a:latin typeface="Consolas" pitchFamily="49" charset="0"/>
                <a:ea typeface="宋体" pitchFamily="2" charset="-122"/>
                <a:cs typeface="宋体" pitchFamily="2" charset="-122"/>
              </a:rPr>
              <a:t>flag </a:t>
            </a:r>
            <a:r>
              <a:rPr lang="zh-CN" altLang="zh-CN" sz="1600">
                <a:solidFill>
                  <a:srgbClr val="000000"/>
                </a:solidFill>
                <a:latin typeface="Consolas" pitchFamily="49" charset="0"/>
                <a:ea typeface="宋体" pitchFamily="2" charset="-122"/>
                <a:cs typeface="宋体" pitchFamily="2" charset="-122"/>
              </a:rPr>
              <a:t>= </a:t>
            </a:r>
            <a:r>
              <a:rPr lang="zh-CN" altLang="zh-CN" sz="1600" b="1" smtClean="0">
                <a:solidFill>
                  <a:srgbClr val="000080"/>
                </a:solidFill>
                <a:latin typeface="Consolas" pitchFamily="49" charset="0"/>
                <a:ea typeface="宋体" pitchFamily="2" charset="-122"/>
                <a:cs typeface="宋体" pitchFamily="2" charset="-122"/>
              </a:rPr>
              <a:t>False</a:t>
            </a:r>
            <a:r>
              <a:rPr lang="zh-CN" altLang="zh-CN" sz="1600" b="1">
                <a:solidFill>
                  <a:srgbClr val="000080"/>
                </a:solidFill>
                <a:latin typeface="Consolas" pitchFamily="49" charset="0"/>
                <a:ea typeface="宋体" pitchFamily="2" charset="-122"/>
                <a:cs typeface="宋体" pitchFamily="2" charset="-122"/>
              </a:rPr>
              <a:t/>
            </a:r>
            <a:br>
              <a:rPr lang="zh-CN" altLang="zh-CN" sz="1600" b="1">
                <a:solidFill>
                  <a:srgbClr val="000080"/>
                </a:solidFill>
                <a:latin typeface="Consolas" pitchFamily="49" charset="0"/>
                <a:ea typeface="宋体" pitchFamily="2" charset="-122"/>
                <a:cs typeface="宋体" pitchFamily="2" charset="-122"/>
              </a:rPr>
            </a:br>
            <a:r>
              <a:rPr lang="zh-CN" altLang="zh-CN" sz="1600" b="1">
                <a:solidFill>
                  <a:srgbClr val="000080"/>
                </a:solidFill>
                <a:latin typeface="Consolas" pitchFamily="49" charset="0"/>
                <a:ea typeface="宋体" pitchFamily="2" charset="-122"/>
                <a:cs typeface="宋体" pitchFamily="2" charset="-122"/>
              </a:rPr>
              <a:t>                </a:t>
            </a:r>
            <a:r>
              <a:rPr lang="zh-CN" altLang="zh-CN" sz="1600" b="1" smtClean="0">
                <a:solidFill>
                  <a:srgbClr val="000080"/>
                </a:solidFill>
                <a:latin typeface="Consolas" pitchFamily="49" charset="0"/>
                <a:ea typeface="宋体" pitchFamily="2" charset="-122"/>
                <a:cs typeface="宋体" pitchFamily="2" charset="-122"/>
              </a:rPr>
              <a:t>break</a:t>
            </a:r>
            <a:r>
              <a:rPr lang="zh-CN" altLang="zh-CN" sz="1600" b="1">
                <a:solidFill>
                  <a:srgbClr val="000080"/>
                </a:solidFill>
                <a:latin typeface="Consolas" pitchFamily="49" charset="0"/>
                <a:ea typeface="宋体" pitchFamily="2" charset="-122"/>
                <a:cs typeface="宋体" pitchFamily="2" charset="-122"/>
              </a:rPr>
              <a:t/>
            </a:r>
            <a:br>
              <a:rPr lang="zh-CN" altLang="zh-CN" sz="1600" b="1">
                <a:solidFill>
                  <a:srgbClr val="000080"/>
                </a:solidFill>
                <a:latin typeface="Consolas" pitchFamily="49" charset="0"/>
                <a:ea typeface="宋体" pitchFamily="2" charset="-122"/>
                <a:cs typeface="宋体" pitchFamily="2" charset="-122"/>
              </a:rPr>
            </a:br>
            <a:r>
              <a:rPr lang="zh-CN" altLang="zh-CN" sz="1600" b="1">
                <a:solidFill>
                  <a:srgbClr val="000080"/>
                </a:solidFill>
                <a:latin typeface="Consolas" pitchFamily="49" charset="0"/>
                <a:ea typeface="宋体" pitchFamily="2" charset="-122"/>
                <a:cs typeface="宋体" pitchFamily="2" charset="-122"/>
              </a:rPr>
              <a:t>        if </a:t>
            </a:r>
            <a:r>
              <a:rPr lang="zh-CN" altLang="zh-CN" sz="1600" smtClean="0">
                <a:solidFill>
                  <a:srgbClr val="000000"/>
                </a:solidFill>
                <a:latin typeface="Consolas" pitchFamily="49" charset="0"/>
                <a:ea typeface="宋体" pitchFamily="2" charset="-122"/>
                <a:cs typeface="宋体" pitchFamily="2" charset="-122"/>
              </a:rPr>
              <a:t>flag</a:t>
            </a:r>
            <a:r>
              <a:rPr lang="zh-CN" altLang="zh-CN" sz="1600">
                <a:solidFill>
                  <a:srgbClr val="000000"/>
                </a:solidFill>
                <a:latin typeface="Consolas" pitchFamily="49" charset="0"/>
                <a:ea typeface="宋体" pitchFamily="2" charset="-122"/>
                <a:cs typeface="宋体" pitchFamily="2" charset="-122"/>
              </a:rPr>
              <a:t>:</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res += queen(pool,cur + </a:t>
            </a:r>
            <a:r>
              <a:rPr lang="zh-CN" altLang="zh-CN" sz="1600">
                <a:solidFill>
                  <a:srgbClr val="0000FF"/>
                </a:solidFill>
                <a:latin typeface="Consolas" pitchFamily="49" charset="0"/>
                <a:ea typeface="宋体" pitchFamily="2" charset="-122"/>
                <a:cs typeface="宋体" pitchFamily="2" charset="-122"/>
              </a:rPr>
              <a:t>1</a:t>
            </a:r>
            <a:r>
              <a:rPr lang="zh-CN" altLang="zh-CN" sz="1600">
                <a:solidFill>
                  <a:srgbClr val="000000"/>
                </a:solidFill>
                <a:latin typeface="Consolas" pitchFamily="49" charset="0"/>
                <a:ea typeface="宋体" pitchFamily="2" charset="-122"/>
                <a:cs typeface="宋体" pitchFamily="2" charset="-122"/>
              </a:rPr>
              <a:t>)</a:t>
            </a:r>
            <a:br>
              <a:rPr lang="zh-CN" altLang="zh-CN" sz="1600">
                <a:solidFill>
                  <a:srgbClr val="000000"/>
                </a:solidFill>
                <a:latin typeface="Consolas" pitchFamily="49" charset="0"/>
                <a:ea typeface="宋体" pitchFamily="2" charset="-122"/>
                <a:cs typeface="宋体" pitchFamily="2" charset="-122"/>
              </a:rPr>
            </a:br>
            <a:r>
              <a:rPr lang="zh-CN" altLang="zh-CN" sz="1600">
                <a:solidFill>
                  <a:srgbClr val="000000"/>
                </a:solidFill>
                <a:latin typeface="Consolas" pitchFamily="49" charset="0"/>
                <a:ea typeface="宋体" pitchFamily="2" charset="-122"/>
                <a:cs typeface="宋体" pitchFamily="2" charset="-122"/>
              </a:rPr>
              <a:t>    </a:t>
            </a:r>
            <a:r>
              <a:rPr lang="zh-CN" altLang="zh-CN" sz="1600" b="1">
                <a:solidFill>
                  <a:srgbClr val="000080"/>
                </a:solidFill>
                <a:latin typeface="Consolas" pitchFamily="49" charset="0"/>
                <a:ea typeface="宋体" pitchFamily="2" charset="-122"/>
                <a:cs typeface="宋体" pitchFamily="2" charset="-122"/>
              </a:rPr>
              <a:t>return </a:t>
            </a:r>
            <a:r>
              <a:rPr lang="zh-CN" altLang="zh-CN" sz="1600">
                <a:solidFill>
                  <a:srgbClr val="000000"/>
                </a:solidFill>
                <a:latin typeface="Consolas" pitchFamily="49" charset="0"/>
                <a:ea typeface="宋体" pitchFamily="2" charset="-122"/>
                <a:cs typeface="宋体" pitchFamily="2" charset="-122"/>
              </a:rPr>
              <a:t>res</a:t>
            </a:r>
            <a:br>
              <a:rPr lang="zh-CN" altLang="zh-CN" sz="1600">
                <a:solidFill>
                  <a:srgbClr val="000000"/>
                </a:solidFill>
                <a:latin typeface="Consolas" pitchFamily="49" charset="0"/>
                <a:ea typeface="宋体" pitchFamily="2" charset="-122"/>
                <a:cs typeface="宋体" pitchFamily="2" charset="-122"/>
              </a:rPr>
            </a:br>
            <a:endParaRPr lang="zh-CN" altLang="en-US" sz="2800"/>
          </a:p>
        </p:txBody>
      </p:sp>
    </p:spTree>
    <p:extLst>
      <p:ext uri="{BB962C8B-B14F-4D97-AF65-F5344CB8AC3E}">
        <p14:creationId xmlns:p14="http://schemas.microsoft.com/office/powerpoint/2010/main" val="405470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递归的数据结构：</a:t>
            </a:r>
            <a:endParaRPr lang="en-US" altLang="zh-CN" smtClean="0"/>
          </a:p>
          <a:p>
            <a:pPr lvl="1"/>
            <a:r>
              <a:rPr lang="zh-CN" altLang="en-US" smtClean="0"/>
              <a:t>线性表可看成是递归结构，它的顺序和链式结构也可看成</a:t>
            </a:r>
            <a:r>
              <a:rPr lang="zh-CN" altLang="en-US"/>
              <a:t>是递归的结构</a:t>
            </a:r>
            <a:r>
              <a:rPr lang="zh-CN" altLang="en-US" smtClean="0"/>
              <a:t>。</a:t>
            </a:r>
            <a:endParaRPr lang="en-US" altLang="zh-CN" smtClean="0"/>
          </a:p>
          <a:p>
            <a:pPr lvl="1"/>
            <a:r>
              <a:rPr lang="zh-CN" altLang="en-US" smtClean="0"/>
              <a:t>二叉树是递归定义的结构。</a:t>
            </a:r>
            <a:endParaRPr lang="en-US" altLang="zh-CN" smtClean="0"/>
          </a:p>
          <a:p>
            <a:r>
              <a:rPr lang="zh-CN" altLang="en-US" smtClean="0"/>
              <a:t>递归的结构可以</a:t>
            </a:r>
            <a:r>
              <a:rPr lang="zh-CN" altLang="en-US" smtClean="0">
                <a:solidFill>
                  <a:srgbClr val="FF0000"/>
                </a:solidFill>
              </a:rPr>
              <a:t>使用递归方法</a:t>
            </a:r>
            <a:r>
              <a:rPr lang="zh-CN" altLang="en-US" smtClean="0"/>
              <a:t>进行操作。</a:t>
            </a:r>
            <a:endParaRPr lang="en-US" altLang="zh-CN" smtClean="0"/>
          </a:p>
          <a:p>
            <a:endParaRPr lang="en-US" altLang="zh-CN"/>
          </a:p>
          <a:p>
            <a:endParaRPr lang="zh-CN" altLang="en-US"/>
          </a:p>
        </p:txBody>
      </p:sp>
      <p:sp>
        <p:nvSpPr>
          <p:cNvPr id="3" name="标题 2"/>
          <p:cNvSpPr>
            <a:spLocks noGrp="1"/>
          </p:cNvSpPr>
          <p:nvPr>
            <p:ph type="title"/>
          </p:nvPr>
        </p:nvSpPr>
        <p:spPr/>
        <p:txBody>
          <a:bodyPr>
            <a:normAutofit fontScale="90000"/>
          </a:bodyPr>
          <a:lstStyle/>
          <a:p>
            <a:r>
              <a:rPr lang="zh-CN" altLang="en-US" smtClean="0"/>
              <a:t>递归数据结构</a:t>
            </a:r>
            <a:endParaRPr lang="zh-CN" altLang="en-US"/>
          </a:p>
        </p:txBody>
      </p:sp>
    </p:spTree>
    <p:extLst>
      <p:ext uri="{BB962C8B-B14F-4D97-AF65-F5344CB8AC3E}">
        <p14:creationId xmlns:p14="http://schemas.microsoft.com/office/powerpoint/2010/main" val="248473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函数调用</a:t>
            </a:r>
            <a:r>
              <a:rPr lang="zh-CN" altLang="en-US"/>
              <a:t>与栈</a:t>
            </a:r>
          </a:p>
        </p:txBody>
      </p:sp>
    </p:spTree>
    <p:extLst>
      <p:ext uri="{BB962C8B-B14F-4D97-AF65-F5344CB8AC3E}">
        <p14:creationId xmlns:p14="http://schemas.microsoft.com/office/powerpoint/2010/main" val="800031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1"/>
          <p:cNvSpPr>
            <a:spLocks noChangeArrowheads="1"/>
          </p:cNvSpPr>
          <p:nvPr/>
        </p:nvSpPr>
        <p:spPr bwMode="auto">
          <a:xfrm>
            <a:off x="6240500" y="4442527"/>
            <a:ext cx="2147496" cy="5144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Font typeface="Wingdings" pitchFamily="2" charset="2"/>
              <a:buNone/>
            </a:pPr>
            <a:endParaRPr lang="zh-CN" altLang="en-US"/>
          </a:p>
        </p:txBody>
      </p:sp>
      <p:sp>
        <p:nvSpPr>
          <p:cNvPr id="35" name="Rectangle 11"/>
          <p:cNvSpPr>
            <a:spLocks noChangeArrowheads="1"/>
          </p:cNvSpPr>
          <p:nvPr/>
        </p:nvSpPr>
        <p:spPr bwMode="auto">
          <a:xfrm>
            <a:off x="6241312" y="4441579"/>
            <a:ext cx="2147776" cy="5143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buFont typeface="Wingdings" pitchFamily="2" charset="2"/>
              <a:buNone/>
            </a:pPr>
            <a:endParaRPr lang="zh-CN" altLang="en-US"/>
          </a:p>
        </p:txBody>
      </p:sp>
      <p:sp>
        <p:nvSpPr>
          <p:cNvPr id="39" name="矩形 38"/>
          <p:cNvSpPr/>
          <p:nvPr/>
        </p:nvSpPr>
        <p:spPr>
          <a:xfrm>
            <a:off x="1258167" y="1245397"/>
            <a:ext cx="5341088" cy="4247317"/>
          </a:xfrm>
          <a:prstGeom prst="rect">
            <a:avLst/>
          </a:prstGeom>
        </p:spPr>
        <p:txBody>
          <a:bodyPr wrap="square">
            <a:spAutoFit/>
          </a:bodyPr>
          <a:lstStyle/>
          <a:p>
            <a:pPr algn="just" defTabSz="914400"/>
            <a:r>
              <a:rPr lang="en-US" altLang="zh-CN" sz="1800" kern="100" smtClean="0">
                <a:solidFill>
                  <a:srgbClr val="000000"/>
                </a:solidFill>
                <a:latin typeface="Times New Roman"/>
              </a:rPr>
              <a:t>  </a:t>
            </a:r>
            <a:endParaRPr lang="zh-CN" altLang="zh-CN" sz="1800" kern="100" dirty="0">
              <a:solidFill>
                <a:srgbClr val="000000"/>
              </a:solidFill>
              <a:latin typeface="Times New Roman"/>
            </a:endParaRPr>
          </a:p>
          <a:p>
            <a:pPr defTabSz="9144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err="1">
                <a:solidFill>
                  <a:srgbClr val="000080"/>
                </a:solidFill>
                <a:latin typeface="宋体"/>
                <a:cs typeface="宋体"/>
              </a:rPr>
              <a:t>def</a:t>
            </a:r>
            <a:r>
              <a:rPr lang="en-US" altLang="zh-CN" sz="1800" b="1" kern="0">
                <a:solidFill>
                  <a:srgbClr val="000080"/>
                </a:solidFill>
                <a:latin typeface="宋体"/>
                <a:cs typeface="宋体"/>
              </a:rPr>
              <a:t> </a:t>
            </a:r>
            <a:r>
              <a:rPr lang="en-US" altLang="zh-CN" sz="1800" kern="0" smtClean="0">
                <a:solidFill>
                  <a:srgbClr val="000000"/>
                </a:solidFill>
                <a:latin typeface="宋体"/>
                <a:cs typeface="宋体"/>
              </a:rPr>
              <a:t>A(</a:t>
            </a:r>
            <a:r>
              <a:rPr lang="en-US" altLang="zh-CN" sz="1800" kern="0" smtClean="0">
                <a:solidFill>
                  <a:srgbClr val="808080"/>
                </a:solidFill>
                <a:latin typeface="宋体"/>
                <a:cs typeface="宋体"/>
              </a:rPr>
              <a:t>a</a:t>
            </a:r>
            <a:r>
              <a:rPr lang="en-US" altLang="zh-CN" sz="1800" kern="0" dirty="0">
                <a:solidFill>
                  <a:srgbClr val="000000"/>
                </a:solidFill>
                <a:latin typeface="宋体"/>
                <a:cs typeface="宋体"/>
              </a:rPr>
              <a:t>, b):</a:t>
            </a:r>
            <a:br>
              <a:rPr lang="en-US" altLang="zh-CN" sz="1800" kern="0" dirty="0">
                <a:solidFill>
                  <a:srgbClr val="000000"/>
                </a:solidFill>
                <a:latin typeface="宋体"/>
                <a:cs typeface="宋体"/>
              </a:rPr>
            </a:br>
            <a:r>
              <a:rPr lang="en-US" altLang="zh-CN" sz="1800" kern="0" dirty="0">
                <a:solidFill>
                  <a:srgbClr val="000000"/>
                </a:solidFill>
                <a:latin typeface="宋体"/>
                <a:cs typeface="宋体"/>
              </a:rPr>
              <a:t>    i = </a:t>
            </a:r>
            <a:r>
              <a:rPr lang="en-US" altLang="zh-CN" sz="1800" kern="0" dirty="0">
                <a:solidFill>
                  <a:srgbClr val="0000FF"/>
                </a:solidFill>
                <a:latin typeface="宋体"/>
                <a:cs typeface="宋体"/>
              </a:rPr>
              <a:t>3</a:t>
            </a:r>
            <a:br>
              <a:rPr lang="en-US" altLang="zh-CN" sz="1800" kern="0" dirty="0">
                <a:solidFill>
                  <a:srgbClr val="0000FF"/>
                </a:solidFill>
                <a:latin typeface="宋体"/>
                <a:cs typeface="宋体"/>
              </a:rPr>
            </a:br>
            <a:r>
              <a:rPr lang="en-US" altLang="zh-CN" sz="1800" kern="0" dirty="0">
                <a:solidFill>
                  <a:srgbClr val="0000FF"/>
                </a:solidFill>
                <a:latin typeface="宋体"/>
                <a:cs typeface="宋体"/>
              </a:rPr>
              <a:t>    </a:t>
            </a:r>
            <a:r>
              <a:rPr lang="en-US" altLang="zh-CN" sz="1800" kern="0" dirty="0">
                <a:solidFill>
                  <a:srgbClr val="000000"/>
                </a:solidFill>
                <a:latin typeface="宋体"/>
                <a:cs typeface="宋体"/>
              </a:rPr>
              <a:t>a </a:t>
            </a:r>
            <a:r>
              <a:rPr lang="en-US" altLang="zh-CN" sz="1800" kern="0">
                <a:solidFill>
                  <a:srgbClr val="000000"/>
                </a:solidFill>
                <a:latin typeface="宋体"/>
                <a:cs typeface="宋体"/>
              </a:rPr>
              <a:t>= </a:t>
            </a:r>
            <a:r>
              <a:rPr lang="en-US" altLang="zh-CN" sz="1800" kern="0" smtClean="0">
                <a:solidFill>
                  <a:srgbClr val="000000"/>
                </a:solidFill>
                <a:latin typeface="宋体"/>
                <a:cs typeface="宋体"/>
              </a:rPr>
              <a:t>B(i</a:t>
            </a:r>
            <a:r>
              <a:rPr lang="en-US" altLang="zh-CN" sz="1800" kern="0" dirty="0">
                <a:solidFill>
                  <a:srgbClr val="000000"/>
                </a:solidFill>
                <a:latin typeface="宋体"/>
                <a:cs typeface="宋体"/>
              </a:rPr>
              <a:t>)#2</a:t>
            </a:r>
            <a:r>
              <a:rPr lang="zh-CN" altLang="zh-CN" sz="1800" kern="0" dirty="0">
                <a:solidFill>
                  <a:srgbClr val="000000"/>
                </a:solidFill>
                <a:latin typeface="Times New Roman"/>
                <a:cs typeface="宋体"/>
              </a:rPr>
              <a:t>号位置</a:t>
            </a:r>
            <a:r>
              <a:rPr lang="en-US" altLang="zh-CN" sz="1800" kern="0" dirty="0">
                <a:solidFill>
                  <a:srgbClr val="000000"/>
                </a:solidFill>
                <a:latin typeface="Times New Roman"/>
                <a:cs typeface="宋体"/>
              </a:rPr>
              <a:t/>
            </a:r>
            <a:br>
              <a:rPr lang="en-US" altLang="zh-CN" sz="1800" kern="0" dirty="0">
                <a:solidFill>
                  <a:srgbClr val="000000"/>
                </a:solidFill>
                <a:latin typeface="Times New Roman"/>
                <a:cs typeface="宋体"/>
              </a:rPr>
            </a:br>
            <a:r>
              <a:rPr lang="en-US" altLang="zh-CN" sz="1800" kern="0" dirty="0">
                <a:solidFill>
                  <a:srgbClr val="000000"/>
                </a:solidFill>
                <a:latin typeface="Times New Roman"/>
                <a:cs typeface="宋体"/>
              </a:rPr>
              <a:t>    </a:t>
            </a:r>
            <a:r>
              <a:rPr lang="en-US" altLang="zh-CN" sz="1800" kern="0" dirty="0" smtClean="0">
                <a:solidFill>
                  <a:srgbClr val="000000"/>
                </a:solidFill>
                <a:latin typeface="Times New Roman"/>
                <a:cs typeface="宋体"/>
              </a:rPr>
              <a:t>    </a:t>
            </a:r>
            <a:r>
              <a:rPr lang="en-US" altLang="zh-CN" sz="1800" b="1" kern="0" dirty="0" smtClean="0">
                <a:solidFill>
                  <a:srgbClr val="000080"/>
                </a:solidFill>
                <a:latin typeface="宋体"/>
                <a:cs typeface="宋体"/>
              </a:rPr>
              <a:t>return </a:t>
            </a:r>
            <a:r>
              <a:rPr lang="en-US" altLang="zh-CN" sz="1800" kern="0" dirty="0" err="1">
                <a:solidFill>
                  <a:srgbClr val="000000"/>
                </a:solidFill>
                <a:latin typeface="宋体"/>
                <a:cs typeface="宋体"/>
              </a:rPr>
              <a:t>a+b</a:t>
            </a:r>
            <a:r>
              <a:rPr lang="en-US" altLang="zh-CN" sz="1800" kern="0" dirty="0">
                <a:solidFill>
                  <a:srgbClr val="000000"/>
                </a:solidFill>
                <a:latin typeface="宋体"/>
                <a:cs typeface="宋体"/>
              </a:rPr>
              <a:t/>
            </a:r>
            <a:br>
              <a:rPr lang="en-US" altLang="zh-CN" sz="1800" kern="0" dirty="0">
                <a:solidFill>
                  <a:srgbClr val="000000"/>
                </a:solidFill>
                <a:latin typeface="宋体"/>
                <a:cs typeface="宋体"/>
              </a:rPr>
            </a:br>
            <a:r>
              <a:rPr lang="en-US" altLang="zh-CN" sz="1800" kern="0" dirty="0">
                <a:solidFill>
                  <a:srgbClr val="000000"/>
                </a:solidFill>
                <a:latin typeface="宋体"/>
                <a:cs typeface="宋体"/>
              </a:rPr>
              <a:t/>
            </a:r>
            <a:br>
              <a:rPr lang="en-US" altLang="zh-CN" sz="1800" kern="0" dirty="0">
                <a:solidFill>
                  <a:srgbClr val="000000"/>
                </a:solidFill>
                <a:latin typeface="宋体"/>
                <a:cs typeface="宋体"/>
              </a:rPr>
            </a:br>
            <a:r>
              <a:rPr lang="en-US" altLang="zh-CN" sz="1800" b="1" kern="0" err="1">
                <a:solidFill>
                  <a:srgbClr val="000080"/>
                </a:solidFill>
                <a:latin typeface="宋体"/>
                <a:cs typeface="宋体"/>
              </a:rPr>
              <a:t>def</a:t>
            </a:r>
            <a:r>
              <a:rPr lang="en-US" altLang="zh-CN" sz="1800" b="1" kern="0">
                <a:solidFill>
                  <a:srgbClr val="000080"/>
                </a:solidFill>
                <a:latin typeface="宋体"/>
                <a:cs typeface="宋体"/>
              </a:rPr>
              <a:t> </a:t>
            </a:r>
            <a:r>
              <a:rPr lang="en-US" altLang="zh-CN" sz="1800" kern="0" smtClean="0">
                <a:solidFill>
                  <a:srgbClr val="000000"/>
                </a:solidFill>
                <a:latin typeface="宋体"/>
                <a:cs typeface="宋体"/>
              </a:rPr>
              <a:t>B(d</a:t>
            </a:r>
            <a:r>
              <a:rPr lang="en-US" altLang="zh-CN" sz="1800" kern="0" dirty="0">
                <a:solidFill>
                  <a:srgbClr val="000000"/>
                </a:solidFill>
                <a:latin typeface="宋体"/>
                <a:cs typeface="宋体"/>
              </a:rPr>
              <a:t>):</a:t>
            </a:r>
            <a:br>
              <a:rPr lang="en-US" altLang="zh-CN" sz="1800" kern="0" dirty="0">
                <a:solidFill>
                  <a:srgbClr val="000000"/>
                </a:solidFill>
                <a:latin typeface="宋体"/>
                <a:cs typeface="宋体"/>
              </a:rPr>
            </a:br>
            <a:r>
              <a:rPr lang="en-US" altLang="zh-CN" sz="1800" kern="0" dirty="0">
                <a:solidFill>
                  <a:srgbClr val="000000"/>
                </a:solidFill>
                <a:latin typeface="宋体"/>
                <a:cs typeface="宋体"/>
              </a:rPr>
              <a:t>    x = </a:t>
            </a:r>
            <a:r>
              <a:rPr lang="en-US" altLang="zh-CN" sz="1800" kern="0" dirty="0">
                <a:solidFill>
                  <a:srgbClr val="0000FF"/>
                </a:solidFill>
                <a:latin typeface="宋体"/>
                <a:cs typeface="宋体"/>
              </a:rPr>
              <a:t>2</a:t>
            </a:r>
            <a:br>
              <a:rPr lang="en-US" altLang="zh-CN" sz="1800" kern="0" dirty="0">
                <a:solidFill>
                  <a:srgbClr val="0000FF"/>
                </a:solidFill>
                <a:latin typeface="宋体"/>
                <a:cs typeface="宋体"/>
              </a:rPr>
            </a:br>
            <a:r>
              <a:rPr lang="en-US" altLang="zh-CN" sz="1800" kern="0" dirty="0">
                <a:solidFill>
                  <a:srgbClr val="0000FF"/>
                </a:solidFill>
                <a:latin typeface="宋体"/>
                <a:cs typeface="宋体"/>
              </a:rPr>
              <a:t>    </a:t>
            </a:r>
            <a:r>
              <a:rPr lang="en-US" altLang="zh-CN" sz="1800" kern="0" dirty="0">
                <a:solidFill>
                  <a:srgbClr val="000000"/>
                </a:solidFill>
                <a:latin typeface="宋体"/>
                <a:cs typeface="宋体"/>
              </a:rPr>
              <a:t>y = </a:t>
            </a:r>
            <a:r>
              <a:rPr lang="en-US" altLang="zh-CN" sz="1800" kern="0" dirty="0">
                <a:solidFill>
                  <a:srgbClr val="0000FF"/>
                </a:solidFill>
                <a:latin typeface="宋体"/>
                <a:cs typeface="宋体"/>
              </a:rPr>
              <a:t>3</a:t>
            </a:r>
            <a:br>
              <a:rPr lang="en-US" altLang="zh-CN" sz="1800" kern="0" dirty="0">
                <a:solidFill>
                  <a:srgbClr val="0000FF"/>
                </a:solidFill>
                <a:latin typeface="宋体"/>
                <a:cs typeface="宋体"/>
              </a:rPr>
            </a:br>
            <a:r>
              <a:rPr lang="en-US" altLang="zh-CN" sz="1800" kern="0" dirty="0">
                <a:solidFill>
                  <a:srgbClr val="0000FF"/>
                </a:solidFill>
                <a:latin typeface="宋体"/>
                <a:cs typeface="宋体"/>
              </a:rPr>
              <a:t>    </a:t>
            </a:r>
            <a:r>
              <a:rPr lang="en-US" altLang="zh-CN" sz="1800" b="1" kern="0" dirty="0">
                <a:solidFill>
                  <a:srgbClr val="000080"/>
                </a:solidFill>
                <a:latin typeface="宋体"/>
                <a:cs typeface="宋体"/>
              </a:rPr>
              <a:t>return </a:t>
            </a:r>
            <a:r>
              <a:rPr lang="en-US" altLang="zh-CN" sz="1800" kern="0" dirty="0" err="1">
                <a:solidFill>
                  <a:srgbClr val="000000"/>
                </a:solidFill>
                <a:latin typeface="宋体"/>
                <a:cs typeface="宋体"/>
              </a:rPr>
              <a:t>d+x+y</a:t>
            </a:r>
            <a:r>
              <a:rPr lang="en-US" altLang="zh-CN" sz="1800" kern="0" dirty="0">
                <a:solidFill>
                  <a:srgbClr val="000000"/>
                </a:solidFill>
                <a:latin typeface="宋体"/>
                <a:cs typeface="宋体"/>
              </a:rPr>
              <a:t/>
            </a:r>
            <a:br>
              <a:rPr lang="en-US" altLang="zh-CN" sz="1800" kern="0" dirty="0">
                <a:solidFill>
                  <a:srgbClr val="000000"/>
                </a:solidFill>
                <a:latin typeface="宋体"/>
                <a:cs typeface="宋体"/>
              </a:rPr>
            </a:br>
            <a:r>
              <a:rPr lang="en-US" altLang="zh-CN" sz="1800" kern="0" dirty="0">
                <a:solidFill>
                  <a:srgbClr val="000000"/>
                </a:solidFill>
                <a:latin typeface="宋体"/>
                <a:cs typeface="宋体"/>
              </a:rPr>
              <a:t/>
            </a:r>
            <a:br>
              <a:rPr lang="en-US" altLang="zh-CN" sz="1800" kern="0" dirty="0">
                <a:solidFill>
                  <a:srgbClr val="000000"/>
                </a:solidFill>
                <a:latin typeface="宋体"/>
                <a:cs typeface="宋体"/>
              </a:rPr>
            </a:br>
            <a:r>
              <a:rPr lang="en-US" altLang="zh-CN" sz="1800" b="1" kern="0" dirty="0">
                <a:solidFill>
                  <a:srgbClr val="000080"/>
                </a:solidFill>
                <a:latin typeface="宋体"/>
                <a:cs typeface="宋体"/>
              </a:rPr>
              <a:t>if </a:t>
            </a:r>
            <a:r>
              <a:rPr lang="en-US" altLang="zh-CN" sz="1800" kern="0" dirty="0">
                <a:solidFill>
                  <a:srgbClr val="000000"/>
                </a:solidFill>
                <a:latin typeface="宋体"/>
                <a:cs typeface="宋体"/>
              </a:rPr>
              <a:t>__name__ == </a:t>
            </a:r>
            <a:r>
              <a:rPr lang="en-US" altLang="zh-CN" sz="1800" b="1" kern="0" dirty="0">
                <a:solidFill>
                  <a:srgbClr val="008080"/>
                </a:solidFill>
                <a:latin typeface="宋体"/>
                <a:cs typeface="宋体"/>
              </a:rPr>
              <a:t>"__main__"</a:t>
            </a:r>
            <a:r>
              <a:rPr lang="en-US" altLang="zh-CN" sz="1800" kern="0" dirty="0">
                <a:solidFill>
                  <a:srgbClr val="000000"/>
                </a:solidFill>
                <a:latin typeface="宋体"/>
                <a:cs typeface="宋体"/>
              </a:rPr>
              <a:t>:#</a:t>
            </a:r>
            <a:r>
              <a:rPr lang="zh-CN" altLang="zh-CN" sz="1800" kern="0" dirty="0">
                <a:solidFill>
                  <a:srgbClr val="000000"/>
                </a:solidFill>
                <a:latin typeface="Times New Roman"/>
                <a:cs typeface="宋体"/>
              </a:rPr>
              <a:t>程序入口</a:t>
            </a:r>
            <a:r>
              <a:rPr lang="en-US" altLang="zh-CN" sz="1800" kern="0" dirty="0">
                <a:solidFill>
                  <a:srgbClr val="000000"/>
                </a:solidFill>
                <a:latin typeface="Times New Roman"/>
                <a:cs typeface="宋体"/>
              </a:rPr>
              <a:t/>
            </a:r>
            <a:br>
              <a:rPr lang="en-US" altLang="zh-CN" sz="1800" kern="0" dirty="0">
                <a:solidFill>
                  <a:srgbClr val="000000"/>
                </a:solidFill>
                <a:latin typeface="Times New Roman"/>
                <a:cs typeface="宋体"/>
              </a:rPr>
            </a:br>
            <a:r>
              <a:rPr lang="en-US" altLang="zh-CN" sz="1800" kern="0" dirty="0">
                <a:solidFill>
                  <a:srgbClr val="000000"/>
                </a:solidFill>
                <a:latin typeface="Times New Roman"/>
                <a:cs typeface="宋体"/>
              </a:rPr>
              <a:t>    m = </a:t>
            </a:r>
            <a:r>
              <a:rPr lang="en-US" altLang="zh-CN" sz="1800" kern="0" dirty="0">
                <a:solidFill>
                  <a:srgbClr val="0000FF"/>
                </a:solidFill>
                <a:latin typeface="宋体"/>
                <a:cs typeface="宋体"/>
              </a:rPr>
              <a:t>0</a:t>
            </a:r>
            <a:br>
              <a:rPr lang="en-US" altLang="zh-CN" sz="1800" kern="0" dirty="0">
                <a:solidFill>
                  <a:srgbClr val="0000FF"/>
                </a:solidFill>
                <a:latin typeface="宋体"/>
                <a:cs typeface="宋体"/>
              </a:rPr>
            </a:br>
            <a:r>
              <a:rPr lang="en-US" altLang="zh-CN" sz="1800" kern="0" dirty="0">
                <a:solidFill>
                  <a:srgbClr val="0000FF"/>
                </a:solidFill>
                <a:latin typeface="宋体"/>
                <a:cs typeface="宋体"/>
              </a:rPr>
              <a:t>  </a:t>
            </a:r>
            <a:r>
              <a:rPr lang="en-US" altLang="zh-CN" sz="1800" kern="0" dirty="0" smtClean="0">
                <a:solidFill>
                  <a:srgbClr val="000000"/>
                </a:solidFill>
                <a:latin typeface="宋体"/>
                <a:cs typeface="宋体"/>
              </a:rPr>
              <a:t>n </a:t>
            </a:r>
            <a:r>
              <a:rPr lang="en-US" altLang="zh-CN" sz="1800" kern="0" dirty="0">
                <a:solidFill>
                  <a:srgbClr val="000000"/>
                </a:solidFill>
                <a:latin typeface="宋体"/>
                <a:cs typeface="宋体"/>
              </a:rPr>
              <a:t>= </a:t>
            </a:r>
            <a:r>
              <a:rPr lang="en-US" altLang="zh-CN" sz="1800" kern="0" dirty="0">
                <a:solidFill>
                  <a:srgbClr val="0000FF"/>
                </a:solidFill>
                <a:latin typeface="宋体"/>
                <a:cs typeface="宋体"/>
              </a:rPr>
              <a:t>1</a:t>
            </a:r>
            <a:br>
              <a:rPr lang="en-US" altLang="zh-CN" sz="1800" kern="0" dirty="0">
                <a:solidFill>
                  <a:srgbClr val="0000FF"/>
                </a:solidFill>
                <a:latin typeface="宋体"/>
                <a:cs typeface="宋体"/>
              </a:rPr>
            </a:br>
            <a:r>
              <a:rPr lang="en-US" altLang="zh-CN" sz="1800" kern="0">
                <a:solidFill>
                  <a:srgbClr val="0000FF"/>
                </a:solidFill>
                <a:latin typeface="宋体"/>
                <a:cs typeface="宋体"/>
              </a:rPr>
              <a:t>  </a:t>
            </a:r>
            <a:r>
              <a:rPr lang="en-US" altLang="zh-CN" sz="1800" kern="0" smtClean="0">
                <a:solidFill>
                  <a:srgbClr val="000080"/>
                </a:solidFill>
                <a:latin typeface="宋体"/>
                <a:cs typeface="宋体"/>
              </a:rPr>
              <a:t>print</a:t>
            </a:r>
            <a:r>
              <a:rPr lang="en-US" altLang="zh-CN" sz="1800" kern="0" smtClean="0">
                <a:solidFill>
                  <a:srgbClr val="000000"/>
                </a:solidFill>
                <a:latin typeface="宋体"/>
                <a:cs typeface="宋体"/>
              </a:rPr>
              <a:t>(A(m</a:t>
            </a:r>
            <a:r>
              <a:rPr lang="en-US" altLang="zh-CN" sz="1800" kern="0" dirty="0">
                <a:solidFill>
                  <a:srgbClr val="000000"/>
                </a:solidFill>
                <a:latin typeface="宋体"/>
                <a:cs typeface="宋体"/>
              </a:rPr>
              <a:t>, n)) #1</a:t>
            </a:r>
            <a:r>
              <a:rPr lang="zh-CN" altLang="zh-CN" sz="1800" kern="0">
                <a:solidFill>
                  <a:srgbClr val="000000"/>
                </a:solidFill>
                <a:latin typeface="Times New Roman"/>
                <a:cs typeface="宋体"/>
              </a:rPr>
              <a:t>号</a:t>
            </a:r>
            <a:r>
              <a:rPr lang="zh-CN" altLang="zh-CN" sz="1800" kern="0" smtClean="0">
                <a:solidFill>
                  <a:srgbClr val="000000"/>
                </a:solidFill>
                <a:latin typeface="Times New Roman"/>
                <a:cs typeface="宋体"/>
              </a:rPr>
              <a:t>位置</a:t>
            </a:r>
            <a:endParaRPr lang="zh-CN" altLang="zh-CN" sz="1800" kern="100" dirty="0">
              <a:solidFill>
                <a:srgbClr val="000000"/>
              </a:solidFill>
              <a:latin typeface="Times New Roman"/>
            </a:endParaRPr>
          </a:p>
        </p:txBody>
      </p:sp>
      <p:sp>
        <p:nvSpPr>
          <p:cNvPr id="40" name="AutoShape 14"/>
          <p:cNvSpPr>
            <a:spLocks noChangeArrowheads="1"/>
          </p:cNvSpPr>
          <p:nvPr/>
        </p:nvSpPr>
        <p:spPr bwMode="auto">
          <a:xfrm>
            <a:off x="858837" y="4371103"/>
            <a:ext cx="360363" cy="144463"/>
          </a:xfrm>
          <a:prstGeom prst="rightArrow">
            <a:avLst>
              <a:gd name="adj1" fmla="val 50000"/>
              <a:gd name="adj2" fmla="val 62351"/>
            </a:avLst>
          </a:prstGeom>
          <a:solidFill>
            <a:srgbClr val="00CC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41" name="AutoShape 15"/>
          <p:cNvSpPr>
            <a:spLocks noChangeArrowheads="1"/>
          </p:cNvSpPr>
          <p:nvPr/>
        </p:nvSpPr>
        <p:spPr bwMode="auto">
          <a:xfrm>
            <a:off x="858837" y="5226176"/>
            <a:ext cx="360362" cy="144462"/>
          </a:xfrm>
          <a:prstGeom prst="rightArrow">
            <a:avLst>
              <a:gd name="adj1" fmla="val 50000"/>
              <a:gd name="adj2" fmla="val 62351"/>
            </a:avLst>
          </a:prstGeom>
          <a:solidFill>
            <a:srgbClr val="00CC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42" name="AutoShape 16"/>
          <p:cNvSpPr>
            <a:spLocks noChangeArrowheads="1"/>
          </p:cNvSpPr>
          <p:nvPr/>
        </p:nvSpPr>
        <p:spPr bwMode="auto">
          <a:xfrm>
            <a:off x="858837" y="1658583"/>
            <a:ext cx="360362" cy="144462"/>
          </a:xfrm>
          <a:prstGeom prst="rightArrow">
            <a:avLst>
              <a:gd name="adj1" fmla="val 50000"/>
              <a:gd name="adj2" fmla="val 62351"/>
            </a:avLst>
          </a:prstGeom>
          <a:solidFill>
            <a:srgbClr val="00CC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43" name="AutoShape 17"/>
          <p:cNvSpPr>
            <a:spLocks noChangeArrowheads="1"/>
          </p:cNvSpPr>
          <p:nvPr/>
        </p:nvSpPr>
        <p:spPr bwMode="auto">
          <a:xfrm>
            <a:off x="855275" y="2219340"/>
            <a:ext cx="360362" cy="144462"/>
          </a:xfrm>
          <a:prstGeom prst="rightArrow">
            <a:avLst>
              <a:gd name="adj1" fmla="val 50000"/>
              <a:gd name="adj2" fmla="val 62351"/>
            </a:avLst>
          </a:prstGeom>
          <a:solidFill>
            <a:srgbClr val="00CC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44" name="AutoShape 20"/>
          <p:cNvSpPr>
            <a:spLocks noChangeArrowheads="1"/>
          </p:cNvSpPr>
          <p:nvPr/>
        </p:nvSpPr>
        <p:spPr bwMode="auto">
          <a:xfrm>
            <a:off x="855275" y="2363802"/>
            <a:ext cx="360362"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p>
            <a:pPr algn="ctr" defTabSz="914400">
              <a:buFont typeface="Wingdings" pitchFamily="2" charset="2"/>
              <a:buNone/>
            </a:pPr>
            <a:endParaRPr lang="zh-CN" altLang="en-US" sz="1800">
              <a:solidFill>
                <a:srgbClr val="000000"/>
              </a:solidFill>
              <a:latin typeface="Arial"/>
            </a:endParaRPr>
          </a:p>
        </p:txBody>
      </p:sp>
      <p:sp>
        <p:nvSpPr>
          <p:cNvPr id="45" name="AutoShape 21"/>
          <p:cNvSpPr>
            <a:spLocks noChangeArrowheads="1"/>
          </p:cNvSpPr>
          <p:nvPr/>
        </p:nvSpPr>
        <p:spPr bwMode="auto">
          <a:xfrm>
            <a:off x="872978" y="3106217"/>
            <a:ext cx="360362" cy="144462"/>
          </a:xfrm>
          <a:prstGeom prst="rightArrow">
            <a:avLst>
              <a:gd name="adj1" fmla="val 50000"/>
              <a:gd name="adj2" fmla="val 62351"/>
            </a:avLst>
          </a:prstGeom>
          <a:solidFill>
            <a:srgbClr val="00CC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46" name="AutoShape 22"/>
          <p:cNvSpPr>
            <a:spLocks noChangeArrowheads="1"/>
          </p:cNvSpPr>
          <p:nvPr/>
        </p:nvSpPr>
        <p:spPr bwMode="auto">
          <a:xfrm>
            <a:off x="872978" y="3820647"/>
            <a:ext cx="360362" cy="144463"/>
          </a:xfrm>
          <a:prstGeom prst="rightArrow">
            <a:avLst>
              <a:gd name="adj1" fmla="val 50000"/>
              <a:gd name="adj2" fmla="val 62351"/>
            </a:avLst>
          </a:prstGeom>
          <a:solidFill>
            <a:srgbClr val="00CC99"/>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47" name="AutoShape 24"/>
          <p:cNvSpPr>
            <a:spLocks noChangeArrowheads="1"/>
          </p:cNvSpPr>
          <p:nvPr/>
        </p:nvSpPr>
        <p:spPr bwMode="auto">
          <a:xfrm>
            <a:off x="872978" y="2508265"/>
            <a:ext cx="360362"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p>
            <a:pPr algn="ctr" defTabSz="914400">
              <a:buFont typeface="Wingdings" pitchFamily="2" charset="2"/>
              <a:buNone/>
            </a:pPr>
            <a:endParaRPr lang="zh-CN" altLang="en-US" sz="1800">
              <a:solidFill>
                <a:srgbClr val="000000"/>
              </a:solidFill>
              <a:latin typeface="Arial"/>
            </a:endParaRPr>
          </a:p>
        </p:txBody>
      </p:sp>
      <p:sp>
        <p:nvSpPr>
          <p:cNvPr id="48" name="AutoShape 25"/>
          <p:cNvSpPr>
            <a:spLocks noChangeArrowheads="1"/>
          </p:cNvSpPr>
          <p:nvPr/>
        </p:nvSpPr>
        <p:spPr bwMode="auto">
          <a:xfrm>
            <a:off x="872977" y="5370638"/>
            <a:ext cx="360363"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p>
            <a:pPr algn="ctr" defTabSz="914400">
              <a:buFont typeface="Wingdings" pitchFamily="2" charset="2"/>
              <a:buNone/>
            </a:pPr>
            <a:endParaRPr lang="zh-CN" altLang="en-US" sz="1800">
              <a:solidFill>
                <a:srgbClr val="000000"/>
              </a:solidFill>
              <a:latin typeface="Arial"/>
            </a:endParaRPr>
          </a:p>
        </p:txBody>
      </p:sp>
      <p:sp>
        <p:nvSpPr>
          <p:cNvPr id="49" name="Rectangle 6"/>
          <p:cNvSpPr>
            <a:spLocks noChangeArrowheads="1"/>
          </p:cNvSpPr>
          <p:nvPr/>
        </p:nvSpPr>
        <p:spPr bwMode="auto">
          <a:xfrm>
            <a:off x="6560288" y="5324601"/>
            <a:ext cx="1371600" cy="38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smtClean="0">
                <a:ln>
                  <a:noFill/>
                </a:ln>
                <a:solidFill>
                  <a:srgbClr val="000000"/>
                </a:solidFill>
                <a:effectLst/>
                <a:uLnTx/>
                <a:uFillTx/>
                <a:latin typeface="Arial"/>
              </a:rPr>
              <a:t>… m  n</a:t>
            </a:r>
          </a:p>
        </p:txBody>
      </p:sp>
      <p:sp>
        <p:nvSpPr>
          <p:cNvPr id="50" name="Rectangle 7"/>
          <p:cNvSpPr>
            <a:spLocks noChangeArrowheads="1"/>
          </p:cNvSpPr>
          <p:nvPr/>
        </p:nvSpPr>
        <p:spPr bwMode="auto">
          <a:xfrm>
            <a:off x="6560288" y="4955930"/>
            <a:ext cx="1371600" cy="38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dirty="0" smtClean="0">
                <a:ln>
                  <a:noFill/>
                </a:ln>
                <a:solidFill>
                  <a:srgbClr val="000000"/>
                </a:solidFill>
                <a:effectLst/>
                <a:uLnTx/>
                <a:uFillTx/>
                <a:latin typeface="Arial"/>
              </a:rPr>
              <a:t>1 a b i</a:t>
            </a:r>
          </a:p>
        </p:txBody>
      </p:sp>
      <p:sp>
        <p:nvSpPr>
          <p:cNvPr id="51" name="Rectangle 8"/>
          <p:cNvSpPr>
            <a:spLocks noChangeArrowheads="1"/>
          </p:cNvSpPr>
          <p:nvPr/>
        </p:nvSpPr>
        <p:spPr bwMode="auto">
          <a:xfrm>
            <a:off x="6560288" y="4501905"/>
            <a:ext cx="1371600" cy="454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1800" b="0" i="0" u="none" strike="noStrike" kern="0" cap="none" spc="0" normalizeH="0" baseline="0" noProof="0" smtClean="0">
                <a:ln>
                  <a:noFill/>
                </a:ln>
                <a:solidFill>
                  <a:srgbClr val="000000"/>
                </a:solidFill>
                <a:effectLst/>
                <a:uLnTx/>
                <a:uFillTx/>
                <a:latin typeface="Arial"/>
              </a:rPr>
              <a:t>2  d x y </a:t>
            </a:r>
          </a:p>
        </p:txBody>
      </p:sp>
      <p:sp>
        <p:nvSpPr>
          <p:cNvPr id="52" name="Rectangle 11"/>
          <p:cNvSpPr>
            <a:spLocks noChangeArrowheads="1"/>
          </p:cNvSpPr>
          <p:nvPr/>
        </p:nvSpPr>
        <p:spPr bwMode="auto">
          <a:xfrm>
            <a:off x="6241312" y="4441579"/>
            <a:ext cx="2147776" cy="51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53" name="Rectangle 12"/>
          <p:cNvSpPr>
            <a:spLocks noChangeArrowheads="1"/>
          </p:cNvSpPr>
          <p:nvPr/>
        </p:nvSpPr>
        <p:spPr bwMode="auto">
          <a:xfrm>
            <a:off x="6241312" y="4814675"/>
            <a:ext cx="1956390" cy="504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55" name="Rectangle 11"/>
          <p:cNvSpPr>
            <a:spLocks noChangeArrowheads="1"/>
          </p:cNvSpPr>
          <p:nvPr/>
        </p:nvSpPr>
        <p:spPr bwMode="auto">
          <a:xfrm>
            <a:off x="6517758" y="5291707"/>
            <a:ext cx="2147776" cy="514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endParaRPr kumimoji="0" lang="zh-CN" altLang="en-US" sz="1800" b="0" i="0" u="none" strike="noStrike" kern="0" cap="none" spc="0" normalizeH="0" baseline="0" noProof="0" smtClean="0">
              <a:ln>
                <a:noFill/>
              </a:ln>
              <a:solidFill>
                <a:srgbClr val="000000"/>
              </a:solidFill>
              <a:effectLst/>
              <a:uLnTx/>
              <a:uFillTx/>
              <a:latin typeface="Arial"/>
            </a:endParaRPr>
          </a:p>
        </p:txBody>
      </p:sp>
      <p:sp>
        <p:nvSpPr>
          <p:cNvPr id="13" name="标题 12"/>
          <p:cNvSpPr>
            <a:spLocks noGrp="1"/>
          </p:cNvSpPr>
          <p:nvPr>
            <p:ph type="title"/>
          </p:nvPr>
        </p:nvSpPr>
        <p:spPr>
          <a:xfrm>
            <a:off x="1482518" y="189434"/>
            <a:ext cx="10233473" cy="648527"/>
          </a:xfrm>
        </p:spPr>
        <p:txBody>
          <a:bodyPr>
            <a:normAutofit fontScale="90000"/>
          </a:bodyPr>
          <a:lstStyle/>
          <a:p>
            <a:r>
              <a:rPr lang="zh-CN" altLang="en-US"/>
              <a:t>函数间相互调用</a:t>
            </a:r>
            <a:r>
              <a:rPr lang="zh-CN" altLang="en-US" smtClean="0"/>
              <a:t>过程</a:t>
            </a:r>
            <a:endParaRPr lang="zh-CN" altLang="en-US"/>
          </a:p>
        </p:txBody>
      </p:sp>
    </p:spTree>
    <p:extLst>
      <p:ext uri="{BB962C8B-B14F-4D97-AF65-F5344CB8AC3E}">
        <p14:creationId xmlns:p14="http://schemas.microsoft.com/office/powerpoint/2010/main" val="15484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1299" y="164679"/>
            <a:ext cx="10233473" cy="648527"/>
          </a:xfrm>
        </p:spPr>
        <p:txBody>
          <a:bodyPr>
            <a:normAutofit fontScale="90000"/>
          </a:bodyPr>
          <a:lstStyle/>
          <a:p>
            <a:pPr algn="l"/>
            <a:r>
              <a:rPr lang="zh-CN" altLang="en-US" smtClean="0"/>
              <a:t>函数运行过程</a:t>
            </a:r>
            <a:r>
              <a:rPr lang="zh-CN" altLang="en-US"/>
              <a:t>中调用栈状态</a:t>
            </a:r>
            <a:r>
              <a:rPr lang="zh-CN" altLang="en-US" smtClean="0"/>
              <a:t>变化</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6461" y="1348676"/>
            <a:ext cx="9202435" cy="1771429"/>
          </a:xfrm>
          <a:prstGeom prst="rect">
            <a:avLst/>
          </a:prstGeom>
          <a:noFill/>
          <a:ln>
            <a:noFill/>
          </a:ln>
        </p:spPr>
      </p:pic>
      <p:sp>
        <p:nvSpPr>
          <p:cNvPr id="8" name="矩形 7"/>
          <p:cNvSpPr/>
          <p:nvPr/>
        </p:nvSpPr>
        <p:spPr>
          <a:xfrm>
            <a:off x="8750698" y="1125538"/>
            <a:ext cx="2693366" cy="446276"/>
          </a:xfrm>
          <a:prstGeom prst="rect">
            <a:avLst/>
          </a:prstGeom>
        </p:spPr>
        <p:txBody>
          <a:bodyPr wrap="none">
            <a:spAutoFit/>
          </a:bodyPr>
          <a:lstStyle/>
          <a:p>
            <a:r>
              <a:rPr lang="zh-CN" altLang="zh-CN"/>
              <a:t>栈空间变化时序图</a:t>
            </a:r>
            <a:r>
              <a:rPr lang="en-US" altLang="zh-CN"/>
              <a:t>1</a:t>
            </a:r>
            <a:endParaRPr lang="zh-CN" altLang="en-US"/>
          </a:p>
        </p:txBody>
      </p:sp>
      <p:sp>
        <p:nvSpPr>
          <p:cNvPr id="9" name="Rectangle 1"/>
          <p:cNvSpPr>
            <a:spLocks noChangeArrowheads="1"/>
          </p:cNvSpPr>
          <p:nvPr/>
        </p:nvSpPr>
        <p:spPr bwMode="auto">
          <a:xfrm>
            <a:off x="118542" y="1207999"/>
            <a:ext cx="3528392" cy="440120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a:t>
            </a:r>
            <a:r>
              <a:rPr kumimoji="0" lang="zh-CN" altLang="zh-CN" sz="1600" b="0" i="0" u="none" strike="noStrike" cap="none" normalizeH="0" baseline="0" smtClean="0">
                <a:ln>
                  <a:noFill/>
                </a:ln>
                <a:solidFill>
                  <a:srgbClr val="808080"/>
                </a:solidFill>
                <a:effectLst/>
                <a:latin typeface="Consolas" pitchFamily="49" charset="0"/>
                <a:ea typeface="宋体" pitchFamily="2" charset="-122"/>
                <a:cs typeface="宋体" pitchFamily="2" charset="-122"/>
              </a:rPr>
              <a:t>a</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b):</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3</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 = B(i)  </a:t>
            </a:r>
            <a:r>
              <a:rPr kumimoji="0" lang="zh-CN" altLang="zh-CN" sz="1600" b="0" i="1" u="none" strike="noStrike" cap="none" normalizeH="0" baseline="0" smtClean="0">
                <a:ln>
                  <a:noFill/>
                </a:ln>
                <a:solidFill>
                  <a:srgbClr val="808080"/>
                </a:solidFill>
                <a:effectLst/>
                <a:latin typeface="Consolas" pitchFamily="49" charset="0"/>
                <a:ea typeface="宋体" pitchFamily="2" charset="-122"/>
                <a:cs typeface="宋体" pitchFamily="2" charset="-122"/>
              </a:rPr>
              <a:t># 2</a:t>
            </a:r>
            <a: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号位置</a:t>
            </a:r>
            <a:b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a+b</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B(d):</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x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y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3</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d+x+y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__name__ ==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"__main__"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endParaRPr kumimoji="0" lang="en-US"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a:solidFill>
                  <a:srgbClr val="000000"/>
                </a:solidFill>
                <a:latin typeface="Consolas" pitchFamily="49" charset="0"/>
                <a:ea typeface="宋体" pitchFamily="2" charset="-122"/>
                <a:cs typeface="宋体" pitchFamily="2" charset="-122"/>
              </a:rPr>
              <a:t> </a:t>
            </a:r>
            <a:r>
              <a:rPr kumimoji="0" lang="zh-CN" altLang="zh-CN" sz="16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程序入口</a:t>
            </a:r>
            <a:b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m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(A(m, n))  </a:t>
            </a:r>
            <a:r>
              <a:rPr kumimoji="0" lang="zh-CN" altLang="zh-CN" sz="1600" b="0" i="1" u="none" strike="noStrike" cap="none" normalizeH="0" baseline="0" smtClean="0">
                <a:ln>
                  <a:noFill/>
                </a:ln>
                <a:solidFill>
                  <a:srgbClr val="808080"/>
                </a:solidFill>
                <a:effectLst/>
                <a:latin typeface="Consolas" pitchFamily="49" charset="0"/>
                <a:ea typeface="宋体" pitchFamily="2" charset="-122"/>
                <a:cs typeface="宋体" pitchFamily="2" charset="-122"/>
              </a:rPr>
              <a:t># 1</a:t>
            </a:r>
            <a: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号位置</a:t>
            </a:r>
            <a:br>
              <a:rPr kumimoji="0" lang="zh-CN" altLang="zh-CN" sz="16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054" y="3069754"/>
            <a:ext cx="1458064" cy="272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185118" y="5609204"/>
            <a:ext cx="1659429" cy="446276"/>
          </a:xfrm>
          <a:prstGeom prst="rect">
            <a:avLst/>
          </a:prstGeom>
        </p:spPr>
        <p:txBody>
          <a:bodyPr wrap="none">
            <a:spAutoFit/>
          </a:bodyPr>
          <a:lstStyle/>
          <a:p>
            <a:r>
              <a:rPr lang="zh-CN" altLang="en-US"/>
              <a:t>函数调用树</a:t>
            </a:r>
          </a:p>
        </p:txBody>
      </p:sp>
    </p:spTree>
    <p:extLst>
      <p:ext uri="{BB962C8B-B14F-4D97-AF65-F5344CB8AC3E}">
        <p14:creationId xmlns:p14="http://schemas.microsoft.com/office/powerpoint/2010/main" val="6478225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718" y="4221882"/>
            <a:ext cx="7927439" cy="177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38" y="1197546"/>
            <a:ext cx="44323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2"/>
          <p:cNvSpPr>
            <a:spLocks noGrp="1"/>
          </p:cNvSpPr>
          <p:nvPr>
            <p:ph type="title"/>
          </p:nvPr>
        </p:nvSpPr>
        <p:spPr/>
        <p:txBody>
          <a:bodyPr>
            <a:normAutofit fontScale="90000"/>
          </a:bodyPr>
          <a:lstStyle/>
          <a:p>
            <a:pPr algn="l"/>
            <a:r>
              <a:rPr lang="zh-CN" altLang="en-US" smtClean="0"/>
              <a:t>函数运行过程中调用栈状态变化</a:t>
            </a:r>
            <a:endParaRPr lang="zh-CN" altLang="en-US" dirty="0"/>
          </a:p>
        </p:txBody>
      </p:sp>
      <p:sp>
        <p:nvSpPr>
          <p:cNvPr id="8" name="TextBox 7"/>
          <p:cNvSpPr txBox="1"/>
          <p:nvPr/>
        </p:nvSpPr>
        <p:spPr>
          <a:xfrm>
            <a:off x="7679382" y="2380233"/>
            <a:ext cx="3024336" cy="800219"/>
          </a:xfrm>
          <a:prstGeom prst="rect">
            <a:avLst/>
          </a:prstGeom>
          <a:noFill/>
        </p:spPr>
        <p:txBody>
          <a:bodyPr wrap="square" rtlCol="0">
            <a:spAutoFit/>
          </a:bodyPr>
          <a:lstStyle/>
          <a:p>
            <a:r>
              <a:rPr lang="zh-CN" altLang="en-US" smtClean="0"/>
              <a:t>递归函数与普通函数调用返回原理一致</a:t>
            </a:r>
            <a:endParaRPr lang="zh-CN" altLang="en-US"/>
          </a:p>
        </p:txBody>
      </p:sp>
      <p:sp>
        <p:nvSpPr>
          <p:cNvPr id="6" name="矩形 5"/>
          <p:cNvSpPr/>
          <p:nvPr/>
        </p:nvSpPr>
        <p:spPr>
          <a:xfrm>
            <a:off x="5535727" y="3568767"/>
            <a:ext cx="1659429" cy="446276"/>
          </a:xfrm>
          <a:prstGeom prst="rect">
            <a:avLst/>
          </a:prstGeom>
        </p:spPr>
        <p:txBody>
          <a:bodyPr wrap="none">
            <a:spAutoFit/>
          </a:bodyPr>
          <a:lstStyle/>
          <a:p>
            <a:r>
              <a:rPr lang="zh-CN" altLang="en-US"/>
              <a:t>函数调用树</a:t>
            </a:r>
          </a:p>
        </p:txBody>
      </p:sp>
    </p:spTree>
    <p:extLst>
      <p:ext uri="{BB962C8B-B14F-4D97-AF65-F5344CB8AC3E}">
        <p14:creationId xmlns:p14="http://schemas.microsoft.com/office/powerpoint/2010/main" val="410951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6694" y="98847"/>
            <a:ext cx="10233473" cy="648527"/>
          </a:xfrm>
        </p:spPr>
        <p:txBody>
          <a:bodyPr>
            <a:normAutofit fontScale="90000"/>
          </a:bodyPr>
          <a:lstStyle/>
          <a:p>
            <a:r>
              <a:rPr lang="zh-CN" altLang="en-US" smtClean="0"/>
              <a:t>阶乘函数</a:t>
            </a:r>
            <a:r>
              <a:rPr lang="zh-CN" altLang="en-US"/>
              <a:t>递归</a:t>
            </a:r>
            <a:r>
              <a:rPr lang="zh-CN" altLang="en-US" smtClean="0"/>
              <a:t>运行过程</a:t>
            </a:r>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614" y="801787"/>
            <a:ext cx="7910246" cy="527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77" y="1485579"/>
            <a:ext cx="392005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2"/>
          <p:cNvSpPr txBox="1">
            <a:spLocks noChangeArrowheads="1"/>
          </p:cNvSpPr>
          <p:nvPr/>
        </p:nvSpPr>
        <p:spPr bwMode="auto">
          <a:xfrm>
            <a:off x="8975526" y="3141762"/>
            <a:ext cx="1512168" cy="49558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nSpc>
                <a:spcPct val="150000"/>
              </a:lnSpc>
              <a:spcAft>
                <a:spcPts val="0"/>
              </a:spcAft>
            </a:pPr>
            <a:r>
              <a:rPr lang="zh-CN" sz="2000" kern="100">
                <a:solidFill>
                  <a:srgbClr val="FF0000"/>
                </a:solidFill>
                <a:effectLst/>
                <a:latin typeface="Times New Roman"/>
                <a:ea typeface="宋体"/>
                <a:cs typeface="宋体"/>
              </a:rPr>
              <a:t>前进阶段</a:t>
            </a: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62" y="4005858"/>
            <a:ext cx="7776864" cy="2533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2"/>
          <p:cNvSpPr txBox="1">
            <a:spLocks noChangeArrowheads="1"/>
          </p:cNvSpPr>
          <p:nvPr/>
        </p:nvSpPr>
        <p:spPr bwMode="auto">
          <a:xfrm>
            <a:off x="6184998" y="4005858"/>
            <a:ext cx="1512168" cy="49558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nSpc>
                <a:spcPct val="150000"/>
              </a:lnSpc>
              <a:spcAft>
                <a:spcPts val="0"/>
              </a:spcAft>
            </a:pPr>
            <a:r>
              <a:rPr lang="zh-CN" altLang="en-US" sz="2000" kern="100" smtClean="0">
                <a:solidFill>
                  <a:srgbClr val="FF0000"/>
                </a:solidFill>
                <a:effectLst/>
                <a:latin typeface="Times New Roman"/>
                <a:ea typeface="宋体"/>
                <a:cs typeface="宋体"/>
              </a:rPr>
              <a:t>返回</a:t>
            </a:r>
            <a:r>
              <a:rPr lang="zh-CN" sz="2000" kern="100" smtClean="0">
                <a:solidFill>
                  <a:srgbClr val="FF0000"/>
                </a:solidFill>
                <a:effectLst/>
                <a:latin typeface="Times New Roman"/>
                <a:ea typeface="宋体"/>
                <a:cs typeface="宋体"/>
              </a:rPr>
              <a:t>阶段</a:t>
            </a:r>
            <a:endParaRPr lang="zh-CN" sz="2000" kern="100">
              <a:solidFill>
                <a:srgbClr val="FF0000"/>
              </a:solidFill>
              <a:effectLst/>
              <a:latin typeface="Times New Roman"/>
              <a:ea typeface="宋体"/>
              <a:cs typeface="宋体"/>
            </a:endParaRPr>
          </a:p>
        </p:txBody>
      </p:sp>
      <p:sp>
        <p:nvSpPr>
          <p:cNvPr id="13" name="矩形 12"/>
          <p:cNvSpPr/>
          <p:nvPr/>
        </p:nvSpPr>
        <p:spPr>
          <a:xfrm>
            <a:off x="7876261" y="5518026"/>
            <a:ext cx="1659429" cy="446276"/>
          </a:xfrm>
          <a:prstGeom prst="rect">
            <a:avLst/>
          </a:prstGeom>
        </p:spPr>
        <p:txBody>
          <a:bodyPr wrap="none">
            <a:spAutoFit/>
          </a:bodyPr>
          <a:lstStyle/>
          <a:p>
            <a:r>
              <a:rPr lang="zh-CN" altLang="en-US"/>
              <a:t>递归</a:t>
            </a:r>
            <a:r>
              <a:rPr lang="zh-CN" altLang="en-US" smtClean="0"/>
              <a:t>调用</a:t>
            </a:r>
            <a:r>
              <a:rPr lang="zh-CN" altLang="en-US"/>
              <a:t>树</a:t>
            </a:r>
          </a:p>
        </p:txBody>
      </p:sp>
      <p:sp>
        <p:nvSpPr>
          <p:cNvPr id="2" name="矩形 1"/>
          <p:cNvSpPr/>
          <p:nvPr/>
        </p:nvSpPr>
        <p:spPr>
          <a:xfrm>
            <a:off x="7441281" y="909514"/>
            <a:ext cx="1822277" cy="446276"/>
          </a:xfrm>
          <a:prstGeom prst="rect">
            <a:avLst/>
          </a:prstGeom>
        </p:spPr>
        <p:txBody>
          <a:bodyPr wrap="square">
            <a:spAutoFit/>
          </a:bodyPr>
          <a:lstStyle/>
          <a:p>
            <a:r>
              <a:rPr lang="zh-CN" altLang="en-US" b="1" smtClean="0"/>
              <a:t>有</a:t>
            </a:r>
            <a:r>
              <a:rPr lang="zh-CN" altLang="en-US" b="1"/>
              <a:t>去有</a:t>
            </a:r>
            <a:r>
              <a:rPr lang="zh-CN" altLang="en-US" b="1" smtClean="0"/>
              <a:t>回</a:t>
            </a:r>
            <a:r>
              <a:rPr lang="zh-CN" altLang="en-US" b="1" smtClean="0">
                <a:sym typeface="Wingdings" panose="05000000000000000000" pitchFamily="2" charset="2"/>
              </a:rPr>
              <a:t></a:t>
            </a:r>
            <a:endParaRPr lang="zh-CN" altLang="en-US"/>
          </a:p>
        </p:txBody>
      </p:sp>
    </p:spTree>
    <p:extLst>
      <p:ext uri="{BB962C8B-B14F-4D97-AF65-F5344CB8AC3E}">
        <p14:creationId xmlns:p14="http://schemas.microsoft.com/office/powerpoint/2010/main" val="400265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Python</a:t>
            </a:r>
            <a:r>
              <a:rPr lang="zh-CN" altLang="en-US"/>
              <a:t>虚拟机的内存结构示意图</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909513"/>
            <a:ext cx="6912768" cy="5896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35166" y="2488019"/>
            <a:ext cx="387625" cy="446276"/>
          </a:xfrm>
          <a:prstGeom prst="rect">
            <a:avLst/>
          </a:prstGeom>
          <a:noFill/>
        </p:spPr>
        <p:txBody>
          <a:bodyPr wrap="square" rtlCol="0">
            <a:spAutoFit/>
          </a:bodyPr>
          <a:lstStyle/>
          <a:p>
            <a:r>
              <a:rPr lang="en-US" altLang="zh-CN" smtClean="0"/>
              <a:t>…</a:t>
            </a:r>
            <a:endParaRPr lang="zh-CN" altLang="en-US"/>
          </a:p>
        </p:txBody>
      </p:sp>
    </p:spTree>
    <p:extLst>
      <p:ext uri="{BB962C8B-B14F-4D97-AF65-F5344CB8AC3E}">
        <p14:creationId xmlns:p14="http://schemas.microsoft.com/office/powerpoint/2010/main" val="116207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递归算法举例</a:t>
            </a:r>
            <a:endParaRPr lang="zh-CN" altLang="en-US"/>
          </a:p>
        </p:txBody>
      </p:sp>
    </p:spTree>
    <p:extLst>
      <p:ext uri="{BB962C8B-B14F-4D97-AF65-F5344CB8AC3E}">
        <p14:creationId xmlns:p14="http://schemas.microsoft.com/office/powerpoint/2010/main" val="44471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
        <p:nvSpPr>
          <p:cNvPr id="6" name="圆角矩形 5"/>
          <p:cNvSpPr/>
          <p:nvPr/>
        </p:nvSpPr>
        <p:spPr>
          <a:xfrm>
            <a:off x="2105969" y="1394167"/>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1</a:t>
            </a:r>
            <a:endParaRPr lang="zh-CN" altLang="en-US" sz="3600" b="1" dirty="0">
              <a:solidFill>
                <a:prstClr val="black"/>
              </a:solidFill>
            </a:endParaRPr>
          </a:p>
        </p:txBody>
      </p:sp>
      <p:sp>
        <p:nvSpPr>
          <p:cNvPr id="7" name="圆角矩形 6"/>
          <p:cNvSpPr/>
          <p:nvPr/>
        </p:nvSpPr>
        <p:spPr>
          <a:xfrm>
            <a:off x="2102418" y="3279262"/>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3</a:t>
            </a:r>
            <a:endParaRPr lang="zh-CN" altLang="en-US" sz="3600" b="1" dirty="0">
              <a:solidFill>
                <a:prstClr val="black"/>
              </a:solidFill>
            </a:endParaRPr>
          </a:p>
        </p:txBody>
      </p:sp>
      <p:sp>
        <p:nvSpPr>
          <p:cNvPr id="8" name="圆角矩形 7"/>
          <p:cNvSpPr/>
          <p:nvPr/>
        </p:nvSpPr>
        <p:spPr>
          <a:xfrm>
            <a:off x="3094791" y="2330091"/>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递归的可视化举例</a:t>
            </a:r>
          </a:p>
        </p:txBody>
      </p:sp>
      <p:sp>
        <p:nvSpPr>
          <p:cNvPr id="10" name="圆角矩形 9"/>
          <p:cNvSpPr/>
          <p:nvPr/>
        </p:nvSpPr>
        <p:spPr>
          <a:xfrm>
            <a:off x="3094791" y="3279593"/>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问题求解方法的递归定义</a:t>
            </a:r>
          </a:p>
        </p:txBody>
      </p:sp>
      <p:sp>
        <p:nvSpPr>
          <p:cNvPr id="11" name="圆角矩形 10"/>
          <p:cNvSpPr/>
          <p:nvPr/>
        </p:nvSpPr>
        <p:spPr>
          <a:xfrm>
            <a:off x="2102418" y="2330088"/>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2</a:t>
            </a:r>
            <a:endParaRPr lang="zh-CN" altLang="en-US" sz="3600" b="1" dirty="0">
              <a:solidFill>
                <a:prstClr val="black"/>
              </a:solidFill>
            </a:endParaRPr>
          </a:p>
        </p:txBody>
      </p:sp>
      <p:sp>
        <p:nvSpPr>
          <p:cNvPr id="12" name="圆角矩形 11"/>
          <p:cNvSpPr/>
          <p:nvPr/>
        </p:nvSpPr>
        <p:spPr>
          <a:xfrm>
            <a:off x="3094790" y="1386486"/>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srgbClr val="000000"/>
                </a:solidFill>
              </a:rPr>
              <a:t>什么是递归</a:t>
            </a:r>
            <a:endParaRPr lang="zh-CN" altLang="en-US" sz="3600" b="1" dirty="0">
              <a:solidFill>
                <a:srgbClr val="000000"/>
              </a:solidFill>
            </a:endParaRPr>
          </a:p>
        </p:txBody>
      </p:sp>
      <p:sp>
        <p:nvSpPr>
          <p:cNvPr id="9" name="圆角矩形 8"/>
          <p:cNvSpPr/>
          <p:nvPr/>
        </p:nvSpPr>
        <p:spPr>
          <a:xfrm>
            <a:off x="2134802" y="4293407"/>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4</a:t>
            </a:r>
            <a:endParaRPr lang="zh-CN" altLang="en-US" sz="3600" b="1" dirty="0">
              <a:solidFill>
                <a:prstClr val="black"/>
              </a:solidFill>
            </a:endParaRPr>
          </a:p>
        </p:txBody>
      </p:sp>
      <p:sp>
        <p:nvSpPr>
          <p:cNvPr id="13" name="圆角矩形 12"/>
          <p:cNvSpPr/>
          <p:nvPr/>
        </p:nvSpPr>
        <p:spPr>
          <a:xfrm>
            <a:off x="3127175" y="4293738"/>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递归的底层实现</a:t>
            </a:r>
          </a:p>
        </p:txBody>
      </p:sp>
    </p:spTree>
    <p:extLst>
      <p:ext uri="{BB962C8B-B14F-4D97-AF65-F5344CB8AC3E}">
        <p14:creationId xmlns:p14="http://schemas.microsoft.com/office/powerpoint/2010/main" val="15834651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9"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r>
              <a:rPr lang="en-US" altLang="zh-CN" smtClean="0"/>
              <a:t>n</a:t>
            </a:r>
            <a:r>
              <a:rPr lang="zh-CN" altLang="en-US" smtClean="0"/>
              <a:t>个数累乘、</a:t>
            </a:r>
            <a:r>
              <a:rPr lang="zh-CN" altLang="en-US" smtClean="0">
                <a:solidFill>
                  <a:srgbClr val="FF0000"/>
                </a:solidFill>
              </a:rPr>
              <a:t>累加</a:t>
            </a:r>
            <a:endParaRPr lang="en-US" altLang="zh-CN" smtClean="0">
              <a:solidFill>
                <a:srgbClr val="FF0000"/>
              </a:solidFill>
            </a:endParaRPr>
          </a:p>
          <a:p>
            <a:r>
              <a:rPr lang="zh-CN" altLang="en-US" smtClean="0"/>
              <a:t>求最大公约数</a:t>
            </a:r>
            <a:endParaRPr lang="en-US" altLang="zh-CN" smtClean="0"/>
          </a:p>
          <a:p>
            <a:r>
              <a:rPr lang="zh-CN" altLang="en-US" smtClean="0"/>
              <a:t>台阶的不同走法</a:t>
            </a:r>
            <a:endParaRPr lang="en-US" altLang="zh-CN"/>
          </a:p>
          <a:p>
            <a:r>
              <a:rPr lang="zh-CN" altLang="en-US" smtClean="0"/>
              <a:t>出栈的不同序列</a:t>
            </a:r>
            <a:endParaRPr lang="en-US" altLang="zh-CN"/>
          </a:p>
          <a:p>
            <a:r>
              <a:rPr lang="zh-CN" altLang="en-US" smtClean="0">
                <a:solidFill>
                  <a:srgbClr val="FF0000"/>
                </a:solidFill>
              </a:rPr>
              <a:t>进</a:t>
            </a:r>
            <a:r>
              <a:rPr lang="zh-CN" altLang="en-US">
                <a:solidFill>
                  <a:srgbClr val="FF0000"/>
                </a:solidFill>
              </a:rPr>
              <a:t>制转换</a:t>
            </a:r>
            <a:endParaRPr lang="en-US" altLang="zh-CN">
              <a:solidFill>
                <a:srgbClr val="FF0000"/>
              </a:solidFill>
            </a:endParaRPr>
          </a:p>
          <a:p>
            <a:r>
              <a:rPr lang="zh-CN" altLang="en-US">
                <a:solidFill>
                  <a:srgbClr val="FF0000"/>
                </a:solidFill>
              </a:rPr>
              <a:t>分形树</a:t>
            </a:r>
            <a:endParaRPr lang="en-US" altLang="zh-CN">
              <a:solidFill>
                <a:srgbClr val="FF0000"/>
              </a:solidFill>
            </a:endParaRPr>
          </a:p>
          <a:p>
            <a:r>
              <a:rPr lang="zh-CN" altLang="en-US">
                <a:solidFill>
                  <a:srgbClr val="FF0000"/>
                </a:solidFill>
              </a:rPr>
              <a:t>谢尔宾斯基</a:t>
            </a:r>
            <a:r>
              <a:rPr lang="zh-CN" altLang="en-US" smtClean="0">
                <a:solidFill>
                  <a:srgbClr val="FF0000"/>
                </a:solidFill>
              </a:rPr>
              <a:t>三角形</a:t>
            </a:r>
            <a:endParaRPr lang="en-US" altLang="zh-CN" smtClean="0">
              <a:solidFill>
                <a:srgbClr val="FF0000"/>
              </a:solidFill>
            </a:endParaRPr>
          </a:p>
          <a:p>
            <a:r>
              <a:rPr lang="en-US" altLang="zh-CN" smtClean="0">
                <a:solidFill>
                  <a:srgbClr val="FF0000"/>
                </a:solidFill>
              </a:rPr>
              <a:t>Hanoi</a:t>
            </a:r>
            <a:r>
              <a:rPr lang="zh-CN" altLang="en-US" smtClean="0">
                <a:solidFill>
                  <a:srgbClr val="FF0000"/>
                </a:solidFill>
              </a:rPr>
              <a:t>塔</a:t>
            </a:r>
            <a:endParaRPr lang="en-US" altLang="zh-CN" smtClean="0">
              <a:solidFill>
                <a:srgbClr val="FF0000"/>
              </a:solidFill>
            </a:endParaRPr>
          </a:p>
          <a:p>
            <a:r>
              <a:rPr lang="zh-CN" altLang="en-US" smtClean="0">
                <a:solidFill>
                  <a:srgbClr val="FF0000"/>
                </a:solidFill>
              </a:rPr>
              <a:t>迷宫求解</a:t>
            </a:r>
            <a:endParaRPr lang="en-US" altLang="zh-CN">
              <a:solidFill>
                <a:srgbClr val="FF0000"/>
              </a:solidFill>
            </a:endParaRPr>
          </a:p>
          <a:p>
            <a:endParaRPr lang="en-US" altLang="zh-CN" smtClean="0"/>
          </a:p>
          <a:p>
            <a:endParaRPr lang="zh-CN" altLang="en-US"/>
          </a:p>
        </p:txBody>
      </p:sp>
      <p:sp>
        <p:nvSpPr>
          <p:cNvPr id="3" name="标题 2"/>
          <p:cNvSpPr>
            <a:spLocks noGrp="1"/>
          </p:cNvSpPr>
          <p:nvPr>
            <p:ph type="title"/>
          </p:nvPr>
        </p:nvSpPr>
        <p:spPr/>
        <p:txBody>
          <a:bodyPr>
            <a:normAutofit fontScale="90000"/>
          </a:bodyPr>
          <a:lstStyle/>
          <a:p>
            <a:r>
              <a:rPr lang="zh-CN" altLang="en-US" smtClean="0"/>
              <a:t>递归算法举例</a:t>
            </a:r>
            <a:endParaRPr lang="zh-CN" altLang="en-US"/>
          </a:p>
        </p:txBody>
      </p:sp>
    </p:spTree>
    <p:extLst>
      <p:ext uri="{BB962C8B-B14F-4D97-AF65-F5344CB8AC3E}">
        <p14:creationId xmlns:p14="http://schemas.microsoft.com/office/powerpoint/2010/main" val="111334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求最大公约数</a:t>
            </a:r>
            <a:endParaRPr lang="zh-CN" altLang="en-US"/>
          </a:p>
        </p:txBody>
      </p:sp>
      <p:sp>
        <p:nvSpPr>
          <p:cNvPr id="5" name="Rectangle 1"/>
          <p:cNvSpPr>
            <a:spLocks noChangeArrowheads="1"/>
          </p:cNvSpPr>
          <p:nvPr/>
        </p:nvSpPr>
        <p:spPr bwMode="auto">
          <a:xfrm>
            <a:off x="808671" y="3789834"/>
            <a:ext cx="586259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gcd(</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m, 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 = m % n</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gcd(n, r)</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838622" y="1010945"/>
            <a:ext cx="10701337" cy="501099"/>
          </a:xfrm>
          <a:prstGeom prst="rect">
            <a:avLst/>
          </a:prstGeom>
        </p:spPr>
        <p:txBody>
          <a:bodyPr wrap="square">
            <a:spAutoFit/>
          </a:bodyPr>
          <a:lstStyle/>
          <a:p>
            <a:pPr>
              <a:lnSpc>
                <a:spcPts val="3500"/>
              </a:lnSpc>
            </a:pPr>
            <a:r>
              <a:rPr lang="zh-CN" altLang="en-US" smtClean="0"/>
              <a:t>对正整数</a:t>
            </a:r>
            <a:r>
              <a:rPr lang="en-US" altLang="zh-CN" smtClean="0"/>
              <a:t>m</a:t>
            </a:r>
            <a:r>
              <a:rPr lang="zh-CN" altLang="en-US" smtClean="0"/>
              <a:t>和</a:t>
            </a:r>
            <a:r>
              <a:rPr lang="en-US" altLang="zh-CN" smtClean="0"/>
              <a:t>n</a:t>
            </a:r>
            <a:r>
              <a:rPr lang="zh-CN" altLang="en-US" smtClean="0"/>
              <a:t>，求最大公约数。</a:t>
            </a:r>
            <a:endParaRPr lang="en-US" altLang="zh-CN"/>
          </a:p>
        </p:txBody>
      </p:sp>
      <p:sp>
        <p:nvSpPr>
          <p:cNvPr id="7" name="矩形 6"/>
          <p:cNvSpPr/>
          <p:nvPr/>
        </p:nvSpPr>
        <p:spPr>
          <a:xfrm>
            <a:off x="974488" y="1512044"/>
            <a:ext cx="10701337" cy="506805"/>
          </a:xfrm>
          <a:prstGeom prst="rect">
            <a:avLst/>
          </a:prstGeom>
        </p:spPr>
        <p:txBody>
          <a:bodyPr wrap="square">
            <a:spAutoFit/>
          </a:bodyPr>
          <a:lstStyle/>
          <a:p>
            <a:pPr>
              <a:lnSpc>
                <a:spcPts val="3500"/>
              </a:lnSpc>
            </a:pPr>
            <a:r>
              <a:rPr lang="zh-CN" altLang="en-US" smtClean="0"/>
              <a:t>欧几里得算法</a:t>
            </a:r>
            <a:r>
              <a:rPr lang="en-US" altLang="zh-CN" smtClean="0"/>
              <a:t>---</a:t>
            </a:r>
            <a:r>
              <a:rPr lang="zh-CN" altLang="en-US" smtClean="0"/>
              <a:t>辗转相除法</a:t>
            </a:r>
            <a:endParaRPr lang="en-US" altLang="zh-CN"/>
          </a:p>
        </p:txBody>
      </p:sp>
      <p:sp>
        <p:nvSpPr>
          <p:cNvPr id="8" name="矩形 7"/>
          <p:cNvSpPr/>
          <p:nvPr/>
        </p:nvSpPr>
        <p:spPr>
          <a:xfrm>
            <a:off x="838621" y="2171571"/>
            <a:ext cx="10701337" cy="1438855"/>
          </a:xfrm>
          <a:prstGeom prst="rect">
            <a:avLst/>
          </a:prstGeom>
        </p:spPr>
        <p:txBody>
          <a:bodyPr wrap="square">
            <a:spAutoFit/>
          </a:bodyPr>
          <a:lstStyle/>
          <a:p>
            <a:pPr>
              <a:lnSpc>
                <a:spcPts val="3500"/>
              </a:lnSpc>
            </a:pPr>
            <a:r>
              <a:rPr lang="zh-CN" altLang="en-US" smtClean="0"/>
              <a:t>求余数</a:t>
            </a:r>
            <a:r>
              <a:rPr lang="en-US" altLang="zh-CN" smtClean="0"/>
              <a:t>r = m%n</a:t>
            </a:r>
          </a:p>
          <a:p>
            <a:pPr>
              <a:lnSpc>
                <a:spcPts val="3500"/>
              </a:lnSpc>
            </a:pPr>
            <a:r>
              <a:rPr lang="zh-CN" altLang="en-US" smtClean="0"/>
              <a:t>如果</a:t>
            </a:r>
            <a:r>
              <a:rPr lang="en-US" altLang="zh-CN" smtClean="0"/>
              <a:t>r=0</a:t>
            </a:r>
            <a:r>
              <a:rPr lang="zh-CN" altLang="en-US" smtClean="0"/>
              <a:t>，则结果为</a:t>
            </a:r>
            <a:r>
              <a:rPr lang="en-US" altLang="zh-CN" smtClean="0"/>
              <a:t>n</a:t>
            </a:r>
            <a:r>
              <a:rPr lang="zh-CN" altLang="en-US" smtClean="0"/>
              <a:t>，</a:t>
            </a:r>
            <a:endParaRPr lang="en-US" altLang="zh-CN" smtClean="0"/>
          </a:p>
          <a:p>
            <a:pPr>
              <a:lnSpc>
                <a:spcPts val="3500"/>
              </a:lnSpc>
            </a:pPr>
            <a:r>
              <a:rPr lang="zh-CN" altLang="en-US" smtClean="0"/>
              <a:t>否则结果为</a:t>
            </a:r>
            <a:r>
              <a:rPr lang="en-US" altLang="zh-CN" smtClean="0"/>
              <a:t>n</a:t>
            </a:r>
            <a:r>
              <a:rPr lang="zh-CN" altLang="en-US" smtClean="0"/>
              <a:t>和</a:t>
            </a:r>
            <a:r>
              <a:rPr lang="en-US" altLang="zh-CN" smtClean="0"/>
              <a:t>r</a:t>
            </a:r>
            <a:r>
              <a:rPr lang="zh-CN" altLang="en-US" smtClean="0"/>
              <a:t>的最大公约数</a:t>
            </a:r>
            <a:endParaRPr lang="en-US" altLang="zh-C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293" y="1125538"/>
            <a:ext cx="395287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76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台阶的不同走法</a:t>
            </a:r>
          </a:p>
        </p:txBody>
      </p:sp>
      <p:sp>
        <p:nvSpPr>
          <p:cNvPr id="4" name="Rectangle 1"/>
          <p:cNvSpPr>
            <a:spLocks noChangeArrowheads="1"/>
          </p:cNvSpPr>
          <p:nvPr/>
        </p:nvSpPr>
        <p:spPr bwMode="auto">
          <a:xfrm>
            <a:off x="1414686" y="4869954"/>
            <a:ext cx="633670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fibonacci(</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fibonacci(n-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)+fibonacci(n-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838622" y="1010945"/>
            <a:ext cx="10701337" cy="501099"/>
          </a:xfrm>
          <a:prstGeom prst="rect">
            <a:avLst/>
          </a:prstGeom>
        </p:spPr>
        <p:txBody>
          <a:bodyPr wrap="square">
            <a:spAutoFit/>
          </a:bodyPr>
          <a:lstStyle/>
          <a:p>
            <a:pPr>
              <a:lnSpc>
                <a:spcPts val="3500"/>
              </a:lnSpc>
            </a:pPr>
            <a:r>
              <a:rPr lang="zh-CN" altLang="en-US"/>
              <a:t>假设上楼共有</a:t>
            </a:r>
            <a:r>
              <a:rPr lang="en-US" altLang="zh-CN"/>
              <a:t>n</a:t>
            </a:r>
            <a:r>
              <a:rPr lang="zh-CN" altLang="en-US"/>
              <a:t>阶台阶，可以</a:t>
            </a:r>
            <a:r>
              <a:rPr lang="en-US" altLang="zh-CN"/>
              <a:t>1</a:t>
            </a:r>
            <a:r>
              <a:rPr lang="zh-CN" altLang="en-US"/>
              <a:t>步上</a:t>
            </a:r>
            <a:r>
              <a:rPr lang="en-US" altLang="zh-CN"/>
              <a:t>1</a:t>
            </a:r>
            <a:r>
              <a:rPr lang="zh-CN" altLang="en-US"/>
              <a:t>阶，也可以</a:t>
            </a:r>
            <a:r>
              <a:rPr lang="en-US" altLang="zh-CN"/>
              <a:t>1</a:t>
            </a:r>
            <a:r>
              <a:rPr lang="zh-CN" altLang="en-US"/>
              <a:t>步上</a:t>
            </a:r>
            <a:r>
              <a:rPr lang="en-US" altLang="zh-CN"/>
              <a:t>2</a:t>
            </a:r>
            <a:r>
              <a:rPr lang="zh-CN" altLang="en-US"/>
              <a:t>阶，共有多少种不同的走法</a:t>
            </a:r>
            <a:r>
              <a:rPr lang="en-US" altLang="zh-CN" smtClean="0"/>
              <a:t>?</a:t>
            </a:r>
            <a:endParaRPr lang="en-US" altLang="zh-CN"/>
          </a:p>
        </p:txBody>
      </p:sp>
      <p:sp>
        <p:nvSpPr>
          <p:cNvPr id="6" name="矩形 5"/>
          <p:cNvSpPr/>
          <p:nvPr/>
        </p:nvSpPr>
        <p:spPr>
          <a:xfrm>
            <a:off x="970139" y="1512043"/>
            <a:ext cx="10009112" cy="501099"/>
          </a:xfrm>
          <a:prstGeom prst="rect">
            <a:avLst/>
          </a:prstGeom>
        </p:spPr>
        <p:txBody>
          <a:bodyPr wrap="square">
            <a:spAutoFit/>
          </a:bodyPr>
          <a:lstStyle/>
          <a:p>
            <a:pPr lvl="0">
              <a:lnSpc>
                <a:spcPts val="3500"/>
              </a:lnSpc>
            </a:pPr>
            <a:r>
              <a:rPr lang="zh-CN" altLang="en-US">
                <a:solidFill>
                  <a:prstClr val="black"/>
                </a:solidFill>
              </a:rPr>
              <a:t>设</a:t>
            </a:r>
            <a:r>
              <a:rPr lang="en-US" altLang="zh-CN">
                <a:solidFill>
                  <a:prstClr val="black"/>
                </a:solidFill>
              </a:rPr>
              <a:t>n</a:t>
            </a:r>
            <a:r>
              <a:rPr lang="zh-CN" altLang="en-US">
                <a:solidFill>
                  <a:prstClr val="black"/>
                </a:solidFill>
              </a:rPr>
              <a:t>阶台阶的走法总数为</a:t>
            </a:r>
            <a:r>
              <a:rPr lang="en-US" altLang="zh-CN">
                <a:solidFill>
                  <a:prstClr val="black"/>
                </a:solidFill>
              </a:rPr>
              <a:t>f(n)</a:t>
            </a:r>
            <a:r>
              <a:rPr lang="zh-CN" altLang="en-US" smtClean="0">
                <a:solidFill>
                  <a:prstClr val="black"/>
                </a:solidFill>
              </a:rPr>
              <a:t>。</a:t>
            </a:r>
            <a:endParaRPr lang="zh-CN" altLang="en-US">
              <a:solidFill>
                <a:prstClr val="black"/>
              </a:solidFill>
            </a:endParaRPr>
          </a:p>
        </p:txBody>
      </p:sp>
      <p:sp>
        <p:nvSpPr>
          <p:cNvPr id="7" name="矩形 6"/>
          <p:cNvSpPr/>
          <p:nvPr/>
        </p:nvSpPr>
        <p:spPr>
          <a:xfrm>
            <a:off x="992913" y="2013142"/>
            <a:ext cx="1965603" cy="541174"/>
          </a:xfrm>
          <a:prstGeom prst="rect">
            <a:avLst/>
          </a:prstGeom>
        </p:spPr>
        <p:txBody>
          <a:bodyPr wrap="none">
            <a:spAutoFit/>
          </a:bodyPr>
          <a:lstStyle/>
          <a:p>
            <a:pPr lvl="0">
              <a:lnSpc>
                <a:spcPts val="3500"/>
              </a:lnSpc>
            </a:pPr>
            <a:r>
              <a:rPr lang="zh-CN" altLang="en-US">
                <a:solidFill>
                  <a:prstClr val="black"/>
                </a:solidFill>
              </a:rPr>
              <a:t>当</a:t>
            </a:r>
            <a:r>
              <a:rPr lang="en-US" altLang="zh-CN">
                <a:solidFill>
                  <a:prstClr val="black"/>
                </a:solidFill>
              </a:rPr>
              <a:t>n=0</a:t>
            </a:r>
            <a:r>
              <a:rPr lang="zh-CN" altLang="en-US">
                <a:solidFill>
                  <a:prstClr val="black"/>
                </a:solidFill>
              </a:rPr>
              <a:t>或</a:t>
            </a:r>
            <a:r>
              <a:rPr lang="en-US" altLang="zh-CN">
                <a:solidFill>
                  <a:prstClr val="black"/>
                </a:solidFill>
              </a:rPr>
              <a:t>1</a:t>
            </a:r>
            <a:r>
              <a:rPr lang="zh-CN" altLang="en-US">
                <a:solidFill>
                  <a:prstClr val="black"/>
                </a:solidFill>
              </a:rPr>
              <a:t>时</a:t>
            </a:r>
            <a:r>
              <a:rPr lang="zh-CN" altLang="en-US" smtClean="0">
                <a:solidFill>
                  <a:prstClr val="black"/>
                </a:solidFill>
              </a:rPr>
              <a:t>，</a:t>
            </a:r>
            <a:endParaRPr lang="zh-CN" altLang="en-US">
              <a:solidFill>
                <a:prstClr val="black"/>
              </a:solidFill>
            </a:endParaRPr>
          </a:p>
        </p:txBody>
      </p:sp>
      <p:sp>
        <p:nvSpPr>
          <p:cNvPr id="8" name="矩形 7"/>
          <p:cNvSpPr/>
          <p:nvPr/>
        </p:nvSpPr>
        <p:spPr>
          <a:xfrm>
            <a:off x="1126654" y="2571573"/>
            <a:ext cx="1368152" cy="541174"/>
          </a:xfrm>
          <a:prstGeom prst="rect">
            <a:avLst/>
          </a:prstGeom>
        </p:spPr>
        <p:txBody>
          <a:bodyPr wrap="square">
            <a:spAutoFit/>
          </a:bodyPr>
          <a:lstStyle/>
          <a:p>
            <a:pPr lvl="0">
              <a:lnSpc>
                <a:spcPts val="3500"/>
              </a:lnSpc>
            </a:pPr>
            <a:r>
              <a:rPr lang="zh-CN" altLang="en-US">
                <a:solidFill>
                  <a:prstClr val="black"/>
                </a:solidFill>
              </a:rPr>
              <a:t>当</a:t>
            </a:r>
            <a:r>
              <a:rPr lang="en-US" altLang="zh-CN">
                <a:solidFill>
                  <a:prstClr val="black"/>
                </a:solidFill>
              </a:rPr>
              <a:t>n&gt;1</a:t>
            </a:r>
            <a:r>
              <a:rPr lang="zh-CN" altLang="en-US">
                <a:solidFill>
                  <a:prstClr val="black"/>
                </a:solidFill>
              </a:rPr>
              <a:t>时</a:t>
            </a:r>
            <a:r>
              <a:rPr lang="zh-CN" altLang="en-US" smtClean="0">
                <a:solidFill>
                  <a:prstClr val="black"/>
                </a:solidFill>
              </a:rPr>
              <a:t>，</a:t>
            </a:r>
            <a:endParaRPr lang="zh-CN" altLang="en-US">
              <a:solidFill>
                <a:prstClr val="black"/>
              </a:solidFill>
            </a:endParaRPr>
          </a:p>
        </p:txBody>
      </p:sp>
      <p:sp>
        <p:nvSpPr>
          <p:cNvPr id="9" name="矩形 8"/>
          <p:cNvSpPr/>
          <p:nvPr/>
        </p:nvSpPr>
        <p:spPr>
          <a:xfrm>
            <a:off x="2615952" y="2564849"/>
            <a:ext cx="7727726" cy="541174"/>
          </a:xfrm>
          <a:prstGeom prst="rect">
            <a:avLst/>
          </a:prstGeom>
        </p:spPr>
        <p:txBody>
          <a:bodyPr wrap="square">
            <a:spAutoFit/>
          </a:bodyPr>
          <a:lstStyle/>
          <a:p>
            <a:pPr lvl="0">
              <a:lnSpc>
                <a:spcPts val="3500"/>
              </a:lnSpc>
            </a:pPr>
            <a:r>
              <a:rPr lang="zh-CN" altLang="en-US">
                <a:solidFill>
                  <a:prstClr val="black"/>
                </a:solidFill>
              </a:rPr>
              <a:t>如果第</a:t>
            </a:r>
            <a:r>
              <a:rPr lang="en-US" altLang="zh-CN">
                <a:solidFill>
                  <a:prstClr val="black"/>
                </a:solidFill>
              </a:rPr>
              <a:t>1</a:t>
            </a:r>
            <a:r>
              <a:rPr lang="zh-CN" altLang="en-US">
                <a:solidFill>
                  <a:prstClr val="black"/>
                </a:solidFill>
              </a:rPr>
              <a:t>步走</a:t>
            </a:r>
            <a:r>
              <a:rPr lang="en-US" altLang="zh-CN">
                <a:solidFill>
                  <a:prstClr val="black"/>
                </a:solidFill>
              </a:rPr>
              <a:t>1</a:t>
            </a:r>
            <a:r>
              <a:rPr lang="zh-CN" altLang="en-US">
                <a:solidFill>
                  <a:prstClr val="black"/>
                </a:solidFill>
              </a:rPr>
              <a:t>阶，则剩下的</a:t>
            </a:r>
            <a:r>
              <a:rPr lang="en-US" altLang="zh-CN">
                <a:solidFill>
                  <a:prstClr val="black"/>
                </a:solidFill>
              </a:rPr>
              <a:t>n-1</a:t>
            </a:r>
            <a:r>
              <a:rPr lang="zh-CN" altLang="en-US">
                <a:solidFill>
                  <a:prstClr val="black"/>
                </a:solidFill>
              </a:rPr>
              <a:t>阶台阶走法总数为</a:t>
            </a:r>
            <a:r>
              <a:rPr lang="en-US" altLang="zh-CN">
                <a:solidFill>
                  <a:prstClr val="black"/>
                </a:solidFill>
              </a:rPr>
              <a:t>f(n-1)</a:t>
            </a:r>
            <a:r>
              <a:rPr lang="zh-CN" altLang="en-US">
                <a:solidFill>
                  <a:prstClr val="black"/>
                </a:solidFill>
              </a:rPr>
              <a:t>；</a:t>
            </a:r>
          </a:p>
        </p:txBody>
      </p:sp>
      <p:sp>
        <p:nvSpPr>
          <p:cNvPr id="10" name="矩形 9"/>
          <p:cNvSpPr/>
          <p:nvPr/>
        </p:nvSpPr>
        <p:spPr>
          <a:xfrm>
            <a:off x="2710830" y="3116063"/>
            <a:ext cx="7727726" cy="541174"/>
          </a:xfrm>
          <a:prstGeom prst="rect">
            <a:avLst/>
          </a:prstGeom>
        </p:spPr>
        <p:txBody>
          <a:bodyPr wrap="square">
            <a:spAutoFit/>
          </a:bodyPr>
          <a:lstStyle/>
          <a:p>
            <a:pPr lvl="0">
              <a:lnSpc>
                <a:spcPts val="3500"/>
              </a:lnSpc>
            </a:pPr>
            <a:r>
              <a:rPr lang="zh-CN" altLang="en-US">
                <a:solidFill>
                  <a:prstClr val="black"/>
                </a:solidFill>
              </a:rPr>
              <a:t>如果第</a:t>
            </a:r>
            <a:r>
              <a:rPr lang="en-US" altLang="zh-CN">
                <a:solidFill>
                  <a:prstClr val="black"/>
                </a:solidFill>
              </a:rPr>
              <a:t>1</a:t>
            </a:r>
            <a:r>
              <a:rPr lang="zh-CN" altLang="en-US">
                <a:solidFill>
                  <a:prstClr val="black"/>
                </a:solidFill>
              </a:rPr>
              <a:t>步走</a:t>
            </a:r>
            <a:r>
              <a:rPr lang="en-US" altLang="zh-CN">
                <a:solidFill>
                  <a:prstClr val="black"/>
                </a:solidFill>
              </a:rPr>
              <a:t>2</a:t>
            </a:r>
            <a:r>
              <a:rPr lang="zh-CN" altLang="en-US">
                <a:solidFill>
                  <a:prstClr val="black"/>
                </a:solidFill>
              </a:rPr>
              <a:t>阶，则剩下的</a:t>
            </a:r>
            <a:r>
              <a:rPr lang="en-US" altLang="zh-CN">
                <a:solidFill>
                  <a:prstClr val="black"/>
                </a:solidFill>
              </a:rPr>
              <a:t>n-2</a:t>
            </a:r>
            <a:r>
              <a:rPr lang="zh-CN" altLang="en-US">
                <a:solidFill>
                  <a:prstClr val="black"/>
                </a:solidFill>
              </a:rPr>
              <a:t>阶台阶走法总数为</a:t>
            </a:r>
            <a:r>
              <a:rPr lang="en-US" altLang="zh-CN">
                <a:solidFill>
                  <a:prstClr val="black"/>
                </a:solidFill>
              </a:rPr>
              <a:t>f(n-2)</a:t>
            </a:r>
            <a:r>
              <a:rPr lang="zh-CN" altLang="en-US">
                <a:solidFill>
                  <a:prstClr val="black"/>
                </a:solidFill>
              </a:rPr>
              <a:t>；</a:t>
            </a:r>
          </a:p>
        </p:txBody>
      </p:sp>
      <p:sp>
        <p:nvSpPr>
          <p:cNvPr id="11" name="矩形 10"/>
          <p:cNvSpPr/>
          <p:nvPr/>
        </p:nvSpPr>
        <p:spPr>
          <a:xfrm>
            <a:off x="1434376" y="3710763"/>
            <a:ext cx="2821606" cy="541174"/>
          </a:xfrm>
          <a:prstGeom prst="rect">
            <a:avLst/>
          </a:prstGeom>
        </p:spPr>
        <p:txBody>
          <a:bodyPr wrap="none">
            <a:spAutoFit/>
          </a:bodyPr>
          <a:lstStyle/>
          <a:p>
            <a:pPr lvl="0">
              <a:lnSpc>
                <a:spcPts val="3500"/>
              </a:lnSpc>
            </a:pPr>
            <a:r>
              <a:rPr lang="zh-CN" altLang="en-US">
                <a:solidFill>
                  <a:prstClr val="black"/>
                </a:solidFill>
              </a:rPr>
              <a:t>即</a:t>
            </a:r>
            <a:r>
              <a:rPr lang="en-US" altLang="zh-CN">
                <a:solidFill>
                  <a:prstClr val="black"/>
                </a:solidFill>
              </a:rPr>
              <a:t>f(n)=f(n-1)+f(n-2)</a:t>
            </a:r>
            <a:r>
              <a:rPr lang="zh-CN" altLang="en-US">
                <a:solidFill>
                  <a:prstClr val="black"/>
                </a:solidFill>
              </a:rPr>
              <a:t>。</a:t>
            </a:r>
          </a:p>
        </p:txBody>
      </p:sp>
      <p:sp>
        <p:nvSpPr>
          <p:cNvPr id="12" name="矩形 11"/>
          <p:cNvSpPr/>
          <p:nvPr/>
        </p:nvSpPr>
        <p:spPr>
          <a:xfrm>
            <a:off x="1295001" y="4221882"/>
            <a:ext cx="4894289" cy="541174"/>
          </a:xfrm>
          <a:prstGeom prst="rect">
            <a:avLst/>
          </a:prstGeom>
        </p:spPr>
        <p:txBody>
          <a:bodyPr wrap="none">
            <a:spAutoFit/>
          </a:bodyPr>
          <a:lstStyle/>
          <a:p>
            <a:pPr lvl="0">
              <a:lnSpc>
                <a:spcPts val="3500"/>
              </a:lnSpc>
            </a:pPr>
            <a:r>
              <a:rPr lang="en-US" altLang="zh-CN">
                <a:solidFill>
                  <a:prstClr val="black"/>
                </a:solidFill>
              </a:rPr>
              <a:t>f(n)</a:t>
            </a:r>
            <a:r>
              <a:rPr lang="zh-CN" altLang="en-US">
                <a:solidFill>
                  <a:prstClr val="black"/>
                </a:solidFill>
              </a:rPr>
              <a:t>即为斐波那契数列中的第</a:t>
            </a:r>
            <a:r>
              <a:rPr lang="en-US" altLang="zh-CN">
                <a:solidFill>
                  <a:prstClr val="black"/>
                </a:solidFill>
              </a:rPr>
              <a:t>n</a:t>
            </a:r>
            <a:r>
              <a:rPr lang="zh-CN" altLang="en-US">
                <a:solidFill>
                  <a:prstClr val="black"/>
                </a:solidFill>
              </a:rPr>
              <a:t>个数。</a:t>
            </a:r>
          </a:p>
        </p:txBody>
      </p:sp>
      <p:sp>
        <p:nvSpPr>
          <p:cNvPr id="13" name="矩形 12"/>
          <p:cNvSpPr/>
          <p:nvPr/>
        </p:nvSpPr>
        <p:spPr>
          <a:xfrm>
            <a:off x="2946308" y="2020405"/>
            <a:ext cx="1200970" cy="541174"/>
          </a:xfrm>
          <a:prstGeom prst="rect">
            <a:avLst/>
          </a:prstGeom>
        </p:spPr>
        <p:txBody>
          <a:bodyPr wrap="none">
            <a:spAutoFit/>
          </a:bodyPr>
          <a:lstStyle/>
          <a:p>
            <a:pPr lvl="0">
              <a:lnSpc>
                <a:spcPts val="3500"/>
              </a:lnSpc>
            </a:pPr>
            <a:r>
              <a:rPr lang="en-US" altLang="zh-CN">
                <a:solidFill>
                  <a:prstClr val="black"/>
                </a:solidFill>
              </a:rPr>
              <a:t>f(n)=1</a:t>
            </a:r>
            <a:r>
              <a:rPr lang="zh-CN" altLang="en-US">
                <a:solidFill>
                  <a:prstClr val="black"/>
                </a:solidFill>
              </a:rPr>
              <a:t>；</a:t>
            </a:r>
          </a:p>
        </p:txBody>
      </p:sp>
    </p:spTree>
    <p:extLst>
      <p:ext uri="{BB962C8B-B14F-4D97-AF65-F5344CB8AC3E}">
        <p14:creationId xmlns:p14="http://schemas.microsoft.com/office/powerpoint/2010/main" val="58141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58703" y="189434"/>
            <a:ext cx="4104456" cy="648527"/>
          </a:xfrm>
        </p:spPr>
        <p:txBody>
          <a:bodyPr>
            <a:normAutofit fontScale="90000"/>
          </a:bodyPr>
          <a:lstStyle/>
          <a:p>
            <a:r>
              <a:rPr lang="zh-CN" altLang="en-US" smtClean="0"/>
              <a:t>出栈的不同序列</a:t>
            </a:r>
            <a:endParaRPr lang="zh-CN" altLang="en-US"/>
          </a:p>
        </p:txBody>
      </p:sp>
      <p:sp>
        <p:nvSpPr>
          <p:cNvPr id="4" name="矩形 3"/>
          <p:cNvSpPr/>
          <p:nvPr/>
        </p:nvSpPr>
        <p:spPr>
          <a:xfrm>
            <a:off x="334566" y="1053529"/>
            <a:ext cx="10369152" cy="800219"/>
          </a:xfrm>
          <a:prstGeom prst="rect">
            <a:avLst/>
          </a:prstGeom>
        </p:spPr>
        <p:txBody>
          <a:bodyPr wrap="square">
            <a:spAutoFit/>
          </a:bodyPr>
          <a:lstStyle/>
          <a:p>
            <a:r>
              <a:rPr lang="zh-CN" altLang="en-US"/>
              <a:t>假设有</a:t>
            </a:r>
            <a:r>
              <a:rPr lang="en-US" altLang="zh-CN"/>
              <a:t>n</a:t>
            </a:r>
            <a:r>
              <a:rPr lang="zh-CN" altLang="en-US"/>
              <a:t>个数依次入栈出栈，入栈和出栈可以交替进行，总共可能有多少种不同的出栈序列</a:t>
            </a:r>
            <a:r>
              <a:rPr lang="zh-CN" altLang="en-US" smtClean="0"/>
              <a:t>？</a:t>
            </a:r>
            <a:endParaRPr lang="zh-CN" altLang="en-US"/>
          </a:p>
        </p:txBody>
      </p:sp>
      <p:sp>
        <p:nvSpPr>
          <p:cNvPr id="5" name="矩形 4"/>
          <p:cNvSpPr/>
          <p:nvPr/>
        </p:nvSpPr>
        <p:spPr>
          <a:xfrm>
            <a:off x="598822" y="4869954"/>
            <a:ext cx="7344816" cy="446276"/>
          </a:xfrm>
          <a:prstGeom prst="rect">
            <a:avLst/>
          </a:prstGeom>
        </p:spPr>
        <p:txBody>
          <a:bodyPr wrap="square">
            <a:spAutoFit/>
          </a:bodyPr>
          <a:lstStyle/>
          <a:p>
            <a:pPr lvl="0"/>
            <a:r>
              <a:rPr lang="en-US" altLang="zh-CN" smtClean="0">
                <a:solidFill>
                  <a:prstClr val="black"/>
                </a:solidFill>
              </a:rPr>
              <a:t>k</a:t>
            </a:r>
            <a:r>
              <a:rPr lang="zh-CN" altLang="en-US">
                <a:solidFill>
                  <a:prstClr val="black"/>
                </a:solidFill>
              </a:rPr>
              <a:t>的取值范围为</a:t>
            </a:r>
            <a:r>
              <a:rPr lang="en-US" altLang="zh-CN">
                <a:solidFill>
                  <a:prstClr val="black"/>
                </a:solidFill>
              </a:rPr>
              <a:t>1</a:t>
            </a:r>
            <a:r>
              <a:rPr lang="zh-CN" altLang="en-US">
                <a:solidFill>
                  <a:prstClr val="black"/>
                </a:solidFill>
              </a:rPr>
              <a:t>至</a:t>
            </a:r>
            <a:r>
              <a:rPr lang="en-US" altLang="zh-CN" smtClean="0">
                <a:solidFill>
                  <a:prstClr val="black"/>
                </a:solidFill>
              </a:rPr>
              <a:t>n</a:t>
            </a:r>
            <a:r>
              <a:rPr lang="zh-CN" altLang="en-US" smtClean="0">
                <a:solidFill>
                  <a:prstClr val="black"/>
                </a:solidFill>
              </a:rPr>
              <a:t>，</a:t>
            </a:r>
            <a:endParaRPr lang="zh-CN" altLang="en-US">
              <a:solidFill>
                <a:prstClr val="black"/>
              </a:solidFill>
            </a:endParaRPr>
          </a:p>
        </p:txBody>
      </p:sp>
      <p:sp>
        <p:nvSpPr>
          <p:cNvPr id="6" name="矩形 5"/>
          <p:cNvSpPr/>
          <p:nvPr/>
        </p:nvSpPr>
        <p:spPr>
          <a:xfrm>
            <a:off x="334566" y="1836167"/>
            <a:ext cx="7184206" cy="446276"/>
          </a:xfrm>
          <a:prstGeom prst="rect">
            <a:avLst/>
          </a:prstGeom>
        </p:spPr>
        <p:txBody>
          <a:bodyPr wrap="square">
            <a:spAutoFit/>
          </a:bodyPr>
          <a:lstStyle/>
          <a:p>
            <a:pPr lvl="0"/>
            <a:r>
              <a:rPr lang="zh-CN" altLang="en-US">
                <a:solidFill>
                  <a:prstClr val="black"/>
                </a:solidFill>
              </a:rPr>
              <a:t>设</a:t>
            </a:r>
            <a:r>
              <a:rPr lang="en-US" altLang="zh-CN">
                <a:solidFill>
                  <a:prstClr val="black"/>
                </a:solidFill>
              </a:rPr>
              <a:t>n</a:t>
            </a:r>
            <a:r>
              <a:rPr lang="zh-CN" altLang="en-US">
                <a:solidFill>
                  <a:prstClr val="black"/>
                </a:solidFill>
              </a:rPr>
              <a:t>个数入栈出栈共有</a:t>
            </a:r>
            <a:r>
              <a:rPr lang="en-US" altLang="zh-CN">
                <a:solidFill>
                  <a:prstClr val="black"/>
                </a:solidFill>
              </a:rPr>
              <a:t>f(n)</a:t>
            </a:r>
            <a:r>
              <a:rPr lang="zh-CN" altLang="en-US">
                <a:solidFill>
                  <a:prstClr val="black"/>
                </a:solidFill>
              </a:rPr>
              <a:t>种不同的出栈序列。</a:t>
            </a:r>
          </a:p>
        </p:txBody>
      </p:sp>
      <p:sp>
        <p:nvSpPr>
          <p:cNvPr id="7" name="矩形 6"/>
          <p:cNvSpPr/>
          <p:nvPr/>
        </p:nvSpPr>
        <p:spPr>
          <a:xfrm>
            <a:off x="478582" y="2249758"/>
            <a:ext cx="5497661" cy="446276"/>
          </a:xfrm>
          <a:prstGeom prst="rect">
            <a:avLst/>
          </a:prstGeom>
        </p:spPr>
        <p:txBody>
          <a:bodyPr wrap="square">
            <a:spAutoFit/>
          </a:bodyPr>
          <a:lstStyle/>
          <a:p>
            <a:pPr lvl="0"/>
            <a:r>
              <a:rPr lang="zh-CN" altLang="en-US">
                <a:solidFill>
                  <a:prstClr val="black"/>
                </a:solidFill>
              </a:rPr>
              <a:t>假设</a:t>
            </a:r>
            <a:r>
              <a:rPr lang="en-US" altLang="zh-CN">
                <a:solidFill>
                  <a:prstClr val="black"/>
                </a:solidFill>
              </a:rPr>
              <a:t>k</a:t>
            </a:r>
            <a:r>
              <a:rPr lang="zh-CN" altLang="en-US">
                <a:solidFill>
                  <a:prstClr val="black"/>
                </a:solidFill>
              </a:rPr>
              <a:t>是第一个出栈的数；</a:t>
            </a:r>
          </a:p>
        </p:txBody>
      </p:sp>
      <p:sp>
        <p:nvSpPr>
          <p:cNvPr id="8" name="矩形 7"/>
          <p:cNvSpPr/>
          <p:nvPr/>
        </p:nvSpPr>
        <p:spPr>
          <a:xfrm>
            <a:off x="487027" y="2767494"/>
            <a:ext cx="7456611" cy="446276"/>
          </a:xfrm>
          <a:prstGeom prst="rect">
            <a:avLst/>
          </a:prstGeom>
        </p:spPr>
        <p:txBody>
          <a:bodyPr wrap="square">
            <a:spAutoFit/>
          </a:bodyPr>
          <a:lstStyle/>
          <a:p>
            <a:pPr lvl="0"/>
            <a:r>
              <a:rPr lang="zh-CN" altLang="en-US">
                <a:solidFill>
                  <a:prstClr val="black"/>
                </a:solidFill>
              </a:rPr>
              <a:t>比</a:t>
            </a:r>
            <a:r>
              <a:rPr lang="en-US" altLang="zh-CN">
                <a:solidFill>
                  <a:prstClr val="black"/>
                </a:solidFill>
              </a:rPr>
              <a:t>k</a:t>
            </a:r>
            <a:r>
              <a:rPr lang="zh-CN" altLang="en-US">
                <a:solidFill>
                  <a:prstClr val="black"/>
                </a:solidFill>
              </a:rPr>
              <a:t>早进栈且晚出栈的有</a:t>
            </a:r>
            <a:r>
              <a:rPr lang="en-US" altLang="zh-CN">
                <a:solidFill>
                  <a:prstClr val="black"/>
                </a:solidFill>
              </a:rPr>
              <a:t>k-1</a:t>
            </a:r>
            <a:r>
              <a:rPr lang="zh-CN" altLang="en-US">
                <a:solidFill>
                  <a:prstClr val="black"/>
                </a:solidFill>
              </a:rPr>
              <a:t>个数，一共有</a:t>
            </a:r>
            <a:r>
              <a:rPr lang="en-US" altLang="zh-CN">
                <a:solidFill>
                  <a:prstClr val="black"/>
                </a:solidFill>
              </a:rPr>
              <a:t>f(k-1)</a:t>
            </a:r>
            <a:r>
              <a:rPr lang="zh-CN" altLang="en-US">
                <a:solidFill>
                  <a:prstClr val="black"/>
                </a:solidFill>
              </a:rPr>
              <a:t>种序列；</a:t>
            </a:r>
          </a:p>
        </p:txBody>
      </p:sp>
      <p:sp>
        <p:nvSpPr>
          <p:cNvPr id="9" name="矩形 8"/>
          <p:cNvSpPr/>
          <p:nvPr/>
        </p:nvSpPr>
        <p:spPr>
          <a:xfrm>
            <a:off x="478582" y="3243308"/>
            <a:ext cx="7390506" cy="446276"/>
          </a:xfrm>
          <a:prstGeom prst="rect">
            <a:avLst/>
          </a:prstGeom>
        </p:spPr>
        <p:txBody>
          <a:bodyPr wrap="square">
            <a:spAutoFit/>
          </a:bodyPr>
          <a:lstStyle/>
          <a:p>
            <a:pPr lvl="0"/>
            <a:r>
              <a:rPr lang="zh-CN" altLang="en-US">
                <a:solidFill>
                  <a:prstClr val="black"/>
                </a:solidFill>
              </a:rPr>
              <a:t>比</a:t>
            </a:r>
            <a:r>
              <a:rPr lang="en-US" altLang="zh-CN">
                <a:solidFill>
                  <a:prstClr val="black"/>
                </a:solidFill>
              </a:rPr>
              <a:t>k</a:t>
            </a:r>
            <a:r>
              <a:rPr lang="zh-CN" altLang="en-US">
                <a:solidFill>
                  <a:prstClr val="black"/>
                </a:solidFill>
              </a:rPr>
              <a:t>晚进栈且晚出栈的有</a:t>
            </a:r>
            <a:r>
              <a:rPr lang="en-US" altLang="zh-CN">
                <a:solidFill>
                  <a:prstClr val="black"/>
                </a:solidFill>
              </a:rPr>
              <a:t>n-k</a:t>
            </a:r>
            <a:r>
              <a:rPr lang="zh-CN" altLang="en-US">
                <a:solidFill>
                  <a:prstClr val="black"/>
                </a:solidFill>
              </a:rPr>
              <a:t>个数，一共有</a:t>
            </a:r>
            <a:r>
              <a:rPr lang="en-US" altLang="zh-CN">
                <a:solidFill>
                  <a:prstClr val="black"/>
                </a:solidFill>
              </a:rPr>
              <a:t>f(n-k)</a:t>
            </a:r>
            <a:r>
              <a:rPr lang="zh-CN" altLang="en-US">
                <a:solidFill>
                  <a:prstClr val="black"/>
                </a:solidFill>
              </a:rPr>
              <a:t>种序列。</a:t>
            </a:r>
          </a:p>
        </p:txBody>
      </p:sp>
      <p:sp>
        <p:nvSpPr>
          <p:cNvPr id="10" name="矩形 9"/>
          <p:cNvSpPr/>
          <p:nvPr/>
        </p:nvSpPr>
        <p:spPr>
          <a:xfrm>
            <a:off x="582727" y="3815617"/>
            <a:ext cx="6655692" cy="446276"/>
          </a:xfrm>
          <a:prstGeom prst="rect">
            <a:avLst/>
          </a:prstGeom>
        </p:spPr>
        <p:txBody>
          <a:bodyPr wrap="square">
            <a:spAutoFit/>
          </a:bodyPr>
          <a:lstStyle/>
          <a:p>
            <a:pPr lvl="0"/>
            <a:r>
              <a:rPr lang="zh-CN" altLang="en-US">
                <a:solidFill>
                  <a:prstClr val="black"/>
                </a:solidFill>
              </a:rPr>
              <a:t>所以一共有</a:t>
            </a:r>
            <a:r>
              <a:rPr lang="en-US" altLang="zh-CN">
                <a:solidFill>
                  <a:prstClr val="black"/>
                </a:solidFill>
              </a:rPr>
              <a:t>f(k-1)*f(n-k)</a:t>
            </a:r>
            <a:r>
              <a:rPr lang="zh-CN" altLang="en-US">
                <a:solidFill>
                  <a:prstClr val="black"/>
                </a:solidFill>
              </a:rPr>
              <a:t>种方案。</a:t>
            </a:r>
          </a:p>
        </p:txBody>
      </p:sp>
      <p:sp>
        <p:nvSpPr>
          <p:cNvPr id="11" name="矩形 10"/>
          <p:cNvSpPr/>
          <p:nvPr/>
        </p:nvSpPr>
        <p:spPr>
          <a:xfrm>
            <a:off x="598822" y="4351670"/>
            <a:ext cx="9672847" cy="446276"/>
          </a:xfrm>
          <a:prstGeom prst="rect">
            <a:avLst/>
          </a:prstGeom>
        </p:spPr>
        <p:txBody>
          <a:bodyPr wrap="square">
            <a:spAutoFit/>
          </a:bodyPr>
          <a:lstStyle/>
          <a:p>
            <a:pPr lvl="0"/>
            <a:r>
              <a:rPr lang="zh-CN" altLang="en-US">
                <a:solidFill>
                  <a:prstClr val="black"/>
                </a:solidFill>
              </a:rPr>
              <a:t>当</a:t>
            </a:r>
            <a:r>
              <a:rPr lang="en-US" altLang="zh-CN">
                <a:solidFill>
                  <a:prstClr val="black"/>
                </a:solidFill>
              </a:rPr>
              <a:t>k</a:t>
            </a:r>
            <a:r>
              <a:rPr lang="zh-CN" altLang="en-US">
                <a:solidFill>
                  <a:prstClr val="black"/>
                </a:solidFill>
              </a:rPr>
              <a:t>取不同值时，产生的出栈序列是相互独立的，所以将结果累加。</a:t>
            </a:r>
          </a:p>
        </p:txBody>
      </p:sp>
      <p:sp>
        <p:nvSpPr>
          <p:cNvPr id="12" name="矩形 11"/>
          <p:cNvSpPr/>
          <p:nvPr/>
        </p:nvSpPr>
        <p:spPr>
          <a:xfrm>
            <a:off x="598822" y="5446018"/>
            <a:ext cx="7964338" cy="446276"/>
          </a:xfrm>
          <a:prstGeom prst="rect">
            <a:avLst/>
          </a:prstGeom>
        </p:spPr>
        <p:txBody>
          <a:bodyPr wrap="square">
            <a:spAutoFit/>
          </a:bodyPr>
          <a:lstStyle/>
          <a:p>
            <a:pPr lvl="0"/>
            <a:r>
              <a:rPr lang="zh-CN" altLang="en-US">
                <a:solidFill>
                  <a:prstClr val="black"/>
                </a:solidFill>
              </a:rPr>
              <a:t>所以出栈序列总数</a:t>
            </a:r>
            <a:r>
              <a:rPr lang="en-US" altLang="zh-CN">
                <a:solidFill>
                  <a:prstClr val="black"/>
                </a:solidFill>
              </a:rPr>
              <a:t>f(n)=f(0)*f(n-1)+f(1)*f(n-2) + ... + f(n-1)f(0)</a:t>
            </a:r>
            <a:r>
              <a:rPr lang="zh-CN" altLang="en-US">
                <a:solidFill>
                  <a:prstClr val="black"/>
                </a:solidFill>
              </a:rPr>
              <a:t>。</a:t>
            </a:r>
          </a:p>
        </p:txBody>
      </p:sp>
    </p:spTree>
    <p:extLst>
      <p:ext uri="{BB962C8B-B14F-4D97-AF65-F5344CB8AC3E}">
        <p14:creationId xmlns:p14="http://schemas.microsoft.com/office/powerpoint/2010/main" val="3922848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2638" y="1125538"/>
            <a:ext cx="9649072" cy="2245102"/>
          </a:xfrm>
          <a:prstGeom prst="rect">
            <a:avLst/>
          </a:prstGeom>
        </p:spPr>
        <p:txBody>
          <a:bodyPr wrap="square">
            <a:spAutoFit/>
          </a:bodyPr>
          <a:lstStyle/>
          <a:p>
            <a:pPr>
              <a:lnSpc>
                <a:spcPct val="150000"/>
              </a:lnSpc>
            </a:pPr>
            <a:r>
              <a:rPr lang="en-US" altLang="zh-CN" sz="2400" u="sng" smtClean="0"/>
              <a:t>f(n</a:t>
            </a:r>
            <a:r>
              <a:rPr lang="en-US" altLang="zh-CN" sz="2400" u="sng"/>
              <a:t>)</a:t>
            </a:r>
            <a:r>
              <a:rPr lang="zh-CN" altLang="zh-CN" sz="2400" u="sng"/>
              <a:t>的递归</a:t>
            </a:r>
            <a:r>
              <a:rPr lang="zh-CN" altLang="zh-CN" sz="2400" u="sng" smtClean="0"/>
              <a:t>定义：</a:t>
            </a:r>
            <a:endParaRPr lang="zh-CN" altLang="zh-CN" sz="2400"/>
          </a:p>
          <a:p>
            <a:pPr>
              <a:lnSpc>
                <a:spcPct val="150000"/>
              </a:lnSpc>
            </a:pPr>
            <a:r>
              <a:rPr lang="zh-CN" altLang="zh-CN" sz="2400" u="sng"/>
              <a:t>当</a:t>
            </a:r>
            <a:r>
              <a:rPr lang="en-US" altLang="zh-CN" sz="2400" u="sng"/>
              <a:t>n=0</a:t>
            </a:r>
            <a:r>
              <a:rPr lang="zh-CN" altLang="zh-CN" sz="2400" u="sng"/>
              <a:t>或</a:t>
            </a:r>
            <a:r>
              <a:rPr lang="en-US" altLang="zh-CN" sz="2400" u="sng"/>
              <a:t>1</a:t>
            </a:r>
            <a:r>
              <a:rPr lang="zh-CN" altLang="zh-CN" sz="2400" u="sng"/>
              <a:t>时，</a:t>
            </a:r>
            <a:r>
              <a:rPr lang="en-US" altLang="zh-CN" sz="2400" u="sng"/>
              <a:t>f(n)=1</a:t>
            </a:r>
            <a:r>
              <a:rPr lang="zh-CN" altLang="zh-CN" sz="2400" u="sng"/>
              <a:t>；</a:t>
            </a:r>
            <a:endParaRPr lang="zh-CN" altLang="zh-CN" sz="2400"/>
          </a:p>
          <a:p>
            <a:pPr>
              <a:lnSpc>
                <a:spcPct val="150000"/>
              </a:lnSpc>
            </a:pPr>
            <a:r>
              <a:rPr lang="zh-CN" altLang="zh-CN" sz="2400" u="sng"/>
              <a:t>当</a:t>
            </a:r>
            <a:r>
              <a:rPr lang="en-US" altLang="zh-CN" sz="2400" u="sng"/>
              <a:t>n&gt;1</a:t>
            </a:r>
            <a:r>
              <a:rPr lang="zh-CN" altLang="zh-CN" sz="2400" u="sng"/>
              <a:t>时，</a:t>
            </a:r>
            <a:r>
              <a:rPr lang="en-US" altLang="zh-CN" sz="2400" u="sng"/>
              <a:t>f(n)=f(0)*f(n-1)+f(1)*f(n-2) + ... + f(n-1)f(0)</a:t>
            </a:r>
            <a:r>
              <a:rPr lang="zh-CN" altLang="zh-CN" sz="2400" u="sng"/>
              <a:t>。</a:t>
            </a:r>
            <a:endParaRPr lang="zh-CN" altLang="zh-CN" sz="2400"/>
          </a:p>
          <a:p>
            <a:pPr>
              <a:lnSpc>
                <a:spcPct val="150000"/>
              </a:lnSpc>
            </a:pPr>
            <a:r>
              <a:rPr lang="zh-CN" altLang="zh-CN" sz="2400"/>
              <a:t>可以</a:t>
            </a:r>
            <a:r>
              <a:rPr lang="zh-CN" altLang="zh-CN" sz="2400" smtClean="0"/>
              <a:t>证明</a:t>
            </a:r>
            <a:r>
              <a:rPr lang="zh-CN" altLang="en-US" sz="2400" smtClean="0"/>
              <a:t>，</a:t>
            </a:r>
            <a:r>
              <a:rPr lang="en-US" altLang="zh-CN" sz="2400" smtClean="0"/>
              <a:t>f(n</a:t>
            </a:r>
            <a:r>
              <a:rPr lang="en-US" altLang="zh-CN" sz="2400"/>
              <a:t>)</a:t>
            </a:r>
            <a:r>
              <a:rPr lang="zh-CN" altLang="zh-CN" sz="2400"/>
              <a:t>即为卡特兰数：</a:t>
            </a:r>
            <a:endParaRPr lang="zh-CN" altLang="en-US" sz="2400"/>
          </a:p>
        </p:txBody>
      </p:sp>
      <mc:AlternateContent xmlns:mc="http://schemas.openxmlformats.org/markup-compatibility/2006" xmlns:a14="http://schemas.microsoft.com/office/drawing/2010/main">
        <mc:Choice Requires="a14">
          <p:sp>
            <p:nvSpPr>
              <p:cNvPr id="5" name="矩形 4"/>
              <p:cNvSpPr/>
              <p:nvPr/>
            </p:nvSpPr>
            <p:spPr>
              <a:xfrm>
                <a:off x="6206111" y="3069754"/>
                <a:ext cx="3208699" cy="829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i="1">
                              <a:latin typeface="Cambria Math"/>
                            </a:rPr>
                          </m:ctrlPr>
                        </m:fPr>
                        <m:num>
                          <m:r>
                            <a:rPr lang="en-US" altLang="zh-CN">
                              <a:latin typeface="Cambria Math"/>
                            </a:rPr>
                            <m:t>1</m:t>
                          </m:r>
                        </m:num>
                        <m:den>
                          <m:r>
                            <a:rPr lang="en-US" altLang="zh-CN" i="1">
                              <a:latin typeface="Cambria Math"/>
                            </a:rPr>
                            <m:t>𝑛</m:t>
                          </m:r>
                          <m:r>
                            <a:rPr lang="en-US" altLang="zh-CN">
                              <a:latin typeface="Cambria Math"/>
                            </a:rPr>
                            <m:t>+1</m:t>
                          </m:r>
                        </m:den>
                      </m:f>
                      <m:sSubSup>
                        <m:sSubSupPr>
                          <m:ctrlPr>
                            <a:rPr lang="zh-CN" altLang="zh-CN" i="1">
                              <a:latin typeface="Cambria Math"/>
                            </a:rPr>
                          </m:ctrlPr>
                        </m:sSubSupPr>
                        <m:e>
                          <m:r>
                            <a:rPr lang="en-US" altLang="zh-CN" i="1">
                              <a:latin typeface="Cambria Math"/>
                            </a:rPr>
                            <m:t>𝐶</m:t>
                          </m:r>
                        </m:e>
                        <m:sub>
                          <m:r>
                            <a:rPr lang="en-US" altLang="zh-CN">
                              <a:latin typeface="Cambria Math"/>
                            </a:rPr>
                            <m:t>2</m:t>
                          </m:r>
                          <m:r>
                            <a:rPr lang="en-US" altLang="zh-CN" i="1">
                              <a:latin typeface="Cambria Math"/>
                            </a:rPr>
                            <m:t>𝑛</m:t>
                          </m:r>
                          <m:r>
                            <a:rPr lang="en-US" altLang="zh-CN" i="1">
                              <a:latin typeface="Cambria Math"/>
                            </a:rPr>
                            <m:t>  </m:t>
                          </m:r>
                        </m:sub>
                        <m:sup>
                          <m:r>
                            <a:rPr lang="en-US" altLang="zh-CN" i="1">
                              <a:latin typeface="Cambria Math"/>
                            </a:rPr>
                            <m:t>𝑛</m:t>
                          </m:r>
                        </m:sup>
                      </m:sSubSup>
                      <m:r>
                        <a:rPr lang="en-US" altLang="zh-CN">
                          <a:latin typeface="Cambria Math"/>
                        </a:rPr>
                        <m:t>=</m:t>
                      </m:r>
                      <m:f>
                        <m:fPr>
                          <m:ctrlPr>
                            <a:rPr lang="zh-CN" altLang="zh-CN" i="1">
                              <a:latin typeface="Cambria Math"/>
                            </a:rPr>
                          </m:ctrlPr>
                        </m:fPr>
                        <m:num>
                          <m:d>
                            <m:dPr>
                              <m:ctrlPr>
                                <a:rPr lang="zh-CN" altLang="zh-CN" i="1">
                                  <a:latin typeface="Cambria Math"/>
                                </a:rPr>
                              </m:ctrlPr>
                            </m:dPr>
                            <m:e>
                              <m:r>
                                <a:rPr lang="en-US" altLang="zh-CN">
                                  <a:latin typeface="Cambria Math"/>
                                </a:rPr>
                                <m:t>2</m:t>
                              </m:r>
                              <m:r>
                                <m:rPr>
                                  <m:sty m:val="p"/>
                                </m:rPr>
                                <a:rPr lang="en-US" altLang="zh-CN">
                                  <a:latin typeface="Cambria Math"/>
                                </a:rPr>
                                <m:t>n</m:t>
                              </m:r>
                            </m:e>
                          </m:d>
                          <m:r>
                            <a:rPr lang="en-US" altLang="zh-CN">
                              <a:latin typeface="Cambria Math"/>
                            </a:rPr>
                            <m:t>!</m:t>
                          </m:r>
                        </m:num>
                        <m:den>
                          <m:d>
                            <m:dPr>
                              <m:ctrlPr>
                                <a:rPr lang="zh-CN" altLang="zh-CN" i="1">
                                  <a:latin typeface="Cambria Math"/>
                                </a:rPr>
                              </m:ctrlPr>
                            </m:dPr>
                            <m:e>
                              <m:r>
                                <a:rPr lang="en-US" altLang="zh-CN" i="1">
                                  <a:latin typeface="Cambria Math"/>
                                </a:rPr>
                                <m:t>𝑛</m:t>
                              </m:r>
                              <m:r>
                                <a:rPr lang="en-US" altLang="zh-CN">
                                  <a:latin typeface="Cambria Math"/>
                                </a:rPr>
                                <m:t>+1</m:t>
                              </m:r>
                            </m:e>
                          </m:d>
                          <m:r>
                            <a:rPr lang="en-US" altLang="zh-CN">
                              <a:latin typeface="Cambria Math"/>
                            </a:rPr>
                            <m:t>!</m:t>
                          </m:r>
                          <m:r>
                            <m:rPr>
                              <m:sty m:val="p"/>
                            </m:rPr>
                            <a:rPr lang="en-US" altLang="zh-CN">
                              <a:latin typeface="Cambria Math"/>
                            </a:rPr>
                            <m:t>n</m:t>
                          </m:r>
                          <m:r>
                            <a:rPr lang="en-US" altLang="zh-CN">
                              <a:latin typeface="Cambria Math"/>
                            </a:rPr>
                            <m:t>!</m:t>
                          </m:r>
                        </m:den>
                      </m:f>
                    </m:oMath>
                  </m:oMathPara>
                </a14:m>
                <a:endParaRPr lang="zh-CN" altLang="zh-CN"/>
              </a:p>
            </p:txBody>
          </p:sp>
        </mc:Choice>
        <mc:Fallback xmlns="">
          <p:sp>
            <p:nvSpPr>
              <p:cNvPr id="5" name="矩形 4"/>
              <p:cNvSpPr>
                <a:spLocks noRot="1" noChangeAspect="1" noMove="1" noResize="1" noEditPoints="1" noAdjustHandles="1" noChangeArrowheads="1" noChangeShapeType="1" noTextEdit="1"/>
              </p:cNvSpPr>
              <p:nvPr/>
            </p:nvSpPr>
            <p:spPr>
              <a:xfrm>
                <a:off x="6206111" y="3069754"/>
                <a:ext cx="3208699" cy="829266"/>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Rectangle 1"/>
          <p:cNvSpPr>
            <a:spLocks noChangeArrowheads="1"/>
          </p:cNvSpPr>
          <p:nvPr/>
        </p:nvSpPr>
        <p:spPr bwMode="auto">
          <a:xfrm>
            <a:off x="969552" y="3885259"/>
            <a:ext cx="7323509"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catalan(</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catalan(i)*catalan(n-i-</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标题 2"/>
          <p:cNvSpPr>
            <a:spLocks noGrp="1"/>
          </p:cNvSpPr>
          <p:nvPr>
            <p:ph type="title"/>
          </p:nvPr>
        </p:nvSpPr>
        <p:spPr/>
        <p:txBody>
          <a:bodyPr>
            <a:normAutofit fontScale="90000"/>
          </a:bodyPr>
          <a:lstStyle/>
          <a:p>
            <a:r>
              <a:rPr lang="zh-CN" altLang="en-US" smtClean="0"/>
              <a:t>出栈的不同序列</a:t>
            </a:r>
            <a:endParaRPr lang="zh-CN" altLang="en-US"/>
          </a:p>
        </p:txBody>
      </p:sp>
    </p:spTree>
    <p:extLst>
      <p:ext uri="{BB962C8B-B14F-4D97-AF65-F5344CB8AC3E}">
        <p14:creationId xmlns:p14="http://schemas.microsoft.com/office/powerpoint/2010/main" val="409059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把</a:t>
            </a:r>
            <a:r>
              <a:rPr lang="zh-CN" altLang="en-US"/>
              <a:t>树分解为三个部分：树 干、左边的小树、右边的小</a:t>
            </a:r>
            <a:r>
              <a:rPr lang="zh-CN" altLang="en-US" smtClean="0"/>
              <a:t>树</a:t>
            </a:r>
            <a:endParaRPr lang="en-US" altLang="zh-CN" smtClean="0"/>
          </a:p>
          <a:p>
            <a:r>
              <a:rPr lang="zh-CN" altLang="en-US" smtClean="0"/>
              <a:t> </a:t>
            </a:r>
            <a:r>
              <a:rPr lang="zh-CN" altLang="en-US"/>
              <a:t>分解</a:t>
            </a:r>
            <a:r>
              <a:rPr lang="zh-CN" altLang="en-US" smtClean="0"/>
              <a:t>后符合</a:t>
            </a:r>
            <a:r>
              <a:rPr lang="zh-CN" altLang="en-US"/>
              <a:t>递归的定义：对自身的调用 </a:t>
            </a:r>
          </a:p>
        </p:txBody>
      </p:sp>
      <p:sp>
        <p:nvSpPr>
          <p:cNvPr id="3" name="标题 2"/>
          <p:cNvSpPr>
            <a:spLocks noGrp="1"/>
          </p:cNvSpPr>
          <p:nvPr>
            <p:ph type="title"/>
          </p:nvPr>
        </p:nvSpPr>
        <p:spPr/>
        <p:txBody>
          <a:bodyPr>
            <a:normAutofit fontScale="90000"/>
          </a:bodyPr>
          <a:lstStyle/>
          <a:p>
            <a:r>
              <a:rPr lang="zh-CN" altLang="en-US"/>
              <a:t>分形树：自相似递归</a:t>
            </a:r>
            <a:r>
              <a:rPr lang="zh-CN" altLang="en-US" smtClean="0"/>
              <a:t>图形</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2781722"/>
            <a:ext cx="8064896" cy="2991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793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分形树的定义</a:t>
            </a:r>
            <a:endParaRPr lang="zh-CN" altLang="en-US"/>
          </a:p>
        </p:txBody>
      </p:sp>
      <p:sp>
        <p:nvSpPr>
          <p:cNvPr id="4" name="Rectangle 1"/>
          <p:cNvSpPr>
            <a:spLocks noChangeArrowheads="1"/>
          </p:cNvSpPr>
          <p:nvPr/>
        </p:nvSpPr>
        <p:spPr bwMode="auto">
          <a:xfrm>
            <a:off x="1380966" y="2971421"/>
            <a:ext cx="8712968" cy="3139321"/>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tree(</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branch_len</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t.pendown()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t.forward(branch_len)</a:t>
            </a:r>
            <a:b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t.penup()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branch_len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t.left(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tree(branch_len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t.right(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40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tree(branch_len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t.left(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t.backward(branch_len)</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1383344" y="987193"/>
            <a:ext cx="9793088" cy="1862048"/>
          </a:xfrm>
          <a:prstGeom prst="rect">
            <a:avLst/>
          </a:prstGeom>
        </p:spPr>
        <p:txBody>
          <a:bodyPr wrap="square">
            <a:spAutoFit/>
          </a:bodyPr>
          <a:lstStyle/>
          <a:p>
            <a:r>
              <a:rPr lang="zh-CN" altLang="en-US" smtClean="0"/>
              <a:t>当</a:t>
            </a:r>
            <a:r>
              <a:rPr lang="en-US" altLang="zh-CN" smtClean="0"/>
              <a:t>branch_len&lt;=5</a:t>
            </a:r>
            <a:r>
              <a:rPr lang="zh-CN" altLang="en-US" smtClean="0"/>
              <a:t>时，树只含一个树干长度为</a:t>
            </a:r>
            <a:r>
              <a:rPr lang="en-US" altLang="zh-CN" smtClean="0"/>
              <a:t>branch_len</a:t>
            </a:r>
            <a:r>
              <a:rPr lang="zh-CN" altLang="en-US" smtClean="0"/>
              <a:t>的树干；</a:t>
            </a:r>
            <a:endParaRPr lang="en-US" altLang="zh-CN" smtClean="0"/>
          </a:p>
          <a:p>
            <a:r>
              <a:rPr lang="zh-CN" altLang="en-US" smtClean="0"/>
              <a:t>否则由</a:t>
            </a:r>
            <a:r>
              <a:rPr lang="en-US" altLang="zh-CN" smtClean="0"/>
              <a:t>3</a:t>
            </a:r>
            <a:r>
              <a:rPr lang="zh-CN" altLang="en-US" smtClean="0"/>
              <a:t>部分构成：</a:t>
            </a:r>
            <a:endParaRPr lang="en-US" altLang="zh-CN" smtClean="0"/>
          </a:p>
          <a:p>
            <a:r>
              <a:rPr lang="zh-CN" altLang="en-US" smtClean="0"/>
              <a:t>（</a:t>
            </a:r>
            <a:r>
              <a:rPr lang="en-US" altLang="zh-CN"/>
              <a:t>1</a:t>
            </a:r>
            <a:r>
              <a:rPr lang="zh-CN" altLang="en-US" smtClean="0"/>
              <a:t>）长度为</a:t>
            </a:r>
            <a:r>
              <a:rPr lang="en-US" altLang="zh-CN"/>
              <a:t>branch_len</a:t>
            </a:r>
            <a:r>
              <a:rPr lang="zh-CN" altLang="en-US"/>
              <a:t>的</a:t>
            </a:r>
            <a:r>
              <a:rPr lang="zh-CN" altLang="en-US" smtClean="0"/>
              <a:t>树干；</a:t>
            </a:r>
            <a:endParaRPr lang="en-US" altLang="zh-CN"/>
          </a:p>
          <a:p>
            <a:r>
              <a:rPr lang="zh-CN" altLang="en-US" smtClean="0"/>
              <a:t>（</a:t>
            </a:r>
            <a:r>
              <a:rPr lang="en-US" altLang="zh-CN" smtClean="0"/>
              <a:t>2</a:t>
            </a:r>
            <a:r>
              <a:rPr lang="zh-CN" altLang="en-US" smtClean="0"/>
              <a:t>）树干末端左偏</a:t>
            </a:r>
            <a:r>
              <a:rPr lang="en-US" altLang="zh-CN" smtClean="0"/>
              <a:t>20</a:t>
            </a:r>
            <a:r>
              <a:rPr lang="zh-CN" altLang="en-US" smtClean="0"/>
              <a:t>度生长的一棵长度为</a:t>
            </a:r>
            <a:r>
              <a:rPr lang="en-US" altLang="zh-CN" smtClean="0"/>
              <a:t>branch_len</a:t>
            </a:r>
            <a:r>
              <a:rPr lang="en-US" altLang="zh-CN" smtClean="0">
                <a:solidFill>
                  <a:srgbClr val="FF0000"/>
                </a:solidFill>
              </a:rPr>
              <a:t>-5</a:t>
            </a:r>
            <a:r>
              <a:rPr lang="zh-CN" altLang="en-US" smtClean="0"/>
              <a:t>的</a:t>
            </a:r>
            <a:r>
              <a:rPr lang="zh-CN" altLang="en-US"/>
              <a:t>一</a:t>
            </a:r>
            <a:r>
              <a:rPr lang="zh-CN" altLang="en-US" smtClean="0"/>
              <a:t>棵小树；</a:t>
            </a:r>
            <a:endParaRPr lang="en-US" altLang="zh-CN" smtClean="0"/>
          </a:p>
          <a:p>
            <a:r>
              <a:rPr lang="zh-CN" altLang="en-US" smtClean="0"/>
              <a:t>（</a:t>
            </a:r>
            <a:r>
              <a:rPr lang="en-US" altLang="zh-CN" smtClean="0"/>
              <a:t>3</a:t>
            </a:r>
            <a:r>
              <a:rPr lang="zh-CN" altLang="en-US" smtClean="0"/>
              <a:t>）</a:t>
            </a:r>
            <a:r>
              <a:rPr lang="zh-CN" altLang="en-US"/>
              <a:t>树干</a:t>
            </a:r>
            <a:r>
              <a:rPr lang="zh-CN" altLang="en-US" smtClean="0"/>
              <a:t>末端右偏</a:t>
            </a:r>
            <a:r>
              <a:rPr lang="en-US" altLang="zh-CN"/>
              <a:t>20</a:t>
            </a:r>
            <a:r>
              <a:rPr lang="zh-CN" altLang="en-US"/>
              <a:t>度生长的一棵长度为</a:t>
            </a:r>
            <a:r>
              <a:rPr lang="en-US" altLang="zh-CN"/>
              <a:t>branch_len</a:t>
            </a:r>
            <a:r>
              <a:rPr lang="en-US" altLang="zh-CN">
                <a:solidFill>
                  <a:srgbClr val="FF0000"/>
                </a:solidFill>
              </a:rPr>
              <a:t>-5</a:t>
            </a:r>
            <a:r>
              <a:rPr lang="zh-CN" altLang="en-US"/>
              <a:t>的一棵小</a:t>
            </a:r>
            <a:r>
              <a:rPr lang="zh-CN" altLang="en-US" smtClean="0"/>
              <a:t>树；</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286" y="2845632"/>
            <a:ext cx="409575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a:xfrm>
            <a:off x="10631710" y="2493690"/>
            <a:ext cx="914400" cy="612648"/>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O(2</a:t>
            </a:r>
            <a:r>
              <a:rPr lang="en-US" altLang="zh-CN" baseline="30000" smtClean="0"/>
              <a:t>n</a:t>
            </a:r>
            <a:r>
              <a:rPr lang="en-US" altLang="zh-CN" smtClean="0"/>
              <a:t>)</a:t>
            </a:r>
            <a:endParaRPr lang="zh-CN" altLang="en-US"/>
          </a:p>
        </p:txBody>
      </p:sp>
    </p:spTree>
    <p:extLst>
      <p:ext uri="{BB962C8B-B14F-4D97-AF65-F5344CB8AC3E}">
        <p14:creationId xmlns:p14="http://schemas.microsoft.com/office/powerpoint/2010/main" val="2129662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谢尔宾斯基</a:t>
            </a:r>
            <a:r>
              <a:rPr lang="zh-CN" altLang="en-US" smtClean="0"/>
              <a:t>三角形</a:t>
            </a:r>
            <a:endParaRPr lang="zh-CN" altLang="en-US"/>
          </a:p>
        </p:txBody>
      </p:sp>
      <p:sp>
        <p:nvSpPr>
          <p:cNvPr id="4" name="矩形 3"/>
          <p:cNvSpPr/>
          <p:nvPr/>
        </p:nvSpPr>
        <p:spPr>
          <a:xfrm>
            <a:off x="622598" y="1053530"/>
            <a:ext cx="11305256" cy="1154162"/>
          </a:xfrm>
          <a:prstGeom prst="rect">
            <a:avLst/>
          </a:prstGeom>
        </p:spPr>
        <p:txBody>
          <a:bodyPr wrap="square">
            <a:spAutoFit/>
          </a:bodyPr>
          <a:lstStyle/>
          <a:p>
            <a:r>
              <a:rPr lang="en-US" altLang="zh-CN"/>
              <a:t>1</a:t>
            </a:r>
            <a:r>
              <a:rPr lang="zh-CN" altLang="en-US" smtClean="0"/>
              <a:t>）当</a:t>
            </a:r>
            <a:r>
              <a:rPr lang="en-US" altLang="zh-CN"/>
              <a:t>degree=0</a:t>
            </a:r>
            <a:r>
              <a:rPr lang="zh-CN" altLang="en-US"/>
              <a:t>，谢尔宾斯基</a:t>
            </a:r>
            <a:r>
              <a:rPr lang="zh-CN" altLang="en-US" smtClean="0"/>
              <a:t>三角形为一</a:t>
            </a:r>
            <a:r>
              <a:rPr lang="zh-CN" altLang="en-US"/>
              <a:t>个</a:t>
            </a:r>
            <a:r>
              <a:rPr lang="zh-CN" altLang="en-US" smtClean="0"/>
              <a:t>等边三角形（递归</a:t>
            </a:r>
            <a:r>
              <a:rPr lang="zh-CN" altLang="en-US"/>
              <a:t>基本结束</a:t>
            </a:r>
            <a:r>
              <a:rPr lang="zh-CN" altLang="en-US" smtClean="0"/>
              <a:t>条件）</a:t>
            </a:r>
            <a:endParaRPr lang="zh-CN" altLang="en-US"/>
          </a:p>
          <a:p>
            <a:r>
              <a:rPr lang="en-US" altLang="zh-CN" smtClean="0"/>
              <a:t>2</a:t>
            </a:r>
            <a:r>
              <a:rPr lang="zh-CN" altLang="en-US" smtClean="0"/>
              <a:t>）</a:t>
            </a:r>
            <a:r>
              <a:rPr lang="en-US" altLang="zh-CN" smtClean="0"/>
              <a:t>degree=n</a:t>
            </a:r>
            <a:r>
              <a:rPr lang="zh-CN" altLang="en-US" smtClean="0"/>
              <a:t>，谢尔宾斯基三角形由</a:t>
            </a:r>
            <a:r>
              <a:rPr lang="en-US" altLang="zh-CN"/>
              <a:t>3</a:t>
            </a:r>
            <a:r>
              <a:rPr lang="zh-CN" altLang="en-US"/>
              <a:t>个</a:t>
            </a:r>
            <a:r>
              <a:rPr lang="en-US" altLang="zh-CN"/>
              <a:t>degree=n-1</a:t>
            </a:r>
            <a:r>
              <a:rPr lang="zh-CN" altLang="en-US"/>
              <a:t>的三角形按照品字形拼叠而</a:t>
            </a:r>
            <a:r>
              <a:rPr lang="zh-CN" altLang="en-US" smtClean="0"/>
              <a:t>成，且</a:t>
            </a:r>
            <a:r>
              <a:rPr lang="en-US" altLang="zh-CN" smtClean="0"/>
              <a:t>degree=n-1</a:t>
            </a:r>
            <a:r>
              <a:rPr lang="zh-CN" altLang="en-US"/>
              <a:t>的三角形边长均为 </a:t>
            </a:r>
            <a:r>
              <a:rPr lang="en-US" altLang="zh-CN"/>
              <a:t>degree=n</a:t>
            </a:r>
            <a:r>
              <a:rPr lang="zh-CN" altLang="en-US"/>
              <a:t>的三角形的一半（规模减小）。 </a:t>
            </a:r>
          </a:p>
        </p:txBody>
      </p:sp>
      <p:sp>
        <p:nvSpPr>
          <p:cNvPr id="5" name="Rectangle 3"/>
          <p:cNvSpPr>
            <a:spLocks noChangeArrowheads="1"/>
          </p:cNvSpPr>
          <p:nvPr/>
        </p:nvSpPr>
        <p:spPr bwMode="auto">
          <a:xfrm>
            <a:off x="118542" y="2207692"/>
            <a:ext cx="6984776" cy="427809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sierpinski(points,</a:t>
            </a:r>
            <a:r>
              <a:rPr kumimoji="0" lang="zh-CN" altLang="zh-CN" sz="1600" b="0" i="0" u="none" strike="noStrike" cap="none" normalizeH="0" baseline="0" smtClean="0">
                <a:ln>
                  <a:noFill/>
                </a:ln>
                <a:solidFill>
                  <a:srgbClr val="FF0000"/>
                </a:solidFill>
                <a:effectLst/>
                <a:latin typeface="Consolas" pitchFamily="49" charset="0"/>
                <a:ea typeface="宋体" pitchFamily="2" charset="-122"/>
                <a:cs typeface="宋体" pitchFamily="2" charset="-122"/>
              </a:rPr>
              <a:t>degree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,myTurtle):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colormap =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'blue'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'red'</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'green'</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'white'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'yellow'</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'violet'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'orange'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drawTriangle(points,colormap[degree],myTurtle)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degree &gt;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sierpinski([points[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getMid(points[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getMid(points[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degree-</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myTurtle)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sierpinski([points[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getMid(points[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getMid(points[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degree-</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myTurtle)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sierpinski([points[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getMid(points[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getMid(points[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degree-</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myTurtle)</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350" y="3698354"/>
            <a:ext cx="42767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a:spLocks noChangeArrowheads="1"/>
          </p:cNvSpPr>
          <p:nvPr/>
        </p:nvSpPr>
        <p:spPr bwMode="auto">
          <a:xfrm>
            <a:off x="6671270" y="2207692"/>
            <a:ext cx="5464140" cy="1569660"/>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main():</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myTurtle = turtle.Turtle()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myWin = turtle.Screen()</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myPoints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200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200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200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sierpinski(myPoints,</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3</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,myTurtle)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myWin.exitonclick()</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圆角矩形标注 6"/>
          <p:cNvSpPr/>
          <p:nvPr/>
        </p:nvSpPr>
        <p:spPr>
          <a:xfrm>
            <a:off x="10631710" y="2207692"/>
            <a:ext cx="914400" cy="612648"/>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O(3</a:t>
            </a:r>
            <a:r>
              <a:rPr lang="en-US" altLang="zh-CN" baseline="30000" smtClean="0"/>
              <a:t>n</a:t>
            </a:r>
            <a:r>
              <a:rPr lang="en-US" altLang="zh-CN" smtClean="0"/>
              <a:t>)</a:t>
            </a:r>
            <a:endParaRPr lang="zh-CN" altLang="en-US"/>
          </a:p>
        </p:txBody>
      </p:sp>
    </p:spTree>
    <p:extLst>
      <p:ext uri="{BB962C8B-B14F-4D97-AF65-F5344CB8AC3E}">
        <p14:creationId xmlns:p14="http://schemas.microsoft.com/office/powerpoint/2010/main" val="8158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能</a:t>
            </a:r>
            <a:r>
              <a:rPr lang="zh-CN" altLang="en-US"/>
              <a:t>得到清晰而准确的</a:t>
            </a:r>
            <a:r>
              <a:rPr lang="zh-CN" altLang="en-US">
                <a:solidFill>
                  <a:srgbClr val="FF0000"/>
                </a:solidFill>
              </a:rPr>
              <a:t>问题求解方法的递归</a:t>
            </a:r>
            <a:r>
              <a:rPr lang="zh-CN" altLang="en-US" smtClean="0">
                <a:solidFill>
                  <a:srgbClr val="FF0000"/>
                </a:solidFill>
              </a:rPr>
              <a:t>定义</a:t>
            </a:r>
            <a:endParaRPr lang="en-US" altLang="zh-CN" smtClean="0"/>
          </a:p>
          <a:p>
            <a:r>
              <a:rPr lang="zh-CN" altLang="en-US" smtClean="0"/>
              <a:t>递归函数</a:t>
            </a:r>
            <a:r>
              <a:rPr lang="zh-CN" altLang="en-US"/>
              <a:t>的</a:t>
            </a:r>
            <a:r>
              <a:rPr lang="zh-CN" altLang="en-US" smtClean="0"/>
              <a:t>设计就</a:t>
            </a:r>
            <a:r>
              <a:rPr lang="zh-CN" altLang="en-US"/>
              <a:t>迎刃而解</a:t>
            </a:r>
            <a:r>
              <a:rPr lang="zh-CN" altLang="en-US" smtClean="0"/>
              <a:t>。</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递归算法设计方法</a:t>
            </a:r>
            <a:endParaRPr lang="zh-CN" altLang="en-US"/>
          </a:p>
        </p:txBody>
      </p:sp>
      <p:sp>
        <p:nvSpPr>
          <p:cNvPr id="4" name="TextBox 3"/>
          <p:cNvSpPr txBox="1"/>
          <p:nvPr/>
        </p:nvSpPr>
        <p:spPr>
          <a:xfrm>
            <a:off x="766614" y="3851827"/>
            <a:ext cx="10394192" cy="461665"/>
          </a:xfrm>
          <a:prstGeom prst="rect">
            <a:avLst/>
          </a:prstGeom>
          <a:noFill/>
        </p:spPr>
        <p:txBody>
          <a:bodyPr wrap="none" rtlCol="0">
            <a:spAutoFit/>
          </a:bodyPr>
          <a:lstStyle/>
          <a:p>
            <a:r>
              <a:rPr lang="zh-CN" altLang="en-US" sz="2400" b="1" dirty="0" smtClean="0">
                <a:solidFill>
                  <a:srgbClr val="FF0000"/>
                </a:solidFill>
              </a:rPr>
              <a:t>求解递归函数的关键是在于：得到一个清晰和正确的解决方案的递归定义。</a:t>
            </a:r>
            <a:endParaRPr lang="zh-CN" altLang="en-US" sz="2400" b="1" dirty="0">
              <a:solidFill>
                <a:srgbClr val="FF0000"/>
              </a:solidFill>
            </a:endParaRPr>
          </a:p>
        </p:txBody>
      </p:sp>
    </p:spTree>
    <p:extLst>
      <p:ext uri="{BB962C8B-B14F-4D97-AF65-F5344CB8AC3E}">
        <p14:creationId xmlns:p14="http://schemas.microsoft.com/office/powerpoint/2010/main" val="659255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递归函数的内容包含</a:t>
            </a:r>
            <a:r>
              <a:rPr lang="zh-CN" altLang="en-US"/>
              <a:t>两大部分：</a:t>
            </a:r>
          </a:p>
          <a:p>
            <a:pPr lvl="1"/>
            <a:r>
              <a:rPr lang="zh-CN" altLang="en-US" smtClean="0"/>
              <a:t>不用</a:t>
            </a:r>
            <a:r>
              <a:rPr lang="zh-CN" altLang="en-US"/>
              <a:t>递归即可处理的基本情况的处理，即递归出口部分。</a:t>
            </a:r>
          </a:p>
          <a:p>
            <a:pPr lvl="1"/>
            <a:r>
              <a:rPr lang="zh-CN" altLang="en-US" smtClean="0"/>
              <a:t>将</a:t>
            </a:r>
            <a:r>
              <a:rPr lang="zh-CN" altLang="en-US"/>
              <a:t>特定规模的问题求解分解为一个或多个小规模同等问题求解的通用规则。</a:t>
            </a:r>
          </a:p>
          <a:p>
            <a:endParaRPr lang="zh-CN" altLang="en-US"/>
          </a:p>
        </p:txBody>
      </p:sp>
      <p:sp>
        <p:nvSpPr>
          <p:cNvPr id="3" name="标题 2"/>
          <p:cNvSpPr>
            <a:spLocks noGrp="1"/>
          </p:cNvSpPr>
          <p:nvPr>
            <p:ph type="title"/>
          </p:nvPr>
        </p:nvSpPr>
        <p:spPr/>
        <p:txBody>
          <a:bodyPr>
            <a:normAutofit fontScale="90000"/>
          </a:bodyPr>
          <a:lstStyle/>
          <a:p>
            <a:r>
              <a:rPr lang="zh-CN" altLang="en-US" smtClean="0"/>
              <a:t>递归函数的特点</a:t>
            </a:r>
            <a:endParaRPr lang="zh-CN" altLang="en-US"/>
          </a:p>
        </p:txBody>
      </p:sp>
    </p:spTree>
    <p:extLst>
      <p:ext uri="{BB962C8B-B14F-4D97-AF65-F5344CB8AC3E}">
        <p14:creationId xmlns:p14="http://schemas.microsoft.com/office/powerpoint/2010/main" val="277384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
        <p:nvSpPr>
          <p:cNvPr id="6" name="圆角矩形 5"/>
          <p:cNvSpPr/>
          <p:nvPr/>
        </p:nvSpPr>
        <p:spPr>
          <a:xfrm>
            <a:off x="2105969" y="1394167"/>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5</a:t>
            </a:r>
            <a:endParaRPr lang="zh-CN" altLang="en-US" sz="3600" b="1" dirty="0">
              <a:solidFill>
                <a:prstClr val="black"/>
              </a:solidFill>
            </a:endParaRPr>
          </a:p>
        </p:txBody>
      </p:sp>
      <p:sp>
        <p:nvSpPr>
          <p:cNvPr id="7" name="圆角矩形 6"/>
          <p:cNvSpPr/>
          <p:nvPr/>
        </p:nvSpPr>
        <p:spPr>
          <a:xfrm>
            <a:off x="2102418" y="3279262"/>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7</a:t>
            </a:r>
            <a:endParaRPr lang="zh-CN" altLang="en-US" sz="3600" b="1" dirty="0">
              <a:solidFill>
                <a:prstClr val="black"/>
              </a:solidFill>
            </a:endParaRPr>
          </a:p>
        </p:txBody>
      </p:sp>
      <p:sp>
        <p:nvSpPr>
          <p:cNvPr id="8" name="圆角矩形 7"/>
          <p:cNvSpPr/>
          <p:nvPr/>
        </p:nvSpPr>
        <p:spPr>
          <a:xfrm>
            <a:off x="3094791" y="2330091"/>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递归回溯法</a:t>
            </a:r>
          </a:p>
        </p:txBody>
      </p:sp>
      <p:sp>
        <p:nvSpPr>
          <p:cNvPr id="10" name="圆角矩形 9"/>
          <p:cNvSpPr/>
          <p:nvPr/>
        </p:nvSpPr>
        <p:spPr>
          <a:xfrm>
            <a:off x="3094791" y="3279593"/>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递归算法性能分析</a:t>
            </a:r>
          </a:p>
        </p:txBody>
      </p:sp>
      <p:sp>
        <p:nvSpPr>
          <p:cNvPr id="11" name="圆角矩形 10"/>
          <p:cNvSpPr/>
          <p:nvPr/>
        </p:nvSpPr>
        <p:spPr>
          <a:xfrm>
            <a:off x="2102418" y="2330088"/>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6</a:t>
            </a:r>
            <a:endParaRPr lang="zh-CN" altLang="en-US" sz="3600" b="1" dirty="0">
              <a:solidFill>
                <a:prstClr val="black"/>
              </a:solidFill>
            </a:endParaRPr>
          </a:p>
        </p:txBody>
      </p:sp>
      <p:sp>
        <p:nvSpPr>
          <p:cNvPr id="12" name="圆角矩形 11"/>
          <p:cNvSpPr/>
          <p:nvPr/>
        </p:nvSpPr>
        <p:spPr>
          <a:xfrm>
            <a:off x="3094790" y="1386486"/>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srgbClr val="000000"/>
                </a:solidFill>
              </a:rPr>
              <a:t>线性表下递归算法的设计</a:t>
            </a:r>
            <a:endParaRPr lang="zh-CN" altLang="en-US" sz="3600" b="1" dirty="0">
              <a:solidFill>
                <a:srgbClr val="000000"/>
              </a:solidFill>
            </a:endParaRPr>
          </a:p>
        </p:txBody>
      </p:sp>
      <p:sp>
        <p:nvSpPr>
          <p:cNvPr id="9" name="圆角矩形 8"/>
          <p:cNvSpPr/>
          <p:nvPr/>
        </p:nvSpPr>
        <p:spPr>
          <a:xfrm>
            <a:off x="2134802" y="4293407"/>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8</a:t>
            </a:r>
            <a:endParaRPr lang="zh-CN" altLang="en-US" sz="3600" b="1" dirty="0">
              <a:solidFill>
                <a:prstClr val="black"/>
              </a:solidFill>
            </a:endParaRPr>
          </a:p>
        </p:txBody>
      </p:sp>
      <p:sp>
        <p:nvSpPr>
          <p:cNvPr id="13" name="圆角矩形 12"/>
          <p:cNvSpPr/>
          <p:nvPr/>
        </p:nvSpPr>
        <p:spPr>
          <a:xfrm>
            <a:off x="3127175" y="4293738"/>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链表内容继续巩固</a:t>
            </a:r>
          </a:p>
        </p:txBody>
      </p:sp>
    </p:spTree>
    <p:extLst>
      <p:ext uri="{BB962C8B-B14F-4D97-AF65-F5344CB8AC3E}">
        <p14:creationId xmlns:p14="http://schemas.microsoft.com/office/powerpoint/2010/main" val="22581604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9"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6614" y="1125538"/>
            <a:ext cx="10736814" cy="4868199"/>
          </a:xfrm>
        </p:spPr>
        <p:txBody>
          <a:bodyPr>
            <a:normAutofit/>
          </a:bodyPr>
          <a:lstStyle/>
          <a:p>
            <a:r>
              <a:rPr lang="zh-CN" altLang="en-US" smtClean="0"/>
              <a:t>（</a:t>
            </a:r>
            <a:r>
              <a:rPr lang="en-US" altLang="zh-CN"/>
              <a:t>1</a:t>
            </a:r>
            <a:r>
              <a:rPr lang="zh-CN" altLang="en-US"/>
              <a:t>）在结构上，</a:t>
            </a:r>
            <a:r>
              <a:rPr lang="zh-CN" altLang="en-US" smtClean="0"/>
              <a:t>递归函数包含</a:t>
            </a:r>
            <a:r>
              <a:rPr lang="zh-CN" altLang="en-US"/>
              <a:t>如</a:t>
            </a:r>
            <a:r>
              <a:rPr lang="en-US" altLang="zh-CN"/>
              <a:t>if…else</a:t>
            </a:r>
            <a:r>
              <a:rPr lang="zh-CN" altLang="en-US"/>
              <a:t>等形式的分支语句；</a:t>
            </a:r>
          </a:p>
          <a:p>
            <a:r>
              <a:rPr lang="zh-CN" altLang="en-US"/>
              <a:t>（</a:t>
            </a:r>
            <a:r>
              <a:rPr lang="en-US" altLang="zh-CN"/>
              <a:t>2</a:t>
            </a:r>
            <a:r>
              <a:rPr lang="zh-CN" altLang="en-US"/>
              <a:t>）自己调用自己；</a:t>
            </a:r>
          </a:p>
          <a:p>
            <a:r>
              <a:rPr lang="zh-CN" altLang="en-US"/>
              <a:t>（</a:t>
            </a:r>
            <a:r>
              <a:rPr lang="en-US" altLang="zh-CN"/>
              <a:t>3</a:t>
            </a:r>
            <a:r>
              <a:rPr lang="zh-CN" altLang="en-US"/>
              <a:t>）除了少数情况下在函数中通过</a:t>
            </a:r>
            <a:r>
              <a:rPr lang="zh-CN" altLang="en-US">
                <a:solidFill>
                  <a:srgbClr val="FF0000"/>
                </a:solidFill>
              </a:rPr>
              <a:t>输入或</a:t>
            </a:r>
            <a:r>
              <a:rPr lang="zh-CN" altLang="en-US" smtClean="0">
                <a:solidFill>
                  <a:srgbClr val="FF0000"/>
                </a:solidFill>
              </a:rPr>
              <a:t>删除元素</a:t>
            </a:r>
            <a:r>
              <a:rPr lang="zh-CN" altLang="en-US"/>
              <a:t>等方法修改</a:t>
            </a:r>
            <a:r>
              <a:rPr lang="zh-CN" altLang="en-US">
                <a:solidFill>
                  <a:srgbClr val="FF0000"/>
                </a:solidFill>
              </a:rPr>
              <a:t>问题规模</a:t>
            </a:r>
            <a:r>
              <a:rPr lang="zh-CN" altLang="en-US"/>
              <a:t>之外，大多情况下递归函数都含有用来表示</a:t>
            </a:r>
            <a:r>
              <a:rPr lang="zh-CN" altLang="en-US">
                <a:solidFill>
                  <a:srgbClr val="FF0000"/>
                </a:solidFill>
              </a:rPr>
              <a:t>问题规模的入口参数</a:t>
            </a:r>
            <a:r>
              <a:rPr lang="zh-CN" altLang="en-US"/>
              <a:t>，随着递归函数的调用和返回</a:t>
            </a:r>
            <a:r>
              <a:rPr lang="zh-CN" altLang="en-US" smtClean="0"/>
              <a:t>，参数从</a:t>
            </a:r>
            <a:r>
              <a:rPr lang="zh-CN" altLang="en-US"/>
              <a:t>大变小，再从小变大</a:t>
            </a:r>
            <a:r>
              <a:rPr lang="zh-CN" altLang="en-US" smtClean="0"/>
              <a:t>。</a:t>
            </a:r>
            <a:endParaRPr lang="en-US" altLang="zh-CN" smtClean="0"/>
          </a:p>
          <a:p>
            <a:r>
              <a:rPr lang="zh-CN" altLang="en-US" smtClean="0"/>
              <a:t>（</a:t>
            </a:r>
            <a:r>
              <a:rPr lang="en-US" altLang="zh-CN" smtClean="0"/>
              <a:t>4</a:t>
            </a:r>
            <a:r>
              <a:rPr lang="zh-CN" altLang="en-US" smtClean="0"/>
              <a:t>）只需</a:t>
            </a:r>
            <a:r>
              <a:rPr lang="zh-CN" altLang="en-US"/>
              <a:t>少量的代码就可描述出解题过程所需要的重复计算，大大地减少了程序的代码量。</a:t>
            </a:r>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smtClean="0"/>
              <a:t>递归函数</a:t>
            </a:r>
            <a:r>
              <a:rPr lang="zh-CN" altLang="en-US"/>
              <a:t>的</a:t>
            </a:r>
            <a:r>
              <a:rPr lang="zh-CN" altLang="en-US" smtClean="0"/>
              <a:t>形式特点</a:t>
            </a:r>
            <a:endParaRPr lang="zh-CN" altLang="en-US"/>
          </a:p>
        </p:txBody>
      </p:sp>
    </p:spTree>
    <p:extLst>
      <p:ext uri="{BB962C8B-B14F-4D97-AF65-F5344CB8AC3E}">
        <p14:creationId xmlns:p14="http://schemas.microsoft.com/office/powerpoint/2010/main" val="94786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前进阶段</a:t>
            </a:r>
            <a:endParaRPr lang="en-US" altLang="zh-CN" smtClean="0"/>
          </a:p>
          <a:p>
            <a:r>
              <a:rPr lang="zh-CN" altLang="en-US" smtClean="0"/>
              <a:t>返回阶段</a:t>
            </a:r>
            <a:endParaRPr lang="zh-CN" altLang="en-US"/>
          </a:p>
        </p:txBody>
      </p:sp>
      <p:sp>
        <p:nvSpPr>
          <p:cNvPr id="3" name="标题 2"/>
          <p:cNvSpPr>
            <a:spLocks noGrp="1"/>
          </p:cNvSpPr>
          <p:nvPr>
            <p:ph type="title"/>
          </p:nvPr>
        </p:nvSpPr>
        <p:spPr/>
        <p:txBody>
          <a:bodyPr>
            <a:normAutofit fontScale="90000"/>
          </a:bodyPr>
          <a:lstStyle/>
          <a:p>
            <a:r>
              <a:rPr lang="zh-CN" altLang="en-US" smtClean="0"/>
              <a:t>递归函数运行的两个阶段</a:t>
            </a:r>
            <a:endParaRPr lang="zh-CN" altLang="en-US"/>
          </a:p>
        </p:txBody>
      </p:sp>
    </p:spTree>
    <p:extLst>
      <p:ext uri="{BB962C8B-B14F-4D97-AF65-F5344CB8AC3E}">
        <p14:creationId xmlns:p14="http://schemas.microsoft.com/office/powerpoint/2010/main" val="206033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数据结构的递归定义及操作</a:t>
            </a:r>
            <a:endParaRPr lang="zh-CN" altLang="en-US"/>
          </a:p>
        </p:txBody>
      </p:sp>
    </p:spTree>
    <p:extLst>
      <p:ext uri="{BB962C8B-B14F-4D97-AF65-F5344CB8AC3E}">
        <p14:creationId xmlns:p14="http://schemas.microsoft.com/office/powerpoint/2010/main" val="3455585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线性表</a:t>
            </a:r>
            <a:r>
              <a:rPr lang="zh-CN" altLang="en-US"/>
              <a:t>或者为空，或者</a:t>
            </a:r>
            <a:r>
              <a:rPr lang="zh-CN" altLang="en-US" smtClean="0"/>
              <a:t>由首元素以及</a:t>
            </a:r>
            <a:r>
              <a:rPr lang="zh-CN" altLang="en-US"/>
              <a:t>其后的一个线性表组成。</a:t>
            </a:r>
          </a:p>
          <a:p>
            <a:endParaRPr lang="zh-CN" altLang="en-US"/>
          </a:p>
        </p:txBody>
      </p:sp>
      <p:sp>
        <p:nvSpPr>
          <p:cNvPr id="3" name="标题 2"/>
          <p:cNvSpPr>
            <a:spLocks noGrp="1"/>
          </p:cNvSpPr>
          <p:nvPr>
            <p:ph type="title"/>
          </p:nvPr>
        </p:nvSpPr>
        <p:spPr/>
        <p:txBody>
          <a:bodyPr>
            <a:normAutofit fontScale="90000"/>
          </a:bodyPr>
          <a:lstStyle/>
          <a:p>
            <a:r>
              <a:rPr lang="zh-CN" altLang="en-US"/>
              <a:t>线性表的递归定义</a:t>
            </a:r>
          </a:p>
        </p:txBody>
      </p:sp>
    </p:spTree>
    <p:extLst>
      <p:ext uri="{BB962C8B-B14F-4D97-AF65-F5344CB8AC3E}">
        <p14:creationId xmlns:p14="http://schemas.microsoft.com/office/powerpoint/2010/main" val="268869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7" y="981523"/>
            <a:ext cx="10736814" cy="3672408"/>
          </a:xfrm>
        </p:spPr>
        <p:txBody>
          <a:bodyPr>
            <a:normAutofit/>
          </a:bodyPr>
          <a:lstStyle/>
          <a:p>
            <a:r>
              <a:rPr lang="zh-CN" altLang="zh-CN"/>
              <a:t>将非空顺序表分解为有效长度少</a:t>
            </a:r>
            <a:r>
              <a:rPr lang="en-US" altLang="zh-CN"/>
              <a:t>1</a:t>
            </a:r>
            <a:r>
              <a:rPr lang="zh-CN" altLang="zh-CN"/>
              <a:t>的数组加尾元素构成</a:t>
            </a:r>
            <a:r>
              <a:rPr lang="zh-CN" altLang="en-US"/>
              <a:t>。</a:t>
            </a:r>
          </a:p>
          <a:p>
            <a:r>
              <a:rPr lang="zh-CN" altLang="zh-CN" smtClean="0"/>
              <a:t>一个</a:t>
            </a:r>
            <a:r>
              <a:rPr lang="zh-CN" altLang="en-US" smtClean="0"/>
              <a:t>由长度</a:t>
            </a:r>
            <a:r>
              <a:rPr lang="zh-CN" altLang="en-US"/>
              <a:t>为</a:t>
            </a:r>
            <a:r>
              <a:rPr lang="en-US" altLang="zh-CN" smtClean="0"/>
              <a:t>n</a:t>
            </a:r>
            <a:r>
              <a:rPr lang="zh-CN" altLang="en-US" smtClean="0"/>
              <a:t>的</a:t>
            </a:r>
            <a:r>
              <a:rPr lang="en-US" altLang="zh-CN" smtClean="0"/>
              <a:t>entry</a:t>
            </a:r>
            <a:r>
              <a:rPr lang="zh-CN" altLang="zh-CN" smtClean="0"/>
              <a:t>数组</a:t>
            </a:r>
            <a:r>
              <a:rPr lang="zh-CN" altLang="en-US" smtClean="0"/>
              <a:t>表示</a:t>
            </a:r>
            <a:r>
              <a:rPr lang="zh-CN" altLang="zh-CN" smtClean="0"/>
              <a:t>的</a:t>
            </a:r>
            <a:r>
              <a:rPr lang="zh-CN" altLang="zh-CN"/>
              <a:t>顺序</a:t>
            </a:r>
            <a:r>
              <a:rPr lang="zh-CN" altLang="zh-CN" smtClean="0"/>
              <a:t>表</a:t>
            </a:r>
            <a:endParaRPr lang="en-US" altLang="zh-CN" smtClean="0"/>
          </a:p>
          <a:p>
            <a:pPr lvl="1"/>
            <a:r>
              <a:rPr lang="zh-CN" altLang="zh-CN" smtClean="0"/>
              <a:t>表空</a:t>
            </a:r>
            <a:r>
              <a:rPr lang="zh-CN" altLang="en-US" smtClean="0"/>
              <a:t>时</a:t>
            </a:r>
            <a:r>
              <a:rPr lang="zh-CN" altLang="zh-CN" smtClean="0"/>
              <a:t>，</a:t>
            </a:r>
            <a:r>
              <a:rPr lang="en-US" altLang="zh-CN" smtClean="0"/>
              <a:t>n=0</a:t>
            </a:r>
            <a:r>
              <a:rPr lang="zh-CN" altLang="en-US" smtClean="0"/>
              <a:t>；</a:t>
            </a:r>
            <a:endParaRPr lang="en-US" altLang="zh-CN" smtClean="0"/>
          </a:p>
          <a:p>
            <a:pPr lvl="1"/>
            <a:r>
              <a:rPr lang="zh-CN" altLang="zh-CN" smtClean="0"/>
              <a:t>如</a:t>
            </a:r>
            <a:r>
              <a:rPr lang="zh-CN" altLang="zh-CN"/>
              <a:t>表非空，则该顺序</a:t>
            </a:r>
            <a:r>
              <a:rPr lang="zh-CN" altLang="zh-CN" smtClean="0"/>
              <a:t>表</a:t>
            </a:r>
            <a:r>
              <a:rPr lang="zh-CN" altLang="en-US" smtClean="0"/>
              <a:t>分为</a:t>
            </a:r>
            <a:r>
              <a:rPr lang="en-US" altLang="zh-CN" smtClean="0"/>
              <a:t>2</a:t>
            </a:r>
            <a:r>
              <a:rPr lang="zh-CN" altLang="en-US" smtClean="0"/>
              <a:t>部分：</a:t>
            </a:r>
            <a:endParaRPr lang="en-US" altLang="zh-CN" smtClean="0"/>
          </a:p>
          <a:p>
            <a:pPr marL="586059" lvl="1" indent="0">
              <a:buNone/>
            </a:pPr>
            <a:r>
              <a:rPr lang="en-US" altLang="zh-CN" smtClean="0"/>
              <a:t>a) </a:t>
            </a:r>
            <a:r>
              <a:rPr lang="zh-CN" altLang="en-US" smtClean="0"/>
              <a:t>长度为</a:t>
            </a:r>
            <a:r>
              <a:rPr lang="en-US" altLang="zh-CN" smtClean="0"/>
              <a:t>n-1</a:t>
            </a:r>
            <a:r>
              <a:rPr lang="zh-CN" altLang="en-US" smtClean="0"/>
              <a:t>的</a:t>
            </a:r>
            <a:r>
              <a:rPr lang="en-US" altLang="zh-CN" smtClean="0"/>
              <a:t>entry</a:t>
            </a:r>
            <a:r>
              <a:rPr lang="zh-CN" altLang="zh-CN" smtClean="0"/>
              <a:t>数组</a:t>
            </a:r>
            <a:r>
              <a:rPr lang="zh-CN" altLang="en-US" smtClean="0"/>
              <a:t>；</a:t>
            </a:r>
            <a:endParaRPr lang="en-US" altLang="zh-CN" smtClean="0"/>
          </a:p>
          <a:p>
            <a:pPr marL="586059" lvl="1" indent="0">
              <a:buNone/>
            </a:pPr>
            <a:r>
              <a:rPr lang="en-US" altLang="zh-CN" smtClean="0"/>
              <a:t>b) </a:t>
            </a:r>
            <a:r>
              <a:rPr lang="zh-CN" altLang="zh-CN" smtClean="0"/>
              <a:t>元素</a:t>
            </a:r>
            <a:r>
              <a:rPr lang="en-US" altLang="zh-CN" smtClean="0"/>
              <a:t>entry[n-1]</a:t>
            </a:r>
            <a:r>
              <a:rPr lang="zh-CN" altLang="zh-CN" smtClean="0"/>
              <a:t> 。</a:t>
            </a:r>
            <a:endParaRPr lang="zh-CN" altLang="zh-CN"/>
          </a:p>
        </p:txBody>
      </p:sp>
      <p:sp>
        <p:nvSpPr>
          <p:cNvPr id="3" name="标题 2"/>
          <p:cNvSpPr>
            <a:spLocks noGrp="1"/>
          </p:cNvSpPr>
          <p:nvPr>
            <p:ph type="title"/>
          </p:nvPr>
        </p:nvSpPr>
        <p:spPr/>
        <p:txBody>
          <a:bodyPr>
            <a:normAutofit fontScale="90000"/>
          </a:bodyPr>
          <a:lstStyle/>
          <a:p>
            <a:r>
              <a:rPr lang="zh-CN" altLang="en-US"/>
              <a:t>顺序表的递归</a:t>
            </a:r>
            <a:r>
              <a:rPr lang="zh-CN" altLang="en-US" smtClean="0"/>
              <a:t>定义</a:t>
            </a:r>
            <a:r>
              <a:rPr lang="en-US" altLang="zh-CN" smtClean="0"/>
              <a:t>1</a:t>
            </a:r>
            <a:endParaRPr lang="zh-CN" alt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830" y="4653930"/>
            <a:ext cx="70199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070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统计</a:t>
            </a:r>
            <a:r>
              <a:rPr lang="en-US" altLang="zh-CN" smtClean="0"/>
              <a:t>entry</a:t>
            </a:r>
            <a:r>
              <a:rPr lang="zh-CN" altLang="en-US" smtClean="0"/>
              <a:t>列表中值</a:t>
            </a:r>
            <a:r>
              <a:rPr lang="zh-CN" altLang="en-US"/>
              <a:t>为</a:t>
            </a:r>
            <a:r>
              <a:rPr lang="en-US" altLang="zh-CN"/>
              <a:t>x</a:t>
            </a:r>
            <a:r>
              <a:rPr lang="zh-CN" altLang="en-US"/>
              <a:t>的元素</a:t>
            </a:r>
            <a:r>
              <a:rPr lang="zh-CN" altLang="en-US" smtClean="0"/>
              <a:t>个数</a:t>
            </a:r>
            <a:endParaRPr lang="zh-CN" altLang="en-US"/>
          </a:p>
        </p:txBody>
      </p:sp>
      <p:sp>
        <p:nvSpPr>
          <p:cNvPr id="5" name="Rectangle 1"/>
          <p:cNvSpPr>
            <a:spLocks noChangeArrowheads="1"/>
          </p:cNvSpPr>
          <p:nvPr/>
        </p:nvSpPr>
        <p:spPr bwMode="auto">
          <a:xfrm>
            <a:off x="321993" y="3827577"/>
            <a:ext cx="6975825" cy="2554545"/>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recursive_count1(entry, n,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recursive_count1(entry, n-</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entry[n-</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2"/>
          <p:cNvSpPr>
            <a:spLocks noChangeArrowheads="1"/>
          </p:cNvSpPr>
          <p:nvPr/>
        </p:nvSpPr>
        <p:spPr bwMode="auto">
          <a:xfrm>
            <a:off x="335924" y="1091450"/>
            <a:ext cx="6961895" cy="2554545"/>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recursive_count2(entry,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(entry)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recursive_count2(entry[</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entry[-</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7297819" y="1053530"/>
            <a:ext cx="4752528" cy="2569934"/>
          </a:xfrm>
          <a:prstGeom prst="rect">
            <a:avLst/>
          </a:prstGeom>
          <a:solidFill>
            <a:schemeClr val="accent5">
              <a:lumMod val="40000"/>
              <a:lumOff val="60000"/>
            </a:schemeClr>
          </a:solidFill>
        </p:spPr>
        <p:txBody>
          <a:bodyPr wrap="square">
            <a:spAutoFit/>
          </a:bodyPr>
          <a:lstStyle/>
          <a:p>
            <a:r>
              <a:rPr lang="zh-CN" altLang="en-US"/>
              <a:t>统计</a:t>
            </a:r>
            <a:r>
              <a:rPr lang="en-US" altLang="zh-CN" smtClean="0"/>
              <a:t>entry</a:t>
            </a:r>
            <a:r>
              <a:rPr lang="zh-CN" altLang="en-US" smtClean="0"/>
              <a:t>列表中值为</a:t>
            </a:r>
            <a:r>
              <a:rPr lang="en-US" altLang="zh-CN" smtClean="0"/>
              <a:t>x</a:t>
            </a:r>
            <a:r>
              <a:rPr lang="zh-CN" altLang="en-US" smtClean="0"/>
              <a:t>的元素个数：</a:t>
            </a:r>
            <a:endParaRPr lang="en-US" altLang="zh-CN" smtClean="0"/>
          </a:p>
          <a:p>
            <a:r>
              <a:rPr lang="zh-CN" altLang="en-US" smtClean="0"/>
              <a:t>如</a:t>
            </a:r>
            <a:r>
              <a:rPr lang="zh-CN" altLang="zh-CN" smtClean="0"/>
              <a:t>表空，</a:t>
            </a:r>
            <a:r>
              <a:rPr lang="zh-CN" altLang="en-US" smtClean="0"/>
              <a:t>返回</a:t>
            </a:r>
            <a:r>
              <a:rPr lang="en-US" altLang="zh-CN" smtClean="0"/>
              <a:t>0</a:t>
            </a:r>
            <a:r>
              <a:rPr lang="zh-CN" altLang="en-US" smtClean="0"/>
              <a:t>；</a:t>
            </a:r>
            <a:endParaRPr lang="en-US" altLang="zh-CN" smtClean="0"/>
          </a:p>
          <a:p>
            <a:r>
              <a:rPr lang="zh-CN" altLang="en-US" smtClean="0"/>
              <a:t>否则：</a:t>
            </a:r>
            <a:endParaRPr lang="en-US" altLang="zh-CN" smtClean="0"/>
          </a:p>
          <a:p>
            <a:r>
              <a:rPr lang="zh-CN" altLang="en-US" smtClean="0"/>
              <a:t>统计除去尾元素的列表</a:t>
            </a:r>
            <a:r>
              <a:rPr lang="en-US" altLang="zh-CN" smtClean="0"/>
              <a:t>entry</a:t>
            </a:r>
            <a:r>
              <a:rPr lang="zh-CN" altLang="en-US" smtClean="0"/>
              <a:t>中值为</a:t>
            </a:r>
            <a:r>
              <a:rPr lang="en-US" altLang="zh-CN" smtClean="0"/>
              <a:t>x</a:t>
            </a:r>
            <a:r>
              <a:rPr lang="zh-CN" altLang="en-US" smtClean="0"/>
              <a:t>的元素个数</a:t>
            </a:r>
            <a:r>
              <a:rPr lang="en-US" altLang="zh-CN" smtClean="0"/>
              <a:t>result</a:t>
            </a:r>
            <a:r>
              <a:rPr lang="zh-CN" altLang="en-US" smtClean="0"/>
              <a:t>；</a:t>
            </a:r>
            <a:r>
              <a:rPr lang="en-US" altLang="zh-CN" smtClean="0"/>
              <a:t> </a:t>
            </a:r>
          </a:p>
          <a:p>
            <a:r>
              <a:rPr lang="zh-CN" altLang="en-US" smtClean="0"/>
              <a:t>如果尾元</a:t>
            </a:r>
            <a:r>
              <a:rPr lang="zh-CN" altLang="zh-CN" smtClean="0"/>
              <a:t>素</a:t>
            </a:r>
            <a:r>
              <a:rPr lang="en-US" altLang="zh-CN"/>
              <a:t>entry[n-1]</a:t>
            </a:r>
            <a:r>
              <a:rPr lang="zh-CN" altLang="zh-CN"/>
              <a:t> </a:t>
            </a:r>
            <a:r>
              <a:rPr lang="zh-CN" altLang="en-US" smtClean="0"/>
              <a:t>为</a:t>
            </a:r>
            <a:r>
              <a:rPr lang="en-US" altLang="zh-CN" smtClean="0"/>
              <a:t>x</a:t>
            </a:r>
            <a:r>
              <a:rPr lang="zh-CN" altLang="en-US" smtClean="0"/>
              <a:t>，</a:t>
            </a:r>
            <a:r>
              <a:rPr lang="en-US" altLang="zh-CN" smtClean="0"/>
              <a:t>result</a:t>
            </a:r>
            <a:r>
              <a:rPr lang="zh-CN" altLang="en-US" smtClean="0"/>
              <a:t>加</a:t>
            </a:r>
            <a:r>
              <a:rPr lang="en-US" altLang="zh-CN" smtClean="0"/>
              <a:t>1</a:t>
            </a:r>
            <a:r>
              <a:rPr lang="zh-CN" altLang="zh-CN" smtClean="0"/>
              <a:t>。</a:t>
            </a:r>
            <a:endParaRPr lang="en-US" altLang="zh-CN" smtClean="0"/>
          </a:p>
          <a:p>
            <a:r>
              <a:rPr lang="zh-CN" altLang="en-US" smtClean="0"/>
              <a:t>返回</a:t>
            </a:r>
            <a:r>
              <a:rPr lang="en-US" altLang="zh-CN" smtClean="0"/>
              <a:t>result</a:t>
            </a:r>
            <a:r>
              <a:rPr lang="zh-CN" altLang="en-US" smtClean="0"/>
              <a:t>。</a:t>
            </a:r>
            <a:endParaRPr lang="zh-CN" altLang="zh-CN"/>
          </a:p>
        </p:txBody>
      </p:sp>
      <p:sp>
        <p:nvSpPr>
          <p:cNvPr id="8" name="矩形 7"/>
          <p:cNvSpPr/>
          <p:nvPr/>
        </p:nvSpPr>
        <p:spPr>
          <a:xfrm>
            <a:off x="7319343" y="3715281"/>
            <a:ext cx="4871070" cy="2923877"/>
          </a:xfrm>
          <a:prstGeom prst="rect">
            <a:avLst/>
          </a:prstGeom>
          <a:solidFill>
            <a:schemeClr val="accent2">
              <a:lumMod val="20000"/>
              <a:lumOff val="80000"/>
            </a:schemeClr>
          </a:solidFill>
        </p:spPr>
        <p:txBody>
          <a:bodyPr wrap="square">
            <a:spAutoFit/>
          </a:bodyPr>
          <a:lstStyle/>
          <a:p>
            <a:r>
              <a:rPr lang="zh-CN" altLang="en-US" smtClean="0"/>
              <a:t>统计长度为</a:t>
            </a:r>
            <a:r>
              <a:rPr lang="en-US" altLang="zh-CN" smtClean="0"/>
              <a:t>n</a:t>
            </a:r>
            <a:r>
              <a:rPr lang="zh-CN" altLang="en-US" smtClean="0"/>
              <a:t>的</a:t>
            </a:r>
            <a:r>
              <a:rPr lang="en-US" altLang="zh-CN" smtClean="0"/>
              <a:t>entry</a:t>
            </a:r>
            <a:r>
              <a:rPr lang="zh-CN" altLang="en-US"/>
              <a:t>列表中值为</a:t>
            </a:r>
            <a:r>
              <a:rPr lang="en-US" altLang="zh-CN"/>
              <a:t>x</a:t>
            </a:r>
            <a:r>
              <a:rPr lang="zh-CN" altLang="en-US"/>
              <a:t>的元素个数：</a:t>
            </a:r>
            <a:endParaRPr lang="en-US" altLang="zh-CN"/>
          </a:p>
          <a:p>
            <a:r>
              <a:rPr lang="zh-CN" altLang="en-US" smtClean="0"/>
              <a:t>如</a:t>
            </a:r>
            <a:r>
              <a:rPr lang="en-US" altLang="zh-CN" smtClean="0"/>
              <a:t>n</a:t>
            </a:r>
            <a:r>
              <a:rPr lang="zh-CN" altLang="en-US" smtClean="0"/>
              <a:t>为</a:t>
            </a:r>
            <a:r>
              <a:rPr lang="en-US" altLang="zh-CN" smtClean="0"/>
              <a:t>0</a:t>
            </a:r>
            <a:r>
              <a:rPr lang="zh-CN" altLang="zh-CN" smtClean="0"/>
              <a:t>，</a:t>
            </a:r>
            <a:r>
              <a:rPr lang="zh-CN" altLang="en-US"/>
              <a:t>返回</a:t>
            </a:r>
            <a:r>
              <a:rPr lang="en-US" altLang="zh-CN"/>
              <a:t>0</a:t>
            </a:r>
            <a:r>
              <a:rPr lang="zh-CN" altLang="en-US"/>
              <a:t>；</a:t>
            </a:r>
            <a:endParaRPr lang="en-US" altLang="zh-CN"/>
          </a:p>
          <a:p>
            <a:r>
              <a:rPr lang="zh-CN" altLang="en-US"/>
              <a:t>否则：</a:t>
            </a:r>
            <a:endParaRPr lang="en-US" altLang="zh-CN"/>
          </a:p>
          <a:p>
            <a:r>
              <a:rPr lang="zh-CN" altLang="en-US"/>
              <a:t>统计长度为</a:t>
            </a:r>
            <a:r>
              <a:rPr lang="en-US" altLang="zh-CN" smtClean="0"/>
              <a:t>n-1</a:t>
            </a:r>
            <a:r>
              <a:rPr lang="zh-CN" altLang="en-US" smtClean="0"/>
              <a:t>的</a:t>
            </a:r>
            <a:r>
              <a:rPr lang="en-US" altLang="zh-CN"/>
              <a:t>entry</a:t>
            </a:r>
            <a:r>
              <a:rPr lang="zh-CN" altLang="en-US"/>
              <a:t>列表中值为</a:t>
            </a:r>
            <a:r>
              <a:rPr lang="en-US" altLang="zh-CN"/>
              <a:t>x</a:t>
            </a:r>
            <a:r>
              <a:rPr lang="zh-CN" altLang="en-US"/>
              <a:t>的元素</a:t>
            </a:r>
            <a:r>
              <a:rPr lang="zh-CN" altLang="en-US" smtClean="0"/>
              <a:t>个数</a:t>
            </a:r>
            <a:r>
              <a:rPr lang="en-US" altLang="zh-CN" smtClean="0"/>
              <a:t>result</a:t>
            </a:r>
            <a:r>
              <a:rPr lang="zh-CN" altLang="en-US" smtClean="0"/>
              <a:t>：</a:t>
            </a:r>
            <a:endParaRPr lang="en-US" altLang="zh-CN"/>
          </a:p>
          <a:p>
            <a:r>
              <a:rPr lang="zh-CN" altLang="en-US" smtClean="0"/>
              <a:t>如果</a:t>
            </a:r>
            <a:r>
              <a:rPr lang="zh-CN" altLang="en-US"/>
              <a:t>尾元</a:t>
            </a:r>
            <a:r>
              <a:rPr lang="zh-CN" altLang="zh-CN"/>
              <a:t>素</a:t>
            </a:r>
            <a:r>
              <a:rPr lang="en-US" altLang="zh-CN"/>
              <a:t>entry[n-1]</a:t>
            </a:r>
            <a:r>
              <a:rPr lang="zh-CN" altLang="zh-CN"/>
              <a:t> </a:t>
            </a:r>
            <a:r>
              <a:rPr lang="zh-CN" altLang="en-US"/>
              <a:t>为</a:t>
            </a:r>
            <a:r>
              <a:rPr lang="en-US" altLang="zh-CN"/>
              <a:t>x</a:t>
            </a:r>
            <a:r>
              <a:rPr lang="zh-CN" altLang="en-US"/>
              <a:t>，</a:t>
            </a:r>
            <a:r>
              <a:rPr lang="en-US" altLang="zh-CN"/>
              <a:t>result</a:t>
            </a:r>
            <a:r>
              <a:rPr lang="zh-CN" altLang="en-US"/>
              <a:t>加</a:t>
            </a:r>
            <a:r>
              <a:rPr lang="en-US" altLang="zh-CN"/>
              <a:t>1</a:t>
            </a:r>
            <a:r>
              <a:rPr lang="zh-CN" altLang="zh-CN"/>
              <a:t>。</a:t>
            </a:r>
            <a:endParaRPr lang="en-US" altLang="zh-CN"/>
          </a:p>
          <a:p>
            <a:r>
              <a:rPr lang="zh-CN" altLang="en-US"/>
              <a:t>返回</a:t>
            </a:r>
            <a:r>
              <a:rPr lang="en-US" altLang="zh-CN"/>
              <a:t>result</a:t>
            </a:r>
            <a:r>
              <a:rPr lang="zh-CN" altLang="en-US"/>
              <a:t>。</a:t>
            </a:r>
            <a:endParaRPr lang="zh-CN" altLang="zh-CN"/>
          </a:p>
        </p:txBody>
      </p:sp>
    </p:spTree>
    <p:extLst>
      <p:ext uri="{BB962C8B-B14F-4D97-AF65-F5344CB8AC3E}">
        <p14:creationId xmlns:p14="http://schemas.microsoft.com/office/powerpoint/2010/main" val="202827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类的递归函数</a:t>
            </a:r>
            <a:endParaRPr lang="zh-CN" altLang="en-US"/>
          </a:p>
        </p:txBody>
      </p:sp>
      <p:sp>
        <p:nvSpPr>
          <p:cNvPr id="4" name="Rectangle 1"/>
          <p:cNvSpPr>
            <a:spLocks noChangeArrowheads="1"/>
          </p:cNvSpPr>
          <p:nvPr/>
        </p:nvSpPr>
        <p:spPr bwMode="auto">
          <a:xfrm>
            <a:off x="334566" y="1332307"/>
            <a:ext cx="8670438" cy="2554545"/>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_recursive_count(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,entry,n,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._recursive_count(entry, 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entry[n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x:</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58581" y="4221882"/>
            <a:ext cx="8670438" cy="707886"/>
          </a:xfrm>
          <a:prstGeom prst="rect">
            <a:avLst/>
          </a:prstGeom>
          <a:solidFill>
            <a:schemeClr val="accent4">
              <a:lumMod val="20000"/>
              <a:lumOff val="80000"/>
            </a:schemeClr>
          </a:solidFill>
        </p:spPr>
        <p:txBody>
          <a:bodyPr wrap="square">
            <a:spAutoFit/>
          </a:bodyPr>
          <a:lstStyle/>
          <a:p>
            <a:pPr lvl="0" defTabSz="914400" fontAlgn="base">
              <a:spcBef>
                <a:spcPct val="0"/>
              </a:spcBef>
              <a:spcAft>
                <a:spcPct val="0"/>
              </a:spcAft>
            </a:pPr>
            <a:r>
              <a:rPr lang="zh-CN" altLang="zh-CN" sz="2000" b="1">
                <a:solidFill>
                  <a:srgbClr val="000080"/>
                </a:solidFill>
                <a:latin typeface="Consolas" pitchFamily="49" charset="0"/>
                <a:ea typeface="宋体" pitchFamily="2" charset="-122"/>
                <a:cs typeface="宋体" pitchFamily="2" charset="-122"/>
              </a:rPr>
              <a:t>def </a:t>
            </a:r>
            <a:r>
              <a:rPr lang="zh-CN" altLang="zh-CN" sz="2000" smtClean="0">
                <a:solidFill>
                  <a:srgbClr val="000000"/>
                </a:solidFill>
                <a:latin typeface="Consolas" pitchFamily="49" charset="0"/>
                <a:ea typeface="宋体" pitchFamily="2" charset="-122"/>
                <a:cs typeface="宋体" pitchFamily="2" charset="-122"/>
              </a:rPr>
              <a:t>count</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 x):</a:t>
            </a:r>
            <a:br>
              <a:rPr lang="zh-CN" altLang="zh-CN" sz="2000">
                <a:solidFill>
                  <a:srgbClr val="000000"/>
                </a:solidFill>
                <a:latin typeface="Consolas" pitchFamily="49" charset="0"/>
                <a:ea typeface="宋体" pitchFamily="2" charset="-122"/>
                <a:cs typeface="宋体" pitchFamily="2" charset="-122"/>
              </a:rPr>
            </a:br>
            <a:r>
              <a:rPr lang="zh-CN" altLang="zh-CN" sz="2000">
                <a:solidFill>
                  <a:srgbClr val="000000"/>
                </a:solidFill>
                <a:latin typeface="Consolas" pitchFamily="49" charset="0"/>
                <a:ea typeface="宋体" pitchFamily="2" charset="-122"/>
                <a:cs typeface="宋体" pitchFamily="2" charset="-122"/>
              </a:rPr>
              <a:t>    </a:t>
            </a:r>
            <a:r>
              <a:rPr lang="zh-CN" altLang="zh-CN" sz="2000" b="1">
                <a:solidFill>
                  <a:srgbClr val="000080"/>
                </a:solidFill>
                <a:latin typeface="Consolas" pitchFamily="49" charset="0"/>
                <a:ea typeface="宋体" pitchFamily="2" charset="-122"/>
                <a:cs typeface="宋体" pitchFamily="2" charset="-122"/>
              </a:rPr>
              <a:t>return </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._recursive_count(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._entry, </a:t>
            </a:r>
            <a:r>
              <a:rPr lang="zh-CN" altLang="zh-CN" sz="2000">
                <a:solidFill>
                  <a:srgbClr val="000080"/>
                </a:solidFill>
                <a:latin typeface="Consolas" pitchFamily="49" charset="0"/>
                <a:ea typeface="宋体" pitchFamily="2" charset="-122"/>
                <a:cs typeface="宋体" pitchFamily="2" charset="-122"/>
              </a:rPr>
              <a:t>len</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 x)</a:t>
            </a:r>
            <a:endParaRPr lang="zh-CN" altLang="zh-CN" sz="3200">
              <a:solidFill>
                <a:prstClr val="black"/>
              </a:solidFill>
              <a:latin typeface="Arial" pitchFamily="34" charset="0"/>
              <a:ea typeface="宋体" pitchFamily="2" charset="-122"/>
              <a:cs typeface="宋体" pitchFamily="2" charset="-122"/>
            </a:endParaRPr>
          </a:p>
        </p:txBody>
      </p:sp>
      <p:sp>
        <p:nvSpPr>
          <p:cNvPr id="7" name="Rectangle 2"/>
          <p:cNvSpPr>
            <a:spLocks noChangeArrowheads="1"/>
          </p:cNvSpPr>
          <p:nvPr/>
        </p:nvSpPr>
        <p:spPr bwMode="auto">
          <a:xfrm>
            <a:off x="8543478" y="1351777"/>
            <a:ext cx="3502919" cy="2554545"/>
          </a:xfrm>
          <a:prstGeom prst="rect">
            <a:avLst/>
          </a:prstGeom>
          <a:solidFill>
            <a:schemeClr val="tx2">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__name__ ==</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"__main__"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 = DynamicArrayList()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8</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3</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3</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4</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4</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a.insert(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6</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(a.count(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694606" y="5013970"/>
            <a:ext cx="10873208" cy="1508105"/>
          </a:xfrm>
          <a:prstGeom prst="rect">
            <a:avLst/>
          </a:prstGeom>
        </p:spPr>
        <p:txBody>
          <a:bodyPr wrap="square">
            <a:spAutoFit/>
          </a:bodyPr>
          <a:lstStyle/>
          <a:p>
            <a:r>
              <a:rPr lang="zh-CN" altLang="en-US"/>
              <a:t>在类中定义的递归算法，通常包含两个部分：</a:t>
            </a:r>
            <a:r>
              <a:rPr lang="en-US" altLang="zh-CN"/>
              <a:t>public</a:t>
            </a:r>
            <a:r>
              <a:rPr lang="zh-CN" altLang="en-US"/>
              <a:t>属性的接口方法和</a:t>
            </a:r>
            <a:r>
              <a:rPr lang="en-US" altLang="zh-CN"/>
              <a:t>private</a:t>
            </a:r>
            <a:r>
              <a:rPr lang="zh-CN" altLang="en-US"/>
              <a:t>或</a:t>
            </a:r>
            <a:r>
              <a:rPr lang="en-US" altLang="zh-CN"/>
              <a:t>protected</a:t>
            </a:r>
            <a:r>
              <a:rPr lang="zh-CN" altLang="en-US"/>
              <a:t>属性的递归函数</a:t>
            </a:r>
            <a:r>
              <a:rPr lang="zh-CN" altLang="en-US" smtClean="0"/>
              <a:t>。</a:t>
            </a:r>
            <a:endParaRPr lang="en-US" altLang="zh-CN" smtClean="0"/>
          </a:p>
          <a:p>
            <a:r>
              <a:rPr lang="en-US" altLang="zh-CN" smtClean="0"/>
              <a:t>public</a:t>
            </a:r>
            <a:r>
              <a:rPr lang="zh-CN" altLang="en-US"/>
              <a:t>方法只完成简单的调用；如此处</a:t>
            </a:r>
            <a:r>
              <a:rPr lang="zh-CN" altLang="en-US" smtClean="0"/>
              <a:t>的</a:t>
            </a:r>
            <a:r>
              <a:rPr lang="en-US" altLang="zh-CN" smtClean="0"/>
              <a:t>count</a:t>
            </a:r>
            <a:r>
              <a:rPr lang="zh-CN" altLang="en-US" smtClean="0"/>
              <a:t>方法</a:t>
            </a:r>
            <a:r>
              <a:rPr lang="zh-CN" altLang="en-US"/>
              <a:t>，它以</a:t>
            </a:r>
            <a:r>
              <a:rPr lang="zh-CN" altLang="en-US" smtClean="0"/>
              <a:t>参数</a:t>
            </a:r>
            <a:r>
              <a:rPr lang="en-US" altLang="zh-CN" smtClean="0"/>
              <a:t>len(self)</a:t>
            </a:r>
            <a:r>
              <a:rPr lang="zh-CN" altLang="en-US" smtClean="0"/>
              <a:t>和</a:t>
            </a:r>
            <a:r>
              <a:rPr lang="en-US" altLang="zh-CN" smtClean="0"/>
              <a:t>x</a:t>
            </a:r>
            <a:r>
              <a:rPr lang="zh-CN" altLang="en-US" smtClean="0"/>
              <a:t>调用递归函数</a:t>
            </a:r>
            <a:r>
              <a:rPr lang="en-US" altLang="zh-CN" smtClean="0"/>
              <a:t>_recursive_count</a:t>
            </a:r>
            <a:r>
              <a:rPr lang="zh-CN" altLang="en-US" smtClean="0"/>
              <a:t>。</a:t>
            </a:r>
            <a:endParaRPr lang="zh-CN" altLang="en-US"/>
          </a:p>
        </p:txBody>
      </p:sp>
    </p:spTree>
    <p:extLst>
      <p:ext uri="{BB962C8B-B14F-4D97-AF65-F5344CB8AC3E}">
        <p14:creationId xmlns:p14="http://schemas.microsoft.com/office/powerpoint/2010/main" val="3756223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82638" y="1053530"/>
            <a:ext cx="10736814" cy="3001665"/>
          </a:xfrm>
        </p:spPr>
        <p:txBody>
          <a:bodyPr>
            <a:normAutofit/>
          </a:bodyPr>
          <a:lstStyle/>
          <a:p>
            <a:r>
              <a:rPr lang="zh-CN" altLang="en-US" smtClean="0"/>
              <a:t>将</a:t>
            </a:r>
            <a:r>
              <a:rPr lang="zh-CN" altLang="en-US"/>
              <a:t>非空顺序表分解为首</a:t>
            </a:r>
            <a:r>
              <a:rPr lang="zh-CN" altLang="en-US" smtClean="0"/>
              <a:t>元素及其</a:t>
            </a:r>
            <a:r>
              <a:rPr lang="zh-CN" altLang="en-US"/>
              <a:t>后的顺序表。如：</a:t>
            </a:r>
          </a:p>
          <a:p>
            <a:r>
              <a:rPr lang="en-US" altLang="zh-CN"/>
              <a:t>entry</a:t>
            </a:r>
            <a:r>
              <a:rPr lang="zh-CN" altLang="en-US" smtClean="0"/>
              <a:t>数组的下标</a:t>
            </a:r>
            <a:r>
              <a:rPr lang="en-US" altLang="zh-CN" smtClean="0"/>
              <a:t>0</a:t>
            </a:r>
            <a:r>
              <a:rPr lang="zh-CN" altLang="en-US" smtClean="0"/>
              <a:t>至</a:t>
            </a:r>
            <a:r>
              <a:rPr lang="en-US" altLang="zh-CN" smtClean="0"/>
              <a:t>n-1</a:t>
            </a:r>
            <a:r>
              <a:rPr lang="zh-CN" altLang="en-US" smtClean="0"/>
              <a:t>的元素构成的顺序表，</a:t>
            </a:r>
            <a:endParaRPr lang="en-US" altLang="zh-CN" smtClean="0"/>
          </a:p>
          <a:p>
            <a:pPr lvl="1"/>
            <a:r>
              <a:rPr lang="en-US" altLang="zh-CN" smtClean="0"/>
              <a:t>n=0</a:t>
            </a:r>
            <a:r>
              <a:rPr lang="zh-CN" altLang="en-US" smtClean="0"/>
              <a:t>，表空；</a:t>
            </a:r>
            <a:endParaRPr lang="en-US" altLang="zh-CN" smtClean="0"/>
          </a:p>
          <a:p>
            <a:pPr lvl="1"/>
            <a:r>
              <a:rPr lang="zh-CN" altLang="en-US" smtClean="0"/>
              <a:t>如</a:t>
            </a:r>
            <a:r>
              <a:rPr lang="zh-CN" altLang="en-US"/>
              <a:t>表非空，则由首元素</a:t>
            </a:r>
            <a:r>
              <a:rPr lang="en-US" altLang="zh-CN"/>
              <a:t>entry[0]</a:t>
            </a:r>
            <a:r>
              <a:rPr lang="zh-CN" altLang="en-US"/>
              <a:t>以及</a:t>
            </a:r>
            <a:r>
              <a:rPr lang="en-US" altLang="zh-CN"/>
              <a:t>entry</a:t>
            </a:r>
            <a:r>
              <a:rPr lang="zh-CN" altLang="en-US" smtClean="0"/>
              <a:t>数组下标从</a:t>
            </a:r>
            <a:r>
              <a:rPr lang="en-US" altLang="zh-CN" smtClean="0"/>
              <a:t>1</a:t>
            </a:r>
            <a:r>
              <a:rPr lang="zh-CN" altLang="en-US" smtClean="0"/>
              <a:t>至</a:t>
            </a:r>
            <a:r>
              <a:rPr lang="en-US" altLang="zh-CN" smtClean="0"/>
              <a:t>n-1</a:t>
            </a:r>
            <a:r>
              <a:rPr lang="zh-CN" altLang="en-US" smtClean="0"/>
              <a:t>的元素构成的顺序表</a:t>
            </a:r>
            <a:r>
              <a:rPr lang="en-US" altLang="zh-CN" smtClean="0"/>
              <a:t>2</a:t>
            </a:r>
            <a:r>
              <a:rPr lang="zh-CN" altLang="en-US" smtClean="0"/>
              <a:t>部分构成。</a:t>
            </a:r>
            <a:endParaRPr lang="en-US" altLang="zh-CN" smtClean="0"/>
          </a:p>
          <a:p>
            <a:endParaRPr lang="en-US" altLang="zh-CN"/>
          </a:p>
          <a:p>
            <a:endParaRPr lang="en-US" altLang="zh-CN" smtClean="0"/>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a:t>顺序表</a:t>
            </a:r>
            <a:r>
              <a:rPr lang="zh-CN" altLang="en-US" smtClean="0"/>
              <a:t>的递归定义</a:t>
            </a:r>
            <a:r>
              <a:rPr lang="en-US" altLang="zh-CN" smtClean="0"/>
              <a:t>2</a:t>
            </a:r>
            <a:endParaRPr lang="zh-CN" altLang="en-US"/>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734" y="4221882"/>
            <a:ext cx="6622588"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65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顺序表</a:t>
            </a:r>
            <a:r>
              <a:rPr lang="zh-CN" altLang="en-US" smtClean="0"/>
              <a:t>的递归定义</a:t>
            </a:r>
            <a:r>
              <a:rPr lang="en-US" altLang="zh-CN" smtClean="0"/>
              <a:t>3</a:t>
            </a:r>
            <a:endParaRPr lang="zh-CN"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315" y="4221882"/>
            <a:ext cx="68294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占位符 1"/>
          <p:cNvSpPr>
            <a:spLocks noGrp="1"/>
          </p:cNvSpPr>
          <p:nvPr>
            <p:ph type="body" sz="quarter" idx="10"/>
          </p:nvPr>
        </p:nvSpPr>
        <p:spPr>
          <a:xfrm>
            <a:off x="982638" y="1053530"/>
            <a:ext cx="10736814" cy="3001665"/>
          </a:xfrm>
        </p:spPr>
        <p:txBody>
          <a:bodyPr>
            <a:normAutofit/>
          </a:bodyPr>
          <a:lstStyle/>
          <a:p>
            <a:r>
              <a:rPr lang="zh-CN" altLang="en-US" smtClean="0"/>
              <a:t>将</a:t>
            </a:r>
            <a:r>
              <a:rPr lang="zh-CN" altLang="en-US"/>
              <a:t>非空顺序表分解为首</a:t>
            </a:r>
            <a:r>
              <a:rPr lang="zh-CN" altLang="en-US" smtClean="0"/>
              <a:t>元素、尾元素及中间部分顺序</a:t>
            </a:r>
            <a:r>
              <a:rPr lang="zh-CN" altLang="en-US"/>
              <a:t>表</a:t>
            </a:r>
            <a:r>
              <a:rPr lang="zh-CN" altLang="en-US" smtClean="0"/>
              <a:t>。</a:t>
            </a:r>
            <a:endParaRPr lang="en-US" altLang="zh-CN" smtClean="0"/>
          </a:p>
          <a:p>
            <a:r>
              <a:rPr lang="zh-CN" altLang="en-US" smtClean="0"/>
              <a:t>如：</a:t>
            </a:r>
            <a:r>
              <a:rPr lang="en-US" altLang="zh-CN" smtClean="0"/>
              <a:t>entry</a:t>
            </a:r>
            <a:r>
              <a:rPr lang="zh-CN" altLang="en-US" smtClean="0"/>
              <a:t>数组的下标</a:t>
            </a:r>
            <a:r>
              <a:rPr lang="en-US" altLang="zh-CN" smtClean="0"/>
              <a:t>0</a:t>
            </a:r>
            <a:r>
              <a:rPr lang="zh-CN" altLang="en-US" smtClean="0"/>
              <a:t>至</a:t>
            </a:r>
            <a:r>
              <a:rPr lang="en-US" altLang="zh-CN" smtClean="0"/>
              <a:t>n-1</a:t>
            </a:r>
            <a:r>
              <a:rPr lang="zh-CN" altLang="en-US" smtClean="0"/>
              <a:t>的元素构成的顺序表，</a:t>
            </a:r>
            <a:endParaRPr lang="en-US" altLang="zh-CN" smtClean="0"/>
          </a:p>
          <a:p>
            <a:pPr lvl="1"/>
            <a:r>
              <a:rPr lang="en-US" altLang="zh-CN" smtClean="0"/>
              <a:t>n=0</a:t>
            </a:r>
            <a:r>
              <a:rPr lang="zh-CN" altLang="en-US" smtClean="0"/>
              <a:t>，表空；</a:t>
            </a:r>
            <a:endParaRPr lang="en-US" altLang="zh-CN" smtClean="0"/>
          </a:p>
          <a:p>
            <a:pPr lvl="1"/>
            <a:r>
              <a:rPr lang="zh-CN" altLang="en-US" smtClean="0"/>
              <a:t>如</a:t>
            </a:r>
            <a:r>
              <a:rPr lang="zh-CN" altLang="en-US"/>
              <a:t>表非空，则由首元素</a:t>
            </a:r>
            <a:r>
              <a:rPr lang="en-US" altLang="zh-CN"/>
              <a:t>entry[0</a:t>
            </a:r>
            <a:r>
              <a:rPr lang="en-US" altLang="zh-CN" smtClean="0"/>
              <a:t>]</a:t>
            </a:r>
            <a:r>
              <a:rPr lang="zh-CN" altLang="en-US" smtClean="0"/>
              <a:t>、</a:t>
            </a:r>
            <a:r>
              <a:rPr lang="en-US" altLang="zh-CN"/>
              <a:t> </a:t>
            </a:r>
            <a:r>
              <a:rPr lang="en-US" altLang="zh-CN" smtClean="0"/>
              <a:t>entry[n-1]</a:t>
            </a:r>
            <a:r>
              <a:rPr lang="zh-CN" altLang="en-US" smtClean="0"/>
              <a:t>以及</a:t>
            </a:r>
            <a:r>
              <a:rPr lang="en-US" altLang="zh-CN"/>
              <a:t>entry</a:t>
            </a:r>
            <a:r>
              <a:rPr lang="zh-CN" altLang="en-US" smtClean="0"/>
              <a:t>数组下标从</a:t>
            </a:r>
            <a:r>
              <a:rPr lang="en-US" altLang="zh-CN" smtClean="0"/>
              <a:t>1</a:t>
            </a:r>
            <a:r>
              <a:rPr lang="zh-CN" altLang="en-US" smtClean="0"/>
              <a:t>至</a:t>
            </a:r>
            <a:r>
              <a:rPr lang="en-US" altLang="zh-CN" smtClean="0"/>
              <a:t>n-2</a:t>
            </a:r>
            <a:r>
              <a:rPr lang="zh-CN" altLang="en-US" smtClean="0"/>
              <a:t>的元素构成的顺序表</a:t>
            </a:r>
            <a:r>
              <a:rPr lang="en-US" altLang="zh-CN" smtClean="0"/>
              <a:t>3</a:t>
            </a:r>
            <a:r>
              <a:rPr lang="zh-CN" altLang="en-US" smtClean="0"/>
              <a:t>部分构成。</a:t>
            </a:r>
            <a:endParaRPr lang="en-US" altLang="zh-CN" smtClean="0"/>
          </a:p>
          <a:p>
            <a:endParaRPr lang="en-US" altLang="zh-CN"/>
          </a:p>
          <a:p>
            <a:endParaRPr lang="en-US" altLang="zh-CN" smtClean="0"/>
          </a:p>
          <a:p>
            <a:endParaRPr lang="zh-CN" altLang="en-US"/>
          </a:p>
          <a:p>
            <a:endParaRPr lang="zh-CN" altLang="en-US"/>
          </a:p>
        </p:txBody>
      </p:sp>
    </p:spTree>
    <p:extLst>
      <p:ext uri="{BB962C8B-B14F-4D97-AF65-F5344CB8AC3E}">
        <p14:creationId xmlns:p14="http://schemas.microsoft.com/office/powerpoint/2010/main" val="260826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递归</a:t>
            </a:r>
            <a:r>
              <a:rPr lang="zh-CN" altLang="en-US"/>
              <a:t>定义的单</a:t>
            </a:r>
            <a:r>
              <a:rPr lang="zh-CN" altLang="en-US" smtClean="0"/>
              <a:t>链表</a:t>
            </a:r>
            <a:r>
              <a:rPr lang="zh-CN" altLang="en-US" smtClean="0">
                <a:solidFill>
                  <a:srgbClr val="FF0000"/>
                </a:solidFill>
              </a:rPr>
              <a:t>不</a:t>
            </a:r>
            <a:r>
              <a:rPr lang="zh-CN" altLang="en-US">
                <a:solidFill>
                  <a:srgbClr val="FF0000"/>
                </a:solidFill>
              </a:rPr>
              <a:t>包含表头</a:t>
            </a:r>
            <a:r>
              <a:rPr lang="zh-CN" altLang="en-US" smtClean="0">
                <a:solidFill>
                  <a:srgbClr val="FF0000"/>
                </a:solidFill>
              </a:rPr>
              <a:t>结点</a:t>
            </a:r>
            <a:r>
              <a:rPr lang="zh-CN" altLang="en-US" smtClean="0"/>
              <a:t>，</a:t>
            </a:r>
            <a:r>
              <a:rPr lang="zh-CN" altLang="en-US"/>
              <a:t>因为表头结点与其它元素结点具有不同的含义。</a:t>
            </a:r>
          </a:p>
          <a:p>
            <a:r>
              <a:rPr lang="zh-CN" altLang="en-US"/>
              <a:t>以</a:t>
            </a:r>
            <a:r>
              <a:rPr lang="en-US" altLang="zh-CN"/>
              <a:t>L</a:t>
            </a:r>
            <a:r>
              <a:rPr lang="zh-CN" altLang="en-US" smtClean="0"/>
              <a:t>为首结点指针</a:t>
            </a:r>
            <a:r>
              <a:rPr lang="zh-CN" altLang="en-US"/>
              <a:t>的单链表，</a:t>
            </a:r>
            <a:r>
              <a:rPr lang="en-US" altLang="zh-CN"/>
              <a:t>L</a:t>
            </a:r>
            <a:r>
              <a:rPr lang="zh-CN" altLang="en-US"/>
              <a:t>或者为空（</a:t>
            </a:r>
            <a:r>
              <a:rPr lang="en-US" altLang="zh-CN"/>
              <a:t>None</a:t>
            </a:r>
            <a:r>
              <a:rPr lang="zh-CN" altLang="en-US"/>
              <a:t>），或者是由一个</a:t>
            </a:r>
            <a:r>
              <a:rPr lang="en-US" altLang="zh-CN"/>
              <a:t>L</a:t>
            </a:r>
            <a:r>
              <a:rPr lang="zh-CN" altLang="en-US"/>
              <a:t>指向的结点以及以</a:t>
            </a:r>
            <a:r>
              <a:rPr lang="en-US" altLang="zh-CN"/>
              <a:t>L.next</a:t>
            </a:r>
            <a:r>
              <a:rPr lang="zh-CN" altLang="en-US"/>
              <a:t>为首指针的单链表构成。</a:t>
            </a:r>
          </a:p>
          <a:p>
            <a:endParaRPr lang="zh-CN" altLang="en-US"/>
          </a:p>
        </p:txBody>
      </p:sp>
      <p:sp>
        <p:nvSpPr>
          <p:cNvPr id="3" name="标题 2"/>
          <p:cNvSpPr>
            <a:spLocks noGrp="1"/>
          </p:cNvSpPr>
          <p:nvPr>
            <p:ph type="title"/>
          </p:nvPr>
        </p:nvSpPr>
        <p:spPr/>
        <p:txBody>
          <a:bodyPr>
            <a:normAutofit fontScale="90000"/>
          </a:bodyPr>
          <a:lstStyle/>
          <a:p>
            <a:r>
              <a:rPr lang="zh-CN" altLang="en-US"/>
              <a:t>单链表的递归</a:t>
            </a:r>
            <a:r>
              <a:rPr lang="zh-CN" altLang="en-US" smtClean="0"/>
              <a:t>定义</a:t>
            </a:r>
            <a:endParaRPr lang="zh-CN" altLang="en-US"/>
          </a:p>
        </p:txBody>
      </p:sp>
      <p:pic>
        <p:nvPicPr>
          <p:cNvPr id="4" name="图片 3"/>
          <p:cNvPicPr/>
          <p:nvPr/>
        </p:nvPicPr>
        <p:blipFill>
          <a:blip r:embed="rId2"/>
          <a:stretch>
            <a:fillRect/>
          </a:stretch>
        </p:blipFill>
        <p:spPr>
          <a:xfrm>
            <a:off x="1126654" y="3526391"/>
            <a:ext cx="1440160" cy="504056"/>
          </a:xfrm>
          <a:prstGeom prst="rect">
            <a:avLst/>
          </a:prstGeom>
        </p:spPr>
      </p:pic>
      <p:sp>
        <p:nvSpPr>
          <p:cNvPr id="34" name="Rectangle 9"/>
          <p:cNvSpPr>
            <a:spLocks noChangeArrowheads="1"/>
          </p:cNvSpPr>
          <p:nvPr/>
        </p:nvSpPr>
        <p:spPr bwMode="auto">
          <a:xfrm>
            <a:off x="2256074" y="4674130"/>
            <a:ext cx="1085710"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5" name="Line 10"/>
          <p:cNvSpPr>
            <a:spLocks noChangeShapeType="1"/>
          </p:cNvSpPr>
          <p:nvPr/>
        </p:nvSpPr>
        <p:spPr bwMode="auto">
          <a:xfrm>
            <a:off x="2946016" y="4674130"/>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12"/>
          <p:cNvSpPr>
            <a:spLocks noChangeArrowheads="1"/>
          </p:cNvSpPr>
          <p:nvPr/>
        </p:nvSpPr>
        <p:spPr bwMode="auto">
          <a:xfrm>
            <a:off x="3737547" y="4674130"/>
            <a:ext cx="1085710"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7" name="Line 13"/>
          <p:cNvSpPr>
            <a:spLocks noChangeShapeType="1"/>
          </p:cNvSpPr>
          <p:nvPr/>
        </p:nvSpPr>
        <p:spPr bwMode="auto">
          <a:xfrm>
            <a:off x="4429607" y="4674130"/>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4"/>
          <p:cNvSpPr>
            <a:spLocks noChangeShapeType="1"/>
          </p:cNvSpPr>
          <p:nvPr/>
        </p:nvSpPr>
        <p:spPr bwMode="auto">
          <a:xfrm>
            <a:off x="3144958" y="4972649"/>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15"/>
          <p:cNvSpPr>
            <a:spLocks noChangeArrowheads="1"/>
          </p:cNvSpPr>
          <p:nvPr/>
        </p:nvSpPr>
        <p:spPr bwMode="auto">
          <a:xfrm>
            <a:off x="5140716" y="4661427"/>
            <a:ext cx="1121687"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3200" b="1">
              <a:latin typeface="Arial" pitchFamily="34" charset="0"/>
            </a:endParaRPr>
          </a:p>
        </p:txBody>
      </p:sp>
      <p:sp>
        <p:nvSpPr>
          <p:cNvPr id="40" name="Line 16"/>
          <p:cNvSpPr>
            <a:spLocks noChangeShapeType="1"/>
          </p:cNvSpPr>
          <p:nvPr/>
        </p:nvSpPr>
        <p:spPr bwMode="auto">
          <a:xfrm>
            <a:off x="5843356" y="4661427"/>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41" name="Line 17"/>
          <p:cNvSpPr>
            <a:spLocks noChangeShapeType="1"/>
          </p:cNvSpPr>
          <p:nvPr/>
        </p:nvSpPr>
        <p:spPr bwMode="auto">
          <a:xfrm>
            <a:off x="4425375" y="4972649"/>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18"/>
          <p:cNvSpPr>
            <a:spLocks noChangeArrowheads="1"/>
          </p:cNvSpPr>
          <p:nvPr/>
        </p:nvSpPr>
        <p:spPr bwMode="auto">
          <a:xfrm>
            <a:off x="7568215" y="4624908"/>
            <a:ext cx="1566129" cy="52240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3" name="Line 19"/>
          <p:cNvSpPr>
            <a:spLocks noChangeShapeType="1"/>
          </p:cNvSpPr>
          <p:nvPr/>
        </p:nvSpPr>
        <p:spPr bwMode="auto">
          <a:xfrm>
            <a:off x="8603131" y="4624908"/>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44" name="Line 20"/>
          <p:cNvSpPr>
            <a:spLocks noChangeShapeType="1"/>
          </p:cNvSpPr>
          <p:nvPr/>
        </p:nvSpPr>
        <p:spPr bwMode="auto">
          <a:xfrm flipV="1">
            <a:off x="6262402" y="4969474"/>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45" name="Rectangle 21"/>
          <p:cNvSpPr>
            <a:spLocks noChangeArrowheads="1"/>
          </p:cNvSpPr>
          <p:nvPr/>
        </p:nvSpPr>
        <p:spPr bwMode="auto">
          <a:xfrm>
            <a:off x="10404178" y="4661429"/>
            <a:ext cx="1407401" cy="523996"/>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6" name="Line 22"/>
          <p:cNvSpPr>
            <a:spLocks noChangeShapeType="1"/>
          </p:cNvSpPr>
          <p:nvPr/>
        </p:nvSpPr>
        <p:spPr bwMode="auto">
          <a:xfrm>
            <a:off x="11318461" y="4661429"/>
            <a:ext cx="2117" cy="5239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 Box 24"/>
          <p:cNvSpPr txBox="1">
            <a:spLocks noChangeArrowheads="1"/>
          </p:cNvSpPr>
          <p:nvPr/>
        </p:nvSpPr>
        <p:spPr bwMode="auto">
          <a:xfrm>
            <a:off x="2256074" y="4597913"/>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0</a:t>
            </a:r>
            <a:endParaRPr kumimoji="1" lang="en-US" altLang="zh-CN" sz="2400" baseline="-25000">
              <a:latin typeface="Times New Roman" pitchFamily="18" charset="0"/>
            </a:endParaRPr>
          </a:p>
        </p:txBody>
      </p:sp>
      <p:sp>
        <p:nvSpPr>
          <p:cNvPr id="48" name="Text Box 25"/>
          <p:cNvSpPr txBox="1">
            <a:spLocks noChangeArrowheads="1"/>
          </p:cNvSpPr>
          <p:nvPr/>
        </p:nvSpPr>
        <p:spPr bwMode="auto">
          <a:xfrm>
            <a:off x="3754478" y="4597914"/>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FF5050"/>
                </a:solidFill>
                <a:latin typeface="Times New Roman" pitchFamily="18" charset="0"/>
              </a:rPr>
              <a:t>a</a:t>
            </a:r>
            <a:r>
              <a:rPr kumimoji="1" lang="en-US" altLang="zh-CN" sz="3200" b="1" baseline="-25000" dirty="0">
                <a:solidFill>
                  <a:srgbClr val="FF5050"/>
                </a:solidFill>
                <a:latin typeface="Times New Roman" pitchFamily="18" charset="0"/>
              </a:rPr>
              <a:t>1</a:t>
            </a:r>
            <a:endParaRPr kumimoji="1" lang="en-US" altLang="zh-CN" sz="2400" dirty="0">
              <a:latin typeface="Times New Roman" pitchFamily="18" charset="0"/>
            </a:endParaRPr>
          </a:p>
        </p:txBody>
      </p:sp>
      <p:sp>
        <p:nvSpPr>
          <p:cNvPr id="49" name="Text Box 27"/>
          <p:cNvSpPr txBox="1">
            <a:spLocks noChangeArrowheads="1"/>
          </p:cNvSpPr>
          <p:nvPr/>
        </p:nvSpPr>
        <p:spPr bwMode="auto">
          <a:xfrm>
            <a:off x="7621697" y="4532811"/>
            <a:ext cx="465131"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err="1" smtClean="0">
                <a:solidFill>
                  <a:srgbClr val="FF5050"/>
                </a:solidFill>
                <a:latin typeface="Times New Roman" pitchFamily="18" charset="0"/>
              </a:rPr>
              <a:t>a</a:t>
            </a:r>
            <a:r>
              <a:rPr kumimoji="1" lang="en-US" altLang="zh-CN" sz="3200" b="1" baseline="-25000" dirty="0" err="1" smtClean="0">
                <a:solidFill>
                  <a:srgbClr val="FF5050"/>
                </a:solidFill>
                <a:latin typeface="Times New Roman" pitchFamily="18" charset="0"/>
              </a:rPr>
              <a:t>i</a:t>
            </a:r>
            <a:endParaRPr kumimoji="1" lang="en-US" altLang="zh-CN" sz="3200" dirty="0">
              <a:latin typeface="Times New Roman" pitchFamily="18" charset="0"/>
            </a:endParaRPr>
          </a:p>
        </p:txBody>
      </p:sp>
      <p:sp>
        <p:nvSpPr>
          <p:cNvPr id="50" name="Text Box 28"/>
          <p:cNvSpPr txBox="1">
            <a:spLocks noChangeArrowheads="1"/>
          </p:cNvSpPr>
          <p:nvPr/>
        </p:nvSpPr>
        <p:spPr bwMode="auto">
          <a:xfrm>
            <a:off x="10404178" y="4586798"/>
            <a:ext cx="1153434" cy="58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n-1</a:t>
            </a:r>
            <a:endParaRPr kumimoji="1" lang="en-US" altLang="zh-CN" sz="2400">
              <a:latin typeface="Times New Roman" pitchFamily="18" charset="0"/>
            </a:endParaRPr>
          </a:p>
        </p:txBody>
      </p:sp>
      <p:sp>
        <p:nvSpPr>
          <p:cNvPr id="51" name="Text Box 29"/>
          <p:cNvSpPr txBox="1">
            <a:spLocks noChangeArrowheads="1"/>
          </p:cNvSpPr>
          <p:nvPr/>
        </p:nvSpPr>
        <p:spPr bwMode="auto">
          <a:xfrm>
            <a:off x="11335391" y="4705889"/>
            <a:ext cx="40582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52" name="文本框 54"/>
          <p:cNvSpPr txBox="1"/>
          <p:nvPr/>
        </p:nvSpPr>
        <p:spPr bwMode="auto">
          <a:xfrm>
            <a:off x="6559073" y="4697951"/>
            <a:ext cx="1068777" cy="584910"/>
          </a:xfrm>
          <a:prstGeom prst="rect">
            <a:avLst/>
          </a:prstGeom>
          <a:noFill/>
        </p:spPr>
        <p:txBody>
          <a:bodyPr>
            <a:spAutoFit/>
          </a:bodyPr>
          <a:lstStyle/>
          <a:p>
            <a:pPr>
              <a:defRPr/>
            </a:pPr>
            <a:r>
              <a:rPr lang="en-US" altLang="zh-CN" sz="3200" dirty="0">
                <a:ln w="0"/>
                <a:effectLst>
                  <a:outerShdw blurRad="38100" dist="19050" dir="2700000" algn="tl" rotWithShape="0">
                    <a:schemeClr val="dk1">
                      <a:alpha val="40000"/>
                    </a:schemeClr>
                  </a:outerShdw>
                </a:effectLst>
              </a:rPr>
              <a:t>……</a:t>
            </a:r>
            <a:endParaRPr lang="zh-CN" altLang="en-US" sz="3200" dirty="0">
              <a:ln w="0"/>
              <a:effectLst>
                <a:outerShdw blurRad="38100" dist="19050" dir="2700000" algn="tl" rotWithShape="0">
                  <a:schemeClr val="dk1">
                    <a:alpha val="40000"/>
                  </a:schemeClr>
                </a:outerShdw>
              </a:effectLst>
            </a:endParaRPr>
          </a:p>
        </p:txBody>
      </p:sp>
      <p:sp>
        <p:nvSpPr>
          <p:cNvPr id="53" name="文本框 55"/>
          <p:cNvSpPr txBox="1"/>
          <p:nvPr/>
        </p:nvSpPr>
        <p:spPr bwMode="auto">
          <a:xfrm>
            <a:off x="9238050" y="4653489"/>
            <a:ext cx="1070894" cy="446276"/>
          </a:xfrm>
          <a:prstGeom prst="rect">
            <a:avLst/>
          </a:prstGeom>
          <a:noFill/>
        </p:spPr>
        <p:txBody>
          <a:bodyPr>
            <a:spAutoFit/>
          </a:bodyPr>
          <a:lstStyle/>
          <a:p>
            <a:pPr>
              <a:defRPr/>
            </a:pPr>
            <a:r>
              <a:rPr lang="en-US" altLang="zh-CN" dirty="0">
                <a:ln w="0"/>
                <a:effectLst>
                  <a:outerShdw blurRad="38100" dist="19050" dir="2700000" algn="tl" rotWithShape="0">
                    <a:schemeClr val="dk1">
                      <a:alpha val="40000"/>
                    </a:schemeClr>
                  </a:outerShdw>
                </a:effectLst>
              </a:rPr>
              <a:t>……</a:t>
            </a:r>
            <a:endParaRPr lang="zh-CN" altLang="en-US" dirty="0">
              <a:ln w="0"/>
              <a:effectLst>
                <a:outerShdw blurRad="38100" dist="19050" dir="2700000" algn="tl" rotWithShape="0">
                  <a:schemeClr val="dk1">
                    <a:alpha val="40000"/>
                  </a:schemeClr>
                </a:outerShdw>
              </a:effectLst>
            </a:endParaRPr>
          </a:p>
        </p:txBody>
      </p:sp>
      <p:sp>
        <p:nvSpPr>
          <p:cNvPr id="54" name="Text Box 27"/>
          <p:cNvSpPr txBox="1">
            <a:spLocks noChangeArrowheads="1"/>
          </p:cNvSpPr>
          <p:nvPr/>
        </p:nvSpPr>
        <p:spPr bwMode="auto">
          <a:xfrm>
            <a:off x="5141001" y="4631260"/>
            <a:ext cx="466733"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FF5050"/>
                </a:solidFill>
                <a:latin typeface="Times New Roman" pitchFamily="18" charset="0"/>
              </a:rPr>
              <a:t>a</a:t>
            </a:r>
            <a:r>
              <a:rPr kumimoji="1" lang="en-US" altLang="zh-CN" sz="1800" b="1" baseline="-25000" dirty="0">
                <a:solidFill>
                  <a:srgbClr val="FF5050"/>
                </a:solidFill>
                <a:latin typeface="Times New Roman" pitchFamily="18" charset="0"/>
              </a:rPr>
              <a:t>2</a:t>
            </a:r>
            <a:endParaRPr kumimoji="1" lang="en-US" altLang="zh-CN" sz="1800" dirty="0">
              <a:latin typeface="Times New Roman" pitchFamily="18" charset="0"/>
            </a:endParaRPr>
          </a:p>
        </p:txBody>
      </p:sp>
      <p:cxnSp>
        <p:nvCxnSpPr>
          <p:cNvPr id="55" name="直接箭头连接符 28"/>
          <p:cNvCxnSpPr/>
          <p:nvPr/>
        </p:nvCxnSpPr>
        <p:spPr bwMode="auto">
          <a:xfrm>
            <a:off x="4280402" y="4134256"/>
            <a:ext cx="0" cy="519232"/>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56" name="TextBox 29"/>
          <p:cNvSpPr txBox="1">
            <a:spLocks noChangeArrowheads="1"/>
          </p:cNvSpPr>
          <p:nvPr/>
        </p:nvSpPr>
        <p:spPr bwMode="auto">
          <a:xfrm>
            <a:off x="4192571" y="3604925"/>
            <a:ext cx="34973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FontTx/>
              <a:buNone/>
            </a:pPr>
            <a:r>
              <a:rPr lang="en-US" altLang="zh-CN" sz="2400" dirty="0"/>
              <a:t>p</a:t>
            </a:r>
            <a:endParaRPr lang="zh-CN" altLang="en-US" sz="2400" dirty="0"/>
          </a:p>
        </p:txBody>
      </p:sp>
      <p:sp>
        <p:nvSpPr>
          <p:cNvPr id="57" name="Line 23"/>
          <p:cNvSpPr>
            <a:spLocks noChangeShapeType="1"/>
          </p:cNvSpPr>
          <p:nvPr/>
        </p:nvSpPr>
        <p:spPr bwMode="auto">
          <a:xfrm>
            <a:off x="9866616" y="4956771"/>
            <a:ext cx="645500"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0"/>
          <p:cNvSpPr>
            <a:spLocks noChangeShapeType="1"/>
          </p:cNvSpPr>
          <p:nvPr/>
        </p:nvSpPr>
        <p:spPr bwMode="auto">
          <a:xfrm>
            <a:off x="2954482" y="4683658"/>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59" name="Straight Connector 90"/>
          <p:cNvCxnSpPr>
            <a:cxnSpLocks noChangeShapeType="1"/>
          </p:cNvCxnSpPr>
          <p:nvPr/>
        </p:nvCxnSpPr>
        <p:spPr bwMode="auto">
          <a:xfrm>
            <a:off x="3502628" y="3715058"/>
            <a:ext cx="0" cy="2739072"/>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60" name="Line 23"/>
          <p:cNvSpPr>
            <a:spLocks noChangeShapeType="1"/>
          </p:cNvSpPr>
          <p:nvPr/>
        </p:nvSpPr>
        <p:spPr bwMode="auto">
          <a:xfrm>
            <a:off x="1650785" y="4958361"/>
            <a:ext cx="645500"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30"/>
          <p:cNvSpPr txBox="1">
            <a:spLocks noChangeArrowheads="1"/>
          </p:cNvSpPr>
          <p:nvPr/>
        </p:nvSpPr>
        <p:spPr bwMode="auto">
          <a:xfrm>
            <a:off x="875608" y="4722416"/>
            <a:ext cx="45872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spTree>
    <p:extLst>
      <p:ext uri="{BB962C8B-B14F-4D97-AF65-F5344CB8AC3E}">
        <p14:creationId xmlns:p14="http://schemas.microsoft.com/office/powerpoint/2010/main" val="27584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p:bldP spid="54" grpId="0"/>
      <p:bldP spid="56" grpId="0"/>
      <p:bldP spid="57" grpId="0" animBg="1"/>
      <p:bldP spid="58" grpId="0" animBg="1"/>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什么是递归？</a:t>
            </a:r>
            <a:endParaRPr lang="zh-CN" altLang="en-US" dirty="0"/>
          </a:p>
        </p:txBody>
      </p:sp>
    </p:spTree>
    <p:extLst>
      <p:ext uri="{BB962C8B-B14F-4D97-AF65-F5344CB8AC3E}">
        <p14:creationId xmlns:p14="http://schemas.microsoft.com/office/powerpoint/2010/main" val="24136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9"/>
          <p:cNvSpPr>
            <a:spLocks noChangeArrowheads="1"/>
          </p:cNvSpPr>
          <p:nvPr/>
        </p:nvSpPr>
        <p:spPr bwMode="auto">
          <a:xfrm>
            <a:off x="1443910" y="2534426"/>
            <a:ext cx="1085710"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3" name="Line 10"/>
          <p:cNvSpPr>
            <a:spLocks noChangeShapeType="1"/>
          </p:cNvSpPr>
          <p:nvPr/>
        </p:nvSpPr>
        <p:spPr bwMode="auto">
          <a:xfrm>
            <a:off x="2133853" y="2534426"/>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Rectangle 12"/>
          <p:cNvSpPr>
            <a:spLocks noChangeArrowheads="1"/>
          </p:cNvSpPr>
          <p:nvPr/>
        </p:nvSpPr>
        <p:spPr bwMode="auto">
          <a:xfrm>
            <a:off x="2925383" y="2534426"/>
            <a:ext cx="1085710"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5" name="Line 13"/>
          <p:cNvSpPr>
            <a:spLocks noChangeShapeType="1"/>
          </p:cNvSpPr>
          <p:nvPr/>
        </p:nvSpPr>
        <p:spPr bwMode="auto">
          <a:xfrm>
            <a:off x="3617444" y="2534426"/>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4"/>
          <p:cNvSpPr>
            <a:spLocks noChangeShapeType="1"/>
          </p:cNvSpPr>
          <p:nvPr/>
        </p:nvSpPr>
        <p:spPr bwMode="auto">
          <a:xfrm>
            <a:off x="2332795" y="2832945"/>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15"/>
          <p:cNvSpPr>
            <a:spLocks noChangeArrowheads="1"/>
          </p:cNvSpPr>
          <p:nvPr/>
        </p:nvSpPr>
        <p:spPr bwMode="auto">
          <a:xfrm>
            <a:off x="4328553" y="2521723"/>
            <a:ext cx="1121687"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3200" b="1">
              <a:latin typeface="Arial" pitchFamily="34" charset="0"/>
            </a:endParaRPr>
          </a:p>
        </p:txBody>
      </p:sp>
      <p:sp>
        <p:nvSpPr>
          <p:cNvPr id="38" name="Line 16"/>
          <p:cNvSpPr>
            <a:spLocks noChangeShapeType="1"/>
          </p:cNvSpPr>
          <p:nvPr/>
        </p:nvSpPr>
        <p:spPr bwMode="auto">
          <a:xfrm>
            <a:off x="5031193" y="252172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39" name="Line 17"/>
          <p:cNvSpPr>
            <a:spLocks noChangeShapeType="1"/>
          </p:cNvSpPr>
          <p:nvPr/>
        </p:nvSpPr>
        <p:spPr bwMode="auto">
          <a:xfrm>
            <a:off x="3613212" y="2832945"/>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Rectangle 18"/>
          <p:cNvSpPr>
            <a:spLocks noChangeArrowheads="1"/>
          </p:cNvSpPr>
          <p:nvPr/>
        </p:nvSpPr>
        <p:spPr bwMode="auto">
          <a:xfrm>
            <a:off x="6756052" y="2485204"/>
            <a:ext cx="1566129" cy="52240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1" name="Line 19"/>
          <p:cNvSpPr>
            <a:spLocks noChangeShapeType="1"/>
          </p:cNvSpPr>
          <p:nvPr/>
        </p:nvSpPr>
        <p:spPr bwMode="auto">
          <a:xfrm>
            <a:off x="7790968" y="2485204"/>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42" name="Line 20"/>
          <p:cNvSpPr>
            <a:spLocks noChangeShapeType="1"/>
          </p:cNvSpPr>
          <p:nvPr/>
        </p:nvSpPr>
        <p:spPr bwMode="auto">
          <a:xfrm flipV="1">
            <a:off x="5450239" y="2829770"/>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43" name="Rectangle 21"/>
          <p:cNvSpPr>
            <a:spLocks noChangeArrowheads="1"/>
          </p:cNvSpPr>
          <p:nvPr/>
        </p:nvSpPr>
        <p:spPr bwMode="auto">
          <a:xfrm>
            <a:off x="9592015" y="2521725"/>
            <a:ext cx="1407401" cy="523996"/>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4" name="Line 22"/>
          <p:cNvSpPr>
            <a:spLocks noChangeShapeType="1"/>
          </p:cNvSpPr>
          <p:nvPr/>
        </p:nvSpPr>
        <p:spPr bwMode="auto">
          <a:xfrm>
            <a:off x="10506298" y="2521725"/>
            <a:ext cx="2117" cy="5239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24"/>
          <p:cNvSpPr txBox="1">
            <a:spLocks noChangeArrowheads="1"/>
          </p:cNvSpPr>
          <p:nvPr/>
        </p:nvSpPr>
        <p:spPr bwMode="auto">
          <a:xfrm>
            <a:off x="1443911" y="2458209"/>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0</a:t>
            </a:r>
            <a:endParaRPr kumimoji="1" lang="en-US" altLang="zh-CN" sz="2400" baseline="-25000">
              <a:latin typeface="Times New Roman" pitchFamily="18" charset="0"/>
            </a:endParaRPr>
          </a:p>
        </p:txBody>
      </p:sp>
      <p:sp>
        <p:nvSpPr>
          <p:cNvPr id="46" name="Text Box 25"/>
          <p:cNvSpPr txBox="1">
            <a:spLocks noChangeArrowheads="1"/>
          </p:cNvSpPr>
          <p:nvPr/>
        </p:nvSpPr>
        <p:spPr bwMode="auto">
          <a:xfrm>
            <a:off x="2942315" y="2458210"/>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FF5050"/>
                </a:solidFill>
                <a:latin typeface="Times New Roman" pitchFamily="18" charset="0"/>
              </a:rPr>
              <a:t>a</a:t>
            </a:r>
            <a:r>
              <a:rPr kumimoji="1" lang="en-US" altLang="zh-CN" sz="3200" b="1" baseline="-25000" dirty="0">
                <a:solidFill>
                  <a:srgbClr val="FF5050"/>
                </a:solidFill>
                <a:latin typeface="Times New Roman" pitchFamily="18" charset="0"/>
              </a:rPr>
              <a:t>1</a:t>
            </a:r>
            <a:endParaRPr kumimoji="1" lang="en-US" altLang="zh-CN" sz="2400" dirty="0">
              <a:latin typeface="Times New Roman" pitchFamily="18" charset="0"/>
            </a:endParaRPr>
          </a:p>
        </p:txBody>
      </p:sp>
      <p:sp>
        <p:nvSpPr>
          <p:cNvPr id="47" name="Text Box 27"/>
          <p:cNvSpPr txBox="1">
            <a:spLocks noChangeArrowheads="1"/>
          </p:cNvSpPr>
          <p:nvPr/>
        </p:nvSpPr>
        <p:spPr bwMode="auto">
          <a:xfrm>
            <a:off x="6809534" y="2393107"/>
            <a:ext cx="465131"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err="1" smtClean="0">
                <a:solidFill>
                  <a:srgbClr val="FF5050"/>
                </a:solidFill>
                <a:latin typeface="Times New Roman" pitchFamily="18" charset="0"/>
              </a:rPr>
              <a:t>a</a:t>
            </a:r>
            <a:r>
              <a:rPr kumimoji="1" lang="en-US" altLang="zh-CN" sz="3200" b="1" baseline="-25000" dirty="0" err="1" smtClean="0">
                <a:solidFill>
                  <a:srgbClr val="FF5050"/>
                </a:solidFill>
                <a:latin typeface="Times New Roman" pitchFamily="18" charset="0"/>
              </a:rPr>
              <a:t>i</a:t>
            </a:r>
            <a:endParaRPr kumimoji="1" lang="en-US" altLang="zh-CN" sz="3200" dirty="0">
              <a:latin typeface="Times New Roman" pitchFamily="18" charset="0"/>
            </a:endParaRPr>
          </a:p>
        </p:txBody>
      </p:sp>
      <p:sp>
        <p:nvSpPr>
          <p:cNvPr id="48" name="Text Box 28"/>
          <p:cNvSpPr txBox="1">
            <a:spLocks noChangeArrowheads="1"/>
          </p:cNvSpPr>
          <p:nvPr/>
        </p:nvSpPr>
        <p:spPr bwMode="auto">
          <a:xfrm>
            <a:off x="9592015" y="2447094"/>
            <a:ext cx="1153434" cy="58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n-1</a:t>
            </a:r>
            <a:endParaRPr kumimoji="1" lang="en-US" altLang="zh-CN" sz="2400">
              <a:latin typeface="Times New Roman" pitchFamily="18" charset="0"/>
            </a:endParaRPr>
          </a:p>
        </p:txBody>
      </p:sp>
      <p:sp>
        <p:nvSpPr>
          <p:cNvPr id="49" name="Text Box 29"/>
          <p:cNvSpPr txBox="1">
            <a:spLocks noChangeArrowheads="1"/>
          </p:cNvSpPr>
          <p:nvPr/>
        </p:nvSpPr>
        <p:spPr bwMode="auto">
          <a:xfrm>
            <a:off x="10523228" y="2566185"/>
            <a:ext cx="40582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50" name="文本框 54"/>
          <p:cNvSpPr txBox="1"/>
          <p:nvPr/>
        </p:nvSpPr>
        <p:spPr bwMode="auto">
          <a:xfrm>
            <a:off x="5746910" y="2558246"/>
            <a:ext cx="1068777" cy="584910"/>
          </a:xfrm>
          <a:prstGeom prst="rect">
            <a:avLst/>
          </a:prstGeom>
          <a:noFill/>
        </p:spPr>
        <p:txBody>
          <a:bodyPr>
            <a:spAutoFit/>
          </a:bodyPr>
          <a:lstStyle/>
          <a:p>
            <a:pPr>
              <a:defRPr/>
            </a:pPr>
            <a:r>
              <a:rPr lang="en-US" altLang="zh-CN" sz="3200" dirty="0">
                <a:ln w="0"/>
                <a:effectLst>
                  <a:outerShdw blurRad="38100" dist="19050" dir="2700000" algn="tl" rotWithShape="0">
                    <a:schemeClr val="dk1">
                      <a:alpha val="40000"/>
                    </a:schemeClr>
                  </a:outerShdw>
                </a:effectLst>
              </a:rPr>
              <a:t>……</a:t>
            </a:r>
            <a:endParaRPr lang="zh-CN" altLang="en-US" sz="3200" dirty="0">
              <a:ln w="0"/>
              <a:effectLst>
                <a:outerShdw blurRad="38100" dist="19050" dir="2700000" algn="tl" rotWithShape="0">
                  <a:schemeClr val="dk1">
                    <a:alpha val="40000"/>
                  </a:schemeClr>
                </a:outerShdw>
              </a:effectLst>
            </a:endParaRPr>
          </a:p>
        </p:txBody>
      </p:sp>
      <p:sp>
        <p:nvSpPr>
          <p:cNvPr id="51" name="文本框 55"/>
          <p:cNvSpPr txBox="1"/>
          <p:nvPr/>
        </p:nvSpPr>
        <p:spPr bwMode="auto">
          <a:xfrm>
            <a:off x="8425886" y="2513785"/>
            <a:ext cx="1070894" cy="446276"/>
          </a:xfrm>
          <a:prstGeom prst="rect">
            <a:avLst/>
          </a:prstGeom>
          <a:noFill/>
        </p:spPr>
        <p:txBody>
          <a:bodyPr>
            <a:spAutoFit/>
          </a:bodyPr>
          <a:lstStyle/>
          <a:p>
            <a:pPr>
              <a:defRPr/>
            </a:pPr>
            <a:r>
              <a:rPr lang="en-US" altLang="zh-CN" dirty="0">
                <a:ln w="0"/>
                <a:effectLst>
                  <a:outerShdw blurRad="38100" dist="19050" dir="2700000" algn="tl" rotWithShape="0">
                    <a:schemeClr val="dk1">
                      <a:alpha val="40000"/>
                    </a:schemeClr>
                  </a:outerShdw>
                </a:effectLst>
              </a:rPr>
              <a:t>……</a:t>
            </a:r>
            <a:endParaRPr lang="zh-CN" altLang="en-US" dirty="0">
              <a:ln w="0"/>
              <a:effectLst>
                <a:outerShdw blurRad="38100" dist="19050" dir="2700000" algn="tl" rotWithShape="0">
                  <a:schemeClr val="dk1">
                    <a:alpha val="40000"/>
                  </a:schemeClr>
                </a:outerShdw>
              </a:effectLst>
            </a:endParaRPr>
          </a:p>
        </p:txBody>
      </p:sp>
      <p:sp>
        <p:nvSpPr>
          <p:cNvPr id="52" name="Text Box 27"/>
          <p:cNvSpPr txBox="1">
            <a:spLocks noChangeArrowheads="1"/>
          </p:cNvSpPr>
          <p:nvPr/>
        </p:nvSpPr>
        <p:spPr bwMode="auto">
          <a:xfrm>
            <a:off x="4328837" y="2491556"/>
            <a:ext cx="466733"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FF5050"/>
                </a:solidFill>
                <a:latin typeface="Times New Roman" pitchFamily="18" charset="0"/>
              </a:rPr>
              <a:t>a</a:t>
            </a:r>
            <a:r>
              <a:rPr kumimoji="1" lang="en-US" altLang="zh-CN" sz="1800" b="1" baseline="-25000" dirty="0">
                <a:solidFill>
                  <a:srgbClr val="FF5050"/>
                </a:solidFill>
                <a:latin typeface="Times New Roman" pitchFamily="18" charset="0"/>
              </a:rPr>
              <a:t>2</a:t>
            </a:r>
            <a:endParaRPr kumimoji="1" lang="en-US" altLang="zh-CN" sz="1800" dirty="0">
              <a:latin typeface="Times New Roman" pitchFamily="18" charset="0"/>
            </a:endParaRPr>
          </a:p>
        </p:txBody>
      </p:sp>
      <p:sp>
        <p:nvSpPr>
          <p:cNvPr id="55" name="Line 23"/>
          <p:cNvSpPr>
            <a:spLocks noChangeShapeType="1"/>
          </p:cNvSpPr>
          <p:nvPr/>
        </p:nvSpPr>
        <p:spPr bwMode="auto">
          <a:xfrm>
            <a:off x="9054452" y="2817067"/>
            <a:ext cx="645500"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10"/>
          <p:cNvSpPr>
            <a:spLocks noChangeShapeType="1"/>
          </p:cNvSpPr>
          <p:nvPr/>
        </p:nvSpPr>
        <p:spPr bwMode="auto">
          <a:xfrm>
            <a:off x="2142319" y="254395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Text Box 30"/>
          <p:cNvSpPr txBox="1">
            <a:spLocks noChangeArrowheads="1"/>
          </p:cNvSpPr>
          <p:nvPr/>
        </p:nvSpPr>
        <p:spPr bwMode="auto">
          <a:xfrm>
            <a:off x="1325567" y="1873299"/>
            <a:ext cx="45872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CC3300"/>
                </a:solidFill>
                <a:latin typeface="Times New Roman" pitchFamily="18" charset="0"/>
              </a:rPr>
              <a:t>L</a:t>
            </a:r>
            <a:endParaRPr kumimoji="1" lang="en-US" altLang="zh-CN" sz="2400" dirty="0">
              <a:latin typeface="Times New Roman" pitchFamily="18" charset="0"/>
            </a:endParaRPr>
          </a:p>
        </p:txBody>
      </p:sp>
      <p:cxnSp>
        <p:nvCxnSpPr>
          <p:cNvPr id="59" name="Straight Connector 90"/>
          <p:cNvCxnSpPr>
            <a:cxnSpLocks noChangeShapeType="1"/>
          </p:cNvCxnSpPr>
          <p:nvPr/>
        </p:nvCxnSpPr>
        <p:spPr bwMode="auto">
          <a:xfrm>
            <a:off x="2690465" y="1575354"/>
            <a:ext cx="0" cy="2053243"/>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60" name="Line 23"/>
          <p:cNvSpPr>
            <a:spLocks noChangeShapeType="1"/>
          </p:cNvSpPr>
          <p:nvPr/>
        </p:nvSpPr>
        <p:spPr bwMode="auto">
          <a:xfrm>
            <a:off x="838622" y="2818657"/>
            <a:ext cx="645500"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文本占位符 4"/>
          <p:cNvSpPr>
            <a:spLocks noGrp="1"/>
          </p:cNvSpPr>
          <p:nvPr>
            <p:ph type="body" sz="quarter" idx="10"/>
          </p:nvPr>
        </p:nvSpPr>
        <p:spPr>
          <a:xfrm>
            <a:off x="973767" y="1148209"/>
            <a:ext cx="10736814" cy="565357"/>
          </a:xfrm>
        </p:spPr>
        <p:txBody>
          <a:bodyPr>
            <a:normAutofit lnSpcReduction="10000"/>
          </a:bodyPr>
          <a:lstStyle/>
          <a:p>
            <a:r>
              <a:rPr lang="zh-CN" altLang="en-US"/>
              <a:t>设计递归算法，求链表的</a:t>
            </a:r>
            <a:r>
              <a:rPr lang="zh-CN" altLang="en-US" smtClean="0"/>
              <a:t>长度。</a:t>
            </a:r>
            <a:endParaRPr lang="zh-CN" altLang="en-US"/>
          </a:p>
        </p:txBody>
      </p:sp>
      <p:sp>
        <p:nvSpPr>
          <p:cNvPr id="2" name="标题 1"/>
          <p:cNvSpPr>
            <a:spLocks noGrp="1"/>
          </p:cNvSpPr>
          <p:nvPr>
            <p:ph type="title"/>
          </p:nvPr>
        </p:nvSpPr>
        <p:spPr/>
        <p:txBody>
          <a:bodyPr>
            <a:normAutofit fontScale="90000"/>
          </a:bodyPr>
          <a:lstStyle/>
          <a:p>
            <a:r>
              <a:rPr lang="zh-CN" altLang="en-US"/>
              <a:t>单链表下的递归算法举例</a:t>
            </a:r>
            <a:r>
              <a:rPr lang="en-US" altLang="zh-CN"/>
              <a:t>1</a:t>
            </a:r>
            <a:endParaRPr lang="zh-CN" altLang="en-US"/>
          </a:p>
        </p:txBody>
      </p:sp>
      <p:sp>
        <p:nvSpPr>
          <p:cNvPr id="6" name="矩形 5"/>
          <p:cNvSpPr/>
          <p:nvPr/>
        </p:nvSpPr>
        <p:spPr>
          <a:xfrm>
            <a:off x="3005082" y="3228487"/>
            <a:ext cx="8074033" cy="800219"/>
          </a:xfrm>
          <a:prstGeom prst="rect">
            <a:avLst/>
          </a:prstGeom>
          <a:solidFill>
            <a:schemeClr val="accent2">
              <a:lumMod val="20000"/>
              <a:lumOff val="80000"/>
            </a:schemeClr>
          </a:solidFill>
        </p:spPr>
        <p:txBody>
          <a:bodyPr wrap="square">
            <a:spAutoFit/>
          </a:bodyPr>
          <a:lstStyle/>
          <a:p>
            <a:r>
              <a:rPr lang="zh-CN" altLang="en-US"/>
              <a:t>如果</a:t>
            </a:r>
            <a:r>
              <a:rPr lang="en-US" altLang="zh-CN"/>
              <a:t>L</a:t>
            </a:r>
            <a:r>
              <a:rPr lang="zh-CN" altLang="en-US"/>
              <a:t>为空表</a:t>
            </a:r>
            <a:r>
              <a:rPr lang="zh-CN" altLang="en-US" smtClean="0"/>
              <a:t>，返回</a:t>
            </a:r>
            <a:r>
              <a:rPr lang="en-US" altLang="zh-CN" smtClean="0"/>
              <a:t>0</a:t>
            </a:r>
            <a:r>
              <a:rPr lang="zh-CN" altLang="en-US" smtClean="0"/>
              <a:t>，</a:t>
            </a:r>
            <a:r>
              <a:rPr lang="zh-CN" altLang="en-US"/>
              <a:t>否则</a:t>
            </a:r>
            <a:r>
              <a:rPr lang="en-US" altLang="zh-CN" smtClean="0"/>
              <a:t>:</a:t>
            </a:r>
            <a:r>
              <a:rPr lang="zh-CN" altLang="en-US"/>
              <a:t>返回</a:t>
            </a:r>
            <a:r>
              <a:rPr lang="en-US" altLang="zh-CN" smtClean="0"/>
              <a:t>L.next</a:t>
            </a:r>
            <a:r>
              <a:rPr lang="zh-CN" altLang="en-US"/>
              <a:t>为首结点的单</a:t>
            </a:r>
            <a:r>
              <a:rPr lang="zh-CN" altLang="en-US" smtClean="0"/>
              <a:t>链表的长度加</a:t>
            </a:r>
            <a:r>
              <a:rPr lang="en-US" altLang="zh-CN" smtClean="0"/>
              <a:t>1</a:t>
            </a:r>
            <a:r>
              <a:rPr lang="zh-CN" altLang="en-US" smtClean="0"/>
              <a:t>。</a:t>
            </a:r>
            <a:endParaRPr lang="zh-CN" altLang="en-US"/>
          </a:p>
        </p:txBody>
      </p:sp>
      <p:sp>
        <p:nvSpPr>
          <p:cNvPr id="7" name="Rectangle 1"/>
          <p:cNvSpPr>
            <a:spLocks noChangeArrowheads="1"/>
          </p:cNvSpPr>
          <p:nvPr/>
        </p:nvSpPr>
        <p:spPr bwMode="auto">
          <a:xfrm>
            <a:off x="948951" y="4077866"/>
            <a:ext cx="10130164"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recursive_len(</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.recursive_len(L.next)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__len__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.recursive_len(</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圆角矩形标注 7"/>
          <p:cNvSpPr/>
          <p:nvPr/>
        </p:nvSpPr>
        <p:spPr>
          <a:xfrm>
            <a:off x="7304649" y="5302002"/>
            <a:ext cx="2520280" cy="792088"/>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接口方法仍采用带头结点的链表</a:t>
            </a:r>
            <a:endParaRPr lang="zh-CN" altLang="en-US"/>
          </a:p>
        </p:txBody>
      </p:sp>
    </p:spTree>
    <p:extLst>
      <p:ext uri="{BB962C8B-B14F-4D97-AF65-F5344CB8AC3E}">
        <p14:creationId xmlns:p14="http://schemas.microsoft.com/office/powerpoint/2010/main" val="37778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5" grpId="0" animBg="1"/>
      <p:bldP spid="56" grpId="0" animBg="1"/>
      <p:bldP spid="57" grpId="0"/>
      <p:bldP spid="60"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9206" y="1053531"/>
            <a:ext cx="11304007" cy="936104"/>
          </a:xfrm>
        </p:spPr>
        <p:txBody>
          <a:bodyPr>
            <a:normAutofit fontScale="92500" lnSpcReduction="10000"/>
          </a:bodyPr>
          <a:lstStyle/>
          <a:p>
            <a:r>
              <a:rPr lang="zh-CN" altLang="en-US" smtClean="0"/>
              <a:t>设计递归算法，逆序</a:t>
            </a:r>
            <a:r>
              <a:rPr lang="zh-CN" altLang="en-US"/>
              <a:t>输出以</a:t>
            </a:r>
            <a:r>
              <a:rPr lang="en-US" altLang="zh-CN"/>
              <a:t>L</a:t>
            </a:r>
            <a:r>
              <a:rPr lang="zh-CN" altLang="en-US"/>
              <a:t>为首结点的单链表</a:t>
            </a:r>
            <a:r>
              <a:rPr lang="zh-CN" altLang="en-US" smtClean="0"/>
              <a:t>中所有元素，要求</a:t>
            </a:r>
            <a:r>
              <a:rPr lang="zh-CN" altLang="en-US"/>
              <a:t>设计成类的</a:t>
            </a:r>
            <a:r>
              <a:rPr lang="zh-CN" altLang="en-US" smtClean="0"/>
              <a:t>方法 。</a:t>
            </a:r>
            <a:endParaRPr lang="zh-CN" altLang="en-US"/>
          </a:p>
        </p:txBody>
      </p:sp>
      <p:sp>
        <p:nvSpPr>
          <p:cNvPr id="3" name="标题 2"/>
          <p:cNvSpPr>
            <a:spLocks noGrp="1"/>
          </p:cNvSpPr>
          <p:nvPr>
            <p:ph type="title"/>
          </p:nvPr>
        </p:nvSpPr>
        <p:spPr/>
        <p:txBody>
          <a:bodyPr>
            <a:normAutofit fontScale="90000"/>
          </a:bodyPr>
          <a:lstStyle/>
          <a:p>
            <a:r>
              <a:rPr lang="zh-CN" altLang="en-US" smtClean="0"/>
              <a:t>单链表下的递归算法举例</a:t>
            </a:r>
            <a:r>
              <a:rPr lang="en-US" altLang="zh-CN" smtClean="0"/>
              <a:t>2</a:t>
            </a:r>
            <a:endParaRPr lang="zh-CN" altLang="en-US"/>
          </a:p>
        </p:txBody>
      </p:sp>
      <p:sp>
        <p:nvSpPr>
          <p:cNvPr id="6" name="矩形 5"/>
          <p:cNvSpPr/>
          <p:nvPr/>
        </p:nvSpPr>
        <p:spPr>
          <a:xfrm>
            <a:off x="1016510" y="1976022"/>
            <a:ext cx="9814147" cy="446276"/>
          </a:xfrm>
          <a:prstGeom prst="rect">
            <a:avLst/>
          </a:prstGeom>
        </p:spPr>
        <p:txBody>
          <a:bodyPr wrap="square">
            <a:spAutoFit/>
          </a:bodyPr>
          <a:lstStyle/>
          <a:p>
            <a:pPr lvl="0"/>
            <a:r>
              <a:rPr lang="zh-CN" altLang="en-US">
                <a:solidFill>
                  <a:prstClr val="black"/>
                </a:solidFill>
              </a:rPr>
              <a:t>如链表</a:t>
            </a:r>
            <a:r>
              <a:rPr lang="en-US" altLang="zh-CN">
                <a:solidFill>
                  <a:prstClr val="black"/>
                </a:solidFill>
              </a:rPr>
              <a:t>L</a:t>
            </a:r>
            <a:r>
              <a:rPr lang="zh-CN" altLang="en-US">
                <a:solidFill>
                  <a:prstClr val="black"/>
                </a:solidFill>
              </a:rPr>
              <a:t>中从前往后的元素依次为</a:t>
            </a:r>
            <a:r>
              <a:rPr lang="en-US" altLang="zh-CN" smtClean="0">
                <a:solidFill>
                  <a:prstClr val="black"/>
                </a:solidFill>
              </a:rPr>
              <a:t>1,2,3,4</a:t>
            </a:r>
            <a:r>
              <a:rPr lang="zh-CN" altLang="en-US" smtClean="0">
                <a:solidFill>
                  <a:prstClr val="black"/>
                </a:solidFill>
              </a:rPr>
              <a:t>，</a:t>
            </a:r>
            <a:r>
              <a:rPr lang="zh-CN" altLang="en-US">
                <a:solidFill>
                  <a:prstClr val="black"/>
                </a:solidFill>
              </a:rPr>
              <a:t>则输出顺序</a:t>
            </a:r>
            <a:r>
              <a:rPr lang="zh-CN" altLang="en-US" smtClean="0">
                <a:solidFill>
                  <a:prstClr val="black"/>
                </a:solidFill>
              </a:rPr>
              <a:t>为</a:t>
            </a:r>
            <a:r>
              <a:rPr lang="en-US" altLang="zh-CN" smtClean="0">
                <a:solidFill>
                  <a:prstClr val="black"/>
                </a:solidFill>
              </a:rPr>
              <a:t>4,3,2,1</a:t>
            </a:r>
            <a:r>
              <a:rPr lang="zh-CN" altLang="en-US">
                <a:solidFill>
                  <a:prstClr val="black"/>
                </a:solidFill>
              </a:rPr>
              <a:t>。</a:t>
            </a:r>
            <a:endParaRPr lang="en-US" altLang="zh-CN">
              <a:solidFill>
                <a:prstClr val="black"/>
              </a:solidFill>
            </a:endParaRPr>
          </a:p>
        </p:txBody>
      </p:sp>
      <p:sp>
        <p:nvSpPr>
          <p:cNvPr id="7" name="Rectangle 9"/>
          <p:cNvSpPr>
            <a:spLocks noChangeArrowheads="1"/>
          </p:cNvSpPr>
          <p:nvPr/>
        </p:nvSpPr>
        <p:spPr bwMode="auto">
          <a:xfrm>
            <a:off x="2936777" y="2957285"/>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8" name="Line 10"/>
          <p:cNvSpPr>
            <a:spLocks noChangeShapeType="1"/>
          </p:cNvSpPr>
          <p:nvPr/>
        </p:nvSpPr>
        <p:spPr bwMode="auto">
          <a:xfrm>
            <a:off x="3626810" y="2957285"/>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12"/>
          <p:cNvSpPr>
            <a:spLocks noChangeArrowheads="1"/>
          </p:cNvSpPr>
          <p:nvPr/>
        </p:nvSpPr>
        <p:spPr bwMode="auto">
          <a:xfrm>
            <a:off x="4418444" y="2957285"/>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0" name="Line 13"/>
          <p:cNvSpPr>
            <a:spLocks noChangeShapeType="1"/>
          </p:cNvSpPr>
          <p:nvPr/>
        </p:nvSpPr>
        <p:spPr bwMode="auto">
          <a:xfrm>
            <a:off x="5110592" y="2957285"/>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4"/>
          <p:cNvSpPr>
            <a:spLocks noChangeShapeType="1"/>
          </p:cNvSpPr>
          <p:nvPr/>
        </p:nvSpPr>
        <p:spPr bwMode="auto">
          <a:xfrm>
            <a:off x="3825776" y="3255735"/>
            <a:ext cx="592667"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5"/>
          <p:cNvSpPr>
            <a:spLocks noChangeArrowheads="1"/>
          </p:cNvSpPr>
          <p:nvPr/>
        </p:nvSpPr>
        <p:spPr bwMode="auto">
          <a:xfrm>
            <a:off x="5823910" y="2944585"/>
            <a:ext cx="1121833"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3" name="Line 16"/>
          <p:cNvSpPr>
            <a:spLocks noChangeShapeType="1"/>
          </p:cNvSpPr>
          <p:nvPr/>
        </p:nvSpPr>
        <p:spPr bwMode="auto">
          <a:xfrm>
            <a:off x="6526643" y="2944585"/>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7"/>
          <p:cNvSpPr>
            <a:spLocks noChangeShapeType="1"/>
          </p:cNvSpPr>
          <p:nvPr/>
        </p:nvSpPr>
        <p:spPr bwMode="auto">
          <a:xfrm>
            <a:off x="5106359" y="3255735"/>
            <a:ext cx="592667"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4"/>
          <p:cNvSpPr txBox="1">
            <a:spLocks noChangeArrowheads="1"/>
          </p:cNvSpPr>
          <p:nvPr/>
        </p:nvSpPr>
        <p:spPr bwMode="auto">
          <a:xfrm>
            <a:off x="2936777" y="29604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1</a:t>
            </a:r>
            <a:endParaRPr kumimoji="1" lang="en-US" altLang="zh-CN" sz="2400" baseline="-25000">
              <a:latin typeface="Times New Roman" pitchFamily="18" charset="0"/>
            </a:endParaRPr>
          </a:p>
        </p:txBody>
      </p:sp>
      <p:sp>
        <p:nvSpPr>
          <p:cNvPr id="16" name="Text Box 25"/>
          <p:cNvSpPr txBox="1">
            <a:spLocks noChangeArrowheads="1"/>
          </p:cNvSpPr>
          <p:nvPr/>
        </p:nvSpPr>
        <p:spPr bwMode="auto">
          <a:xfrm>
            <a:off x="4435377" y="29604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2</a:t>
            </a:r>
            <a:endParaRPr kumimoji="1" lang="en-US" altLang="zh-CN" sz="2400">
              <a:latin typeface="Times New Roman" pitchFamily="18" charset="0"/>
            </a:endParaRPr>
          </a:p>
        </p:txBody>
      </p:sp>
      <p:sp>
        <p:nvSpPr>
          <p:cNvPr id="17" name="Text Box 27"/>
          <p:cNvSpPr txBox="1">
            <a:spLocks noChangeArrowheads="1"/>
          </p:cNvSpPr>
          <p:nvPr/>
        </p:nvSpPr>
        <p:spPr bwMode="auto">
          <a:xfrm>
            <a:off x="5728659" y="29604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3</a:t>
            </a:r>
            <a:endParaRPr kumimoji="1" lang="en-US" altLang="zh-CN" sz="1800">
              <a:latin typeface="Times New Roman" pitchFamily="18" charset="0"/>
            </a:endParaRPr>
          </a:p>
        </p:txBody>
      </p:sp>
      <p:cxnSp>
        <p:nvCxnSpPr>
          <p:cNvPr id="18" name="直接箭头连接符 28"/>
          <p:cNvCxnSpPr/>
          <p:nvPr/>
        </p:nvCxnSpPr>
        <p:spPr bwMode="auto">
          <a:xfrm>
            <a:off x="4960310" y="2422298"/>
            <a:ext cx="0" cy="519112"/>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19" name="Line 10"/>
          <p:cNvSpPr>
            <a:spLocks noChangeShapeType="1"/>
          </p:cNvSpPr>
          <p:nvPr/>
        </p:nvSpPr>
        <p:spPr bwMode="auto">
          <a:xfrm>
            <a:off x="3635276" y="2966810"/>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p:cNvSpPr>
            <a:spLocks noChangeShapeType="1"/>
          </p:cNvSpPr>
          <p:nvPr/>
        </p:nvSpPr>
        <p:spPr bwMode="auto">
          <a:xfrm>
            <a:off x="2331410" y="3241449"/>
            <a:ext cx="645583"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9"/>
          <p:cNvSpPr>
            <a:spLocks noChangeArrowheads="1"/>
          </p:cNvSpPr>
          <p:nvPr/>
        </p:nvSpPr>
        <p:spPr bwMode="auto">
          <a:xfrm>
            <a:off x="7394477" y="2957285"/>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22" name="Line 10"/>
          <p:cNvSpPr>
            <a:spLocks noChangeShapeType="1"/>
          </p:cNvSpPr>
          <p:nvPr/>
        </p:nvSpPr>
        <p:spPr bwMode="auto">
          <a:xfrm>
            <a:off x="8084510" y="2957285"/>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4"/>
          <p:cNvSpPr txBox="1">
            <a:spLocks noChangeArrowheads="1"/>
          </p:cNvSpPr>
          <p:nvPr/>
        </p:nvSpPr>
        <p:spPr bwMode="auto">
          <a:xfrm>
            <a:off x="7394477" y="2960460"/>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4</a:t>
            </a:r>
            <a:endParaRPr kumimoji="1" lang="en-US" altLang="zh-CN" sz="2400" baseline="-25000">
              <a:latin typeface="Times New Roman" pitchFamily="18" charset="0"/>
            </a:endParaRPr>
          </a:p>
        </p:txBody>
      </p:sp>
      <p:sp>
        <p:nvSpPr>
          <p:cNvPr id="24" name="Line 10"/>
          <p:cNvSpPr>
            <a:spLocks noChangeShapeType="1"/>
          </p:cNvSpPr>
          <p:nvPr/>
        </p:nvSpPr>
        <p:spPr bwMode="auto">
          <a:xfrm>
            <a:off x="8092976" y="2966810"/>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6789110" y="3179535"/>
            <a:ext cx="645583"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29"/>
          <p:cNvSpPr txBox="1">
            <a:spLocks noChangeArrowheads="1"/>
          </p:cNvSpPr>
          <p:nvPr/>
        </p:nvSpPr>
        <p:spPr bwMode="auto">
          <a:xfrm>
            <a:off x="7999844" y="2989036"/>
            <a:ext cx="405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27" name="Text Box 30"/>
          <p:cNvSpPr txBox="1">
            <a:spLocks noChangeArrowheads="1"/>
          </p:cNvSpPr>
          <p:nvPr/>
        </p:nvSpPr>
        <p:spPr bwMode="auto">
          <a:xfrm>
            <a:off x="1774726" y="2989035"/>
            <a:ext cx="458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sp>
        <p:nvSpPr>
          <p:cNvPr id="28" name="矩形 27"/>
          <p:cNvSpPr/>
          <p:nvPr/>
        </p:nvSpPr>
        <p:spPr>
          <a:xfrm>
            <a:off x="1336376" y="4005858"/>
            <a:ext cx="10009112" cy="1508105"/>
          </a:xfrm>
          <a:prstGeom prst="rect">
            <a:avLst/>
          </a:prstGeom>
        </p:spPr>
        <p:txBody>
          <a:bodyPr wrap="square">
            <a:spAutoFit/>
          </a:bodyPr>
          <a:lstStyle/>
          <a:p>
            <a:r>
              <a:rPr lang="zh-CN" altLang="en-US" smtClean="0"/>
              <a:t>递归定义：</a:t>
            </a:r>
            <a:endParaRPr lang="en-US" altLang="zh-CN" smtClean="0"/>
          </a:p>
          <a:p>
            <a:r>
              <a:rPr lang="zh-CN" altLang="en-US" smtClean="0"/>
              <a:t>如果</a:t>
            </a:r>
            <a:r>
              <a:rPr lang="en-US" altLang="zh-CN"/>
              <a:t>L</a:t>
            </a:r>
            <a:r>
              <a:rPr lang="zh-CN" altLang="en-US"/>
              <a:t>为空表，则空操作</a:t>
            </a:r>
            <a:r>
              <a:rPr lang="zh-CN" altLang="en-US" smtClean="0"/>
              <a:t>，否则</a:t>
            </a:r>
            <a:r>
              <a:rPr lang="en-US" altLang="zh-CN" smtClean="0"/>
              <a:t>:</a:t>
            </a:r>
          </a:p>
          <a:p>
            <a:r>
              <a:rPr lang="en-US" altLang="zh-CN"/>
              <a:t> </a:t>
            </a:r>
            <a:r>
              <a:rPr lang="en-US" altLang="zh-CN" smtClean="0"/>
              <a:t>   a)</a:t>
            </a:r>
            <a:r>
              <a:rPr lang="zh-CN" altLang="en-US" smtClean="0"/>
              <a:t>对</a:t>
            </a:r>
            <a:r>
              <a:rPr lang="en-US" altLang="zh-CN"/>
              <a:t>L.next</a:t>
            </a:r>
            <a:r>
              <a:rPr lang="zh-CN" altLang="en-US"/>
              <a:t>为首结点的单链表进行逆序</a:t>
            </a:r>
            <a:r>
              <a:rPr lang="zh-CN" altLang="en-US" smtClean="0"/>
              <a:t>输出</a:t>
            </a:r>
            <a:r>
              <a:rPr lang="zh-CN" altLang="en-US"/>
              <a:t>；</a:t>
            </a:r>
            <a:endParaRPr lang="en-US" altLang="zh-CN" smtClean="0"/>
          </a:p>
          <a:p>
            <a:r>
              <a:rPr lang="en-US" altLang="zh-CN" smtClean="0"/>
              <a:t>    b)</a:t>
            </a:r>
            <a:r>
              <a:rPr lang="zh-CN" altLang="en-US" smtClean="0"/>
              <a:t>输出</a:t>
            </a:r>
            <a:r>
              <a:rPr lang="en-US" altLang="zh-CN"/>
              <a:t>L.entry</a:t>
            </a:r>
            <a:r>
              <a:rPr lang="zh-CN" altLang="en-US"/>
              <a:t>的内容。</a:t>
            </a:r>
          </a:p>
        </p:txBody>
      </p:sp>
    </p:spTree>
    <p:extLst>
      <p:ext uri="{BB962C8B-B14F-4D97-AF65-F5344CB8AC3E}">
        <p14:creationId xmlns:p14="http://schemas.microsoft.com/office/powerpoint/2010/main" val="4207513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recursive_reverse_traverse(L)</a:t>
            </a:r>
            <a:endParaRPr lang="zh-CN" altLang="en-US"/>
          </a:p>
        </p:txBody>
      </p:sp>
      <p:sp>
        <p:nvSpPr>
          <p:cNvPr id="25" name="矩形 24"/>
          <p:cNvSpPr/>
          <p:nvPr/>
        </p:nvSpPr>
        <p:spPr>
          <a:xfrm>
            <a:off x="1126654" y="1197546"/>
            <a:ext cx="10009112" cy="1862048"/>
          </a:xfrm>
          <a:prstGeom prst="rect">
            <a:avLst/>
          </a:prstGeom>
        </p:spPr>
        <p:txBody>
          <a:bodyPr wrap="square">
            <a:spAutoFit/>
          </a:bodyPr>
          <a:lstStyle/>
          <a:p>
            <a:r>
              <a:rPr lang="zh-CN" altLang="en-US" smtClean="0"/>
              <a:t>递归定义：</a:t>
            </a:r>
            <a:endParaRPr lang="en-US" altLang="zh-CN" smtClean="0"/>
          </a:p>
          <a:p>
            <a:r>
              <a:rPr lang="zh-CN" altLang="en-US" smtClean="0"/>
              <a:t>如果</a:t>
            </a:r>
            <a:r>
              <a:rPr lang="en-US" altLang="zh-CN"/>
              <a:t>L</a:t>
            </a:r>
            <a:r>
              <a:rPr lang="zh-CN" altLang="en-US"/>
              <a:t>为空表，则空操作</a:t>
            </a:r>
            <a:r>
              <a:rPr lang="zh-CN" altLang="en-US" smtClean="0"/>
              <a:t>，否则</a:t>
            </a:r>
            <a:r>
              <a:rPr lang="en-US" altLang="zh-CN" smtClean="0"/>
              <a:t>:</a:t>
            </a:r>
          </a:p>
          <a:p>
            <a:r>
              <a:rPr lang="en-US" altLang="zh-CN"/>
              <a:t> </a:t>
            </a:r>
            <a:r>
              <a:rPr lang="en-US" altLang="zh-CN" smtClean="0"/>
              <a:t>   a)</a:t>
            </a:r>
            <a:r>
              <a:rPr lang="zh-CN" altLang="en-US" smtClean="0"/>
              <a:t>调用</a:t>
            </a:r>
            <a:r>
              <a:rPr lang="en-US" altLang="zh-CN"/>
              <a:t>self.recursive_reversetraverse(L.next)</a:t>
            </a:r>
            <a:r>
              <a:rPr lang="zh-CN" altLang="en-US"/>
              <a:t>对</a:t>
            </a:r>
            <a:r>
              <a:rPr lang="en-US" altLang="zh-CN"/>
              <a:t>L.next</a:t>
            </a:r>
            <a:r>
              <a:rPr lang="zh-CN" altLang="en-US"/>
              <a:t>为首结点的单链表进行逆序</a:t>
            </a:r>
            <a:r>
              <a:rPr lang="zh-CN" altLang="en-US" smtClean="0"/>
              <a:t>输出</a:t>
            </a:r>
            <a:r>
              <a:rPr lang="zh-CN" altLang="en-US"/>
              <a:t>；</a:t>
            </a:r>
            <a:endParaRPr lang="en-US" altLang="zh-CN" smtClean="0"/>
          </a:p>
          <a:p>
            <a:r>
              <a:rPr lang="en-US" altLang="zh-CN" smtClean="0"/>
              <a:t>    b)</a:t>
            </a:r>
            <a:r>
              <a:rPr lang="zh-CN" altLang="en-US" smtClean="0"/>
              <a:t>输出</a:t>
            </a:r>
            <a:r>
              <a:rPr lang="en-US" altLang="zh-CN"/>
              <a:t>L.entry</a:t>
            </a:r>
            <a:r>
              <a:rPr lang="zh-CN" altLang="en-US"/>
              <a:t>的内容。</a:t>
            </a:r>
          </a:p>
        </p:txBody>
      </p:sp>
      <p:sp>
        <p:nvSpPr>
          <p:cNvPr id="26" name="Rectangle 1"/>
          <p:cNvSpPr>
            <a:spLocks noChangeArrowheads="1"/>
          </p:cNvSpPr>
          <p:nvPr/>
        </p:nvSpPr>
        <p:spPr bwMode="auto">
          <a:xfrm>
            <a:off x="1270670" y="3357786"/>
            <a:ext cx="8597105" cy="2246769"/>
          </a:xfrm>
          <a:prstGeom prst="rect">
            <a:avLst/>
          </a:prstGeom>
          <a:solidFill>
            <a:schemeClr val="tx2">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recursive_reverse_traverse(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.recursive_reverse_traverse(L.next)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(L.entry, </a:t>
            </a:r>
            <a:r>
              <a:rPr kumimoji="0" lang="zh-CN" altLang="zh-CN" sz="20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reverse_traverse(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.recursive_reverse_traverse(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4012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algn="l"/>
            <a:r>
              <a:rPr lang="zh-CN" altLang="en-US"/>
              <a:t>设计递归算法，删除单</a:t>
            </a:r>
            <a:r>
              <a:rPr lang="zh-CN" altLang="en-US" smtClean="0"/>
              <a:t>链表</a:t>
            </a:r>
            <a:r>
              <a:rPr lang="en-US" altLang="zh-CN" smtClean="0"/>
              <a:t>L</a:t>
            </a:r>
            <a:r>
              <a:rPr lang="zh-CN" altLang="en-US" smtClean="0"/>
              <a:t>中</a:t>
            </a:r>
            <a:r>
              <a:rPr lang="zh-CN" altLang="en-US"/>
              <a:t>所有值</a:t>
            </a:r>
            <a:r>
              <a:rPr lang="zh-CN" altLang="en-US" smtClean="0"/>
              <a:t>为</a:t>
            </a:r>
            <a:r>
              <a:rPr lang="en-US" altLang="zh-CN"/>
              <a:t>x</a:t>
            </a:r>
            <a:r>
              <a:rPr lang="zh-CN" altLang="en-US" smtClean="0"/>
              <a:t>的</a:t>
            </a:r>
            <a:r>
              <a:rPr lang="zh-CN" altLang="en-US"/>
              <a:t>结点，要求设计成类的</a:t>
            </a:r>
            <a:r>
              <a:rPr lang="zh-CN" altLang="en-US" smtClean="0"/>
              <a:t>方法</a:t>
            </a:r>
            <a:r>
              <a:rPr lang="zh-CN" altLang="en-US"/>
              <a:t>。</a:t>
            </a:r>
            <a:r>
              <a:rPr lang="zh-CN" altLang="zh-CN" sz="3200" b="0">
                <a:solidFill>
                  <a:srgbClr val="000000"/>
                </a:solidFill>
                <a:latin typeface="Consolas" pitchFamily="49" charset="0"/>
                <a:ea typeface="宋体" pitchFamily="2" charset="-122"/>
                <a:cs typeface="宋体" pitchFamily="2" charset="-122"/>
              </a:rPr>
              <a:t/>
            </a:r>
            <a:br>
              <a:rPr lang="zh-CN" altLang="zh-CN" sz="3200" b="0">
                <a:solidFill>
                  <a:srgbClr val="000000"/>
                </a:solidFill>
                <a:latin typeface="Consolas" pitchFamily="49" charset="0"/>
                <a:ea typeface="宋体" pitchFamily="2" charset="-122"/>
                <a:cs typeface="宋体" pitchFamily="2" charset="-122"/>
              </a:rPr>
            </a:br>
            <a:endParaRPr lang="zh-CN" altLang="en-US"/>
          </a:p>
        </p:txBody>
      </p:sp>
      <p:sp>
        <p:nvSpPr>
          <p:cNvPr id="3" name="标题 2"/>
          <p:cNvSpPr>
            <a:spLocks noGrp="1"/>
          </p:cNvSpPr>
          <p:nvPr>
            <p:ph type="title"/>
          </p:nvPr>
        </p:nvSpPr>
        <p:spPr/>
        <p:txBody>
          <a:bodyPr>
            <a:normAutofit fontScale="90000"/>
          </a:bodyPr>
          <a:lstStyle/>
          <a:p>
            <a:r>
              <a:rPr lang="zh-CN" altLang="en-US"/>
              <a:t>单链表下的递归算法</a:t>
            </a:r>
            <a:r>
              <a:rPr lang="zh-CN" altLang="en-US" smtClean="0"/>
              <a:t>举例</a:t>
            </a:r>
            <a:r>
              <a:rPr lang="en-US" altLang="zh-CN" smtClean="0"/>
              <a:t>2</a:t>
            </a:r>
            <a:endParaRPr lang="zh-CN" altLang="en-US"/>
          </a:p>
        </p:txBody>
      </p:sp>
      <p:sp>
        <p:nvSpPr>
          <p:cNvPr id="11" name="矩形 10"/>
          <p:cNvSpPr/>
          <p:nvPr/>
        </p:nvSpPr>
        <p:spPr>
          <a:xfrm>
            <a:off x="1702718" y="3559582"/>
            <a:ext cx="8928992" cy="461665"/>
          </a:xfrm>
          <a:prstGeom prst="rect">
            <a:avLst/>
          </a:prstGeom>
          <a:solidFill>
            <a:schemeClr val="tx2">
              <a:lumMod val="20000"/>
              <a:lumOff val="80000"/>
            </a:schemeClr>
          </a:solidFill>
        </p:spPr>
        <p:txBody>
          <a:bodyPr wrap="square">
            <a:spAutoFit/>
          </a:bodyPr>
          <a:lstStyle/>
          <a:p>
            <a:r>
              <a:rPr lang="zh-CN" altLang="en-US" sz="2400" smtClean="0"/>
              <a:t>如果</a:t>
            </a:r>
            <a:r>
              <a:rPr lang="en-US" altLang="zh-CN" sz="2400" smtClean="0"/>
              <a:t>L</a:t>
            </a:r>
            <a:r>
              <a:rPr lang="zh-CN" altLang="en-US" sz="2400" smtClean="0"/>
              <a:t>为</a:t>
            </a:r>
            <a:r>
              <a:rPr lang="en-US" altLang="zh-CN" sz="2400" smtClean="0"/>
              <a:t>None</a:t>
            </a:r>
            <a:r>
              <a:rPr lang="zh-CN" altLang="en-US" sz="2400" smtClean="0"/>
              <a:t>，则无需删除，链表没有变化，返回</a:t>
            </a:r>
            <a:r>
              <a:rPr lang="en-US" altLang="zh-CN" sz="2400" smtClean="0"/>
              <a:t>L</a:t>
            </a:r>
            <a:r>
              <a:rPr lang="zh-CN" altLang="en-US" sz="2400" smtClean="0"/>
              <a:t>；</a:t>
            </a:r>
            <a:endParaRPr lang="en-US" altLang="zh-CN" sz="2400" smtClean="0"/>
          </a:p>
        </p:txBody>
      </p:sp>
      <p:sp>
        <p:nvSpPr>
          <p:cNvPr id="12" name="矩形 11"/>
          <p:cNvSpPr/>
          <p:nvPr/>
        </p:nvSpPr>
        <p:spPr>
          <a:xfrm>
            <a:off x="1702718" y="2565736"/>
            <a:ext cx="8928992" cy="830997"/>
          </a:xfrm>
          <a:prstGeom prst="rect">
            <a:avLst/>
          </a:prstGeom>
          <a:solidFill>
            <a:schemeClr val="accent2">
              <a:lumMod val="20000"/>
              <a:lumOff val="80000"/>
            </a:schemeClr>
          </a:solidFill>
        </p:spPr>
        <p:txBody>
          <a:bodyPr wrap="square">
            <a:spAutoFit/>
          </a:bodyPr>
          <a:lstStyle/>
          <a:p>
            <a:r>
              <a:rPr lang="zh-CN" altLang="en-US" sz="2400"/>
              <a:t>删除后链表发生变化，因此算法</a:t>
            </a:r>
            <a:r>
              <a:rPr lang="zh-CN" altLang="zh-CN" sz="2400"/>
              <a:t>返回</a:t>
            </a:r>
            <a:r>
              <a:rPr lang="zh-CN" altLang="en-US" sz="2400"/>
              <a:t>删除</a:t>
            </a:r>
            <a:r>
              <a:rPr lang="en-US" altLang="zh-CN" sz="2400"/>
              <a:t>x</a:t>
            </a:r>
            <a:r>
              <a:rPr lang="zh-CN" altLang="en-US" sz="2400"/>
              <a:t>后形成的</a:t>
            </a:r>
            <a:r>
              <a:rPr lang="zh-CN" altLang="zh-CN" sz="2400"/>
              <a:t>新链表的首结点指针</a:t>
            </a:r>
            <a:r>
              <a:rPr lang="zh-CN" altLang="en-US" sz="2400" smtClean="0"/>
              <a:t>。</a:t>
            </a:r>
            <a:endParaRPr lang="zh-CN" altLang="en-US" sz="2400"/>
          </a:p>
        </p:txBody>
      </p:sp>
    </p:spTree>
    <p:extLst>
      <p:ext uri="{BB962C8B-B14F-4D97-AF65-F5344CB8AC3E}">
        <p14:creationId xmlns:p14="http://schemas.microsoft.com/office/powerpoint/2010/main" val="102657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34"/>
          <p:cNvSpPr>
            <a:spLocks noGrp="1"/>
          </p:cNvSpPr>
          <p:nvPr>
            <p:ph type="title"/>
          </p:nvPr>
        </p:nvSpPr>
        <p:spPr/>
        <p:txBody>
          <a:bodyPr>
            <a:normAutofit fontScale="90000"/>
          </a:bodyPr>
          <a:lstStyle/>
          <a:p>
            <a:r>
              <a:rPr lang="zh-CN" altLang="zh-CN" sz="4800" smtClean="0">
                <a:solidFill>
                  <a:srgbClr val="000000"/>
                </a:solidFill>
                <a:latin typeface="Consolas" pitchFamily="49" charset="0"/>
                <a:ea typeface="宋体" pitchFamily="2" charset="-122"/>
                <a:cs typeface="宋体" pitchFamily="2" charset="-122"/>
              </a:rPr>
              <a:t>recursive</a:t>
            </a:r>
            <a:r>
              <a:rPr lang="zh-CN" altLang="zh-CN" sz="4800">
                <a:solidFill>
                  <a:srgbClr val="000000"/>
                </a:solidFill>
                <a:latin typeface="Consolas" pitchFamily="49" charset="0"/>
                <a:ea typeface="宋体" pitchFamily="2" charset="-122"/>
                <a:cs typeface="宋体" pitchFamily="2" charset="-122"/>
              </a:rPr>
              <a:t>_removeall(</a:t>
            </a:r>
            <a:r>
              <a:rPr lang="zh-CN" altLang="zh-CN" sz="4800">
                <a:solidFill>
                  <a:srgbClr val="94558D"/>
                </a:solidFill>
                <a:latin typeface="Consolas" pitchFamily="49" charset="0"/>
                <a:ea typeface="宋体" pitchFamily="2" charset="-122"/>
                <a:cs typeface="宋体" pitchFamily="2" charset="-122"/>
              </a:rPr>
              <a:t>self</a:t>
            </a:r>
            <a:r>
              <a:rPr lang="zh-CN" altLang="zh-CN" sz="4800">
                <a:solidFill>
                  <a:srgbClr val="000000"/>
                </a:solidFill>
                <a:latin typeface="Consolas" pitchFamily="49" charset="0"/>
                <a:ea typeface="宋体" pitchFamily="2" charset="-122"/>
                <a:cs typeface="宋体" pitchFamily="2" charset="-122"/>
              </a:rPr>
              <a:t>, L, </a:t>
            </a:r>
            <a:r>
              <a:rPr lang="en-US" altLang="zh-CN" sz="4800">
                <a:solidFill>
                  <a:srgbClr val="000000"/>
                </a:solidFill>
                <a:latin typeface="Consolas" pitchFamily="49" charset="0"/>
                <a:ea typeface="宋体" pitchFamily="2" charset="-122"/>
                <a:cs typeface="宋体" pitchFamily="2" charset="-122"/>
              </a:rPr>
              <a:t>x</a:t>
            </a:r>
            <a:r>
              <a:rPr lang="zh-CN" altLang="zh-CN" sz="4800">
                <a:solidFill>
                  <a:srgbClr val="000000"/>
                </a:solidFill>
                <a:latin typeface="Consolas" pitchFamily="49" charset="0"/>
                <a:ea typeface="宋体" pitchFamily="2" charset="-122"/>
                <a:cs typeface="宋体" pitchFamily="2" charset="-122"/>
              </a:rPr>
              <a:t>)</a:t>
            </a:r>
            <a:endParaRPr lang="zh-CN" altLang="en-US"/>
          </a:p>
        </p:txBody>
      </p:sp>
      <p:sp>
        <p:nvSpPr>
          <p:cNvPr id="2" name="灯片编号占位符 1"/>
          <p:cNvSpPr>
            <a:spLocks noGrp="1"/>
          </p:cNvSpPr>
          <p:nvPr>
            <p:ph type="sldNum" sz="quarter" idx="13"/>
          </p:nvPr>
        </p:nvSpPr>
        <p:spPr>
          <a:prstGeom prst="rect">
            <a:avLst/>
          </a:prstGeom>
        </p:spPr>
        <p:txBody>
          <a:bodyPr/>
          <a:lstStyle/>
          <a:p>
            <a:fld id="{B9BC7C18-FC5C-4BC5-ABCA-0CB4337F015D}" type="slidenum">
              <a:rPr lang="zh-CN" altLang="en-US" smtClean="0"/>
              <a:pPr/>
              <a:t>44</a:t>
            </a:fld>
            <a:endParaRPr lang="zh-CN" altLang="en-US"/>
          </a:p>
        </p:txBody>
      </p:sp>
      <p:sp>
        <p:nvSpPr>
          <p:cNvPr id="3" name="Rectangle 9"/>
          <p:cNvSpPr>
            <a:spLocks noChangeArrowheads="1"/>
          </p:cNvSpPr>
          <p:nvPr/>
        </p:nvSpPr>
        <p:spPr bwMode="auto">
          <a:xfrm>
            <a:off x="1943534" y="4099653"/>
            <a:ext cx="1085708"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 name="Line 10"/>
          <p:cNvSpPr>
            <a:spLocks noChangeShapeType="1"/>
          </p:cNvSpPr>
          <p:nvPr/>
        </p:nvSpPr>
        <p:spPr bwMode="auto">
          <a:xfrm>
            <a:off x="2633476" y="409965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Rectangle 12"/>
          <p:cNvSpPr>
            <a:spLocks noChangeArrowheads="1"/>
          </p:cNvSpPr>
          <p:nvPr/>
        </p:nvSpPr>
        <p:spPr bwMode="auto">
          <a:xfrm>
            <a:off x="3425007" y="4099653"/>
            <a:ext cx="1085708"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6" name="Line 13"/>
          <p:cNvSpPr>
            <a:spLocks noChangeShapeType="1"/>
          </p:cNvSpPr>
          <p:nvPr/>
        </p:nvSpPr>
        <p:spPr bwMode="auto">
          <a:xfrm>
            <a:off x="4117066" y="409965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4"/>
          <p:cNvSpPr>
            <a:spLocks noChangeShapeType="1"/>
          </p:cNvSpPr>
          <p:nvPr/>
        </p:nvSpPr>
        <p:spPr bwMode="auto">
          <a:xfrm>
            <a:off x="2832418" y="4398172"/>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15"/>
          <p:cNvSpPr>
            <a:spLocks noChangeArrowheads="1"/>
          </p:cNvSpPr>
          <p:nvPr/>
        </p:nvSpPr>
        <p:spPr bwMode="auto">
          <a:xfrm>
            <a:off x="4828175" y="4086950"/>
            <a:ext cx="1121687"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9" name="Line 16"/>
          <p:cNvSpPr>
            <a:spLocks noChangeShapeType="1"/>
          </p:cNvSpPr>
          <p:nvPr/>
        </p:nvSpPr>
        <p:spPr bwMode="auto">
          <a:xfrm>
            <a:off x="5530815" y="4086950"/>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7"/>
          <p:cNvSpPr>
            <a:spLocks noChangeShapeType="1"/>
          </p:cNvSpPr>
          <p:nvPr/>
        </p:nvSpPr>
        <p:spPr bwMode="auto">
          <a:xfrm>
            <a:off x="4112833" y="4398172"/>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18"/>
          <p:cNvSpPr>
            <a:spLocks noChangeArrowheads="1"/>
          </p:cNvSpPr>
          <p:nvPr/>
        </p:nvSpPr>
        <p:spPr bwMode="auto">
          <a:xfrm>
            <a:off x="7255675" y="4048841"/>
            <a:ext cx="1566129"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2" name="Line 19"/>
          <p:cNvSpPr>
            <a:spLocks noChangeShapeType="1"/>
          </p:cNvSpPr>
          <p:nvPr/>
        </p:nvSpPr>
        <p:spPr bwMode="auto">
          <a:xfrm>
            <a:off x="8290589" y="4048841"/>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0"/>
          <p:cNvSpPr>
            <a:spLocks noChangeShapeType="1"/>
          </p:cNvSpPr>
          <p:nvPr/>
        </p:nvSpPr>
        <p:spPr bwMode="auto">
          <a:xfrm flipV="1">
            <a:off x="5949861" y="4393409"/>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21"/>
          <p:cNvSpPr>
            <a:spLocks noChangeArrowheads="1"/>
          </p:cNvSpPr>
          <p:nvPr/>
        </p:nvSpPr>
        <p:spPr bwMode="auto">
          <a:xfrm>
            <a:off x="10089521" y="4086952"/>
            <a:ext cx="1407401" cy="523996"/>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5" name="Line 22"/>
          <p:cNvSpPr>
            <a:spLocks noChangeShapeType="1"/>
          </p:cNvSpPr>
          <p:nvPr/>
        </p:nvSpPr>
        <p:spPr bwMode="auto">
          <a:xfrm>
            <a:off x="11003803" y="4086952"/>
            <a:ext cx="2117" cy="5239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25"/>
          <p:cNvSpPr txBox="1">
            <a:spLocks noChangeArrowheads="1"/>
          </p:cNvSpPr>
          <p:nvPr/>
        </p:nvSpPr>
        <p:spPr bwMode="auto">
          <a:xfrm>
            <a:off x="3441938" y="4023437"/>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1</a:t>
            </a:r>
            <a:endParaRPr kumimoji="1" lang="en-US" altLang="zh-CN" sz="2400">
              <a:latin typeface="Times New Roman" pitchFamily="18" charset="0"/>
            </a:endParaRPr>
          </a:p>
        </p:txBody>
      </p:sp>
      <p:sp>
        <p:nvSpPr>
          <p:cNvPr id="18" name="Text Box 27"/>
          <p:cNvSpPr txBox="1">
            <a:spLocks noChangeArrowheads="1"/>
          </p:cNvSpPr>
          <p:nvPr/>
        </p:nvSpPr>
        <p:spPr bwMode="auto">
          <a:xfrm>
            <a:off x="7391350" y="4024449"/>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x</a:t>
            </a:r>
            <a:endParaRPr kumimoji="1" lang="en-US" altLang="zh-CN" sz="1800">
              <a:latin typeface="Times New Roman" pitchFamily="18" charset="0"/>
            </a:endParaRPr>
          </a:p>
        </p:txBody>
      </p:sp>
      <p:sp>
        <p:nvSpPr>
          <p:cNvPr id="19" name="Text Box 28"/>
          <p:cNvSpPr txBox="1">
            <a:spLocks noChangeArrowheads="1"/>
          </p:cNvSpPr>
          <p:nvPr/>
        </p:nvSpPr>
        <p:spPr bwMode="auto">
          <a:xfrm>
            <a:off x="10089521" y="4012321"/>
            <a:ext cx="1153434" cy="58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n-1</a:t>
            </a:r>
            <a:endParaRPr kumimoji="1" lang="en-US" altLang="zh-CN" sz="2400">
              <a:latin typeface="Times New Roman" pitchFamily="18" charset="0"/>
            </a:endParaRPr>
          </a:p>
        </p:txBody>
      </p:sp>
      <p:sp>
        <p:nvSpPr>
          <p:cNvPr id="20" name="Text Box 29"/>
          <p:cNvSpPr txBox="1">
            <a:spLocks noChangeArrowheads="1"/>
          </p:cNvSpPr>
          <p:nvPr/>
        </p:nvSpPr>
        <p:spPr bwMode="auto">
          <a:xfrm>
            <a:off x="11020734" y="4131412"/>
            <a:ext cx="40582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21" name="文本框 54"/>
          <p:cNvSpPr txBox="1"/>
          <p:nvPr/>
        </p:nvSpPr>
        <p:spPr bwMode="auto">
          <a:xfrm>
            <a:off x="6423933" y="4121884"/>
            <a:ext cx="1068778"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sp>
        <p:nvSpPr>
          <p:cNvPr id="22" name="文本框 55"/>
          <p:cNvSpPr txBox="1"/>
          <p:nvPr/>
        </p:nvSpPr>
        <p:spPr bwMode="auto">
          <a:xfrm>
            <a:off x="8925507" y="4077423"/>
            <a:ext cx="1070894"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sp>
        <p:nvSpPr>
          <p:cNvPr id="23" name="Text Box 27"/>
          <p:cNvSpPr txBox="1">
            <a:spLocks noChangeArrowheads="1"/>
          </p:cNvSpPr>
          <p:nvPr/>
        </p:nvSpPr>
        <p:spPr bwMode="auto">
          <a:xfrm>
            <a:off x="4732937" y="4056782"/>
            <a:ext cx="466733"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1800" b="1" baseline="-25000">
                <a:solidFill>
                  <a:srgbClr val="FF5050"/>
                </a:solidFill>
                <a:latin typeface="Times New Roman" pitchFamily="18" charset="0"/>
              </a:rPr>
              <a:t>2</a:t>
            </a:r>
            <a:endParaRPr kumimoji="1" lang="en-US" altLang="zh-CN" sz="1800">
              <a:latin typeface="Times New Roman" pitchFamily="18" charset="0"/>
            </a:endParaRPr>
          </a:p>
        </p:txBody>
      </p:sp>
      <p:cxnSp>
        <p:nvCxnSpPr>
          <p:cNvPr id="24" name="直接箭头连接符 28"/>
          <p:cNvCxnSpPr/>
          <p:nvPr/>
        </p:nvCxnSpPr>
        <p:spPr bwMode="auto">
          <a:xfrm>
            <a:off x="3966803" y="3564542"/>
            <a:ext cx="0" cy="519232"/>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25" name="TextBox 29"/>
          <p:cNvSpPr txBox="1">
            <a:spLocks noChangeArrowheads="1"/>
          </p:cNvSpPr>
          <p:nvPr/>
        </p:nvSpPr>
        <p:spPr bwMode="auto">
          <a:xfrm>
            <a:off x="3657810" y="3102474"/>
            <a:ext cx="34973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FontTx/>
              <a:buNone/>
            </a:pPr>
            <a:r>
              <a:rPr lang="en-US" altLang="zh-CN" sz="2400"/>
              <a:t>p</a:t>
            </a:r>
            <a:endParaRPr lang="zh-CN" altLang="en-US" sz="2400"/>
          </a:p>
        </p:txBody>
      </p:sp>
      <p:sp>
        <p:nvSpPr>
          <p:cNvPr id="26" name="Line 23"/>
          <p:cNvSpPr>
            <a:spLocks noChangeShapeType="1"/>
          </p:cNvSpPr>
          <p:nvPr/>
        </p:nvSpPr>
        <p:spPr bwMode="auto">
          <a:xfrm>
            <a:off x="9551958" y="4382294"/>
            <a:ext cx="645500"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
          <p:cNvSpPr>
            <a:spLocks noChangeShapeType="1"/>
          </p:cNvSpPr>
          <p:nvPr/>
        </p:nvSpPr>
        <p:spPr bwMode="auto">
          <a:xfrm>
            <a:off x="2641942" y="4109180"/>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30"/>
          <p:cNvSpPr txBox="1">
            <a:spLocks noChangeArrowheads="1"/>
          </p:cNvSpPr>
          <p:nvPr/>
        </p:nvSpPr>
        <p:spPr bwMode="auto">
          <a:xfrm>
            <a:off x="597508" y="4131411"/>
            <a:ext cx="45872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cxnSp>
        <p:nvCxnSpPr>
          <p:cNvPr id="29" name="Straight Connector 4"/>
          <p:cNvCxnSpPr>
            <a:cxnSpLocks noChangeShapeType="1"/>
          </p:cNvCxnSpPr>
          <p:nvPr/>
        </p:nvCxnSpPr>
        <p:spPr bwMode="auto">
          <a:xfrm>
            <a:off x="3190087" y="3138995"/>
            <a:ext cx="0" cy="2739071"/>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30" name="Line 23"/>
          <p:cNvSpPr>
            <a:spLocks noChangeShapeType="1"/>
          </p:cNvSpPr>
          <p:nvPr/>
        </p:nvSpPr>
        <p:spPr bwMode="auto">
          <a:xfrm>
            <a:off x="1336128" y="4382294"/>
            <a:ext cx="645500"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27"/>
          <p:cNvSpPr txBox="1">
            <a:spLocks noChangeArrowheads="1"/>
          </p:cNvSpPr>
          <p:nvPr/>
        </p:nvSpPr>
        <p:spPr bwMode="auto">
          <a:xfrm>
            <a:off x="2009432" y="405482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x</a:t>
            </a:r>
            <a:endParaRPr kumimoji="1" lang="en-US" altLang="zh-CN" sz="1800">
              <a:latin typeface="Times New Roman" pitchFamily="18" charset="0"/>
            </a:endParaRPr>
          </a:p>
        </p:txBody>
      </p:sp>
      <p:sp>
        <p:nvSpPr>
          <p:cNvPr id="33" name="矩形 32"/>
          <p:cNvSpPr/>
          <p:nvPr/>
        </p:nvSpPr>
        <p:spPr>
          <a:xfrm>
            <a:off x="993855" y="1413570"/>
            <a:ext cx="5184576" cy="1508105"/>
          </a:xfrm>
          <a:prstGeom prst="rect">
            <a:avLst/>
          </a:prstGeom>
          <a:solidFill>
            <a:schemeClr val="accent2">
              <a:lumMod val="20000"/>
              <a:lumOff val="80000"/>
            </a:schemeClr>
          </a:solidFill>
        </p:spPr>
        <p:txBody>
          <a:bodyPr wrap="square">
            <a:spAutoFit/>
          </a:bodyPr>
          <a:lstStyle/>
          <a:p>
            <a:r>
              <a:rPr lang="en-US" altLang="zh-CN" smtClean="0"/>
              <a:t>L</a:t>
            </a:r>
            <a:r>
              <a:rPr lang="zh-CN" altLang="en-US" smtClean="0"/>
              <a:t>不为</a:t>
            </a:r>
            <a:r>
              <a:rPr lang="en-US" altLang="zh-CN" smtClean="0"/>
              <a:t>None</a:t>
            </a:r>
            <a:r>
              <a:rPr lang="zh-CN" altLang="en-US" smtClean="0"/>
              <a:t>时，</a:t>
            </a:r>
            <a:r>
              <a:rPr lang="zh-CN" altLang="en-US"/>
              <a:t>整个单链表被看成两部分：首结点和其余结点构成的单链表，整个链表下</a:t>
            </a:r>
            <a:r>
              <a:rPr lang="en-US" altLang="zh-CN"/>
              <a:t>x</a:t>
            </a:r>
            <a:r>
              <a:rPr lang="zh-CN" altLang="en-US"/>
              <a:t>结点的删除可以分解为在这两个部分下的删除</a:t>
            </a:r>
            <a:r>
              <a:rPr lang="zh-CN" altLang="en-US" smtClean="0"/>
              <a:t>。</a:t>
            </a:r>
            <a:endParaRPr lang="zh-CN" altLang="en-US"/>
          </a:p>
        </p:txBody>
      </p:sp>
      <p:sp>
        <p:nvSpPr>
          <p:cNvPr id="34" name="矩形 33"/>
          <p:cNvSpPr/>
          <p:nvPr/>
        </p:nvSpPr>
        <p:spPr>
          <a:xfrm>
            <a:off x="6423933" y="1438944"/>
            <a:ext cx="4645707" cy="1508105"/>
          </a:xfrm>
          <a:prstGeom prst="rect">
            <a:avLst/>
          </a:prstGeom>
          <a:solidFill>
            <a:schemeClr val="tx2">
              <a:lumMod val="20000"/>
              <a:lumOff val="80000"/>
            </a:schemeClr>
          </a:solidFill>
        </p:spPr>
        <p:txBody>
          <a:bodyPr wrap="square">
            <a:spAutoFit/>
          </a:bodyPr>
          <a:lstStyle/>
          <a:p>
            <a:r>
              <a:rPr lang="zh-CN" altLang="en-US" smtClean="0"/>
              <a:t>如果</a:t>
            </a:r>
            <a:r>
              <a:rPr lang="zh-CN" altLang="en-US"/>
              <a:t>首结点的值为</a:t>
            </a:r>
            <a:r>
              <a:rPr lang="en-US" altLang="zh-CN"/>
              <a:t>x</a:t>
            </a:r>
            <a:r>
              <a:rPr lang="zh-CN" altLang="en-US" smtClean="0"/>
              <a:t>，将</a:t>
            </a:r>
            <a:r>
              <a:rPr lang="en-US" altLang="zh-CN"/>
              <a:t>L</a:t>
            </a:r>
            <a:r>
              <a:rPr lang="zh-CN" altLang="en-US"/>
              <a:t>结点</a:t>
            </a:r>
            <a:r>
              <a:rPr lang="zh-CN" altLang="en-US" smtClean="0"/>
              <a:t>舍弃，</a:t>
            </a:r>
            <a:r>
              <a:rPr lang="zh-CN" altLang="en-US"/>
              <a:t>然后</a:t>
            </a:r>
            <a:r>
              <a:rPr lang="zh-CN" altLang="en-US" smtClean="0"/>
              <a:t>调用递归函数</a:t>
            </a:r>
            <a:r>
              <a:rPr lang="zh-CN" altLang="en-US">
                <a:solidFill>
                  <a:srgbClr val="FF0000"/>
                </a:solidFill>
              </a:rPr>
              <a:t>返回</a:t>
            </a:r>
            <a:r>
              <a:rPr lang="zh-CN" altLang="en-US"/>
              <a:t>对</a:t>
            </a:r>
            <a:r>
              <a:rPr lang="en-US" altLang="zh-CN"/>
              <a:t>L.next</a:t>
            </a:r>
            <a:r>
              <a:rPr lang="zh-CN" altLang="en-US"/>
              <a:t>为首结点的</a:t>
            </a:r>
            <a:r>
              <a:rPr lang="zh-CN" altLang="en-US" smtClean="0"/>
              <a:t>链表删除</a:t>
            </a:r>
            <a:r>
              <a:rPr lang="zh-CN" altLang="en-US"/>
              <a:t>所有</a:t>
            </a:r>
            <a:r>
              <a:rPr lang="en-US" altLang="zh-CN"/>
              <a:t>x</a:t>
            </a:r>
            <a:r>
              <a:rPr lang="zh-CN" altLang="en-US"/>
              <a:t>后</a:t>
            </a:r>
            <a:r>
              <a:rPr lang="zh-CN" altLang="en-US">
                <a:solidFill>
                  <a:srgbClr val="FF0000"/>
                </a:solidFill>
              </a:rPr>
              <a:t>形成的新</a:t>
            </a:r>
            <a:r>
              <a:rPr lang="zh-CN" altLang="en-US" smtClean="0">
                <a:solidFill>
                  <a:srgbClr val="FF0000"/>
                </a:solidFill>
              </a:rPr>
              <a:t>链表</a:t>
            </a:r>
            <a:r>
              <a:rPr lang="zh-CN" altLang="en-US">
                <a:solidFill>
                  <a:srgbClr val="FF0000"/>
                </a:solidFill>
              </a:rPr>
              <a:t>首</a:t>
            </a:r>
            <a:r>
              <a:rPr lang="zh-CN" altLang="en-US" smtClean="0">
                <a:solidFill>
                  <a:srgbClr val="FF0000"/>
                </a:solidFill>
              </a:rPr>
              <a:t>结点指针。</a:t>
            </a:r>
            <a:endParaRPr lang="zh-CN" altLang="en-US">
              <a:solidFill>
                <a:srgbClr val="FF0000"/>
              </a:solidFill>
            </a:endParaRPr>
          </a:p>
        </p:txBody>
      </p:sp>
      <p:sp>
        <p:nvSpPr>
          <p:cNvPr id="36" name="椭圆 35"/>
          <p:cNvSpPr/>
          <p:nvPr/>
        </p:nvSpPr>
        <p:spPr>
          <a:xfrm>
            <a:off x="3476390" y="2896765"/>
            <a:ext cx="982942" cy="86909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26261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34" grpId="0" animBg="1"/>
      <p:bldP spid="3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807398" y="4787423"/>
            <a:ext cx="1085710" cy="52240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 name="Line 10"/>
          <p:cNvSpPr>
            <a:spLocks noChangeShapeType="1"/>
          </p:cNvSpPr>
          <p:nvPr/>
        </p:nvSpPr>
        <p:spPr bwMode="auto">
          <a:xfrm>
            <a:off x="2497342" y="4787423"/>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4"/>
          <p:cNvSpPr>
            <a:spLocks noChangeShapeType="1"/>
          </p:cNvSpPr>
          <p:nvPr/>
        </p:nvSpPr>
        <p:spPr bwMode="auto">
          <a:xfrm>
            <a:off x="2696282" y="5085940"/>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15"/>
          <p:cNvSpPr>
            <a:spLocks noChangeArrowheads="1"/>
          </p:cNvSpPr>
          <p:nvPr/>
        </p:nvSpPr>
        <p:spPr bwMode="auto">
          <a:xfrm>
            <a:off x="4692042" y="4774720"/>
            <a:ext cx="1121687" cy="52240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8" name="Line 16"/>
          <p:cNvSpPr>
            <a:spLocks noChangeShapeType="1"/>
          </p:cNvSpPr>
          <p:nvPr/>
        </p:nvSpPr>
        <p:spPr bwMode="auto">
          <a:xfrm>
            <a:off x="5394682" y="4774720"/>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8"/>
          <p:cNvSpPr>
            <a:spLocks noChangeArrowheads="1"/>
          </p:cNvSpPr>
          <p:nvPr/>
        </p:nvSpPr>
        <p:spPr bwMode="auto">
          <a:xfrm>
            <a:off x="6615839" y="4736611"/>
            <a:ext cx="1566129" cy="52240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1" name="Line 19"/>
          <p:cNvSpPr>
            <a:spLocks noChangeShapeType="1"/>
          </p:cNvSpPr>
          <p:nvPr/>
        </p:nvSpPr>
        <p:spPr bwMode="auto">
          <a:xfrm>
            <a:off x="7650755" y="4736611"/>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0"/>
          <p:cNvSpPr>
            <a:spLocks noChangeShapeType="1"/>
          </p:cNvSpPr>
          <p:nvPr/>
        </p:nvSpPr>
        <p:spPr bwMode="auto">
          <a:xfrm flipV="1">
            <a:off x="5813727" y="5081176"/>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21"/>
          <p:cNvSpPr>
            <a:spLocks noChangeArrowheads="1"/>
          </p:cNvSpPr>
          <p:nvPr/>
        </p:nvSpPr>
        <p:spPr bwMode="auto">
          <a:xfrm>
            <a:off x="9443338" y="4774720"/>
            <a:ext cx="1407401" cy="523996"/>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4" name="Line 22"/>
          <p:cNvSpPr>
            <a:spLocks noChangeShapeType="1"/>
          </p:cNvSpPr>
          <p:nvPr/>
        </p:nvSpPr>
        <p:spPr bwMode="auto">
          <a:xfrm>
            <a:off x="10357619" y="4774720"/>
            <a:ext cx="2117" cy="5239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4"/>
          <p:cNvSpPr txBox="1">
            <a:spLocks noChangeArrowheads="1"/>
          </p:cNvSpPr>
          <p:nvPr/>
        </p:nvSpPr>
        <p:spPr bwMode="auto">
          <a:xfrm>
            <a:off x="1807398" y="4711204"/>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0</a:t>
            </a:r>
            <a:endParaRPr kumimoji="1" lang="en-US" altLang="zh-CN" sz="2400" baseline="-25000">
              <a:latin typeface="Times New Roman" pitchFamily="18" charset="0"/>
            </a:endParaRPr>
          </a:p>
        </p:txBody>
      </p:sp>
      <p:sp>
        <p:nvSpPr>
          <p:cNvPr id="17" name="Text Box 27"/>
          <p:cNvSpPr txBox="1">
            <a:spLocks noChangeArrowheads="1"/>
          </p:cNvSpPr>
          <p:nvPr/>
        </p:nvSpPr>
        <p:spPr bwMode="auto">
          <a:xfrm>
            <a:off x="6478274" y="4644514"/>
            <a:ext cx="91070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1800" b="1" baseline="-25000">
                <a:solidFill>
                  <a:srgbClr val="FF5050"/>
                </a:solidFill>
                <a:latin typeface="Times New Roman" pitchFamily="18" charset="0"/>
              </a:rPr>
              <a:t>position</a:t>
            </a:r>
            <a:endParaRPr kumimoji="1" lang="en-US" altLang="zh-CN" sz="1800">
              <a:latin typeface="Times New Roman" pitchFamily="18" charset="0"/>
            </a:endParaRPr>
          </a:p>
        </p:txBody>
      </p:sp>
      <p:sp>
        <p:nvSpPr>
          <p:cNvPr id="18" name="Text Box 28"/>
          <p:cNvSpPr txBox="1">
            <a:spLocks noChangeArrowheads="1"/>
          </p:cNvSpPr>
          <p:nvPr/>
        </p:nvSpPr>
        <p:spPr bwMode="auto">
          <a:xfrm>
            <a:off x="9443338" y="4700088"/>
            <a:ext cx="1153434" cy="58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n-1</a:t>
            </a:r>
            <a:endParaRPr kumimoji="1" lang="en-US" altLang="zh-CN" sz="2400">
              <a:latin typeface="Times New Roman" pitchFamily="18" charset="0"/>
            </a:endParaRPr>
          </a:p>
        </p:txBody>
      </p:sp>
      <p:sp>
        <p:nvSpPr>
          <p:cNvPr id="19" name="Text Box 29"/>
          <p:cNvSpPr txBox="1">
            <a:spLocks noChangeArrowheads="1"/>
          </p:cNvSpPr>
          <p:nvPr/>
        </p:nvSpPr>
        <p:spPr bwMode="auto">
          <a:xfrm rot="10800000" flipV="1">
            <a:off x="10404180" y="4783397"/>
            <a:ext cx="2093111"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20" name="文本框 54"/>
          <p:cNvSpPr txBox="1"/>
          <p:nvPr/>
        </p:nvSpPr>
        <p:spPr bwMode="auto">
          <a:xfrm>
            <a:off x="5999970" y="4725495"/>
            <a:ext cx="1068777"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sp>
        <p:nvSpPr>
          <p:cNvPr id="21" name="文本框 55"/>
          <p:cNvSpPr txBox="1"/>
          <p:nvPr/>
        </p:nvSpPr>
        <p:spPr bwMode="auto">
          <a:xfrm>
            <a:off x="8285674" y="4765192"/>
            <a:ext cx="1070894"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sp>
        <p:nvSpPr>
          <p:cNvPr id="22" name="Text Box 27"/>
          <p:cNvSpPr txBox="1">
            <a:spLocks noChangeArrowheads="1"/>
          </p:cNvSpPr>
          <p:nvPr/>
        </p:nvSpPr>
        <p:spPr bwMode="auto">
          <a:xfrm>
            <a:off x="4596803" y="4744549"/>
            <a:ext cx="466733"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1800" b="1" baseline="-25000">
                <a:solidFill>
                  <a:srgbClr val="FF5050"/>
                </a:solidFill>
                <a:latin typeface="Times New Roman" pitchFamily="18" charset="0"/>
              </a:rPr>
              <a:t>2</a:t>
            </a:r>
            <a:endParaRPr kumimoji="1" lang="en-US" altLang="zh-CN" sz="1800">
              <a:latin typeface="Times New Roman" pitchFamily="18" charset="0"/>
            </a:endParaRPr>
          </a:p>
        </p:txBody>
      </p:sp>
      <p:cxnSp>
        <p:nvCxnSpPr>
          <p:cNvPr id="23" name="直接箭头连接符 28"/>
          <p:cNvCxnSpPr/>
          <p:nvPr/>
        </p:nvCxnSpPr>
        <p:spPr bwMode="auto">
          <a:xfrm>
            <a:off x="5174577" y="4252311"/>
            <a:ext cx="0" cy="519233"/>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24" name="TextBox 29"/>
          <p:cNvSpPr txBox="1">
            <a:spLocks noChangeArrowheads="1"/>
          </p:cNvSpPr>
          <p:nvPr/>
        </p:nvSpPr>
        <p:spPr bwMode="auto">
          <a:xfrm>
            <a:off x="4865584" y="3790241"/>
            <a:ext cx="349730"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FontTx/>
              <a:buNone/>
            </a:pPr>
            <a:r>
              <a:rPr lang="en-US" altLang="zh-CN" sz="2400"/>
              <a:t>p</a:t>
            </a:r>
            <a:endParaRPr lang="zh-CN" altLang="en-US" sz="2400"/>
          </a:p>
        </p:txBody>
      </p:sp>
      <p:sp>
        <p:nvSpPr>
          <p:cNvPr id="25" name="Line 23"/>
          <p:cNvSpPr>
            <a:spLocks noChangeShapeType="1"/>
          </p:cNvSpPr>
          <p:nvPr/>
        </p:nvSpPr>
        <p:spPr bwMode="auto">
          <a:xfrm>
            <a:off x="8905774" y="5070063"/>
            <a:ext cx="645500"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0"/>
          <p:cNvSpPr>
            <a:spLocks noChangeShapeType="1"/>
          </p:cNvSpPr>
          <p:nvPr/>
        </p:nvSpPr>
        <p:spPr bwMode="auto">
          <a:xfrm>
            <a:off x="2505807" y="4796950"/>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30"/>
          <p:cNvSpPr txBox="1">
            <a:spLocks noChangeArrowheads="1"/>
          </p:cNvSpPr>
          <p:nvPr/>
        </p:nvSpPr>
        <p:spPr bwMode="auto">
          <a:xfrm>
            <a:off x="463491" y="4819179"/>
            <a:ext cx="45872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cxnSp>
        <p:nvCxnSpPr>
          <p:cNvPr id="52248" name="Straight Connector 27"/>
          <p:cNvCxnSpPr>
            <a:cxnSpLocks noChangeShapeType="1"/>
          </p:cNvCxnSpPr>
          <p:nvPr/>
        </p:nvCxnSpPr>
        <p:spPr bwMode="auto">
          <a:xfrm>
            <a:off x="3053953" y="3826763"/>
            <a:ext cx="0" cy="2740659"/>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9" name="Line 23"/>
          <p:cNvSpPr>
            <a:spLocks noChangeShapeType="1"/>
          </p:cNvSpPr>
          <p:nvPr/>
        </p:nvSpPr>
        <p:spPr bwMode="auto">
          <a:xfrm>
            <a:off x="1202110" y="5070063"/>
            <a:ext cx="645500"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Rectangle 9"/>
          <p:cNvSpPr>
            <a:spLocks noChangeArrowheads="1"/>
          </p:cNvSpPr>
          <p:nvPr/>
        </p:nvSpPr>
        <p:spPr bwMode="auto">
          <a:xfrm>
            <a:off x="1775654" y="1762533"/>
            <a:ext cx="1085708"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2251" name="Line 10"/>
          <p:cNvSpPr>
            <a:spLocks noChangeShapeType="1"/>
          </p:cNvSpPr>
          <p:nvPr/>
        </p:nvSpPr>
        <p:spPr bwMode="auto">
          <a:xfrm>
            <a:off x="2465596" y="176253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Rectangle 12"/>
          <p:cNvSpPr>
            <a:spLocks noChangeArrowheads="1"/>
          </p:cNvSpPr>
          <p:nvPr/>
        </p:nvSpPr>
        <p:spPr bwMode="auto">
          <a:xfrm>
            <a:off x="3257128" y="1762533"/>
            <a:ext cx="1085708"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2253" name="Line 13"/>
          <p:cNvSpPr>
            <a:spLocks noChangeShapeType="1"/>
          </p:cNvSpPr>
          <p:nvPr/>
        </p:nvSpPr>
        <p:spPr bwMode="auto">
          <a:xfrm>
            <a:off x="3949186" y="176253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14"/>
          <p:cNvSpPr>
            <a:spLocks noChangeShapeType="1"/>
          </p:cNvSpPr>
          <p:nvPr/>
        </p:nvSpPr>
        <p:spPr bwMode="auto">
          <a:xfrm>
            <a:off x="2664538" y="2061052"/>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Rectangle 15"/>
          <p:cNvSpPr>
            <a:spLocks noChangeArrowheads="1"/>
          </p:cNvSpPr>
          <p:nvPr/>
        </p:nvSpPr>
        <p:spPr bwMode="auto">
          <a:xfrm>
            <a:off x="4660295" y="1749830"/>
            <a:ext cx="1121687"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2256" name="Line 16"/>
          <p:cNvSpPr>
            <a:spLocks noChangeShapeType="1"/>
          </p:cNvSpPr>
          <p:nvPr/>
        </p:nvSpPr>
        <p:spPr bwMode="auto">
          <a:xfrm>
            <a:off x="5362935" y="1749830"/>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7" name="Line 17"/>
          <p:cNvSpPr>
            <a:spLocks noChangeShapeType="1"/>
          </p:cNvSpPr>
          <p:nvPr/>
        </p:nvSpPr>
        <p:spPr bwMode="auto">
          <a:xfrm>
            <a:off x="3944954" y="2061052"/>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Rectangle 18"/>
          <p:cNvSpPr>
            <a:spLocks noChangeArrowheads="1"/>
          </p:cNvSpPr>
          <p:nvPr/>
        </p:nvSpPr>
        <p:spPr bwMode="auto">
          <a:xfrm>
            <a:off x="8272975" y="1711721"/>
            <a:ext cx="1566129"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2259" name="Line 19"/>
          <p:cNvSpPr>
            <a:spLocks noChangeShapeType="1"/>
          </p:cNvSpPr>
          <p:nvPr/>
        </p:nvSpPr>
        <p:spPr bwMode="auto">
          <a:xfrm>
            <a:off x="9307888" y="1711721"/>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20"/>
          <p:cNvSpPr>
            <a:spLocks noChangeShapeType="1"/>
          </p:cNvSpPr>
          <p:nvPr/>
        </p:nvSpPr>
        <p:spPr bwMode="auto">
          <a:xfrm flipV="1">
            <a:off x="5781981" y="2056289"/>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Rectangle 21"/>
          <p:cNvSpPr>
            <a:spLocks noChangeArrowheads="1"/>
          </p:cNvSpPr>
          <p:nvPr/>
        </p:nvSpPr>
        <p:spPr bwMode="auto">
          <a:xfrm>
            <a:off x="10499419" y="1749832"/>
            <a:ext cx="1407400" cy="523996"/>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2262" name="Line 22"/>
          <p:cNvSpPr>
            <a:spLocks noChangeShapeType="1"/>
          </p:cNvSpPr>
          <p:nvPr/>
        </p:nvSpPr>
        <p:spPr bwMode="auto">
          <a:xfrm>
            <a:off x="11413699" y="1749832"/>
            <a:ext cx="2116" cy="5239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Text Box 24"/>
          <p:cNvSpPr txBox="1">
            <a:spLocks noChangeArrowheads="1"/>
          </p:cNvSpPr>
          <p:nvPr/>
        </p:nvSpPr>
        <p:spPr bwMode="auto">
          <a:xfrm>
            <a:off x="1775653" y="1686316"/>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0</a:t>
            </a:r>
            <a:endParaRPr kumimoji="1" lang="en-US" altLang="zh-CN" sz="2400" baseline="-25000">
              <a:latin typeface="Times New Roman" pitchFamily="18" charset="0"/>
            </a:endParaRPr>
          </a:p>
        </p:txBody>
      </p:sp>
      <p:sp>
        <p:nvSpPr>
          <p:cNvPr id="52264" name="Text Box 25"/>
          <p:cNvSpPr txBox="1">
            <a:spLocks noChangeArrowheads="1"/>
          </p:cNvSpPr>
          <p:nvPr/>
        </p:nvSpPr>
        <p:spPr bwMode="auto">
          <a:xfrm>
            <a:off x="3274059" y="1686316"/>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smtClean="0">
                <a:solidFill>
                  <a:srgbClr val="FF5050"/>
                </a:solidFill>
                <a:latin typeface="Times New Roman" pitchFamily="18" charset="0"/>
              </a:rPr>
              <a:t>x</a:t>
            </a:r>
            <a:endParaRPr kumimoji="1" lang="en-US" altLang="zh-CN" sz="2400">
              <a:latin typeface="Times New Roman" pitchFamily="18" charset="0"/>
            </a:endParaRPr>
          </a:p>
        </p:txBody>
      </p:sp>
      <p:sp>
        <p:nvSpPr>
          <p:cNvPr id="52265" name="Text Box 27"/>
          <p:cNvSpPr txBox="1">
            <a:spLocks noChangeArrowheads="1"/>
          </p:cNvSpPr>
          <p:nvPr/>
        </p:nvSpPr>
        <p:spPr bwMode="auto">
          <a:xfrm>
            <a:off x="8205250" y="1645032"/>
            <a:ext cx="91070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1800" b="1" baseline="-25000">
                <a:solidFill>
                  <a:srgbClr val="FF5050"/>
                </a:solidFill>
                <a:latin typeface="Times New Roman" pitchFamily="18" charset="0"/>
              </a:rPr>
              <a:t>position</a:t>
            </a:r>
            <a:endParaRPr kumimoji="1" lang="en-US" altLang="zh-CN" sz="1800">
              <a:latin typeface="Times New Roman" pitchFamily="18" charset="0"/>
            </a:endParaRPr>
          </a:p>
        </p:txBody>
      </p:sp>
      <p:sp>
        <p:nvSpPr>
          <p:cNvPr id="52266" name="Text Box 28"/>
          <p:cNvSpPr txBox="1">
            <a:spLocks noChangeArrowheads="1"/>
          </p:cNvSpPr>
          <p:nvPr/>
        </p:nvSpPr>
        <p:spPr bwMode="auto">
          <a:xfrm>
            <a:off x="10499419" y="1675201"/>
            <a:ext cx="1153433" cy="58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n-1</a:t>
            </a:r>
            <a:endParaRPr kumimoji="1" lang="en-US" altLang="zh-CN" sz="2400">
              <a:latin typeface="Times New Roman" pitchFamily="18" charset="0"/>
            </a:endParaRPr>
          </a:p>
        </p:txBody>
      </p:sp>
      <p:sp>
        <p:nvSpPr>
          <p:cNvPr id="52267" name="Text Box 29"/>
          <p:cNvSpPr txBox="1">
            <a:spLocks noChangeArrowheads="1"/>
          </p:cNvSpPr>
          <p:nvPr/>
        </p:nvSpPr>
        <p:spPr bwMode="auto">
          <a:xfrm>
            <a:off x="11430630" y="1794292"/>
            <a:ext cx="40582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48" name="文本框 54"/>
          <p:cNvSpPr txBox="1"/>
          <p:nvPr/>
        </p:nvSpPr>
        <p:spPr bwMode="auto">
          <a:xfrm>
            <a:off x="6256053" y="1784764"/>
            <a:ext cx="1068778"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sp>
        <p:nvSpPr>
          <p:cNvPr id="49" name="文本框 55"/>
          <p:cNvSpPr txBox="1"/>
          <p:nvPr/>
        </p:nvSpPr>
        <p:spPr bwMode="auto">
          <a:xfrm>
            <a:off x="9333286" y="1740303"/>
            <a:ext cx="1070894"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sp>
        <p:nvSpPr>
          <p:cNvPr id="52270" name="Text Box 27"/>
          <p:cNvSpPr txBox="1">
            <a:spLocks noChangeArrowheads="1"/>
          </p:cNvSpPr>
          <p:nvPr/>
        </p:nvSpPr>
        <p:spPr bwMode="auto">
          <a:xfrm>
            <a:off x="4565057" y="1719662"/>
            <a:ext cx="466733"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1800" b="1" baseline="-25000">
                <a:solidFill>
                  <a:srgbClr val="FF5050"/>
                </a:solidFill>
                <a:latin typeface="Times New Roman" pitchFamily="18" charset="0"/>
              </a:rPr>
              <a:t>2</a:t>
            </a:r>
            <a:endParaRPr kumimoji="1" lang="en-US" altLang="zh-CN" sz="1800">
              <a:latin typeface="Times New Roman" pitchFamily="18" charset="0"/>
            </a:endParaRPr>
          </a:p>
        </p:txBody>
      </p:sp>
      <p:sp>
        <p:nvSpPr>
          <p:cNvPr id="52271" name="Line 23"/>
          <p:cNvSpPr>
            <a:spLocks noChangeShapeType="1"/>
          </p:cNvSpPr>
          <p:nvPr/>
        </p:nvSpPr>
        <p:spPr bwMode="auto">
          <a:xfrm>
            <a:off x="9961855" y="2045174"/>
            <a:ext cx="645499"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2" name="Line 10"/>
          <p:cNvSpPr>
            <a:spLocks noChangeShapeType="1"/>
          </p:cNvSpPr>
          <p:nvPr/>
        </p:nvSpPr>
        <p:spPr bwMode="auto">
          <a:xfrm>
            <a:off x="2474062" y="1772060"/>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Text Box 30"/>
          <p:cNvSpPr txBox="1">
            <a:spLocks noChangeArrowheads="1"/>
          </p:cNvSpPr>
          <p:nvPr/>
        </p:nvSpPr>
        <p:spPr bwMode="auto">
          <a:xfrm>
            <a:off x="431745" y="1794291"/>
            <a:ext cx="45872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cxnSp>
        <p:nvCxnSpPr>
          <p:cNvPr id="52274" name="Straight Connector 55"/>
          <p:cNvCxnSpPr>
            <a:cxnSpLocks noChangeShapeType="1"/>
          </p:cNvCxnSpPr>
          <p:nvPr/>
        </p:nvCxnSpPr>
        <p:spPr bwMode="auto">
          <a:xfrm>
            <a:off x="3022207" y="801875"/>
            <a:ext cx="0" cy="2739071"/>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52275" name="Line 23"/>
          <p:cNvSpPr>
            <a:spLocks noChangeShapeType="1"/>
          </p:cNvSpPr>
          <p:nvPr/>
        </p:nvSpPr>
        <p:spPr bwMode="auto">
          <a:xfrm>
            <a:off x="1170366" y="2045174"/>
            <a:ext cx="645499"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Rectangle 18"/>
          <p:cNvSpPr>
            <a:spLocks noChangeArrowheads="1"/>
          </p:cNvSpPr>
          <p:nvPr/>
        </p:nvSpPr>
        <p:spPr bwMode="auto">
          <a:xfrm>
            <a:off x="6232773" y="1711721"/>
            <a:ext cx="1123803"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2277" name="Line 19"/>
          <p:cNvSpPr>
            <a:spLocks noChangeShapeType="1"/>
          </p:cNvSpPr>
          <p:nvPr/>
        </p:nvSpPr>
        <p:spPr bwMode="auto">
          <a:xfrm>
            <a:off x="6884621" y="1700608"/>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Text Box 27"/>
          <p:cNvSpPr txBox="1">
            <a:spLocks noChangeArrowheads="1"/>
          </p:cNvSpPr>
          <p:nvPr/>
        </p:nvSpPr>
        <p:spPr bwMode="auto">
          <a:xfrm>
            <a:off x="6283374" y="1666318"/>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None/>
            </a:pPr>
            <a:r>
              <a:rPr kumimoji="1" lang="en-US" altLang="zh-CN" sz="3200" b="1">
                <a:solidFill>
                  <a:srgbClr val="FF5050"/>
                </a:solidFill>
                <a:latin typeface="Times New Roman" pitchFamily="18" charset="0"/>
              </a:rPr>
              <a:t>x</a:t>
            </a:r>
            <a:endParaRPr kumimoji="1" lang="en-US" altLang="zh-CN" sz="2400">
              <a:latin typeface="Times New Roman" pitchFamily="18" charset="0"/>
            </a:endParaRPr>
          </a:p>
        </p:txBody>
      </p:sp>
      <p:sp>
        <p:nvSpPr>
          <p:cNvPr id="52279" name="Line 20"/>
          <p:cNvSpPr>
            <a:spLocks noChangeShapeType="1"/>
          </p:cNvSpPr>
          <p:nvPr/>
        </p:nvSpPr>
        <p:spPr bwMode="auto">
          <a:xfrm flipV="1">
            <a:off x="7269805" y="2022943"/>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文本框 54"/>
          <p:cNvSpPr txBox="1"/>
          <p:nvPr/>
        </p:nvSpPr>
        <p:spPr bwMode="auto">
          <a:xfrm>
            <a:off x="7521655" y="1751418"/>
            <a:ext cx="1068778" cy="446276"/>
          </a:xfrm>
          <a:prstGeom prst="rect">
            <a:avLst/>
          </a:prstGeom>
          <a:noFill/>
        </p:spPr>
        <p:txBody>
          <a:bodyPr>
            <a:spAutoFit/>
          </a:bodyPr>
          <a:lstStyle/>
          <a:p>
            <a:pPr>
              <a:defRPr/>
            </a:pPr>
            <a:r>
              <a:rPr lang="en-US" altLang="zh-CN">
                <a:ln w="0"/>
                <a:effectLst>
                  <a:outerShdw blurRad="38100" dist="19050" dir="2700000" algn="tl" rotWithShape="0">
                    <a:schemeClr val="dk1">
                      <a:alpha val="40000"/>
                    </a:schemeClr>
                  </a:outerShdw>
                </a:effectLst>
              </a:rPr>
              <a:t>……</a:t>
            </a:r>
            <a:endParaRPr lang="zh-CN" altLang="en-US">
              <a:ln w="0"/>
              <a:effectLst>
                <a:outerShdw blurRad="38100" dist="19050" dir="2700000" algn="tl" rotWithShape="0">
                  <a:schemeClr val="dk1">
                    <a:alpha val="40000"/>
                  </a:schemeClr>
                </a:outerShdw>
              </a:effectLst>
            </a:endParaRPr>
          </a:p>
        </p:txBody>
      </p:sp>
      <p:cxnSp>
        <p:nvCxnSpPr>
          <p:cNvPr id="66" name="Straight Arrow Connector 65"/>
          <p:cNvCxnSpPr>
            <a:cxnSpLocks noChangeShapeType="1"/>
          </p:cNvCxnSpPr>
          <p:nvPr/>
        </p:nvCxnSpPr>
        <p:spPr bwMode="auto">
          <a:xfrm>
            <a:off x="2728029" y="5087528"/>
            <a:ext cx="1868773" cy="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8" name="TextBox 57"/>
          <p:cNvSpPr txBox="1"/>
          <p:nvPr/>
        </p:nvSpPr>
        <p:spPr>
          <a:xfrm>
            <a:off x="1136139" y="404922"/>
            <a:ext cx="2135521" cy="523220"/>
          </a:xfrm>
          <a:prstGeom prst="rect">
            <a:avLst/>
          </a:prstGeom>
          <a:noFill/>
        </p:spPr>
        <p:txBody>
          <a:bodyPr wrap="none" rtlCol="0">
            <a:spAutoFit/>
          </a:bodyPr>
          <a:lstStyle/>
          <a:p>
            <a:r>
              <a:rPr lang="zh-CN" altLang="en-US" sz="2800" smtClean="0"/>
              <a:t>首元素不为</a:t>
            </a:r>
            <a:r>
              <a:rPr lang="en-US" altLang="zh-CN" sz="2800" smtClean="0"/>
              <a:t>x</a:t>
            </a:r>
            <a:endParaRPr lang="zh-CN" altLang="en-US" sz="2800"/>
          </a:p>
        </p:txBody>
      </p:sp>
      <p:sp>
        <p:nvSpPr>
          <p:cNvPr id="59" name="矩形 58"/>
          <p:cNvSpPr/>
          <p:nvPr/>
        </p:nvSpPr>
        <p:spPr>
          <a:xfrm>
            <a:off x="5813727" y="2743908"/>
            <a:ext cx="6092825" cy="1508105"/>
          </a:xfrm>
          <a:prstGeom prst="rect">
            <a:avLst/>
          </a:prstGeom>
          <a:solidFill>
            <a:schemeClr val="tx2">
              <a:lumMod val="20000"/>
              <a:lumOff val="80000"/>
            </a:schemeClr>
          </a:solidFill>
        </p:spPr>
        <p:txBody>
          <a:bodyPr>
            <a:spAutoFit/>
          </a:bodyPr>
          <a:lstStyle/>
          <a:p>
            <a:r>
              <a:rPr lang="zh-CN" altLang="zh-CN"/>
              <a:t>如果首结点的值不为</a:t>
            </a:r>
            <a:r>
              <a:rPr lang="en-US" altLang="zh-CN"/>
              <a:t>x</a:t>
            </a:r>
            <a:r>
              <a:rPr lang="zh-CN" altLang="zh-CN" smtClean="0"/>
              <a:t>，先</a:t>
            </a:r>
            <a:r>
              <a:rPr lang="zh-CN" altLang="zh-CN"/>
              <a:t>调用</a:t>
            </a:r>
            <a:r>
              <a:rPr lang="en-US" altLang="zh-CN"/>
              <a:t>recursive_removeall</a:t>
            </a:r>
            <a:r>
              <a:rPr lang="zh-CN" altLang="zh-CN"/>
              <a:t>对</a:t>
            </a:r>
            <a:r>
              <a:rPr lang="en-US" altLang="zh-CN"/>
              <a:t>L.next</a:t>
            </a:r>
            <a:r>
              <a:rPr lang="zh-CN" altLang="zh-CN"/>
              <a:t>为首的链表进行</a:t>
            </a:r>
            <a:r>
              <a:rPr lang="en-US" altLang="zh-CN"/>
              <a:t>x</a:t>
            </a:r>
            <a:r>
              <a:rPr lang="zh-CN" altLang="zh-CN"/>
              <a:t>结点的删除，删除后的新表首结点指针由</a:t>
            </a:r>
            <a:r>
              <a:rPr lang="en-US" altLang="zh-CN"/>
              <a:t>p</a:t>
            </a:r>
            <a:r>
              <a:rPr lang="zh-CN" altLang="zh-CN"/>
              <a:t>指示；然后让</a:t>
            </a:r>
            <a:r>
              <a:rPr lang="en-US" altLang="zh-CN"/>
              <a:t>L.next</a:t>
            </a:r>
            <a:r>
              <a:rPr lang="zh-CN" altLang="zh-CN"/>
              <a:t>指向</a:t>
            </a:r>
            <a:r>
              <a:rPr lang="en-US" altLang="zh-CN"/>
              <a:t>p</a:t>
            </a:r>
            <a:r>
              <a:rPr lang="zh-CN" altLang="zh-CN"/>
              <a:t>；</a:t>
            </a:r>
            <a:r>
              <a:rPr lang="zh-CN" altLang="zh-CN">
                <a:solidFill>
                  <a:srgbClr val="FF0000"/>
                </a:solidFill>
              </a:rPr>
              <a:t>最后返回</a:t>
            </a:r>
            <a:r>
              <a:rPr lang="en-US" altLang="zh-CN">
                <a:solidFill>
                  <a:srgbClr val="FF0000"/>
                </a:solidFill>
              </a:rPr>
              <a:t>L</a:t>
            </a:r>
            <a:r>
              <a:rPr lang="zh-CN" altLang="zh-CN"/>
              <a:t>。</a:t>
            </a:r>
            <a:endParaRPr lang="zh-CN" altLang="en-US"/>
          </a:p>
        </p:txBody>
      </p:sp>
      <p:sp>
        <p:nvSpPr>
          <p:cNvPr id="4" name="椭圆 3"/>
          <p:cNvSpPr/>
          <p:nvPr/>
        </p:nvSpPr>
        <p:spPr>
          <a:xfrm>
            <a:off x="190550" y="4725938"/>
            <a:ext cx="982942" cy="86909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09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8" grpId="0" animBg="1"/>
      <p:bldP spid="10" grpId="0" animBg="1"/>
      <p:bldP spid="11" grpId="0" animBg="1"/>
      <p:bldP spid="12" grpId="0" animBg="1"/>
      <p:bldP spid="13" grpId="0" animBg="1"/>
      <p:bldP spid="14" grpId="0" animBg="1"/>
      <p:bldP spid="15" grpId="0"/>
      <p:bldP spid="17" grpId="0"/>
      <p:bldP spid="18" grpId="0"/>
      <p:bldP spid="19" grpId="0"/>
      <p:bldP spid="20" grpId="0"/>
      <p:bldP spid="21" grpId="0"/>
      <p:bldP spid="22" grpId="0"/>
      <p:bldP spid="24" grpId="0"/>
      <p:bldP spid="25" grpId="0" animBg="1"/>
      <p:bldP spid="26" grpId="0" animBg="1"/>
      <p:bldP spid="27" grpId="0"/>
      <p:bldP spid="29"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a:t>
            </a:r>
            <a:endParaRPr lang="zh-CN" altLang="en-US"/>
          </a:p>
        </p:txBody>
      </p:sp>
      <p:sp>
        <p:nvSpPr>
          <p:cNvPr id="4" name="Rectangle 1"/>
          <p:cNvSpPr>
            <a:spLocks noChangeArrowheads="1"/>
          </p:cNvSpPr>
          <p:nvPr/>
        </p:nvSpPr>
        <p:spPr bwMode="auto">
          <a:xfrm>
            <a:off x="1470209" y="1414151"/>
            <a:ext cx="9443747" cy="440120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recursive_removeall(</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递归算法，删除以</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L</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为首结点的单链表中所有值为</a:t>
            </a:r>
            <a:r>
              <a:rPr kumimoji="0" lang="en-US"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x</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的结点</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返回形成的新链表的首结点指针</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None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L.entry ==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.recursive_removeall(L.next,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.recursive_removeall(L.next,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L.next = p</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removeall(</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.recursive_removeall(</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 </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x</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6652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26654" y="2637706"/>
            <a:ext cx="10736814" cy="3600399"/>
          </a:xfrm>
          <a:solidFill>
            <a:schemeClr val="tx2">
              <a:lumMod val="20000"/>
              <a:lumOff val="80000"/>
            </a:schemeClr>
          </a:solidFill>
        </p:spPr>
        <p:txBody>
          <a:bodyPr>
            <a:noAutofit/>
          </a:bodyPr>
          <a:lstStyle/>
          <a:p>
            <a:pPr marL="0" indent="0">
              <a:buNone/>
            </a:pPr>
            <a:r>
              <a:rPr lang="zh-CN" altLang="en-US" sz="2400" b="0"/>
              <a:t>如果</a:t>
            </a:r>
            <a:r>
              <a:rPr lang="en-US" altLang="zh-CN" sz="2400" b="0"/>
              <a:t>L</a:t>
            </a:r>
            <a:r>
              <a:rPr lang="zh-CN" altLang="en-US" sz="2400" b="0"/>
              <a:t>为</a:t>
            </a:r>
            <a:r>
              <a:rPr lang="en-US" altLang="zh-CN" sz="2400" b="0"/>
              <a:t>None</a:t>
            </a:r>
            <a:r>
              <a:rPr lang="zh-CN" altLang="en-US" sz="2400" b="0"/>
              <a:t>，或</a:t>
            </a:r>
            <a:r>
              <a:rPr lang="en-US" altLang="zh-CN" sz="2400" b="0"/>
              <a:t>L.next</a:t>
            </a:r>
            <a:r>
              <a:rPr lang="zh-CN" altLang="en-US" sz="2400" b="0"/>
              <a:t>为</a:t>
            </a:r>
            <a:r>
              <a:rPr lang="en-US" altLang="zh-CN" sz="2400" b="0"/>
              <a:t>None</a:t>
            </a:r>
            <a:r>
              <a:rPr lang="zh-CN" altLang="en-US" sz="2400" b="0"/>
              <a:t>，无需逆置，返回</a:t>
            </a:r>
            <a:r>
              <a:rPr lang="en-US" altLang="zh-CN" sz="2400" b="0"/>
              <a:t>L</a:t>
            </a:r>
            <a:r>
              <a:rPr lang="zh-CN" altLang="en-US" sz="2400" b="0" smtClean="0"/>
              <a:t>；</a:t>
            </a:r>
            <a:endParaRPr lang="en-US" altLang="zh-CN" sz="2400" b="0" smtClean="0"/>
          </a:p>
          <a:p>
            <a:pPr marL="0" indent="0">
              <a:buNone/>
            </a:pPr>
            <a:r>
              <a:rPr lang="zh-CN" altLang="en-US" sz="2400" b="0" smtClean="0"/>
              <a:t>否则：</a:t>
            </a:r>
            <a:endParaRPr lang="en-US" altLang="zh-CN" sz="2400" b="0" smtClean="0"/>
          </a:p>
          <a:p>
            <a:pPr marL="457200" indent="-457200">
              <a:buFont typeface="+mj-lt"/>
              <a:buAutoNum type="arabicPeriod"/>
            </a:pPr>
            <a:r>
              <a:rPr lang="zh-CN" altLang="en-US" sz="2400" b="0" smtClean="0"/>
              <a:t>对除</a:t>
            </a:r>
            <a:r>
              <a:rPr lang="zh-CN" altLang="en-US" sz="2400" b="0"/>
              <a:t>首结点外的链表调用递归函数进行逆</a:t>
            </a:r>
            <a:r>
              <a:rPr lang="zh-CN" altLang="en-US" sz="2400" b="0" smtClean="0"/>
              <a:t>置得到</a:t>
            </a:r>
            <a:r>
              <a:rPr lang="en-US" altLang="zh-CN" sz="2400" b="0" smtClean="0"/>
              <a:t>new_L</a:t>
            </a:r>
            <a:r>
              <a:rPr lang="zh-CN" altLang="en-US" sz="2400" b="0" smtClean="0"/>
              <a:t>为首的单链表；</a:t>
            </a:r>
            <a:endParaRPr lang="en-US" altLang="zh-CN" sz="2400" b="0" smtClean="0"/>
          </a:p>
          <a:p>
            <a:pPr marL="457200" indent="-457200">
              <a:buFont typeface="+mj-lt"/>
              <a:buAutoNum type="arabicPeriod"/>
            </a:pPr>
            <a:r>
              <a:rPr lang="zh-CN" altLang="en-US" sz="2400" b="0" smtClean="0"/>
              <a:t>将</a:t>
            </a:r>
            <a:r>
              <a:rPr lang="zh-CN" altLang="en-US" sz="2400" b="0"/>
              <a:t>逆置好的链表的尾指针指向</a:t>
            </a:r>
            <a:r>
              <a:rPr lang="en-US" altLang="zh-CN" sz="2400" b="0" smtClean="0"/>
              <a:t>L</a:t>
            </a:r>
            <a:r>
              <a:rPr lang="zh-CN" altLang="en-US" sz="2400" b="0" smtClean="0"/>
              <a:t>；</a:t>
            </a:r>
            <a:endParaRPr lang="en-US" altLang="zh-CN" sz="2400" b="0" smtClean="0"/>
          </a:p>
          <a:p>
            <a:pPr marL="457200" indent="-457200">
              <a:buFont typeface="+mj-lt"/>
              <a:buAutoNum type="arabicPeriod"/>
            </a:pPr>
            <a:r>
              <a:rPr lang="en-US" altLang="zh-CN" sz="2400" b="0" smtClean="0"/>
              <a:t>L.next</a:t>
            </a:r>
            <a:r>
              <a:rPr lang="zh-CN" altLang="en-US" sz="2400" b="0" smtClean="0"/>
              <a:t>置为</a:t>
            </a:r>
            <a:r>
              <a:rPr lang="en-US" altLang="zh-CN" sz="2400" b="0" smtClean="0"/>
              <a:t>None;</a:t>
            </a:r>
          </a:p>
          <a:p>
            <a:pPr marL="457200" indent="-457200">
              <a:buFont typeface="+mj-lt"/>
              <a:buAutoNum type="arabicPeriod"/>
            </a:pPr>
            <a:r>
              <a:rPr lang="zh-CN" altLang="en-US" sz="2400" b="0" smtClean="0"/>
              <a:t>返回</a:t>
            </a:r>
            <a:r>
              <a:rPr lang="en-US" altLang="zh-CN" sz="2400" b="0" smtClean="0"/>
              <a:t>new_L</a:t>
            </a:r>
            <a:r>
              <a:rPr lang="zh-CN" altLang="en-US" sz="2400" b="0" smtClean="0"/>
              <a:t>。</a:t>
            </a:r>
            <a:endParaRPr lang="zh-CN" altLang="en-US" sz="2400" b="0"/>
          </a:p>
          <a:p>
            <a:pPr marL="0" indent="0">
              <a:buNone/>
            </a:pPr>
            <a:endParaRPr lang="zh-CN" altLang="en-US" sz="2400" b="0"/>
          </a:p>
        </p:txBody>
      </p:sp>
      <p:sp>
        <p:nvSpPr>
          <p:cNvPr id="3" name="标题 2"/>
          <p:cNvSpPr>
            <a:spLocks noGrp="1"/>
          </p:cNvSpPr>
          <p:nvPr>
            <p:ph type="title"/>
          </p:nvPr>
        </p:nvSpPr>
        <p:spPr/>
        <p:txBody>
          <a:bodyPr>
            <a:noAutofit/>
          </a:bodyPr>
          <a:lstStyle/>
          <a:p>
            <a:pPr algn="l"/>
            <a:r>
              <a:rPr lang="zh-CN" altLang="en-US" sz="3600"/>
              <a:t>单链表逆置递归</a:t>
            </a:r>
            <a:r>
              <a:rPr lang="zh-CN" altLang="en-US" sz="3600" smtClean="0"/>
              <a:t>算法</a:t>
            </a:r>
            <a:endParaRPr lang="zh-CN" altLang="en-US" sz="3600"/>
          </a:p>
        </p:txBody>
      </p:sp>
      <p:sp>
        <p:nvSpPr>
          <p:cNvPr id="4" name="矩形 3"/>
          <p:cNvSpPr/>
          <p:nvPr/>
        </p:nvSpPr>
        <p:spPr>
          <a:xfrm>
            <a:off x="1126654" y="1845618"/>
            <a:ext cx="9721080" cy="461665"/>
          </a:xfrm>
          <a:prstGeom prst="rect">
            <a:avLst/>
          </a:prstGeom>
          <a:solidFill>
            <a:schemeClr val="accent2">
              <a:lumMod val="20000"/>
              <a:lumOff val="80000"/>
            </a:schemeClr>
          </a:solidFill>
        </p:spPr>
        <p:txBody>
          <a:bodyPr wrap="square">
            <a:spAutoFit/>
          </a:bodyPr>
          <a:lstStyle/>
          <a:p>
            <a:r>
              <a:rPr lang="zh-CN" altLang="en-US" sz="2400" smtClean="0"/>
              <a:t>逆置后</a:t>
            </a:r>
            <a:r>
              <a:rPr lang="zh-CN" altLang="en-US" sz="2400"/>
              <a:t>链表发生变化，因此算法</a:t>
            </a:r>
            <a:r>
              <a:rPr lang="zh-CN" altLang="zh-CN" sz="2400" smtClean="0"/>
              <a:t>返回</a:t>
            </a:r>
            <a:r>
              <a:rPr lang="zh-CN" altLang="en-US" sz="2400"/>
              <a:t>逆</a:t>
            </a:r>
            <a:r>
              <a:rPr lang="zh-CN" altLang="en-US" sz="2400" smtClean="0"/>
              <a:t>置后</a:t>
            </a:r>
            <a:r>
              <a:rPr lang="zh-CN" altLang="en-US" sz="2400"/>
              <a:t>形成的</a:t>
            </a:r>
            <a:r>
              <a:rPr lang="zh-CN" altLang="zh-CN" sz="2400"/>
              <a:t>新链表的首结点指针</a:t>
            </a:r>
            <a:r>
              <a:rPr lang="zh-CN" altLang="en-US" sz="2400" smtClean="0"/>
              <a:t>。</a:t>
            </a:r>
            <a:endParaRPr lang="zh-CN" altLang="en-US" sz="2400"/>
          </a:p>
        </p:txBody>
      </p:sp>
      <p:sp>
        <p:nvSpPr>
          <p:cNvPr id="5" name="文本占位符 1"/>
          <p:cNvSpPr txBox="1">
            <a:spLocks/>
          </p:cNvSpPr>
          <p:nvPr/>
        </p:nvSpPr>
        <p:spPr>
          <a:xfrm>
            <a:off x="973767" y="1148209"/>
            <a:ext cx="10736814" cy="4868199"/>
          </a:xfrm>
          <a:prstGeom prst="rect">
            <a:avLst/>
          </a:prstGeom>
        </p:spPr>
        <p:txBody>
          <a:bodyPr vert="horz" lIns="117211" tIns="58605" rIns="117211" bIns="58605" rtlCol="0">
            <a:normAutofit/>
          </a:bodyPr>
          <a:lstStyle>
            <a:lvl1pPr marL="439544" indent="-439544" algn="just" defTabSz="586060" rtl="0" eaLnBrk="1" latinLnBrk="0" hangingPunct="1">
              <a:spcBef>
                <a:spcPts val="769"/>
              </a:spcBef>
              <a:spcAft>
                <a:spcPts val="769"/>
              </a:spcAft>
              <a:buFont typeface="Arial"/>
              <a:buChar char="•"/>
              <a:defRPr sz="3100" b="1" kern="1200" baseline="0">
                <a:solidFill>
                  <a:schemeClr val="tx1"/>
                </a:solidFill>
                <a:effectLst/>
                <a:latin typeface="Calibri" panose="020F0502020204030204" pitchFamily="34" charset="0"/>
                <a:ea typeface="+mn-ea"/>
                <a:cs typeface="+mn-cs"/>
              </a:defRPr>
            </a:lvl1pPr>
            <a:lvl2pPr marL="952347" indent="-366288" algn="just" defTabSz="586060" rtl="0" eaLnBrk="1" latinLnBrk="0" hangingPunct="1">
              <a:spcBef>
                <a:spcPts val="769"/>
              </a:spcBef>
              <a:spcAft>
                <a:spcPts val="769"/>
              </a:spcAft>
              <a:buFont typeface="Arial"/>
              <a:buChar char="–"/>
              <a:defRPr sz="2600" b="0" kern="1200" baseline="0">
                <a:solidFill>
                  <a:schemeClr val="tx1"/>
                </a:solidFill>
                <a:effectLst/>
                <a:latin typeface="Calibri" panose="020F0502020204030204" pitchFamily="34" charset="0"/>
                <a:ea typeface="+mn-ea"/>
                <a:cs typeface="+mn-cs"/>
              </a:defRPr>
            </a:lvl2pPr>
            <a:lvl3pPr marL="1465149" indent="-293031" algn="just" defTabSz="586060" rtl="0" eaLnBrk="1" latinLnBrk="0" hangingPunct="1">
              <a:spcBef>
                <a:spcPts val="769"/>
              </a:spcBef>
              <a:spcAft>
                <a:spcPts val="769"/>
              </a:spcAft>
              <a:buFont typeface="Arial"/>
              <a:buChar char="•"/>
              <a:defRPr sz="3100" b="0" kern="1200" baseline="0">
                <a:solidFill>
                  <a:schemeClr val="tx1"/>
                </a:solidFill>
                <a:effectLst/>
                <a:latin typeface="Calibri" panose="020F0502020204030204" pitchFamily="34" charset="0"/>
                <a:ea typeface="+mn-ea"/>
                <a:cs typeface="+mn-cs"/>
              </a:defRPr>
            </a:lvl3pPr>
            <a:lvl4pPr marL="2051210" indent="-293031" algn="just" defTabSz="586060" rtl="0" eaLnBrk="1" latinLnBrk="0" hangingPunct="1">
              <a:spcBef>
                <a:spcPts val="769"/>
              </a:spcBef>
              <a:spcAft>
                <a:spcPts val="769"/>
              </a:spcAft>
              <a:buFont typeface="Arial"/>
              <a:buChar char="–"/>
              <a:defRPr sz="2600" b="0" kern="1200" baseline="0">
                <a:solidFill>
                  <a:schemeClr val="tx1"/>
                </a:solidFill>
                <a:effectLst/>
                <a:latin typeface="Calibri" panose="020F0502020204030204" pitchFamily="34" charset="0"/>
                <a:ea typeface="+mn-ea"/>
                <a:cs typeface="+mn-cs"/>
              </a:defRPr>
            </a:lvl4pPr>
            <a:lvl5pPr marL="2637271" indent="-293031" algn="just" defTabSz="586060" rtl="0" eaLnBrk="1" latinLnBrk="0" hangingPunct="1">
              <a:spcBef>
                <a:spcPts val="769"/>
              </a:spcBef>
              <a:spcAft>
                <a:spcPts val="769"/>
              </a:spcAft>
              <a:buFont typeface="Arial"/>
              <a:buChar char="»"/>
              <a:defRPr sz="2600" b="0" kern="1200" baseline="0">
                <a:solidFill>
                  <a:schemeClr val="tx1"/>
                </a:solidFill>
                <a:effectLst/>
                <a:latin typeface="Calibri" panose="020F0502020204030204" pitchFamily="34" charset="0"/>
                <a:ea typeface="+mn-ea"/>
                <a:cs typeface="+mn-cs"/>
              </a:defRPr>
            </a:lvl5pPr>
            <a:lvl6pPr marL="3223331" indent="-293031" algn="l" defTabSz="586060" rtl="0" eaLnBrk="1" latinLnBrk="0" hangingPunct="1">
              <a:spcBef>
                <a:spcPct val="20000"/>
              </a:spcBef>
              <a:buFont typeface="Arial"/>
              <a:buChar char="•"/>
              <a:defRPr sz="2600" kern="1200">
                <a:solidFill>
                  <a:schemeClr val="tx1"/>
                </a:solidFill>
                <a:latin typeface="+mn-lt"/>
                <a:ea typeface="+mn-ea"/>
                <a:cs typeface="+mn-cs"/>
              </a:defRPr>
            </a:lvl6pPr>
            <a:lvl7pPr marL="3809390" indent="-293031" algn="l" defTabSz="586060" rtl="0" eaLnBrk="1" latinLnBrk="0" hangingPunct="1">
              <a:spcBef>
                <a:spcPct val="20000"/>
              </a:spcBef>
              <a:buFont typeface="Arial"/>
              <a:buChar char="•"/>
              <a:defRPr sz="2600" kern="1200">
                <a:solidFill>
                  <a:schemeClr val="tx1"/>
                </a:solidFill>
                <a:latin typeface="+mn-lt"/>
                <a:ea typeface="+mn-ea"/>
                <a:cs typeface="+mn-cs"/>
              </a:defRPr>
            </a:lvl7pPr>
            <a:lvl8pPr marL="4395451" indent="-293031" algn="l" defTabSz="586060" rtl="0" eaLnBrk="1" latinLnBrk="0" hangingPunct="1">
              <a:spcBef>
                <a:spcPct val="20000"/>
              </a:spcBef>
              <a:buFont typeface="Arial"/>
              <a:buChar char="•"/>
              <a:defRPr sz="2600" kern="1200">
                <a:solidFill>
                  <a:schemeClr val="tx1"/>
                </a:solidFill>
                <a:latin typeface="+mn-lt"/>
                <a:ea typeface="+mn-ea"/>
                <a:cs typeface="+mn-cs"/>
              </a:defRPr>
            </a:lvl8pPr>
            <a:lvl9pPr marL="4981508" indent="-293031" algn="l" defTabSz="586060" rtl="0" eaLnBrk="1" latinLnBrk="0" hangingPunct="1">
              <a:spcBef>
                <a:spcPct val="20000"/>
              </a:spcBef>
              <a:buFont typeface="Arial"/>
              <a:buChar char="•"/>
              <a:defRPr sz="2600" kern="1200">
                <a:solidFill>
                  <a:schemeClr val="tx1"/>
                </a:solidFill>
                <a:latin typeface="+mn-lt"/>
                <a:ea typeface="+mn-ea"/>
                <a:cs typeface="+mn-cs"/>
              </a:defRPr>
            </a:lvl9pPr>
          </a:lstStyle>
          <a:p>
            <a:pPr algn="l"/>
            <a:r>
              <a:rPr lang="zh-CN" altLang="en-US" sz="2800" smtClean="0"/>
              <a:t>设计递归算法，对单链表</a:t>
            </a:r>
            <a:r>
              <a:rPr lang="en-US" altLang="zh-CN" sz="2800" smtClean="0"/>
              <a:t>L</a:t>
            </a:r>
            <a:r>
              <a:rPr lang="zh-CN" altLang="en-US" sz="2800" smtClean="0"/>
              <a:t>进行逆置。要求设计成类的方法。</a:t>
            </a:r>
            <a:r>
              <a:rPr lang="zh-CN" altLang="zh-CN" sz="3200" b="0" smtClean="0">
                <a:solidFill>
                  <a:srgbClr val="000000"/>
                </a:solidFill>
                <a:latin typeface="Consolas" pitchFamily="49" charset="0"/>
                <a:ea typeface="宋体" pitchFamily="2" charset="-122"/>
                <a:cs typeface="宋体" pitchFamily="2" charset="-122"/>
              </a:rPr>
              <a:t/>
            </a:r>
            <a:br>
              <a:rPr lang="zh-CN" altLang="zh-CN" sz="3200" b="0" smtClean="0">
                <a:solidFill>
                  <a:srgbClr val="000000"/>
                </a:solidFill>
                <a:latin typeface="Consolas" pitchFamily="49" charset="0"/>
                <a:ea typeface="宋体" pitchFamily="2" charset="-122"/>
                <a:cs typeface="宋体" pitchFamily="2" charset="-122"/>
              </a:rPr>
            </a:br>
            <a:endParaRPr lang="zh-CN" altLang="en-US"/>
          </a:p>
        </p:txBody>
      </p:sp>
    </p:spTree>
    <p:extLst>
      <p:ext uri="{BB962C8B-B14F-4D97-AF65-F5344CB8AC3E}">
        <p14:creationId xmlns:p14="http://schemas.microsoft.com/office/powerpoint/2010/main" val="425433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单链表逆置递归</a:t>
            </a:r>
            <a:r>
              <a:rPr lang="zh-CN" altLang="en-US" smtClean="0"/>
              <a:t>算法</a:t>
            </a:r>
            <a:endParaRPr lang="zh-CN" altLang="en-US"/>
          </a:p>
        </p:txBody>
      </p:sp>
      <p:sp>
        <p:nvSpPr>
          <p:cNvPr id="4" name="Rectangle 9"/>
          <p:cNvSpPr>
            <a:spLocks noChangeArrowheads="1"/>
          </p:cNvSpPr>
          <p:nvPr/>
        </p:nvSpPr>
        <p:spPr bwMode="auto">
          <a:xfrm>
            <a:off x="2548323" y="1558254"/>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 name="Line 10"/>
          <p:cNvSpPr>
            <a:spLocks noChangeShapeType="1"/>
          </p:cNvSpPr>
          <p:nvPr/>
        </p:nvSpPr>
        <p:spPr bwMode="auto">
          <a:xfrm>
            <a:off x="3238356" y="1558254"/>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12"/>
          <p:cNvSpPr>
            <a:spLocks noChangeArrowheads="1"/>
          </p:cNvSpPr>
          <p:nvPr/>
        </p:nvSpPr>
        <p:spPr bwMode="auto">
          <a:xfrm>
            <a:off x="4029990" y="1558254"/>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7" name="Line 13"/>
          <p:cNvSpPr>
            <a:spLocks noChangeShapeType="1"/>
          </p:cNvSpPr>
          <p:nvPr/>
        </p:nvSpPr>
        <p:spPr bwMode="auto">
          <a:xfrm>
            <a:off x="4722138" y="1558254"/>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4"/>
          <p:cNvSpPr>
            <a:spLocks noChangeShapeType="1"/>
          </p:cNvSpPr>
          <p:nvPr/>
        </p:nvSpPr>
        <p:spPr bwMode="auto">
          <a:xfrm>
            <a:off x="3437322" y="1856704"/>
            <a:ext cx="592667"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15"/>
          <p:cNvSpPr>
            <a:spLocks noChangeArrowheads="1"/>
          </p:cNvSpPr>
          <p:nvPr/>
        </p:nvSpPr>
        <p:spPr bwMode="auto">
          <a:xfrm>
            <a:off x="5435456" y="1545554"/>
            <a:ext cx="1121833"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0" name="Line 16"/>
          <p:cNvSpPr>
            <a:spLocks noChangeShapeType="1"/>
          </p:cNvSpPr>
          <p:nvPr/>
        </p:nvSpPr>
        <p:spPr bwMode="auto">
          <a:xfrm>
            <a:off x="6138189" y="1545554"/>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7"/>
          <p:cNvSpPr>
            <a:spLocks noChangeShapeType="1"/>
          </p:cNvSpPr>
          <p:nvPr/>
        </p:nvSpPr>
        <p:spPr bwMode="auto">
          <a:xfrm>
            <a:off x="4717905" y="1856704"/>
            <a:ext cx="592667"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24"/>
          <p:cNvSpPr txBox="1">
            <a:spLocks noChangeArrowheads="1"/>
          </p:cNvSpPr>
          <p:nvPr/>
        </p:nvSpPr>
        <p:spPr bwMode="auto">
          <a:xfrm>
            <a:off x="2548323" y="1561429"/>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1</a:t>
            </a:r>
            <a:endParaRPr kumimoji="1" lang="en-US" altLang="zh-CN" sz="2400" baseline="-25000">
              <a:latin typeface="Times New Roman" pitchFamily="18" charset="0"/>
            </a:endParaRPr>
          </a:p>
        </p:txBody>
      </p:sp>
      <p:sp>
        <p:nvSpPr>
          <p:cNvPr id="13" name="Text Box 25"/>
          <p:cNvSpPr txBox="1">
            <a:spLocks noChangeArrowheads="1"/>
          </p:cNvSpPr>
          <p:nvPr/>
        </p:nvSpPr>
        <p:spPr bwMode="auto">
          <a:xfrm>
            <a:off x="4046923" y="1561429"/>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2</a:t>
            </a:r>
            <a:endParaRPr kumimoji="1" lang="en-US" altLang="zh-CN" sz="2400">
              <a:latin typeface="Times New Roman" pitchFamily="18" charset="0"/>
            </a:endParaRPr>
          </a:p>
        </p:txBody>
      </p:sp>
      <p:sp>
        <p:nvSpPr>
          <p:cNvPr id="14" name="Text Box 27"/>
          <p:cNvSpPr txBox="1">
            <a:spLocks noChangeArrowheads="1"/>
          </p:cNvSpPr>
          <p:nvPr/>
        </p:nvSpPr>
        <p:spPr bwMode="auto">
          <a:xfrm>
            <a:off x="5340205" y="1561429"/>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3</a:t>
            </a:r>
            <a:endParaRPr kumimoji="1" lang="en-US" altLang="zh-CN" sz="1800">
              <a:latin typeface="Times New Roman" pitchFamily="18" charset="0"/>
            </a:endParaRPr>
          </a:p>
        </p:txBody>
      </p:sp>
      <p:cxnSp>
        <p:nvCxnSpPr>
          <p:cNvPr id="15" name="直接箭头连接符 28"/>
          <p:cNvCxnSpPr/>
          <p:nvPr/>
        </p:nvCxnSpPr>
        <p:spPr bwMode="auto">
          <a:xfrm>
            <a:off x="4571856" y="1023267"/>
            <a:ext cx="0" cy="519112"/>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16" name="TextBox 29"/>
          <p:cNvSpPr txBox="1">
            <a:spLocks noChangeArrowheads="1"/>
          </p:cNvSpPr>
          <p:nvPr/>
        </p:nvSpPr>
        <p:spPr bwMode="auto">
          <a:xfrm>
            <a:off x="5797406" y="693490"/>
            <a:ext cx="349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FontTx/>
              <a:buNone/>
            </a:pPr>
            <a:r>
              <a:rPr lang="en-US" altLang="zh-CN" sz="2400"/>
              <a:t>p</a:t>
            </a:r>
            <a:endParaRPr lang="zh-CN" altLang="en-US" sz="2400"/>
          </a:p>
        </p:txBody>
      </p:sp>
      <p:sp>
        <p:nvSpPr>
          <p:cNvPr id="17" name="Line 10"/>
          <p:cNvSpPr>
            <a:spLocks noChangeShapeType="1"/>
          </p:cNvSpPr>
          <p:nvPr/>
        </p:nvSpPr>
        <p:spPr bwMode="auto">
          <a:xfrm>
            <a:off x="3246822" y="1567779"/>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3"/>
          <p:cNvSpPr>
            <a:spLocks noChangeShapeType="1"/>
          </p:cNvSpPr>
          <p:nvPr/>
        </p:nvSpPr>
        <p:spPr bwMode="auto">
          <a:xfrm>
            <a:off x="1942956" y="1842418"/>
            <a:ext cx="645583"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Rectangle 9"/>
          <p:cNvSpPr>
            <a:spLocks noChangeArrowheads="1"/>
          </p:cNvSpPr>
          <p:nvPr/>
        </p:nvSpPr>
        <p:spPr bwMode="auto">
          <a:xfrm>
            <a:off x="7006023" y="1558254"/>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20" name="Line 10"/>
          <p:cNvSpPr>
            <a:spLocks noChangeShapeType="1"/>
          </p:cNvSpPr>
          <p:nvPr/>
        </p:nvSpPr>
        <p:spPr bwMode="auto">
          <a:xfrm>
            <a:off x="7696056" y="1558254"/>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24"/>
          <p:cNvSpPr txBox="1">
            <a:spLocks noChangeArrowheads="1"/>
          </p:cNvSpPr>
          <p:nvPr/>
        </p:nvSpPr>
        <p:spPr bwMode="auto">
          <a:xfrm>
            <a:off x="7006023" y="1561429"/>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4</a:t>
            </a:r>
            <a:endParaRPr kumimoji="1" lang="en-US" altLang="zh-CN" sz="2400" baseline="-25000">
              <a:latin typeface="Times New Roman" pitchFamily="18" charset="0"/>
            </a:endParaRPr>
          </a:p>
        </p:txBody>
      </p:sp>
      <p:sp>
        <p:nvSpPr>
          <p:cNvPr id="22" name="Line 10"/>
          <p:cNvSpPr>
            <a:spLocks noChangeShapeType="1"/>
          </p:cNvSpPr>
          <p:nvPr/>
        </p:nvSpPr>
        <p:spPr bwMode="auto">
          <a:xfrm>
            <a:off x="7704522" y="1567779"/>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6400656" y="1780504"/>
            <a:ext cx="645583"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9"/>
          <p:cNvSpPr txBox="1">
            <a:spLocks noChangeArrowheads="1"/>
          </p:cNvSpPr>
          <p:nvPr/>
        </p:nvSpPr>
        <p:spPr bwMode="auto">
          <a:xfrm>
            <a:off x="7611390" y="1590005"/>
            <a:ext cx="405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25" name="Text Box 30"/>
          <p:cNvSpPr txBox="1">
            <a:spLocks noChangeArrowheads="1"/>
          </p:cNvSpPr>
          <p:nvPr/>
        </p:nvSpPr>
        <p:spPr bwMode="auto">
          <a:xfrm>
            <a:off x="1386272" y="1590004"/>
            <a:ext cx="458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sp>
        <p:nvSpPr>
          <p:cNvPr id="27" name="Rectangle 12"/>
          <p:cNvSpPr>
            <a:spLocks noChangeArrowheads="1"/>
          </p:cNvSpPr>
          <p:nvPr/>
        </p:nvSpPr>
        <p:spPr bwMode="auto">
          <a:xfrm>
            <a:off x="4288986" y="3345928"/>
            <a:ext cx="1246717"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28" name="Line 13"/>
          <p:cNvSpPr>
            <a:spLocks noChangeShapeType="1"/>
          </p:cNvSpPr>
          <p:nvPr/>
        </p:nvSpPr>
        <p:spPr bwMode="auto">
          <a:xfrm>
            <a:off x="4981136" y="3345928"/>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Rectangle 15"/>
          <p:cNvSpPr>
            <a:spLocks noChangeArrowheads="1"/>
          </p:cNvSpPr>
          <p:nvPr/>
        </p:nvSpPr>
        <p:spPr bwMode="auto">
          <a:xfrm>
            <a:off x="5887070" y="3333228"/>
            <a:ext cx="1119716"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0" name="Line 16"/>
          <p:cNvSpPr>
            <a:spLocks noChangeShapeType="1"/>
          </p:cNvSpPr>
          <p:nvPr/>
        </p:nvSpPr>
        <p:spPr bwMode="auto">
          <a:xfrm>
            <a:off x="6587685" y="3333228"/>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25"/>
          <p:cNvSpPr txBox="1">
            <a:spLocks noChangeArrowheads="1"/>
          </p:cNvSpPr>
          <p:nvPr/>
        </p:nvSpPr>
        <p:spPr bwMode="auto">
          <a:xfrm>
            <a:off x="4305919" y="334910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2</a:t>
            </a:r>
            <a:endParaRPr kumimoji="1" lang="en-US" altLang="zh-CN" sz="2400">
              <a:latin typeface="Times New Roman" pitchFamily="18" charset="0"/>
            </a:endParaRPr>
          </a:p>
        </p:txBody>
      </p:sp>
      <p:sp>
        <p:nvSpPr>
          <p:cNvPr id="32" name="Text Box 27"/>
          <p:cNvSpPr txBox="1">
            <a:spLocks noChangeArrowheads="1"/>
          </p:cNvSpPr>
          <p:nvPr/>
        </p:nvSpPr>
        <p:spPr bwMode="auto">
          <a:xfrm>
            <a:off x="5791819" y="334910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3</a:t>
            </a:r>
            <a:endParaRPr kumimoji="1" lang="en-US" altLang="zh-CN" sz="1800">
              <a:latin typeface="Times New Roman" pitchFamily="18" charset="0"/>
            </a:endParaRPr>
          </a:p>
        </p:txBody>
      </p:sp>
      <p:cxnSp>
        <p:nvCxnSpPr>
          <p:cNvPr id="33" name="直接箭头连接符 28"/>
          <p:cNvCxnSpPr/>
          <p:nvPr/>
        </p:nvCxnSpPr>
        <p:spPr bwMode="auto">
          <a:xfrm>
            <a:off x="4830852" y="2810941"/>
            <a:ext cx="0" cy="519112"/>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34" name="TextBox 29"/>
          <p:cNvSpPr txBox="1">
            <a:spLocks noChangeArrowheads="1"/>
          </p:cNvSpPr>
          <p:nvPr/>
        </p:nvSpPr>
        <p:spPr bwMode="auto">
          <a:xfrm>
            <a:off x="4521819" y="2348979"/>
            <a:ext cx="349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FontTx/>
              <a:buNone/>
            </a:pPr>
            <a:r>
              <a:rPr lang="en-US" altLang="zh-CN" sz="2400"/>
              <a:t>p</a:t>
            </a:r>
            <a:endParaRPr lang="zh-CN" altLang="en-US" sz="2400"/>
          </a:p>
        </p:txBody>
      </p:sp>
      <p:sp>
        <p:nvSpPr>
          <p:cNvPr id="35" name="Rectangle 9"/>
          <p:cNvSpPr>
            <a:spLocks noChangeArrowheads="1"/>
          </p:cNvSpPr>
          <p:nvPr/>
        </p:nvSpPr>
        <p:spPr bwMode="auto">
          <a:xfrm>
            <a:off x="7457637" y="3345928"/>
            <a:ext cx="1085849"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6" name="Line 10"/>
          <p:cNvSpPr>
            <a:spLocks noChangeShapeType="1"/>
          </p:cNvSpPr>
          <p:nvPr/>
        </p:nvSpPr>
        <p:spPr bwMode="auto">
          <a:xfrm>
            <a:off x="8147669" y="3345928"/>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24"/>
          <p:cNvSpPr txBox="1">
            <a:spLocks noChangeArrowheads="1"/>
          </p:cNvSpPr>
          <p:nvPr/>
        </p:nvSpPr>
        <p:spPr bwMode="auto">
          <a:xfrm>
            <a:off x="7457637" y="334910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4</a:t>
            </a:r>
            <a:endParaRPr kumimoji="1" lang="en-US" altLang="zh-CN" sz="2400" baseline="-25000">
              <a:latin typeface="Times New Roman" pitchFamily="18" charset="0"/>
            </a:endParaRPr>
          </a:p>
        </p:txBody>
      </p:sp>
      <p:sp>
        <p:nvSpPr>
          <p:cNvPr id="38" name="Line 10"/>
          <p:cNvSpPr>
            <a:spLocks noChangeShapeType="1"/>
          </p:cNvSpPr>
          <p:nvPr/>
        </p:nvSpPr>
        <p:spPr bwMode="auto">
          <a:xfrm>
            <a:off x="8156136" y="3355453"/>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29"/>
          <p:cNvSpPr txBox="1">
            <a:spLocks noChangeArrowheads="1"/>
          </p:cNvSpPr>
          <p:nvPr/>
        </p:nvSpPr>
        <p:spPr bwMode="auto">
          <a:xfrm>
            <a:off x="5008653" y="3336404"/>
            <a:ext cx="405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cxnSp>
        <p:nvCxnSpPr>
          <p:cNvPr id="40" name="Elbow Connector 14"/>
          <p:cNvCxnSpPr>
            <a:cxnSpLocks noChangeShapeType="1"/>
          </p:cNvCxnSpPr>
          <p:nvPr/>
        </p:nvCxnSpPr>
        <p:spPr bwMode="auto">
          <a:xfrm flipH="1" flipV="1">
            <a:off x="6881903" y="3501503"/>
            <a:ext cx="1536700" cy="12700"/>
          </a:xfrm>
          <a:prstGeom prst="bentConnector5">
            <a:avLst>
              <a:gd name="adj1" fmla="val -19843"/>
              <a:gd name="adj2" fmla="val -3855949"/>
              <a:gd name="adj3" fmla="val 72310"/>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1" name="Elbow Connector 15"/>
          <p:cNvCxnSpPr>
            <a:cxnSpLocks noChangeShapeType="1"/>
          </p:cNvCxnSpPr>
          <p:nvPr/>
        </p:nvCxnSpPr>
        <p:spPr bwMode="auto">
          <a:xfrm flipH="1" flipV="1">
            <a:off x="5345203" y="3706291"/>
            <a:ext cx="1536700" cy="12700"/>
          </a:xfrm>
          <a:prstGeom prst="bentConnector5">
            <a:avLst>
              <a:gd name="adj1" fmla="val -19843"/>
              <a:gd name="adj2" fmla="val -3855949"/>
              <a:gd name="adj3" fmla="val 72310"/>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2" name="直接箭头连接符 28"/>
          <p:cNvCxnSpPr/>
          <p:nvPr/>
        </p:nvCxnSpPr>
        <p:spPr bwMode="auto">
          <a:xfrm>
            <a:off x="8247152" y="2837929"/>
            <a:ext cx="0" cy="519113"/>
          </a:xfrm>
          <a:prstGeom prst="straightConnector1">
            <a:avLst/>
          </a:prstGeom>
          <a:ln w="22225" cmpd="sng">
            <a:headEnd type="none" w="med" len="med"/>
            <a:tailEnd type="arrow"/>
          </a:ln>
        </p:spPr>
        <p:style>
          <a:lnRef idx="1">
            <a:schemeClr val="dk1"/>
          </a:lnRef>
          <a:fillRef idx="0">
            <a:schemeClr val="dk1"/>
          </a:fillRef>
          <a:effectRef idx="0">
            <a:schemeClr val="dk1"/>
          </a:effectRef>
          <a:fontRef idx="minor">
            <a:schemeClr val="tx1"/>
          </a:fontRef>
        </p:style>
      </p:cxnSp>
      <p:sp>
        <p:nvSpPr>
          <p:cNvPr id="43" name="TextBox 29"/>
          <p:cNvSpPr txBox="1">
            <a:spLocks noChangeArrowheads="1"/>
          </p:cNvSpPr>
          <p:nvPr/>
        </p:nvSpPr>
        <p:spPr bwMode="auto">
          <a:xfrm>
            <a:off x="7938119" y="2375966"/>
            <a:ext cx="16017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a:spcBef>
                <a:spcPct val="0"/>
              </a:spcBef>
              <a:buClrTx/>
              <a:buSzTx/>
              <a:buFontTx/>
              <a:buNone/>
            </a:pPr>
            <a:r>
              <a:rPr lang="en-US" altLang="zh-CN" sz="2400" smtClean="0"/>
              <a:t>new_head</a:t>
            </a:r>
            <a:endParaRPr lang="zh-CN" altLang="en-US" sz="2400"/>
          </a:p>
        </p:txBody>
      </p:sp>
      <p:sp>
        <p:nvSpPr>
          <p:cNvPr id="44" name="Rectangle 18"/>
          <p:cNvSpPr>
            <a:spLocks noChangeArrowheads="1"/>
          </p:cNvSpPr>
          <p:nvPr/>
        </p:nvSpPr>
        <p:spPr bwMode="auto">
          <a:xfrm>
            <a:off x="5076386" y="3364978"/>
            <a:ext cx="283633" cy="43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5" name="Rectangle 9"/>
          <p:cNvSpPr>
            <a:spLocks noChangeArrowheads="1"/>
          </p:cNvSpPr>
          <p:nvPr/>
        </p:nvSpPr>
        <p:spPr bwMode="auto">
          <a:xfrm>
            <a:off x="2667619" y="3384028"/>
            <a:ext cx="1085851" cy="52228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46" name="Line 10"/>
          <p:cNvSpPr>
            <a:spLocks noChangeShapeType="1"/>
          </p:cNvSpPr>
          <p:nvPr/>
        </p:nvSpPr>
        <p:spPr bwMode="auto">
          <a:xfrm>
            <a:off x="3357652" y="3384028"/>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4"/>
          <p:cNvSpPr>
            <a:spLocks noChangeShapeType="1"/>
          </p:cNvSpPr>
          <p:nvPr/>
        </p:nvSpPr>
        <p:spPr bwMode="auto">
          <a:xfrm>
            <a:off x="3793686" y="3682478"/>
            <a:ext cx="49530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Text Box 24"/>
          <p:cNvSpPr txBox="1">
            <a:spLocks noChangeArrowheads="1"/>
          </p:cNvSpPr>
          <p:nvPr/>
        </p:nvSpPr>
        <p:spPr bwMode="auto">
          <a:xfrm>
            <a:off x="2809437" y="3357042"/>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1</a:t>
            </a:r>
            <a:endParaRPr kumimoji="1" lang="en-US" altLang="zh-CN" sz="2400" baseline="-25000">
              <a:latin typeface="Times New Roman" pitchFamily="18" charset="0"/>
            </a:endParaRPr>
          </a:p>
        </p:txBody>
      </p:sp>
      <p:sp>
        <p:nvSpPr>
          <p:cNvPr id="49" name="Line 10"/>
          <p:cNvSpPr>
            <a:spLocks noChangeShapeType="1"/>
          </p:cNvSpPr>
          <p:nvPr/>
        </p:nvSpPr>
        <p:spPr bwMode="auto">
          <a:xfrm>
            <a:off x="3366119" y="3393553"/>
            <a:ext cx="0" cy="522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3"/>
          <p:cNvSpPr>
            <a:spLocks noChangeShapeType="1"/>
          </p:cNvSpPr>
          <p:nvPr/>
        </p:nvSpPr>
        <p:spPr bwMode="auto">
          <a:xfrm>
            <a:off x="2062252" y="3668192"/>
            <a:ext cx="645584"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30"/>
          <p:cNvSpPr txBox="1">
            <a:spLocks noChangeArrowheads="1"/>
          </p:cNvSpPr>
          <p:nvPr/>
        </p:nvSpPr>
        <p:spPr bwMode="auto">
          <a:xfrm>
            <a:off x="1505570" y="3415778"/>
            <a:ext cx="458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CC3300"/>
                </a:solidFill>
                <a:latin typeface="Times New Roman" pitchFamily="18" charset="0"/>
              </a:rPr>
              <a:t>L</a:t>
            </a:r>
            <a:endParaRPr kumimoji="1" lang="en-US" altLang="zh-CN" sz="2400">
              <a:latin typeface="Times New Roman" pitchFamily="18" charset="0"/>
            </a:endParaRPr>
          </a:p>
        </p:txBody>
      </p:sp>
      <p:sp>
        <p:nvSpPr>
          <p:cNvPr id="52" name="Text Box 29"/>
          <p:cNvSpPr txBox="1">
            <a:spLocks noChangeArrowheads="1"/>
          </p:cNvSpPr>
          <p:nvPr/>
        </p:nvSpPr>
        <p:spPr bwMode="auto">
          <a:xfrm>
            <a:off x="3338603" y="3377679"/>
            <a:ext cx="405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53" name="Rectangle 27"/>
          <p:cNvSpPr>
            <a:spLocks noChangeArrowheads="1"/>
          </p:cNvSpPr>
          <p:nvPr/>
        </p:nvSpPr>
        <p:spPr bwMode="auto">
          <a:xfrm>
            <a:off x="3793686" y="3425303"/>
            <a:ext cx="478367" cy="431800"/>
          </a:xfrm>
          <a:prstGeom prst="rect">
            <a:avLst/>
          </a:prstGeom>
          <a:solidFill>
            <a:schemeClr val="bg1"/>
          </a:solidFill>
          <a:ln w="9525">
            <a:solidFill>
              <a:srgbClr val="FFFFFF"/>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cxnSp>
        <p:nvCxnSpPr>
          <p:cNvPr id="54" name="Elbow Connector 28"/>
          <p:cNvCxnSpPr>
            <a:cxnSpLocks noChangeShapeType="1"/>
          </p:cNvCxnSpPr>
          <p:nvPr/>
        </p:nvCxnSpPr>
        <p:spPr bwMode="auto">
          <a:xfrm flipH="1" flipV="1">
            <a:off x="3810619" y="3776141"/>
            <a:ext cx="1534584" cy="12700"/>
          </a:xfrm>
          <a:prstGeom prst="bentConnector5">
            <a:avLst>
              <a:gd name="adj1" fmla="val -19843"/>
              <a:gd name="adj2" fmla="val -3855949"/>
              <a:gd name="adj3" fmla="val 72310"/>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5" name="Text Box 29"/>
          <p:cNvSpPr txBox="1">
            <a:spLocks noChangeArrowheads="1"/>
          </p:cNvSpPr>
          <p:nvPr/>
        </p:nvSpPr>
        <p:spPr bwMode="auto">
          <a:xfrm>
            <a:off x="4979019" y="3357042"/>
            <a:ext cx="405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56" name="Rectangle 30"/>
          <p:cNvSpPr>
            <a:spLocks noChangeArrowheads="1"/>
          </p:cNvSpPr>
          <p:nvPr/>
        </p:nvSpPr>
        <p:spPr bwMode="auto">
          <a:xfrm>
            <a:off x="5086970" y="3364978"/>
            <a:ext cx="283633" cy="43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7" name="Oval 31"/>
          <p:cNvSpPr>
            <a:spLocks noChangeArrowheads="1"/>
          </p:cNvSpPr>
          <p:nvPr/>
        </p:nvSpPr>
        <p:spPr bwMode="auto">
          <a:xfrm>
            <a:off x="7745505" y="2061642"/>
            <a:ext cx="1794335" cy="865187"/>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i="1">
                <a:solidFill>
                  <a:schemeClr val="tx1"/>
                </a:solidFill>
                <a:latin typeface="Comic Sans MS" pitchFamily="66" charset="0"/>
                <a:ea typeface="宋体" pitchFamily="2" charset="-122"/>
              </a:defRPr>
            </a:lvl1pPr>
            <a:lvl2pPr marL="742950" indent="-285750">
              <a:defRPr sz="2400" i="1">
                <a:solidFill>
                  <a:schemeClr val="tx1"/>
                </a:solidFill>
                <a:latin typeface="Comic Sans MS" pitchFamily="66" charset="0"/>
                <a:ea typeface="宋体" pitchFamily="2" charset="-122"/>
              </a:defRPr>
            </a:lvl2pPr>
            <a:lvl3pPr marL="1143000" indent="-228600">
              <a:defRPr sz="2400" i="1">
                <a:solidFill>
                  <a:schemeClr val="tx1"/>
                </a:solidFill>
                <a:latin typeface="Comic Sans MS" pitchFamily="66" charset="0"/>
                <a:ea typeface="宋体" pitchFamily="2" charset="-122"/>
              </a:defRPr>
            </a:lvl3pPr>
            <a:lvl4pPr marL="1600200" indent="-228600">
              <a:defRPr sz="2400" i="1">
                <a:solidFill>
                  <a:schemeClr val="tx1"/>
                </a:solidFill>
                <a:latin typeface="Comic Sans MS" pitchFamily="66" charset="0"/>
                <a:ea typeface="宋体" pitchFamily="2" charset="-122"/>
              </a:defRPr>
            </a:lvl4pPr>
            <a:lvl5pPr marL="2057400" indent="-228600">
              <a:defRPr sz="2400" i="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400" i="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400" i="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400" i="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400" i="1">
                <a:solidFill>
                  <a:schemeClr val="tx1"/>
                </a:solidFill>
                <a:latin typeface="Comic Sans MS" pitchFamily="66" charset="0"/>
                <a:ea typeface="宋体" pitchFamily="2" charset="-122"/>
              </a:defRPr>
            </a:lvl9pPr>
          </a:lstStyle>
          <a:p>
            <a:pPr eaLnBrk="1" hangingPunct="1"/>
            <a:endParaRPr lang="zh-CN" altLang="en-US">
              <a:solidFill>
                <a:srgbClr val="FF0000"/>
              </a:solidFill>
            </a:endParaRPr>
          </a:p>
        </p:txBody>
      </p:sp>
      <p:sp>
        <p:nvSpPr>
          <p:cNvPr id="58" name="文本占位符 1"/>
          <p:cNvSpPr>
            <a:spLocks noGrp="1"/>
          </p:cNvSpPr>
          <p:nvPr>
            <p:ph type="body" sz="quarter" idx="10"/>
          </p:nvPr>
        </p:nvSpPr>
        <p:spPr>
          <a:xfrm>
            <a:off x="1265785" y="4653930"/>
            <a:ext cx="10302029" cy="1826790"/>
          </a:xfrm>
          <a:solidFill>
            <a:schemeClr val="tx2">
              <a:lumMod val="20000"/>
              <a:lumOff val="80000"/>
            </a:schemeClr>
          </a:solidFill>
        </p:spPr>
        <p:txBody>
          <a:bodyPr>
            <a:noAutofit/>
          </a:bodyPr>
          <a:lstStyle/>
          <a:p>
            <a:pPr marL="457200" indent="-457200">
              <a:spcBef>
                <a:spcPts val="0"/>
              </a:spcBef>
              <a:spcAft>
                <a:spcPts val="0"/>
              </a:spcAft>
              <a:buFont typeface="+mj-lt"/>
              <a:buAutoNum type="arabicPeriod"/>
            </a:pPr>
            <a:r>
              <a:rPr lang="zh-CN" altLang="en-US" sz="2400" b="0" smtClean="0"/>
              <a:t>对除</a:t>
            </a:r>
            <a:r>
              <a:rPr lang="zh-CN" altLang="en-US" sz="2400" b="0"/>
              <a:t>首结点外的链表调用递归函数进行逆</a:t>
            </a:r>
            <a:r>
              <a:rPr lang="zh-CN" altLang="en-US" sz="2400" b="0" smtClean="0"/>
              <a:t>置得到</a:t>
            </a:r>
            <a:r>
              <a:rPr lang="en-US" altLang="zh-CN" sz="2400" b="0" smtClean="0"/>
              <a:t>new_head</a:t>
            </a:r>
            <a:r>
              <a:rPr lang="zh-CN" altLang="en-US" sz="2400" b="0" smtClean="0"/>
              <a:t>为首的单链表；</a:t>
            </a:r>
            <a:endParaRPr lang="en-US" altLang="zh-CN" sz="2400" b="0" smtClean="0"/>
          </a:p>
          <a:p>
            <a:pPr marL="457200" indent="-457200">
              <a:spcBef>
                <a:spcPts val="0"/>
              </a:spcBef>
              <a:spcAft>
                <a:spcPts val="0"/>
              </a:spcAft>
              <a:buFont typeface="+mj-lt"/>
              <a:buAutoNum type="arabicPeriod"/>
            </a:pPr>
            <a:r>
              <a:rPr lang="zh-CN" altLang="en-US" sz="2400" b="0" smtClean="0"/>
              <a:t>将</a:t>
            </a:r>
            <a:r>
              <a:rPr lang="zh-CN" altLang="en-US" sz="2400" b="0"/>
              <a:t>逆置好的链表的尾指针指向</a:t>
            </a:r>
            <a:r>
              <a:rPr lang="en-US" altLang="zh-CN" sz="2400" b="0" smtClean="0"/>
              <a:t>L</a:t>
            </a:r>
            <a:r>
              <a:rPr lang="zh-CN" altLang="en-US" sz="2400" b="0" smtClean="0"/>
              <a:t>；</a:t>
            </a:r>
            <a:endParaRPr lang="en-US" altLang="zh-CN" sz="2400" b="0" smtClean="0"/>
          </a:p>
          <a:p>
            <a:pPr marL="457200" indent="-457200">
              <a:spcBef>
                <a:spcPts val="0"/>
              </a:spcBef>
              <a:spcAft>
                <a:spcPts val="0"/>
              </a:spcAft>
              <a:buFont typeface="+mj-lt"/>
              <a:buAutoNum type="arabicPeriod"/>
            </a:pPr>
            <a:r>
              <a:rPr lang="en-US" altLang="zh-CN" sz="2400" b="0" smtClean="0"/>
              <a:t>L.next</a:t>
            </a:r>
            <a:r>
              <a:rPr lang="zh-CN" altLang="en-US" sz="2400" b="0" smtClean="0"/>
              <a:t>置为</a:t>
            </a:r>
            <a:r>
              <a:rPr lang="en-US" altLang="zh-CN" sz="2400" b="0" smtClean="0"/>
              <a:t>None;</a:t>
            </a:r>
          </a:p>
          <a:p>
            <a:pPr marL="457200" indent="-457200">
              <a:spcBef>
                <a:spcPts val="0"/>
              </a:spcBef>
              <a:spcAft>
                <a:spcPts val="0"/>
              </a:spcAft>
              <a:buFont typeface="+mj-lt"/>
              <a:buAutoNum type="arabicPeriod"/>
            </a:pPr>
            <a:r>
              <a:rPr lang="zh-CN" altLang="en-US" sz="2400" b="0" smtClean="0"/>
              <a:t>返回</a:t>
            </a:r>
            <a:r>
              <a:rPr lang="en-US" altLang="zh-CN" sz="2400" b="0" smtClean="0"/>
              <a:t>new_head</a:t>
            </a:r>
            <a:r>
              <a:rPr lang="zh-CN" altLang="en-US" sz="2400" b="0" smtClean="0"/>
              <a:t>。</a:t>
            </a:r>
            <a:endParaRPr lang="zh-CN" altLang="en-US" sz="2400" b="0"/>
          </a:p>
        </p:txBody>
      </p:sp>
    </p:spTree>
    <p:extLst>
      <p:ext uri="{BB962C8B-B14F-4D97-AF65-F5344CB8AC3E}">
        <p14:creationId xmlns:p14="http://schemas.microsoft.com/office/powerpoint/2010/main" val="57278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8">
                                            <p:bg/>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animBg="1"/>
      <p:bldP spid="28" grpId="0" animBg="1"/>
      <p:bldP spid="29" grpId="0" animBg="1"/>
      <p:bldP spid="30" grpId="0" animBg="1"/>
      <p:bldP spid="31" grpId="0"/>
      <p:bldP spid="32" grpId="0"/>
      <p:bldP spid="34" grpId="0"/>
      <p:bldP spid="35" grpId="0" animBg="1"/>
      <p:bldP spid="36" grpId="0" animBg="1"/>
      <p:bldP spid="37" grpId="0"/>
      <p:bldP spid="38" grpId="0" animBg="1"/>
      <p:bldP spid="39" grpId="0"/>
      <p:bldP spid="43" grpId="0"/>
      <p:bldP spid="44" grpId="0" animBg="1"/>
      <p:bldP spid="45" grpId="0" animBg="1"/>
      <p:bldP spid="46" grpId="0" animBg="1"/>
      <p:bldP spid="47" grpId="0" animBg="1"/>
      <p:bldP spid="48" grpId="0"/>
      <p:bldP spid="49" grpId="0" animBg="1"/>
      <p:bldP spid="50" grpId="0" animBg="1"/>
      <p:bldP spid="51" grpId="0"/>
      <p:bldP spid="52" grpId="0"/>
      <p:bldP spid="53" grpId="0" animBg="1"/>
      <p:bldP spid="55" grpId="0"/>
      <p:bldP spid="56" grpId="0" animBg="1"/>
      <p:bldP spid="57" grpId="0" animBg="1"/>
      <p:bldP spid="58"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a:t>
            </a:r>
            <a:r>
              <a:rPr lang="en-US" altLang="zh-CN" sz="4800"/>
              <a:t>recursive_reverse(self, L)</a:t>
            </a:r>
            <a:endParaRPr lang="zh-CN" altLang="en-US"/>
          </a:p>
        </p:txBody>
      </p:sp>
      <p:sp>
        <p:nvSpPr>
          <p:cNvPr id="4" name="Rectangle 1"/>
          <p:cNvSpPr>
            <a:spLocks noChangeArrowheads="1"/>
          </p:cNvSpPr>
          <p:nvPr/>
        </p:nvSpPr>
        <p:spPr bwMode="auto">
          <a:xfrm>
            <a:off x="1126654" y="1557586"/>
            <a:ext cx="9577064" cy="347787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递归逆置</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not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L.next: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L.next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new_head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.recursive_reverse(p)</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p.next = L</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L.next =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b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    return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new_head</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8760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递归是</a:t>
            </a:r>
            <a:r>
              <a:rPr lang="zh-CN" altLang="en-US"/>
              <a:t>一种</a:t>
            </a:r>
            <a:r>
              <a:rPr lang="zh-CN" altLang="en-US">
                <a:solidFill>
                  <a:srgbClr val="FF0000"/>
                </a:solidFill>
              </a:rPr>
              <a:t>自我嵌套定义方式</a:t>
            </a:r>
            <a:r>
              <a:rPr lang="zh-CN" altLang="en-US" b="0" smtClean="0"/>
              <a:t>，可用于对</a:t>
            </a:r>
            <a:r>
              <a:rPr lang="zh-CN" altLang="en-US" smtClean="0"/>
              <a:t>数学</a:t>
            </a:r>
            <a:r>
              <a:rPr lang="zh-CN" altLang="en-US"/>
              <a:t>概念</a:t>
            </a:r>
            <a:r>
              <a:rPr lang="zh-CN" altLang="en-US" smtClean="0"/>
              <a:t>、实体、问题解决方案等进行定义。</a:t>
            </a:r>
            <a:endParaRPr lang="en-US" altLang="zh-CN" smtClean="0"/>
          </a:p>
          <a:p>
            <a:r>
              <a:rPr lang="en-US" altLang="zh-CN" b="0"/>
              <a:t>Recursion is the process of repeating items in a self-similar way.  </a:t>
            </a:r>
            <a:r>
              <a:rPr lang="en-US" altLang="zh-CN" b="0" smtClean="0"/>
              <a:t>(wiki)</a:t>
            </a:r>
            <a:endParaRPr lang="en-US" altLang="zh-CN"/>
          </a:p>
          <a:p>
            <a:endParaRPr lang="zh-CN" altLang="en-US"/>
          </a:p>
        </p:txBody>
      </p:sp>
      <p:sp>
        <p:nvSpPr>
          <p:cNvPr id="3" name="标题 2"/>
          <p:cNvSpPr>
            <a:spLocks noGrp="1"/>
          </p:cNvSpPr>
          <p:nvPr>
            <p:ph type="title"/>
          </p:nvPr>
        </p:nvSpPr>
        <p:spPr/>
        <p:txBody>
          <a:bodyPr>
            <a:normAutofit fontScale="90000"/>
          </a:bodyPr>
          <a:lstStyle/>
          <a:p>
            <a:r>
              <a:rPr lang="zh-CN" altLang="en-US"/>
              <a:t>递归</a:t>
            </a:r>
          </a:p>
        </p:txBody>
      </p:sp>
      <p:sp>
        <p:nvSpPr>
          <p:cNvPr id="4" name="Text Box 4"/>
          <p:cNvSpPr txBox="1">
            <a:spLocks noChangeArrowheads="1"/>
          </p:cNvSpPr>
          <p:nvPr/>
        </p:nvSpPr>
        <p:spPr bwMode="auto">
          <a:xfrm>
            <a:off x="1162294" y="4725081"/>
            <a:ext cx="6444602"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b="1">
                <a:solidFill>
                  <a:schemeClr val="tx1"/>
                </a:solidFill>
                <a:latin typeface="Arial" pitchFamily="34" charset="0"/>
                <a:ea typeface="宋体" pitchFamily="2" charset="-122"/>
              </a:defRPr>
            </a:lvl9pPr>
          </a:lstStyle>
          <a:p>
            <a:pPr algn="l" defTabSz="914400" eaLnBrk="1" hangingPunct="1"/>
            <a:r>
              <a:rPr lang="zh-CN" altLang="en-US" sz="2400" dirty="0" smtClean="0"/>
              <a:t>一个实体的递归</a:t>
            </a:r>
            <a:r>
              <a:rPr lang="zh-CN" altLang="en-US" sz="2400" dirty="0"/>
              <a:t>定义使用自身来描述自己</a:t>
            </a:r>
            <a:r>
              <a:rPr lang="zh-CN" altLang="en-US"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73" y="3427422"/>
            <a:ext cx="10903118" cy="116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25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递归算法的性能</a:t>
            </a:r>
            <a:endParaRPr lang="zh-CN" altLang="en-US"/>
          </a:p>
        </p:txBody>
      </p:sp>
    </p:spTree>
    <p:extLst>
      <p:ext uri="{BB962C8B-B14F-4D97-AF65-F5344CB8AC3E}">
        <p14:creationId xmlns:p14="http://schemas.microsoft.com/office/powerpoint/2010/main" val="255006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规则：</a:t>
            </a:r>
            <a:endParaRPr lang="en-US" altLang="zh-CN" smtClean="0"/>
          </a:p>
          <a:p>
            <a:pPr lvl="1"/>
            <a:r>
              <a:rPr lang="en-US" altLang="zh-CN" smtClean="0"/>
              <a:t>One </a:t>
            </a:r>
            <a:r>
              <a:rPr lang="en-US" altLang="zh-CN"/>
              <a:t>disk can be moved at a time </a:t>
            </a:r>
            <a:r>
              <a:rPr lang="en-US" altLang="zh-CN" smtClean="0"/>
              <a:t>.</a:t>
            </a:r>
          </a:p>
          <a:p>
            <a:pPr lvl="1"/>
            <a:r>
              <a:rPr lang="en-US" altLang="zh-CN" smtClean="0"/>
              <a:t>No </a:t>
            </a:r>
            <a:r>
              <a:rPr lang="en-US" altLang="zh-CN"/>
              <a:t>disk is ever allowed to be placed on top of a smaller disk</a:t>
            </a:r>
            <a:r>
              <a:rPr lang="en-US" altLang="zh-CN" smtClean="0"/>
              <a:t>.</a:t>
            </a:r>
          </a:p>
          <a:p>
            <a:r>
              <a:rPr lang="en-US" altLang="zh-CN" smtClean="0"/>
              <a:t>Flash</a:t>
            </a:r>
            <a:r>
              <a:rPr lang="zh-CN" altLang="en-US" smtClean="0"/>
              <a:t>演示</a:t>
            </a:r>
            <a:endParaRPr lang="zh-CN" altLang="en-US"/>
          </a:p>
        </p:txBody>
      </p:sp>
      <p:sp>
        <p:nvSpPr>
          <p:cNvPr id="3" name="标题 2"/>
          <p:cNvSpPr>
            <a:spLocks noGrp="1"/>
          </p:cNvSpPr>
          <p:nvPr>
            <p:ph type="title"/>
          </p:nvPr>
        </p:nvSpPr>
        <p:spPr/>
        <p:txBody>
          <a:bodyPr>
            <a:normAutofit fontScale="90000"/>
          </a:bodyPr>
          <a:lstStyle/>
          <a:p>
            <a:r>
              <a:rPr lang="zh-CN" altLang="en-US" smtClean="0"/>
              <a:t>汉诺塔问题</a:t>
            </a:r>
            <a:endParaRPr lang="zh-CN" alt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58702" y="3501802"/>
            <a:ext cx="6335713" cy="3052763"/>
          </a:xfrm>
          <a:prstGeom prst="rect">
            <a:avLst/>
          </a:prstGeom>
        </p:spPr>
      </p:pic>
    </p:spTree>
    <p:extLst>
      <p:ext uri="{BB962C8B-B14F-4D97-AF65-F5344CB8AC3E}">
        <p14:creationId xmlns:p14="http://schemas.microsoft.com/office/powerpoint/2010/main" val="3100894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算法及性能</a:t>
            </a:r>
            <a:endParaRPr lang="zh-CN" altLang="en-US"/>
          </a:p>
        </p:txBody>
      </p:sp>
      <p:sp>
        <p:nvSpPr>
          <p:cNvPr id="4" name="矩形 3"/>
          <p:cNvSpPr/>
          <p:nvPr/>
        </p:nvSpPr>
        <p:spPr>
          <a:xfrm>
            <a:off x="181145" y="3095978"/>
            <a:ext cx="3344814" cy="2215991"/>
          </a:xfrm>
          <a:prstGeom prst="rect">
            <a:avLst/>
          </a:prstGeom>
        </p:spPr>
        <p:txBody>
          <a:bodyPr wrap="square">
            <a:spAutoFit/>
          </a:bodyPr>
          <a:lstStyle/>
          <a:p>
            <a:r>
              <a:rPr lang="zh-CN" altLang="zh-CN" smtClean="0"/>
              <a:t>算法</a:t>
            </a:r>
            <a:r>
              <a:rPr lang="zh-CN" altLang="zh-CN"/>
              <a:t>总的运行时间</a:t>
            </a:r>
            <a:r>
              <a:rPr lang="zh-CN" altLang="zh-CN" smtClean="0"/>
              <a:t>工作量与</a:t>
            </a:r>
            <a:r>
              <a:rPr lang="zh-CN" altLang="zh-CN"/>
              <a:t>递归函数调用次数成正比，</a:t>
            </a:r>
            <a:r>
              <a:rPr lang="en-US" altLang="zh-CN"/>
              <a:t>n</a:t>
            </a:r>
            <a:r>
              <a:rPr lang="zh-CN" altLang="zh-CN"/>
              <a:t>个圆盘的移动，</a:t>
            </a:r>
            <a:r>
              <a:rPr lang="zh-CN" altLang="zh-CN" smtClean="0"/>
              <a:t>对应调用</a:t>
            </a:r>
            <a:r>
              <a:rPr lang="zh-CN" altLang="zh-CN"/>
              <a:t>树共有</a:t>
            </a:r>
            <a:r>
              <a:rPr lang="en-US" altLang="zh-CN"/>
              <a:t>n</a:t>
            </a:r>
            <a:r>
              <a:rPr lang="zh-CN" altLang="zh-CN"/>
              <a:t>层结点，结点总数为</a:t>
            </a:r>
            <a:r>
              <a:rPr lang="en-US" altLang="zh-CN"/>
              <a:t>2</a:t>
            </a:r>
            <a:r>
              <a:rPr lang="en-US" altLang="zh-CN" baseline="30000"/>
              <a:t>n</a:t>
            </a:r>
            <a:r>
              <a:rPr lang="en-US" altLang="zh-CN"/>
              <a:t>-1</a:t>
            </a:r>
            <a:r>
              <a:rPr lang="zh-CN" altLang="zh-CN"/>
              <a:t>个</a:t>
            </a:r>
            <a:r>
              <a:rPr lang="zh-CN" altLang="zh-CN" smtClean="0"/>
              <a:t>，时间</a:t>
            </a:r>
            <a:r>
              <a:rPr lang="zh-CN" altLang="zh-CN"/>
              <a:t>复杂度为</a:t>
            </a:r>
            <a:r>
              <a:rPr lang="en-US" altLang="zh-CN"/>
              <a:t>O(2</a:t>
            </a:r>
            <a:r>
              <a:rPr lang="en-US" altLang="zh-CN" baseline="30000"/>
              <a:t>n</a:t>
            </a:r>
            <a:r>
              <a:rPr lang="en-US" altLang="zh-CN" smtClean="0"/>
              <a:t>)</a:t>
            </a:r>
            <a:r>
              <a:rPr lang="zh-CN" altLang="en-US" smtClean="0"/>
              <a:t>；</a:t>
            </a:r>
            <a:endParaRPr lang="en-US" altLang="zh-CN" smtClean="0"/>
          </a:p>
        </p:txBody>
      </p:sp>
      <p:sp>
        <p:nvSpPr>
          <p:cNvPr id="5" name="Rectangle 2"/>
          <p:cNvSpPr>
            <a:spLocks noChangeArrowheads="1"/>
          </p:cNvSpPr>
          <p:nvPr/>
        </p:nvSpPr>
        <p:spPr bwMode="auto">
          <a:xfrm>
            <a:off x="262558" y="981522"/>
            <a:ext cx="7992887" cy="203132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hanoi(n, start, finish, temp):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"move disk 1 from"</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"to"</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hanoi(n-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temp,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"move disk"</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"from"</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"to"</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hanoi(n-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temp, finish, start)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652" y="3581227"/>
            <a:ext cx="8727057" cy="2989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5"/>
          <p:cNvSpPr/>
          <p:nvPr/>
        </p:nvSpPr>
        <p:spPr>
          <a:xfrm>
            <a:off x="4078982" y="3102778"/>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时间复杂度</a:t>
            </a:r>
            <a:r>
              <a:rPr lang="en-US" altLang="zh-CN" smtClean="0"/>
              <a:t>O(2</a:t>
            </a:r>
            <a:r>
              <a:rPr lang="en-US" altLang="zh-CN" baseline="30000" smtClean="0"/>
              <a:t>n</a:t>
            </a:r>
            <a:r>
              <a:rPr lang="en-US" altLang="zh-CN" smtClean="0"/>
              <a:t>)</a:t>
            </a:r>
            <a:endParaRPr lang="zh-CN" altLang="en-US"/>
          </a:p>
        </p:txBody>
      </p:sp>
      <p:sp>
        <p:nvSpPr>
          <p:cNvPr id="7" name="圆角矩形标注 6"/>
          <p:cNvSpPr/>
          <p:nvPr/>
        </p:nvSpPr>
        <p:spPr>
          <a:xfrm>
            <a:off x="8759502" y="3102778"/>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空间</a:t>
            </a:r>
            <a:r>
              <a:rPr lang="zh-CN" altLang="en-US" smtClean="0"/>
              <a:t>复杂度</a:t>
            </a:r>
            <a:r>
              <a:rPr lang="en-US" altLang="zh-CN" smtClean="0"/>
              <a:t>O(n)</a:t>
            </a:r>
            <a:endParaRPr lang="zh-CN" altLang="en-US"/>
          </a:p>
        </p:txBody>
      </p:sp>
      <p:sp>
        <p:nvSpPr>
          <p:cNvPr id="2" name="矩形 1"/>
          <p:cNvSpPr/>
          <p:nvPr/>
        </p:nvSpPr>
        <p:spPr>
          <a:xfrm>
            <a:off x="8368873" y="1125537"/>
            <a:ext cx="3046412" cy="1508105"/>
          </a:xfrm>
          <a:prstGeom prst="rect">
            <a:avLst/>
          </a:prstGeom>
        </p:spPr>
        <p:txBody>
          <a:bodyPr>
            <a:spAutoFit/>
          </a:bodyPr>
          <a:lstStyle/>
          <a:p>
            <a:pPr lvl="0"/>
            <a:r>
              <a:rPr lang="zh-CN" altLang="en-US">
                <a:solidFill>
                  <a:prstClr val="black"/>
                </a:solidFill>
              </a:rPr>
              <a:t>调用</a:t>
            </a:r>
            <a:r>
              <a:rPr lang="en-US" altLang="zh-CN">
                <a:solidFill>
                  <a:prstClr val="black"/>
                </a:solidFill>
              </a:rPr>
              <a:t>hano(3,a,c,b)</a:t>
            </a:r>
            <a:r>
              <a:rPr lang="zh-CN" altLang="zh-CN">
                <a:solidFill>
                  <a:prstClr val="black"/>
                </a:solidFill>
              </a:rPr>
              <a:t>完成从</a:t>
            </a:r>
            <a:r>
              <a:rPr lang="en-US" altLang="zh-CN">
                <a:solidFill>
                  <a:prstClr val="black"/>
                </a:solidFill>
              </a:rPr>
              <a:t>a</a:t>
            </a:r>
            <a:r>
              <a:rPr lang="zh-CN" altLang="zh-CN">
                <a:solidFill>
                  <a:prstClr val="black"/>
                </a:solidFill>
              </a:rPr>
              <a:t>柱子移</a:t>
            </a:r>
            <a:r>
              <a:rPr lang="zh-CN" altLang="en-US">
                <a:solidFill>
                  <a:prstClr val="black"/>
                </a:solidFill>
              </a:rPr>
              <a:t>动</a:t>
            </a:r>
            <a:r>
              <a:rPr lang="en-US" altLang="zh-CN">
                <a:solidFill>
                  <a:prstClr val="black"/>
                </a:solidFill>
              </a:rPr>
              <a:t>3</a:t>
            </a:r>
            <a:r>
              <a:rPr lang="zh-CN" altLang="zh-CN">
                <a:solidFill>
                  <a:prstClr val="black"/>
                </a:solidFill>
              </a:rPr>
              <a:t>个圆盘到</a:t>
            </a:r>
            <a:r>
              <a:rPr lang="en-US" altLang="zh-CN">
                <a:solidFill>
                  <a:prstClr val="black"/>
                </a:solidFill>
              </a:rPr>
              <a:t>c</a:t>
            </a:r>
            <a:r>
              <a:rPr lang="zh-CN" altLang="zh-CN">
                <a:solidFill>
                  <a:prstClr val="black"/>
                </a:solidFill>
              </a:rPr>
              <a:t>柱子的操作</a:t>
            </a:r>
            <a:r>
              <a:rPr lang="en-US" altLang="zh-CN">
                <a:solidFill>
                  <a:prstClr val="black"/>
                </a:solidFill>
              </a:rPr>
              <a:t>(b</a:t>
            </a:r>
            <a:r>
              <a:rPr lang="zh-CN" altLang="en-US">
                <a:solidFill>
                  <a:prstClr val="black"/>
                </a:solidFill>
              </a:rPr>
              <a:t>为辅助柱子</a:t>
            </a:r>
            <a:r>
              <a:rPr lang="en-US" altLang="zh-CN">
                <a:solidFill>
                  <a:prstClr val="black"/>
                </a:solidFill>
              </a:rPr>
              <a:t>)</a:t>
            </a:r>
            <a:r>
              <a:rPr lang="zh-CN" altLang="en-US">
                <a:solidFill>
                  <a:prstClr val="black"/>
                </a:solidFill>
              </a:rPr>
              <a:t>；</a:t>
            </a:r>
            <a:endParaRPr lang="en-US" altLang="zh-CN">
              <a:solidFill>
                <a:prstClr val="black"/>
              </a:solidFill>
            </a:endParaRPr>
          </a:p>
        </p:txBody>
      </p:sp>
      <p:sp>
        <p:nvSpPr>
          <p:cNvPr id="9" name="矩形 8"/>
          <p:cNvSpPr/>
          <p:nvPr/>
        </p:nvSpPr>
        <p:spPr>
          <a:xfrm>
            <a:off x="9407574" y="3861842"/>
            <a:ext cx="1659429" cy="446276"/>
          </a:xfrm>
          <a:prstGeom prst="rect">
            <a:avLst/>
          </a:prstGeom>
        </p:spPr>
        <p:txBody>
          <a:bodyPr wrap="none">
            <a:spAutoFit/>
          </a:bodyPr>
          <a:lstStyle/>
          <a:p>
            <a:r>
              <a:rPr lang="zh-CN" altLang="en-US"/>
              <a:t>递归</a:t>
            </a:r>
            <a:r>
              <a:rPr lang="zh-CN" altLang="en-US" smtClean="0"/>
              <a:t>调用</a:t>
            </a:r>
            <a:r>
              <a:rPr lang="zh-CN" altLang="en-US"/>
              <a:t>树</a:t>
            </a:r>
          </a:p>
        </p:txBody>
      </p:sp>
      <p:sp>
        <p:nvSpPr>
          <p:cNvPr id="8" name="矩形 7"/>
          <p:cNvSpPr/>
          <p:nvPr/>
        </p:nvSpPr>
        <p:spPr>
          <a:xfrm>
            <a:off x="196220" y="5407918"/>
            <a:ext cx="3046413" cy="1154162"/>
          </a:xfrm>
          <a:prstGeom prst="rect">
            <a:avLst/>
          </a:prstGeom>
        </p:spPr>
        <p:txBody>
          <a:bodyPr>
            <a:spAutoFit/>
          </a:bodyPr>
          <a:lstStyle/>
          <a:p>
            <a:pPr lvl="0"/>
            <a:r>
              <a:rPr lang="zh-CN" altLang="zh-CN" smtClean="0">
                <a:solidFill>
                  <a:prstClr val="black"/>
                </a:solidFill>
              </a:rPr>
              <a:t>递归</a:t>
            </a:r>
            <a:r>
              <a:rPr lang="zh-CN" altLang="en-US" smtClean="0">
                <a:solidFill>
                  <a:prstClr val="black"/>
                </a:solidFill>
              </a:rPr>
              <a:t>调用树的高度为</a:t>
            </a:r>
            <a:r>
              <a:rPr lang="en-US" altLang="zh-CN" smtClean="0">
                <a:solidFill>
                  <a:prstClr val="black"/>
                </a:solidFill>
              </a:rPr>
              <a:t>n</a:t>
            </a:r>
            <a:r>
              <a:rPr lang="zh-CN" altLang="en-US" smtClean="0">
                <a:solidFill>
                  <a:prstClr val="black"/>
                </a:solidFill>
              </a:rPr>
              <a:t>，（递归</a:t>
            </a:r>
            <a:r>
              <a:rPr lang="zh-CN" altLang="zh-CN" smtClean="0">
                <a:solidFill>
                  <a:prstClr val="black"/>
                </a:solidFill>
              </a:rPr>
              <a:t>深度</a:t>
            </a:r>
            <a:r>
              <a:rPr lang="zh-CN" altLang="zh-CN">
                <a:solidFill>
                  <a:prstClr val="black"/>
                </a:solidFill>
              </a:rPr>
              <a:t>为</a:t>
            </a:r>
            <a:r>
              <a:rPr lang="en-US" altLang="zh-CN" smtClean="0">
                <a:solidFill>
                  <a:prstClr val="black"/>
                </a:solidFill>
              </a:rPr>
              <a:t>n</a:t>
            </a:r>
            <a:r>
              <a:rPr lang="zh-CN" altLang="en-US" smtClean="0">
                <a:solidFill>
                  <a:prstClr val="black"/>
                </a:solidFill>
              </a:rPr>
              <a:t>）</a:t>
            </a:r>
            <a:r>
              <a:rPr lang="zh-CN" altLang="zh-CN" smtClean="0">
                <a:solidFill>
                  <a:prstClr val="black"/>
                </a:solidFill>
              </a:rPr>
              <a:t>，</a:t>
            </a:r>
            <a:r>
              <a:rPr lang="zh-CN" altLang="zh-CN">
                <a:solidFill>
                  <a:prstClr val="black"/>
                </a:solidFill>
              </a:rPr>
              <a:t>空间复杂度为</a:t>
            </a:r>
            <a:r>
              <a:rPr lang="en-US" altLang="zh-CN">
                <a:solidFill>
                  <a:prstClr val="black"/>
                </a:solidFill>
              </a:rPr>
              <a:t>O(n)</a:t>
            </a:r>
            <a:r>
              <a:rPr lang="zh-CN" altLang="zh-CN">
                <a:solidFill>
                  <a:prstClr val="black"/>
                </a:solidFill>
              </a:rPr>
              <a:t>。</a:t>
            </a:r>
          </a:p>
        </p:txBody>
      </p:sp>
    </p:spTree>
    <p:extLst>
      <p:ext uri="{BB962C8B-B14F-4D97-AF65-F5344CB8AC3E}">
        <p14:creationId xmlns:p14="http://schemas.microsoft.com/office/powerpoint/2010/main" val="3313896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p:bldP spid="9"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用</a:t>
            </a:r>
            <a:r>
              <a:rPr lang="zh-CN" altLang="en-US"/>
              <a:t>递归调用</a:t>
            </a:r>
            <a:r>
              <a:rPr lang="zh-CN" altLang="en-US" smtClean="0"/>
              <a:t>树直观表示出算法</a:t>
            </a:r>
            <a:r>
              <a:rPr lang="zh-CN" altLang="en-US"/>
              <a:t>的运行</a:t>
            </a:r>
            <a:r>
              <a:rPr lang="zh-CN" altLang="en-US" smtClean="0"/>
              <a:t>过程</a:t>
            </a:r>
            <a:r>
              <a:rPr lang="zh-CN" altLang="en-US"/>
              <a:t>；</a:t>
            </a:r>
            <a:endParaRPr lang="en-US" altLang="zh-CN" smtClean="0"/>
          </a:p>
          <a:p>
            <a:r>
              <a:rPr lang="zh-CN" altLang="en-US" smtClean="0"/>
              <a:t>算法</a:t>
            </a:r>
            <a:r>
              <a:rPr lang="zh-CN" altLang="en-US"/>
              <a:t>的</a:t>
            </a:r>
            <a:r>
              <a:rPr lang="zh-CN" altLang="en-US" smtClean="0"/>
              <a:t>时间性与调用</a:t>
            </a:r>
            <a:r>
              <a:rPr lang="zh-CN" altLang="en-US"/>
              <a:t>树的</a:t>
            </a:r>
            <a:r>
              <a:rPr lang="zh-CN" altLang="en-US" smtClean="0"/>
              <a:t>规模（结点个数）成正比；</a:t>
            </a:r>
            <a:endParaRPr lang="en-US" altLang="zh-CN" smtClean="0"/>
          </a:p>
          <a:p>
            <a:r>
              <a:rPr lang="zh-CN" altLang="en-US" smtClean="0"/>
              <a:t>算法</a:t>
            </a:r>
            <a:r>
              <a:rPr lang="zh-CN" altLang="en-US"/>
              <a:t>的空间性能与调用树的高度成正比。</a:t>
            </a:r>
          </a:p>
        </p:txBody>
      </p:sp>
      <p:sp>
        <p:nvSpPr>
          <p:cNvPr id="3" name="标题 2"/>
          <p:cNvSpPr>
            <a:spLocks noGrp="1"/>
          </p:cNvSpPr>
          <p:nvPr>
            <p:ph type="title"/>
          </p:nvPr>
        </p:nvSpPr>
        <p:spPr/>
        <p:txBody>
          <a:bodyPr>
            <a:normAutofit fontScale="90000"/>
          </a:bodyPr>
          <a:lstStyle/>
          <a:p>
            <a:r>
              <a:rPr lang="zh-CN" altLang="en-US" smtClean="0"/>
              <a:t>递归算法的性能</a:t>
            </a:r>
            <a:endParaRPr lang="zh-CN" altLang="en-US"/>
          </a:p>
        </p:txBody>
      </p:sp>
    </p:spTree>
    <p:extLst>
      <p:ext uri="{BB962C8B-B14F-4D97-AF65-F5344CB8AC3E}">
        <p14:creationId xmlns:p14="http://schemas.microsoft.com/office/powerpoint/2010/main" val="215311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6694" y="98847"/>
            <a:ext cx="10233473" cy="648527"/>
          </a:xfrm>
        </p:spPr>
        <p:txBody>
          <a:bodyPr>
            <a:normAutofit fontScale="90000"/>
          </a:bodyPr>
          <a:lstStyle/>
          <a:p>
            <a:r>
              <a:rPr lang="zh-CN" altLang="en-US" smtClean="0"/>
              <a:t>阶乘函数</a:t>
            </a:r>
            <a:r>
              <a:rPr lang="zh-CN" altLang="en-US"/>
              <a:t>递归</a:t>
            </a:r>
            <a:r>
              <a:rPr lang="zh-CN" altLang="en-US" smtClean="0"/>
              <a:t>运行过程</a:t>
            </a:r>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4" y="751281"/>
            <a:ext cx="7910246" cy="527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77" y="1485579"/>
            <a:ext cx="392005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2"/>
          <p:cNvSpPr txBox="1">
            <a:spLocks noChangeArrowheads="1"/>
          </p:cNvSpPr>
          <p:nvPr/>
        </p:nvSpPr>
        <p:spPr bwMode="auto">
          <a:xfrm>
            <a:off x="8975526" y="3141762"/>
            <a:ext cx="1512168" cy="49558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nSpc>
                <a:spcPct val="150000"/>
              </a:lnSpc>
            </a:pPr>
            <a:r>
              <a:rPr lang="zh-CN" altLang="en-US" sz="2000" kern="100">
                <a:solidFill>
                  <a:srgbClr val="FF0000"/>
                </a:solidFill>
                <a:latin typeface="Times New Roman"/>
                <a:cs typeface="宋体"/>
              </a:rPr>
              <a:t>前进阶段</a:t>
            </a: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62" y="4077866"/>
            <a:ext cx="7776864" cy="2533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2"/>
          <p:cNvSpPr txBox="1">
            <a:spLocks noChangeArrowheads="1"/>
          </p:cNvSpPr>
          <p:nvPr/>
        </p:nvSpPr>
        <p:spPr bwMode="auto">
          <a:xfrm>
            <a:off x="6184998" y="4005858"/>
            <a:ext cx="1512168" cy="49558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nSpc>
                <a:spcPct val="150000"/>
              </a:lnSpc>
            </a:pPr>
            <a:r>
              <a:rPr lang="zh-CN" altLang="en-US" sz="2000" kern="100" smtClean="0">
                <a:solidFill>
                  <a:srgbClr val="FF0000"/>
                </a:solidFill>
                <a:latin typeface="Times New Roman"/>
                <a:cs typeface="宋体"/>
              </a:rPr>
              <a:t>返回阶段</a:t>
            </a:r>
            <a:endParaRPr lang="zh-CN" altLang="en-US" sz="2000" kern="100">
              <a:solidFill>
                <a:srgbClr val="FF0000"/>
              </a:solidFill>
              <a:latin typeface="Times New Roman"/>
              <a:cs typeface="宋体"/>
            </a:endParaRPr>
          </a:p>
        </p:txBody>
      </p:sp>
      <p:sp>
        <p:nvSpPr>
          <p:cNvPr id="2" name="圆角矩形标注 1"/>
          <p:cNvSpPr/>
          <p:nvPr/>
        </p:nvSpPr>
        <p:spPr>
          <a:xfrm>
            <a:off x="1802264" y="3141761"/>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时间复杂度</a:t>
            </a:r>
            <a:r>
              <a:rPr lang="en-US" altLang="zh-CN" smtClean="0"/>
              <a:t>O(n)</a:t>
            </a:r>
            <a:endParaRPr lang="zh-CN" altLang="en-US"/>
          </a:p>
        </p:txBody>
      </p:sp>
      <p:sp>
        <p:nvSpPr>
          <p:cNvPr id="9" name="圆角矩形标注 8"/>
          <p:cNvSpPr/>
          <p:nvPr/>
        </p:nvSpPr>
        <p:spPr>
          <a:xfrm>
            <a:off x="5951190" y="4776959"/>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空间</a:t>
            </a:r>
            <a:r>
              <a:rPr lang="zh-CN" altLang="en-US" smtClean="0"/>
              <a:t>复杂度</a:t>
            </a:r>
            <a:r>
              <a:rPr lang="en-US" altLang="zh-CN" smtClean="0"/>
              <a:t>O(n)</a:t>
            </a:r>
            <a:endParaRPr lang="zh-CN" altLang="en-US"/>
          </a:p>
        </p:txBody>
      </p:sp>
    </p:spTree>
    <p:extLst>
      <p:ext uri="{BB962C8B-B14F-4D97-AF65-F5344CB8AC3E}">
        <p14:creationId xmlns:p14="http://schemas.microsoft.com/office/powerpoint/2010/main" val="163915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阶乘算法非递归函数</a:t>
            </a:r>
            <a:endParaRPr lang="zh-CN" altLang="en-US"/>
          </a:p>
        </p:txBody>
      </p:sp>
      <p:sp>
        <p:nvSpPr>
          <p:cNvPr id="4" name="矩形 3"/>
          <p:cNvSpPr/>
          <p:nvPr/>
        </p:nvSpPr>
        <p:spPr>
          <a:xfrm>
            <a:off x="622598" y="1269554"/>
            <a:ext cx="6092825" cy="2862322"/>
          </a:xfrm>
          <a:prstGeom prst="rect">
            <a:avLst/>
          </a:prstGeom>
        </p:spPr>
        <p:txBody>
          <a:bodyPr>
            <a:spAutoFit/>
          </a:bodyPr>
          <a:lstStyle/>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b="1" kern="0">
                <a:solidFill>
                  <a:srgbClr val="000080"/>
                </a:solidFill>
                <a:latin typeface="Times New Roman"/>
                <a:cs typeface="宋体"/>
              </a:rPr>
              <a:t>def </a:t>
            </a:r>
            <a:r>
              <a:rPr lang="en-US" altLang="zh-CN" sz="2400" kern="0">
                <a:solidFill>
                  <a:srgbClr val="000000"/>
                </a:solidFill>
                <a:latin typeface="Times New Roman"/>
                <a:cs typeface="宋体"/>
              </a:rPr>
              <a:t>fact(n):</a:t>
            </a:r>
            <a:br>
              <a:rPr lang="en-US" altLang="zh-CN" sz="2400" kern="0">
                <a:solidFill>
                  <a:srgbClr val="000000"/>
                </a:solidFill>
                <a:latin typeface="Times New Roman"/>
                <a:cs typeface="宋体"/>
              </a:rPr>
            </a:br>
            <a:r>
              <a:rPr lang="en-US" altLang="zh-CN" sz="2400" kern="0">
                <a:solidFill>
                  <a:srgbClr val="000000"/>
                </a:solidFill>
                <a:latin typeface="Times New Roman"/>
                <a:cs typeface="宋体"/>
              </a:rPr>
              <a:t>    result = </a:t>
            </a:r>
            <a:r>
              <a:rPr lang="en-US" altLang="zh-CN" sz="2400" kern="0">
                <a:solidFill>
                  <a:srgbClr val="0000FF"/>
                </a:solidFill>
                <a:latin typeface="Times New Roman"/>
                <a:cs typeface="宋体"/>
              </a:rPr>
              <a:t>1</a:t>
            </a:r>
            <a:br>
              <a:rPr lang="en-US" altLang="zh-CN" sz="2400" kern="0">
                <a:solidFill>
                  <a:srgbClr val="0000FF"/>
                </a:solidFill>
                <a:latin typeface="Times New Roman"/>
                <a:cs typeface="宋体"/>
              </a:rPr>
            </a:br>
            <a:r>
              <a:rPr lang="en-US" altLang="zh-CN" sz="2400" kern="0">
                <a:solidFill>
                  <a:srgbClr val="0000FF"/>
                </a:solidFill>
                <a:latin typeface="Times New Roman"/>
                <a:cs typeface="宋体"/>
              </a:rPr>
              <a:t>    </a:t>
            </a:r>
            <a:r>
              <a:rPr lang="en-US" altLang="zh-CN" sz="2400" b="1" kern="0">
                <a:solidFill>
                  <a:srgbClr val="000080"/>
                </a:solidFill>
                <a:latin typeface="Times New Roman"/>
                <a:cs typeface="宋体"/>
              </a:rPr>
              <a:t>for </a:t>
            </a:r>
            <a:r>
              <a:rPr lang="en-US" altLang="zh-CN" sz="2400" kern="0">
                <a:solidFill>
                  <a:srgbClr val="000000"/>
                </a:solidFill>
                <a:latin typeface="Times New Roman"/>
                <a:cs typeface="宋体"/>
              </a:rPr>
              <a:t>i </a:t>
            </a:r>
            <a:r>
              <a:rPr lang="en-US" altLang="zh-CN" sz="2400" b="1" kern="0">
                <a:solidFill>
                  <a:srgbClr val="000080"/>
                </a:solidFill>
                <a:latin typeface="Times New Roman"/>
                <a:cs typeface="宋体"/>
              </a:rPr>
              <a:t>in </a:t>
            </a:r>
            <a:r>
              <a:rPr lang="en-US" altLang="zh-CN" sz="2400" kern="0">
                <a:solidFill>
                  <a:srgbClr val="000080"/>
                </a:solidFill>
                <a:latin typeface="Times New Roman"/>
                <a:cs typeface="宋体"/>
              </a:rPr>
              <a:t>range</a:t>
            </a:r>
            <a:r>
              <a:rPr lang="en-US" altLang="zh-CN" sz="2400" kern="0">
                <a:solidFill>
                  <a:srgbClr val="000000"/>
                </a:solidFill>
                <a:latin typeface="Times New Roman"/>
                <a:cs typeface="宋体"/>
              </a:rPr>
              <a:t>(</a:t>
            </a:r>
            <a:r>
              <a:rPr lang="en-US" altLang="zh-CN" sz="2400" kern="0">
                <a:solidFill>
                  <a:srgbClr val="0000FF"/>
                </a:solidFill>
                <a:latin typeface="Times New Roman"/>
                <a:cs typeface="宋体"/>
              </a:rPr>
              <a:t>1</a:t>
            </a:r>
            <a:r>
              <a:rPr lang="en-US" altLang="zh-CN" sz="2400" kern="0">
                <a:solidFill>
                  <a:srgbClr val="000000"/>
                </a:solidFill>
                <a:latin typeface="Times New Roman"/>
                <a:cs typeface="宋体"/>
              </a:rPr>
              <a:t>, n+</a:t>
            </a:r>
            <a:r>
              <a:rPr lang="en-US" altLang="zh-CN" sz="2400" kern="0">
                <a:solidFill>
                  <a:srgbClr val="0000FF"/>
                </a:solidFill>
                <a:latin typeface="Times New Roman"/>
                <a:cs typeface="宋体"/>
              </a:rPr>
              <a:t>1</a:t>
            </a:r>
            <a:r>
              <a:rPr lang="en-US" altLang="zh-CN" sz="2400" kern="0">
                <a:solidFill>
                  <a:srgbClr val="000000"/>
                </a:solidFill>
                <a:latin typeface="Times New Roman"/>
                <a:cs typeface="宋体"/>
              </a:rPr>
              <a:t>):</a:t>
            </a:r>
            <a:br>
              <a:rPr lang="en-US" altLang="zh-CN" sz="2400" kern="0">
                <a:solidFill>
                  <a:srgbClr val="000000"/>
                </a:solidFill>
                <a:latin typeface="Times New Roman"/>
                <a:cs typeface="宋体"/>
              </a:rPr>
            </a:br>
            <a:r>
              <a:rPr lang="en-US" altLang="zh-CN" sz="2400" kern="0">
                <a:solidFill>
                  <a:srgbClr val="000000"/>
                </a:solidFill>
                <a:latin typeface="Times New Roman"/>
                <a:cs typeface="宋体"/>
              </a:rPr>
              <a:t>        result *= i</a:t>
            </a:r>
            <a:br>
              <a:rPr lang="en-US" altLang="zh-CN" sz="2400" kern="0">
                <a:solidFill>
                  <a:srgbClr val="000000"/>
                </a:solidFill>
                <a:latin typeface="Times New Roman"/>
                <a:cs typeface="宋体"/>
              </a:rPr>
            </a:br>
            <a:r>
              <a:rPr lang="en-US" altLang="zh-CN" sz="2400" kern="0">
                <a:solidFill>
                  <a:srgbClr val="000000"/>
                </a:solidFill>
                <a:latin typeface="Times New Roman"/>
                <a:cs typeface="宋体"/>
              </a:rPr>
              <a:t>    </a:t>
            </a:r>
            <a:r>
              <a:rPr lang="en-US" altLang="zh-CN" sz="2400" b="1" kern="0">
                <a:solidFill>
                  <a:srgbClr val="000080"/>
                </a:solidFill>
                <a:latin typeface="Times New Roman"/>
                <a:cs typeface="宋体"/>
              </a:rPr>
              <a:t>return </a:t>
            </a:r>
            <a:r>
              <a:rPr lang="en-US" altLang="zh-CN" sz="2400" kern="0">
                <a:solidFill>
                  <a:srgbClr val="000000"/>
                </a:solidFill>
                <a:latin typeface="Times New Roman"/>
                <a:cs typeface="宋体"/>
              </a:rPr>
              <a:t>result</a:t>
            </a:r>
            <a:endParaRPr lang="zh-CN" altLang="zh-CN" sz="2400" kern="100">
              <a:latin typeface="Times New Roman"/>
            </a:endParaRPr>
          </a:p>
        </p:txBody>
      </p:sp>
      <p:sp>
        <p:nvSpPr>
          <p:cNvPr id="5" name="圆角矩形标注 4"/>
          <p:cNvSpPr/>
          <p:nvPr/>
        </p:nvSpPr>
        <p:spPr>
          <a:xfrm>
            <a:off x="3862958" y="1845618"/>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时间复杂度</a:t>
            </a:r>
            <a:r>
              <a:rPr lang="en-US" altLang="zh-CN" smtClean="0"/>
              <a:t>O(n)</a:t>
            </a:r>
            <a:endParaRPr lang="zh-CN" altLang="en-US"/>
          </a:p>
        </p:txBody>
      </p:sp>
      <p:sp>
        <p:nvSpPr>
          <p:cNvPr id="6" name="圆角矩形标注 5"/>
          <p:cNvSpPr/>
          <p:nvPr/>
        </p:nvSpPr>
        <p:spPr>
          <a:xfrm>
            <a:off x="3876190" y="3233023"/>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t>空间</a:t>
            </a:r>
            <a:r>
              <a:rPr lang="zh-CN" altLang="en-US" smtClean="0"/>
              <a:t>复杂度</a:t>
            </a:r>
            <a:r>
              <a:rPr lang="en-US" altLang="zh-CN" smtClean="0"/>
              <a:t>O(1)</a:t>
            </a:r>
            <a:endParaRPr lang="zh-CN" altLang="en-US"/>
          </a:p>
        </p:txBody>
      </p:sp>
      <p:sp>
        <p:nvSpPr>
          <p:cNvPr id="7" name="圆角矩形标注 6"/>
          <p:cNvSpPr/>
          <p:nvPr/>
        </p:nvSpPr>
        <p:spPr>
          <a:xfrm>
            <a:off x="3694053" y="4725938"/>
            <a:ext cx="2636758" cy="495585"/>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性能好于递归算法</a:t>
            </a:r>
            <a:endParaRPr lang="zh-CN" altLang="en-US"/>
          </a:p>
        </p:txBody>
      </p:sp>
    </p:spTree>
    <p:extLst>
      <p:ext uri="{BB962C8B-B14F-4D97-AF65-F5344CB8AC3E}">
        <p14:creationId xmlns:p14="http://schemas.microsoft.com/office/powerpoint/2010/main" val="350441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8541" y="1053529"/>
            <a:ext cx="5742857" cy="5264715"/>
          </a:xfrm>
        </p:spPr>
        <p:txBody>
          <a:bodyPr>
            <a:noAutofit/>
          </a:bodyPr>
          <a:lstStyle/>
          <a:p>
            <a:pPr>
              <a:lnSpc>
                <a:spcPct val="120000"/>
              </a:lnSpc>
            </a:pPr>
            <a:r>
              <a:rPr lang="zh-CN" altLang="en-US" sz="1800" smtClean="0"/>
              <a:t>冗余计算使斐波那契数</a:t>
            </a:r>
            <a:r>
              <a:rPr lang="zh-CN" altLang="en-US" sz="1800"/>
              <a:t>列求解的时间</a:t>
            </a:r>
            <a:r>
              <a:rPr lang="zh-CN" altLang="en-US" sz="1800" smtClean="0"/>
              <a:t>效率变差。</a:t>
            </a:r>
            <a:endParaRPr lang="en-US" altLang="zh-CN" sz="1800" smtClean="0"/>
          </a:p>
          <a:p>
            <a:pPr lvl="1">
              <a:lnSpc>
                <a:spcPct val="120000"/>
              </a:lnSpc>
            </a:pPr>
            <a:r>
              <a:rPr lang="zh-CN" altLang="en-US" sz="1600" smtClean="0"/>
              <a:t>比如在</a:t>
            </a:r>
            <a:r>
              <a:rPr lang="zh-CN" altLang="en-US" sz="1600"/>
              <a:t>计算</a:t>
            </a:r>
            <a:r>
              <a:rPr lang="en-US" altLang="zh-CN" sz="1600"/>
              <a:t>F6</a:t>
            </a:r>
            <a:r>
              <a:rPr lang="zh-CN" altLang="en-US" sz="1600"/>
              <a:t>时，</a:t>
            </a:r>
            <a:r>
              <a:rPr lang="en-US" altLang="zh-CN" sz="1600"/>
              <a:t>F4</a:t>
            </a:r>
            <a:r>
              <a:rPr lang="zh-CN" altLang="en-US" sz="1600"/>
              <a:t>计算了</a:t>
            </a:r>
            <a:r>
              <a:rPr lang="en-US" altLang="zh-CN" sz="1600"/>
              <a:t>2</a:t>
            </a:r>
            <a:r>
              <a:rPr lang="zh-CN" altLang="en-US" sz="1600"/>
              <a:t>次，</a:t>
            </a:r>
            <a:r>
              <a:rPr lang="en-US" altLang="zh-CN" sz="1600"/>
              <a:t>F3</a:t>
            </a:r>
            <a:r>
              <a:rPr lang="zh-CN" altLang="en-US" sz="1600"/>
              <a:t>计算了</a:t>
            </a:r>
            <a:r>
              <a:rPr lang="en-US" altLang="zh-CN" sz="1600"/>
              <a:t>3</a:t>
            </a:r>
            <a:r>
              <a:rPr lang="zh-CN" altLang="en-US" sz="1600"/>
              <a:t>次，</a:t>
            </a:r>
            <a:r>
              <a:rPr lang="en-US" altLang="zh-CN" sz="1600"/>
              <a:t>F2</a:t>
            </a:r>
            <a:r>
              <a:rPr lang="zh-CN" altLang="en-US" sz="1600"/>
              <a:t>计算了</a:t>
            </a:r>
            <a:r>
              <a:rPr lang="en-US" altLang="zh-CN" sz="1600"/>
              <a:t>5</a:t>
            </a:r>
            <a:r>
              <a:rPr lang="zh-CN" altLang="en-US" sz="1600"/>
              <a:t>次，</a:t>
            </a:r>
            <a:r>
              <a:rPr lang="en-US" altLang="zh-CN" sz="1600"/>
              <a:t>F1</a:t>
            </a:r>
            <a:r>
              <a:rPr lang="zh-CN" altLang="en-US" sz="1600"/>
              <a:t>和</a:t>
            </a:r>
            <a:r>
              <a:rPr lang="en-US" altLang="zh-CN" sz="1600"/>
              <a:t>F0</a:t>
            </a:r>
            <a:r>
              <a:rPr lang="zh-CN" altLang="en-US" sz="1600"/>
              <a:t>做了更多的重复的</a:t>
            </a:r>
            <a:r>
              <a:rPr lang="zh-CN" altLang="en-US" sz="1600" smtClean="0"/>
              <a:t>计算。</a:t>
            </a:r>
            <a:endParaRPr lang="en-US" altLang="zh-CN" sz="1600" smtClean="0"/>
          </a:p>
          <a:p>
            <a:pPr>
              <a:lnSpc>
                <a:spcPct val="120000"/>
              </a:lnSpc>
            </a:pPr>
            <a:r>
              <a:rPr lang="zh-CN" altLang="en-US" sz="1800" smtClean="0"/>
              <a:t>计算</a:t>
            </a:r>
            <a:r>
              <a:rPr lang="en-US" altLang="zh-CN" sz="1800"/>
              <a:t>Fn</a:t>
            </a:r>
            <a:r>
              <a:rPr lang="zh-CN" altLang="en-US" sz="1800"/>
              <a:t>的时间代价（加法、赋值操作次数）大致等于计算 </a:t>
            </a:r>
            <a:r>
              <a:rPr lang="en-US" altLang="zh-CN" sz="1800"/>
              <a:t>Fn-1 </a:t>
            </a:r>
            <a:r>
              <a:rPr lang="zh-CN" altLang="en-US" sz="1800"/>
              <a:t>和 </a:t>
            </a:r>
            <a:r>
              <a:rPr lang="en-US" altLang="zh-CN" sz="1800"/>
              <a:t>Fn-2 </a:t>
            </a:r>
            <a:r>
              <a:rPr lang="zh-CN" altLang="en-US" sz="1800"/>
              <a:t>的时间代价之和</a:t>
            </a:r>
            <a:r>
              <a:rPr lang="zh-CN" altLang="en-US" sz="1800" smtClean="0"/>
              <a:t>，因此计算</a:t>
            </a:r>
            <a:r>
              <a:rPr lang="en-US" altLang="zh-CN" sz="1800"/>
              <a:t>Fn</a:t>
            </a:r>
            <a:r>
              <a:rPr lang="zh-CN" altLang="en-US" sz="1800"/>
              <a:t>的时间代价与斐波那契数</a:t>
            </a:r>
            <a:r>
              <a:rPr lang="en-US" altLang="zh-CN" sz="1800"/>
              <a:t>Fn</a:t>
            </a:r>
            <a:r>
              <a:rPr lang="zh-CN" altLang="en-US" sz="1800"/>
              <a:t>的值</a:t>
            </a:r>
            <a:r>
              <a:rPr lang="zh-CN" altLang="en-US" sz="1800" smtClean="0"/>
              <a:t>成正比：</a:t>
            </a:r>
            <a:endParaRPr lang="zh-CN" altLang="en-US" sz="1800"/>
          </a:p>
          <a:p>
            <a:pPr marL="0" indent="0">
              <a:lnSpc>
                <a:spcPct val="120000"/>
              </a:lnSpc>
              <a:buNone/>
            </a:pPr>
            <a:r>
              <a:rPr lang="zh-CN" altLang="en-US" sz="1800"/>
              <a:t> </a:t>
            </a:r>
          </a:p>
          <a:p>
            <a:pPr>
              <a:lnSpc>
                <a:spcPct val="120000"/>
              </a:lnSpc>
            </a:pPr>
            <a:r>
              <a:rPr lang="zh-CN" altLang="en-US" sz="1800" smtClean="0"/>
              <a:t>括号</a:t>
            </a:r>
            <a:r>
              <a:rPr lang="zh-CN" altLang="en-US" sz="1800"/>
              <a:t>里的表达式约等于</a:t>
            </a:r>
            <a:r>
              <a:rPr lang="en-US" altLang="zh-CN" sz="1800"/>
              <a:t>1.618</a:t>
            </a:r>
            <a:r>
              <a:rPr lang="zh-CN" altLang="en-US" sz="1800" smtClean="0"/>
              <a:t>，时间</a:t>
            </a:r>
            <a:r>
              <a:rPr lang="zh-CN" altLang="en-US" sz="1800"/>
              <a:t>效率为</a:t>
            </a:r>
            <a:r>
              <a:rPr lang="en-US" altLang="zh-CN" sz="1800" smtClean="0"/>
              <a:t>O(1.618</a:t>
            </a:r>
            <a:r>
              <a:rPr lang="en-US" altLang="zh-CN" sz="1800" baseline="30000" smtClean="0"/>
              <a:t>n</a:t>
            </a:r>
            <a:r>
              <a:rPr lang="en-US" altLang="zh-CN" sz="1800"/>
              <a:t>)</a:t>
            </a:r>
            <a:r>
              <a:rPr lang="zh-CN" altLang="en-US" sz="1800" smtClean="0"/>
              <a:t>，空间效率</a:t>
            </a:r>
            <a:r>
              <a:rPr lang="en-US" altLang="zh-CN" sz="1800" smtClean="0"/>
              <a:t>O(n)</a:t>
            </a:r>
            <a:r>
              <a:rPr lang="zh-CN" altLang="en-US" sz="1800" smtClean="0"/>
              <a:t>。</a:t>
            </a:r>
            <a:endParaRPr lang="en-US" altLang="zh-CN" sz="1800" smtClean="0"/>
          </a:p>
          <a:p>
            <a:pPr>
              <a:lnSpc>
                <a:spcPct val="120000"/>
              </a:lnSpc>
            </a:pPr>
            <a:r>
              <a:rPr lang="zh-CN" altLang="en-US" sz="1800" smtClean="0"/>
              <a:t>非递归的迭代版本求解，</a:t>
            </a:r>
            <a:r>
              <a:rPr lang="zh-CN" altLang="en-US" sz="1800"/>
              <a:t>时间</a:t>
            </a:r>
            <a:r>
              <a:rPr lang="zh-CN" altLang="en-US" sz="1800" smtClean="0"/>
              <a:t>效率为线性</a:t>
            </a:r>
            <a:r>
              <a:rPr lang="zh-CN" altLang="en-US" sz="1800"/>
              <a:t>阶</a:t>
            </a:r>
            <a:r>
              <a:rPr lang="en-US" altLang="zh-CN" sz="1800"/>
              <a:t>O(n</a:t>
            </a:r>
            <a:r>
              <a:rPr lang="en-US" altLang="zh-CN" sz="1800" smtClean="0"/>
              <a:t>)</a:t>
            </a:r>
            <a:r>
              <a:rPr lang="zh-CN" altLang="en-US" sz="1800"/>
              <a:t> ，空间效率</a:t>
            </a:r>
            <a:r>
              <a:rPr lang="en-US" altLang="zh-CN" sz="1800" smtClean="0"/>
              <a:t>O(1) </a:t>
            </a:r>
            <a:r>
              <a:rPr lang="zh-CN" altLang="en-US" sz="1800" smtClean="0"/>
              <a:t>。</a:t>
            </a:r>
            <a:endParaRPr lang="zh-CN" altLang="en-US" sz="1800"/>
          </a:p>
        </p:txBody>
      </p:sp>
      <p:sp>
        <p:nvSpPr>
          <p:cNvPr id="3" name="标题 2"/>
          <p:cNvSpPr>
            <a:spLocks noGrp="1"/>
          </p:cNvSpPr>
          <p:nvPr>
            <p:ph type="title"/>
          </p:nvPr>
        </p:nvSpPr>
        <p:spPr>
          <a:xfrm>
            <a:off x="1414687" y="197690"/>
            <a:ext cx="5760640" cy="648527"/>
          </a:xfrm>
        </p:spPr>
        <p:txBody>
          <a:bodyPr>
            <a:normAutofit fontScale="90000"/>
          </a:bodyPr>
          <a:lstStyle/>
          <a:p>
            <a:r>
              <a:rPr lang="zh-CN" altLang="en-US" smtClean="0"/>
              <a:t>斐波那契数列递归求解</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1772" y="1629594"/>
            <a:ext cx="6354487" cy="5062890"/>
          </a:xfrm>
          <a:prstGeom prst="rect">
            <a:avLst/>
          </a:prstGeom>
          <a:noFill/>
          <a:ln>
            <a:noFill/>
          </a:ln>
        </p:spPr>
      </p:pic>
      <p:sp>
        <p:nvSpPr>
          <p:cNvPr id="5" name="Rectangle 1"/>
          <p:cNvSpPr>
            <a:spLocks noChangeArrowheads="1"/>
          </p:cNvSpPr>
          <p:nvPr/>
        </p:nvSpPr>
        <p:spPr bwMode="auto">
          <a:xfrm>
            <a:off x="6887294" y="184498"/>
            <a:ext cx="532896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fibonacci(n):</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fibonacci(n-</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)+fibonacci(n-</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 name="Picture 4" descr="D:\DS-Course\txp_fi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774" y="3573810"/>
            <a:ext cx="1794789" cy="511951"/>
          </a:xfrm>
          <a:prstGeom prst="rect">
            <a:avLst/>
          </a:prstGeom>
          <a:noFill/>
          <a:ln>
            <a:noFill/>
          </a:ln>
          <a:effectLst/>
          <a:extLst/>
        </p:spPr>
      </p:pic>
      <p:sp>
        <p:nvSpPr>
          <p:cNvPr id="7" name="TextBox 6"/>
          <p:cNvSpPr txBox="1"/>
          <p:nvPr/>
        </p:nvSpPr>
        <p:spPr>
          <a:xfrm>
            <a:off x="7823398" y="5518026"/>
            <a:ext cx="3744416" cy="800219"/>
          </a:xfrm>
          <a:prstGeom prst="rect">
            <a:avLst/>
          </a:prstGeom>
          <a:solidFill>
            <a:schemeClr val="accent2">
              <a:lumMod val="20000"/>
              <a:lumOff val="80000"/>
            </a:schemeClr>
          </a:solidFill>
        </p:spPr>
        <p:txBody>
          <a:bodyPr wrap="square" rtlCol="0">
            <a:spAutoFit/>
          </a:bodyPr>
          <a:lstStyle/>
          <a:p>
            <a:r>
              <a:rPr lang="zh-CN" altLang="en-US" smtClean="0"/>
              <a:t>递归算法的性能比对应的循环版本更差。</a:t>
            </a:r>
            <a:endParaRPr lang="zh-CN" altLang="en-US"/>
          </a:p>
        </p:txBody>
      </p:sp>
    </p:spTree>
    <p:extLst>
      <p:ext uri="{BB962C8B-B14F-4D97-AF65-F5344CB8AC3E}">
        <p14:creationId xmlns:p14="http://schemas.microsoft.com/office/powerpoint/2010/main" val="3299639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递归的消除</a:t>
            </a:r>
          </a:p>
        </p:txBody>
      </p:sp>
    </p:spTree>
    <p:extLst>
      <p:ext uri="{BB962C8B-B14F-4D97-AF65-F5344CB8AC3E}">
        <p14:creationId xmlns:p14="http://schemas.microsoft.com/office/powerpoint/2010/main" val="245012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8622" y="1197546"/>
            <a:ext cx="10736814" cy="481385"/>
          </a:xfrm>
        </p:spPr>
        <p:txBody>
          <a:bodyPr>
            <a:noAutofit/>
          </a:bodyPr>
          <a:lstStyle/>
          <a:p>
            <a:r>
              <a:rPr lang="en-US" altLang="zh-CN" sz="2400" b="0" smtClean="0">
                <a:ea typeface="宋体" pitchFamily="2" charset="-122"/>
              </a:rPr>
              <a:t>A </a:t>
            </a:r>
            <a:r>
              <a:rPr lang="en-US" altLang="zh-CN" sz="2400" b="0">
                <a:ea typeface="宋体" pitchFamily="2" charset="-122"/>
              </a:rPr>
              <a:t>recursive call is </a:t>
            </a:r>
            <a:r>
              <a:rPr lang="en-US" altLang="zh-CN" sz="2400" b="0">
                <a:solidFill>
                  <a:srgbClr val="FF0000"/>
                </a:solidFill>
                <a:ea typeface="宋体" pitchFamily="2" charset="-122"/>
              </a:rPr>
              <a:t>the last-executed statement</a:t>
            </a:r>
            <a:r>
              <a:rPr lang="en-US" altLang="zh-CN" sz="2400" b="0">
                <a:ea typeface="宋体" pitchFamily="2" charset="-122"/>
              </a:rPr>
              <a:t> of the function,  which is called </a:t>
            </a:r>
            <a:r>
              <a:rPr lang="en-US" altLang="zh-CN" sz="2400" b="0">
                <a:solidFill>
                  <a:srgbClr val="FF0000"/>
                </a:solidFill>
                <a:ea typeface="宋体" pitchFamily="2" charset="-122"/>
              </a:rPr>
              <a:t>tail recursion</a:t>
            </a:r>
            <a:r>
              <a:rPr lang="en-US" altLang="zh-CN" sz="2400" b="0">
                <a:ea typeface="宋体" pitchFamily="2" charset="-122"/>
              </a:rPr>
              <a:t>.</a:t>
            </a:r>
            <a:endParaRPr lang="zh-CN" altLang="en-US" sz="2400"/>
          </a:p>
        </p:txBody>
      </p:sp>
      <p:sp>
        <p:nvSpPr>
          <p:cNvPr id="3" name="标题 2"/>
          <p:cNvSpPr>
            <a:spLocks noGrp="1"/>
          </p:cNvSpPr>
          <p:nvPr>
            <p:ph type="title"/>
          </p:nvPr>
        </p:nvSpPr>
        <p:spPr/>
        <p:txBody>
          <a:bodyPr>
            <a:normAutofit fontScale="90000"/>
          </a:bodyPr>
          <a:lstStyle/>
          <a:p>
            <a:r>
              <a:rPr lang="zh-CN" altLang="en-US" smtClean="0"/>
              <a:t>尾递归</a:t>
            </a:r>
            <a:r>
              <a:rPr lang="en-US" altLang="zh-CN" smtClean="0"/>
              <a:t>(</a:t>
            </a:r>
            <a:r>
              <a:rPr lang="en-US" altLang="zh-CN">
                <a:solidFill>
                  <a:srgbClr val="FF0000"/>
                </a:solidFill>
                <a:ea typeface="宋体" pitchFamily="2" charset="-122"/>
              </a:rPr>
              <a:t>tail </a:t>
            </a:r>
            <a:r>
              <a:rPr lang="en-US" altLang="zh-CN" smtClean="0">
                <a:solidFill>
                  <a:srgbClr val="FF0000"/>
                </a:solidFill>
                <a:ea typeface="宋体" pitchFamily="2" charset="-122"/>
              </a:rPr>
              <a:t>recursion)</a:t>
            </a:r>
            <a:r>
              <a:rPr lang="zh-CN" altLang="en-US" smtClean="0"/>
              <a:t>的消除</a:t>
            </a:r>
            <a:endParaRPr lang="zh-CN"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678" y="2205658"/>
            <a:ext cx="9752330" cy="444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01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尾递归的消除</a:t>
            </a:r>
            <a:endParaRPr lang="zh-CN" altLang="en-US"/>
          </a:p>
        </p:txBody>
      </p:sp>
      <p:sp>
        <p:nvSpPr>
          <p:cNvPr id="5" name="Rectangle 2"/>
          <p:cNvSpPr>
            <a:spLocks noChangeArrowheads="1"/>
          </p:cNvSpPr>
          <p:nvPr/>
        </p:nvSpPr>
        <p:spPr bwMode="auto">
          <a:xfrm>
            <a:off x="639580" y="1269554"/>
            <a:ext cx="9200042" cy="203132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hanoi(n, start, finish, temp):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"move disk 1 from"</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"to"</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hanoi(n-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temp,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"move disk"</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"from"</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"to"</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    hanoi(n-1, temp, finish, start)</a:t>
            </a:r>
            <a:endParaRPr kumimoji="0" lang="zh-CN" altLang="zh-CN" sz="2800" b="0" i="0" u="none" strike="noStrike" cap="none" normalizeH="0" baseline="0" smtClean="0">
              <a:ln>
                <a:noFill/>
              </a:ln>
              <a:solidFill>
                <a:srgbClr val="FF0000"/>
              </a:solidFill>
              <a:effectLst/>
              <a:latin typeface="Arial" pitchFamily="34" charset="0"/>
              <a:ea typeface="宋体" pitchFamily="2" charset="-122"/>
              <a:cs typeface="宋体" pitchFamily="2" charset="-122"/>
            </a:endParaRPr>
          </a:p>
        </p:txBody>
      </p:sp>
      <p:sp>
        <p:nvSpPr>
          <p:cNvPr id="6" name="Rectangle 2"/>
          <p:cNvSpPr>
            <a:spLocks noChangeArrowheads="1"/>
          </p:cNvSpPr>
          <p:nvPr/>
        </p:nvSpPr>
        <p:spPr bwMode="auto">
          <a:xfrm>
            <a:off x="642117" y="3589870"/>
            <a:ext cx="9197505" cy="2585323"/>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hanoi(n, start, finish, temp):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hanoi(n-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temp, finish)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非尾递归，保留</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"Move disk"</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"from"</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 to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finish)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swap = start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 temp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temp = swap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"move disk 1 from"</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  </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 to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finish)</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9908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某人</a:t>
            </a:r>
            <a:r>
              <a:rPr lang="zh-CN" altLang="en-US"/>
              <a:t>的祖先可定义为：某人的父母以及他父亲的祖先和他母亲的祖先</a:t>
            </a:r>
            <a:r>
              <a:rPr lang="zh-CN" altLang="en-US" smtClean="0"/>
              <a:t>。</a:t>
            </a:r>
            <a:endParaRPr lang="en-US" altLang="zh-CN" smtClean="0"/>
          </a:p>
          <a:p>
            <a:r>
              <a:rPr lang="zh-CN" altLang="en-US" smtClean="0"/>
              <a:t>树枝</a:t>
            </a:r>
            <a:r>
              <a:rPr lang="zh-CN" altLang="en-US"/>
              <a:t>、海岸线、山峰、雪花等分形图是自然界中递归的</a:t>
            </a:r>
            <a:r>
              <a:rPr lang="zh-CN" altLang="en-US" smtClean="0"/>
              <a:t>例子。</a:t>
            </a:r>
            <a:endParaRPr lang="en-US" altLang="zh-CN" smtClean="0"/>
          </a:p>
          <a:p>
            <a:r>
              <a:rPr lang="zh-CN" altLang="en-US" smtClean="0"/>
              <a:t>俄罗斯</a:t>
            </a:r>
            <a:r>
              <a:rPr lang="zh-CN" altLang="en-US"/>
              <a:t>套</a:t>
            </a:r>
            <a:r>
              <a:rPr lang="zh-CN" altLang="en-US" smtClean="0"/>
              <a:t>娃是</a:t>
            </a:r>
            <a:r>
              <a:rPr lang="zh-CN" altLang="en-US"/>
              <a:t>艺术中应用递归的例子</a:t>
            </a:r>
            <a:r>
              <a:rPr lang="zh-CN" altLang="en-US" smtClean="0"/>
              <a:t>。</a:t>
            </a:r>
            <a:endParaRPr lang="zh-CN" altLang="en-US"/>
          </a:p>
        </p:txBody>
      </p:sp>
      <p:sp>
        <p:nvSpPr>
          <p:cNvPr id="3" name="标题 2"/>
          <p:cNvSpPr>
            <a:spLocks noGrp="1"/>
          </p:cNvSpPr>
          <p:nvPr>
            <p:ph type="title"/>
          </p:nvPr>
        </p:nvSpPr>
        <p:spPr/>
        <p:txBody>
          <a:bodyPr>
            <a:normAutofit fontScale="90000"/>
          </a:bodyPr>
          <a:lstStyle/>
          <a:p>
            <a:r>
              <a:rPr lang="zh-CN" altLang="en-US" smtClean="0"/>
              <a:t>生活中的递归</a:t>
            </a:r>
            <a:endParaRPr lang="zh-CN" altLang="en-US"/>
          </a:p>
        </p:txBody>
      </p:sp>
    </p:spTree>
    <p:extLst>
      <p:ext uri="{BB962C8B-B14F-4D97-AF65-F5344CB8AC3E}">
        <p14:creationId xmlns:p14="http://schemas.microsoft.com/office/powerpoint/2010/main" val="2214920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非尾递归的消除</a:t>
            </a:r>
            <a:endParaRPr lang="zh-CN" altLang="en-US" dirty="0"/>
          </a:p>
        </p:txBody>
      </p:sp>
      <p:sp>
        <p:nvSpPr>
          <p:cNvPr id="8" name="TextBox 7"/>
          <p:cNvSpPr txBox="1"/>
          <p:nvPr/>
        </p:nvSpPr>
        <p:spPr>
          <a:xfrm>
            <a:off x="7319343" y="1485578"/>
            <a:ext cx="4248472" cy="831189"/>
          </a:xfrm>
          <a:prstGeom prst="rect">
            <a:avLst/>
          </a:prstGeom>
          <a:noFill/>
        </p:spPr>
        <p:txBody>
          <a:bodyPr wrap="square" rtlCol="0">
            <a:spAutoFit/>
          </a:bodyPr>
          <a:lstStyle/>
          <a:p>
            <a:pPr defTabSz="914400"/>
            <a:r>
              <a:rPr lang="zh-CN" altLang="en-US" sz="2400" dirty="0" smtClean="0">
                <a:solidFill>
                  <a:srgbClr val="FF0000"/>
                </a:solidFill>
              </a:rPr>
              <a:t>非尾递归转换成非递归</a:t>
            </a:r>
            <a:r>
              <a:rPr lang="zh-CN" altLang="en-US" sz="2400" smtClean="0">
                <a:solidFill>
                  <a:srgbClr val="FF0000"/>
                </a:solidFill>
              </a:rPr>
              <a:t>算法，用</a:t>
            </a:r>
            <a:r>
              <a:rPr lang="zh-CN" altLang="en-US" sz="2400" dirty="0" smtClean="0">
                <a:solidFill>
                  <a:srgbClr val="FF0000"/>
                </a:solidFill>
              </a:rPr>
              <a:t>栈来实现。</a:t>
            </a:r>
            <a:endParaRPr lang="zh-CN" altLang="en-US" sz="2400" dirty="0">
              <a:solidFill>
                <a:srgbClr val="FF0000"/>
              </a:solidFill>
            </a:endParaRPr>
          </a:p>
        </p:txBody>
      </p:sp>
      <p:sp>
        <p:nvSpPr>
          <p:cNvPr id="3" name="TextBox 2"/>
          <p:cNvSpPr txBox="1"/>
          <p:nvPr/>
        </p:nvSpPr>
        <p:spPr>
          <a:xfrm>
            <a:off x="7319343" y="2787444"/>
            <a:ext cx="4536503" cy="830997"/>
          </a:xfrm>
          <a:prstGeom prst="rect">
            <a:avLst/>
          </a:prstGeom>
          <a:noFill/>
        </p:spPr>
        <p:txBody>
          <a:bodyPr wrap="square" rtlCol="0">
            <a:spAutoFit/>
          </a:bodyPr>
          <a:lstStyle/>
          <a:p>
            <a:pPr defTabSz="914400"/>
            <a:r>
              <a:rPr lang="zh-CN" altLang="en-US" sz="2400" dirty="0" smtClean="0">
                <a:solidFill>
                  <a:srgbClr val="000000"/>
                </a:solidFill>
              </a:rPr>
              <a:t>任何递归算法都可以转换成非递归算法。</a:t>
            </a:r>
            <a:endParaRPr lang="zh-CN" altLang="en-US" sz="2400" dirty="0">
              <a:solidFill>
                <a:srgbClr val="000000"/>
              </a:solidFill>
            </a:endParaRPr>
          </a:p>
        </p:txBody>
      </p:sp>
      <p:sp>
        <p:nvSpPr>
          <p:cNvPr id="5" name="Rectangle 1"/>
          <p:cNvSpPr>
            <a:spLocks noChangeArrowheads="1"/>
          </p:cNvSpPr>
          <p:nvPr/>
        </p:nvSpPr>
        <p:spPr bwMode="auto">
          <a:xfrm>
            <a:off x="512629" y="1125537"/>
            <a:ext cx="6659052" cy="203132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recursive_reverse_traverse(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.recursive_reverse_traverse(L.next)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(L.entry, </a:t>
            </a:r>
            <a:r>
              <a:rPr kumimoji="0" lang="zh-CN" altLang="zh-CN" sz="18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reverse_traverse(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.recursive_reverse_traverse(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2"/>
          <p:cNvSpPr>
            <a:spLocks noChangeArrowheads="1"/>
          </p:cNvSpPr>
          <p:nvPr/>
        </p:nvSpPr>
        <p:spPr bwMode="auto">
          <a:xfrm>
            <a:off x="512629" y="3266035"/>
            <a:ext cx="6659051" cy="2308324"/>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reverse_traverse(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._head.next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 = ArrayStack()</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st.push(p.entry)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 = p.next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not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st.empty():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(st.pop(), </a:t>
            </a:r>
            <a:r>
              <a:rPr kumimoji="0" lang="zh-CN" altLang="zh-CN" sz="18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276372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550590" y="1125538"/>
            <a:ext cx="11161240" cy="5400600"/>
          </a:xfrm>
        </p:spPr>
        <p:txBody>
          <a:bodyPr>
            <a:normAutofit/>
          </a:bodyPr>
          <a:lstStyle/>
          <a:p>
            <a:pPr>
              <a:lnSpc>
                <a:spcPct val="120000"/>
              </a:lnSpc>
            </a:pPr>
            <a:r>
              <a:rPr lang="zh-CN" altLang="en-US" sz="1800" smtClean="0"/>
              <a:t>假设定义</a:t>
            </a:r>
            <a:r>
              <a:rPr lang="en-US" altLang="zh-CN" sz="1800" smtClean="0"/>
              <a:t>recFindRoute</a:t>
            </a:r>
            <a:r>
              <a:rPr lang="zh-CN" altLang="en-US" sz="1800"/>
              <a:t>递归函数，其功能为：在当前迷宫中，寻找从</a:t>
            </a:r>
            <a:r>
              <a:rPr lang="en-US" altLang="zh-CN" sz="1800"/>
              <a:t>start</a:t>
            </a:r>
            <a:r>
              <a:rPr lang="zh-CN" altLang="en-US" sz="1800"/>
              <a:t>位置到达出口的路径，如找到路径，则显示该路径并返回</a:t>
            </a:r>
            <a:r>
              <a:rPr lang="en-US" altLang="zh-CN" sz="1800"/>
              <a:t>True</a:t>
            </a:r>
            <a:r>
              <a:rPr lang="zh-CN" altLang="en-US" sz="1800"/>
              <a:t>，否则返回</a:t>
            </a:r>
            <a:r>
              <a:rPr lang="en-US" altLang="zh-CN" sz="1800"/>
              <a:t>False</a:t>
            </a:r>
            <a:r>
              <a:rPr lang="zh-CN" altLang="en-US" sz="1800" smtClean="0"/>
              <a:t>。</a:t>
            </a:r>
            <a:endParaRPr lang="en-US" altLang="zh-CN" sz="1800" smtClean="0"/>
          </a:p>
          <a:p>
            <a:pPr>
              <a:lnSpc>
                <a:spcPct val="120000"/>
              </a:lnSpc>
            </a:pPr>
            <a:r>
              <a:rPr lang="zh-CN" altLang="en-US" sz="1800" smtClean="0">
                <a:solidFill>
                  <a:srgbClr val="FF0000"/>
                </a:solidFill>
              </a:rPr>
              <a:t>如</a:t>
            </a:r>
            <a:r>
              <a:rPr lang="en-US" altLang="zh-CN" sz="1800">
                <a:solidFill>
                  <a:srgbClr val="FF0000"/>
                </a:solidFill>
              </a:rPr>
              <a:t>start</a:t>
            </a:r>
            <a:r>
              <a:rPr lang="zh-CN" altLang="en-US" sz="1800">
                <a:solidFill>
                  <a:srgbClr val="FF0000"/>
                </a:solidFill>
              </a:rPr>
              <a:t>不可通，则找不到</a:t>
            </a:r>
            <a:r>
              <a:rPr lang="en-US" altLang="zh-CN" sz="1800">
                <a:solidFill>
                  <a:srgbClr val="FF0000"/>
                </a:solidFill>
              </a:rPr>
              <a:t>start</a:t>
            </a:r>
            <a:r>
              <a:rPr lang="zh-CN" altLang="en-US" sz="1800">
                <a:solidFill>
                  <a:srgbClr val="FF0000"/>
                </a:solidFill>
              </a:rPr>
              <a:t>出发到终点的路径，返回</a:t>
            </a:r>
            <a:r>
              <a:rPr lang="en-US" altLang="zh-CN" sz="1800">
                <a:solidFill>
                  <a:srgbClr val="FF0000"/>
                </a:solidFill>
              </a:rPr>
              <a:t>False</a:t>
            </a:r>
            <a:r>
              <a:rPr lang="zh-CN" altLang="en-US" sz="1800">
                <a:solidFill>
                  <a:srgbClr val="FF0000"/>
                </a:solidFill>
              </a:rPr>
              <a:t>；</a:t>
            </a:r>
          </a:p>
          <a:p>
            <a:pPr>
              <a:lnSpc>
                <a:spcPct val="120000"/>
              </a:lnSpc>
            </a:pPr>
            <a:r>
              <a:rPr lang="zh-CN" altLang="en-US" sz="1800">
                <a:solidFill>
                  <a:srgbClr val="FF0000"/>
                </a:solidFill>
              </a:rPr>
              <a:t>如</a:t>
            </a:r>
            <a:r>
              <a:rPr lang="en-US" altLang="zh-CN" sz="1800">
                <a:solidFill>
                  <a:srgbClr val="FF0000"/>
                </a:solidFill>
              </a:rPr>
              <a:t>start</a:t>
            </a:r>
            <a:r>
              <a:rPr lang="zh-CN" altLang="en-US" sz="1800">
                <a:solidFill>
                  <a:srgbClr val="FF0000"/>
                </a:solidFill>
              </a:rPr>
              <a:t>是出口，则找到路径，给</a:t>
            </a:r>
            <a:r>
              <a:rPr lang="en-US" altLang="zh-CN" sz="1800">
                <a:solidFill>
                  <a:srgbClr val="FF0000"/>
                </a:solidFill>
              </a:rPr>
              <a:t>start</a:t>
            </a:r>
            <a:r>
              <a:rPr lang="zh-CN" altLang="en-US" sz="1800">
                <a:solidFill>
                  <a:srgbClr val="FF0000"/>
                </a:solidFill>
              </a:rPr>
              <a:t>位置做标记</a:t>
            </a:r>
            <a:r>
              <a:rPr lang="en-US" altLang="zh-CN" sz="1800">
                <a:solidFill>
                  <a:srgbClr val="FF0000"/>
                </a:solidFill>
              </a:rPr>
              <a:t>PART_OF_PATH</a:t>
            </a:r>
            <a:r>
              <a:rPr lang="zh-CN" altLang="en-US" sz="1800">
                <a:solidFill>
                  <a:srgbClr val="FF0000"/>
                </a:solidFill>
              </a:rPr>
              <a:t>，返回</a:t>
            </a:r>
            <a:r>
              <a:rPr lang="en-US" altLang="zh-CN" sz="1800">
                <a:solidFill>
                  <a:srgbClr val="FF0000"/>
                </a:solidFill>
              </a:rPr>
              <a:t>True</a:t>
            </a:r>
            <a:r>
              <a:rPr lang="zh-CN" altLang="en-US" sz="1800">
                <a:solidFill>
                  <a:srgbClr val="FF0000"/>
                </a:solidFill>
              </a:rPr>
              <a:t>；</a:t>
            </a:r>
          </a:p>
          <a:p>
            <a:pPr>
              <a:lnSpc>
                <a:spcPct val="120000"/>
              </a:lnSpc>
            </a:pPr>
            <a:r>
              <a:rPr lang="zh-CN" altLang="en-US" sz="1800">
                <a:solidFill>
                  <a:srgbClr val="FF0000"/>
                </a:solidFill>
              </a:rPr>
              <a:t>如</a:t>
            </a:r>
            <a:r>
              <a:rPr lang="en-US" altLang="zh-CN" sz="1800">
                <a:solidFill>
                  <a:srgbClr val="FF0000"/>
                </a:solidFill>
              </a:rPr>
              <a:t>start</a:t>
            </a:r>
            <a:r>
              <a:rPr lang="zh-CN" altLang="en-US" sz="1800">
                <a:solidFill>
                  <a:srgbClr val="FF0000"/>
                </a:solidFill>
              </a:rPr>
              <a:t>已走过或已经探测过为死胡同，则返回</a:t>
            </a:r>
            <a:r>
              <a:rPr lang="en-US" altLang="zh-CN" sz="1800">
                <a:solidFill>
                  <a:srgbClr val="FF0000"/>
                </a:solidFill>
              </a:rPr>
              <a:t>False</a:t>
            </a:r>
            <a:r>
              <a:rPr lang="zh-CN" altLang="en-US" sz="1800">
                <a:solidFill>
                  <a:srgbClr val="FF0000"/>
                </a:solidFill>
              </a:rPr>
              <a:t>；</a:t>
            </a:r>
          </a:p>
          <a:p>
            <a:pPr>
              <a:lnSpc>
                <a:spcPct val="120000"/>
              </a:lnSpc>
            </a:pPr>
            <a:r>
              <a:rPr lang="zh-CN" altLang="en-US" sz="1800"/>
              <a:t>给</a:t>
            </a:r>
            <a:r>
              <a:rPr lang="en-US" altLang="zh-CN" sz="1800"/>
              <a:t>start</a:t>
            </a:r>
            <a:r>
              <a:rPr lang="zh-CN" altLang="en-US" sz="1800"/>
              <a:t>位置做已走过标记</a:t>
            </a:r>
            <a:r>
              <a:rPr lang="en-US" altLang="zh-CN" sz="1800"/>
              <a:t>TRIED</a:t>
            </a:r>
            <a:r>
              <a:rPr lang="zh-CN" altLang="en-US" sz="1800"/>
              <a:t>；</a:t>
            </a:r>
          </a:p>
          <a:p>
            <a:pPr>
              <a:lnSpc>
                <a:spcPct val="120000"/>
              </a:lnSpc>
            </a:pPr>
            <a:r>
              <a:rPr lang="zh-CN" altLang="en-US" sz="1800"/>
              <a:t>对于</a:t>
            </a:r>
            <a:r>
              <a:rPr lang="en-US" altLang="zh-CN" sz="1800"/>
              <a:t>start</a:t>
            </a:r>
            <a:r>
              <a:rPr lang="zh-CN" altLang="en-US" sz="1800"/>
              <a:t>的</a:t>
            </a:r>
            <a:r>
              <a:rPr lang="en-US" altLang="zh-CN" sz="1800"/>
              <a:t>4</a:t>
            </a:r>
            <a:r>
              <a:rPr lang="zh-CN" altLang="en-US" sz="1800"/>
              <a:t>个邻居</a:t>
            </a:r>
            <a:r>
              <a:rPr lang="en-US" altLang="zh-CN" sz="1800"/>
              <a:t>neighbour</a:t>
            </a:r>
            <a:r>
              <a:rPr lang="zh-CN" altLang="en-US" sz="1800"/>
              <a:t>，依次调用</a:t>
            </a:r>
            <a:r>
              <a:rPr lang="en-US" altLang="zh-CN" sz="1800"/>
              <a:t>recFindRoute</a:t>
            </a:r>
            <a:r>
              <a:rPr lang="zh-CN" altLang="en-US" sz="1800"/>
              <a:t>递归函数，判别是否可从该</a:t>
            </a:r>
            <a:r>
              <a:rPr lang="en-US" altLang="zh-CN" sz="1800"/>
              <a:t>neighbour</a:t>
            </a:r>
            <a:r>
              <a:rPr lang="zh-CN" altLang="en-US" sz="1800"/>
              <a:t>位置到达出口</a:t>
            </a:r>
            <a:r>
              <a:rPr lang="zh-CN" altLang="en-US" sz="1800" smtClean="0"/>
              <a:t>，</a:t>
            </a:r>
            <a:endParaRPr lang="en-US" altLang="zh-CN" sz="1800" smtClean="0"/>
          </a:p>
          <a:p>
            <a:pPr>
              <a:lnSpc>
                <a:spcPct val="120000"/>
              </a:lnSpc>
            </a:pPr>
            <a:r>
              <a:rPr lang="zh-CN" altLang="en-US" sz="1800" smtClean="0"/>
              <a:t>如果可</a:t>
            </a:r>
            <a:r>
              <a:rPr lang="zh-CN" altLang="en-US" sz="1800"/>
              <a:t>从</a:t>
            </a:r>
            <a:r>
              <a:rPr lang="zh-CN" altLang="en-US" sz="1800" smtClean="0"/>
              <a:t>某个邻居到达</a:t>
            </a:r>
            <a:r>
              <a:rPr lang="zh-CN" altLang="en-US" sz="1800"/>
              <a:t>出口，则表明可从</a:t>
            </a:r>
            <a:r>
              <a:rPr lang="en-US" altLang="zh-CN" sz="1800"/>
              <a:t>start</a:t>
            </a:r>
            <a:r>
              <a:rPr lang="zh-CN" altLang="en-US" sz="1800"/>
              <a:t>到达出口，此时给</a:t>
            </a:r>
            <a:r>
              <a:rPr lang="en-US" altLang="zh-CN" sz="1800"/>
              <a:t>start</a:t>
            </a:r>
            <a:r>
              <a:rPr lang="zh-CN" altLang="en-US" sz="1800"/>
              <a:t>做标记</a:t>
            </a:r>
            <a:r>
              <a:rPr lang="en-US" altLang="zh-CN" sz="1800"/>
              <a:t>PART_OF_PATH</a:t>
            </a:r>
            <a:r>
              <a:rPr lang="zh-CN" altLang="en-US" sz="1800"/>
              <a:t>，并</a:t>
            </a:r>
            <a:r>
              <a:rPr lang="zh-CN" altLang="en-US" sz="1800">
                <a:solidFill>
                  <a:srgbClr val="FF0000"/>
                </a:solidFill>
              </a:rPr>
              <a:t>返回</a:t>
            </a:r>
            <a:r>
              <a:rPr lang="en-US" altLang="zh-CN" sz="1800">
                <a:solidFill>
                  <a:srgbClr val="FF0000"/>
                </a:solidFill>
              </a:rPr>
              <a:t>True</a:t>
            </a:r>
            <a:r>
              <a:rPr lang="zh-CN" altLang="en-US" sz="1800" smtClean="0"/>
              <a:t>；</a:t>
            </a:r>
            <a:endParaRPr lang="en-US" altLang="zh-CN" sz="1800" smtClean="0"/>
          </a:p>
          <a:p>
            <a:pPr>
              <a:lnSpc>
                <a:spcPct val="120000"/>
              </a:lnSpc>
            </a:pPr>
            <a:r>
              <a:rPr lang="zh-CN" altLang="en-US" sz="1800" smtClean="0"/>
              <a:t>如果从</a:t>
            </a:r>
            <a:r>
              <a:rPr lang="en-US" altLang="zh-CN" sz="1800" smtClean="0"/>
              <a:t>4</a:t>
            </a:r>
            <a:r>
              <a:rPr lang="zh-CN" altLang="en-US" sz="1800"/>
              <a:t>个邻居</a:t>
            </a:r>
            <a:r>
              <a:rPr lang="zh-CN" altLang="en-US" sz="1800" smtClean="0"/>
              <a:t>中的任一个都不能走到</a:t>
            </a:r>
            <a:r>
              <a:rPr lang="zh-CN" altLang="en-US" sz="1800"/>
              <a:t>出口，则表明从</a:t>
            </a:r>
            <a:r>
              <a:rPr lang="en-US" altLang="zh-CN" sz="1800" smtClean="0"/>
              <a:t>start</a:t>
            </a:r>
            <a:r>
              <a:rPr lang="zh-CN" altLang="en-US" sz="1800" smtClean="0"/>
              <a:t>无法</a:t>
            </a:r>
            <a:r>
              <a:rPr lang="zh-CN" altLang="en-US" sz="1800"/>
              <a:t>到达出口，给</a:t>
            </a:r>
            <a:r>
              <a:rPr lang="en-US" altLang="zh-CN" sz="1800"/>
              <a:t>start</a:t>
            </a:r>
            <a:r>
              <a:rPr lang="zh-CN" altLang="en-US" sz="1800"/>
              <a:t>做标记</a:t>
            </a:r>
            <a:r>
              <a:rPr lang="en-US" altLang="zh-CN" sz="1800"/>
              <a:t>DEAD_END</a:t>
            </a:r>
            <a:r>
              <a:rPr lang="zh-CN" altLang="en-US" sz="1800"/>
              <a:t>，返回</a:t>
            </a:r>
            <a:r>
              <a:rPr lang="en-US" altLang="zh-CN" sz="1800"/>
              <a:t>False</a:t>
            </a:r>
            <a:r>
              <a:rPr lang="zh-CN" altLang="en-US" sz="1800" smtClean="0"/>
              <a:t>。</a:t>
            </a:r>
            <a:endParaRPr lang="zh-CN" altLang="en-US" sz="1800"/>
          </a:p>
        </p:txBody>
      </p:sp>
      <p:sp>
        <p:nvSpPr>
          <p:cNvPr id="3" name="标题 2"/>
          <p:cNvSpPr>
            <a:spLocks noGrp="1"/>
          </p:cNvSpPr>
          <p:nvPr>
            <p:ph type="title"/>
          </p:nvPr>
        </p:nvSpPr>
        <p:spPr/>
        <p:txBody>
          <a:bodyPr>
            <a:normAutofit fontScale="90000"/>
          </a:bodyPr>
          <a:lstStyle/>
          <a:p>
            <a:r>
              <a:rPr lang="zh-CN" altLang="en-US" smtClean="0"/>
              <a:t>迷宫</a:t>
            </a:r>
            <a:r>
              <a:rPr lang="zh-CN" altLang="en-US"/>
              <a:t>求解</a:t>
            </a:r>
            <a:r>
              <a:rPr lang="zh-CN" altLang="en-US" smtClean="0"/>
              <a:t>递归</a:t>
            </a:r>
            <a:r>
              <a:rPr lang="zh-CN" altLang="en-US"/>
              <a:t>算法</a:t>
            </a:r>
            <a:endParaRPr lang="zh-CN" altLang="en-US" dirty="0"/>
          </a:p>
        </p:txBody>
      </p:sp>
    </p:spTree>
    <p:extLst>
      <p:ext uri="{BB962C8B-B14F-4D97-AF65-F5344CB8AC3E}">
        <p14:creationId xmlns:p14="http://schemas.microsoft.com/office/powerpoint/2010/main" val="121933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迷宫图</a:t>
            </a:r>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66" y="1124857"/>
            <a:ext cx="5530109" cy="5044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864957"/>
            <a:ext cx="5784569" cy="587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068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7117" y="45418"/>
            <a:ext cx="8426361"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recFindRoute(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.mazeList[start[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OBSTACLE: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False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if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.isExit(start):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.updatePosition(start[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PART_OF_PATH)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if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.mazeList[start[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TRIED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.mazeList[start[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DEAD_END: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False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.updatePosition(start[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TRIED)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found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&lt;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4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not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found: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neighbour = (start[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DIRECTIONS[i][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DIRECTIONS[i][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found = found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.recFindRoute(neighbour)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found: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.updatePosition(start[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PART_OF_PATH)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.updatePosition(start[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DEAD_END)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False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8243088" y="278335"/>
            <a:ext cx="3600400" cy="563231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zh-CN" altLang="en-US" sz="1800"/>
              <a:t>如</a:t>
            </a:r>
            <a:r>
              <a:rPr lang="en-US" altLang="zh-CN" sz="1800"/>
              <a:t>start</a:t>
            </a:r>
            <a:r>
              <a:rPr lang="zh-CN" altLang="en-US" sz="1800"/>
              <a:t>不可通，则找不到</a:t>
            </a:r>
            <a:r>
              <a:rPr lang="en-US" altLang="zh-CN" sz="1800"/>
              <a:t>start</a:t>
            </a:r>
            <a:r>
              <a:rPr lang="zh-CN" altLang="en-US" sz="1800"/>
              <a:t>出发到终点的路径，返回</a:t>
            </a:r>
            <a:r>
              <a:rPr lang="en-US" altLang="zh-CN" sz="1800"/>
              <a:t>False</a:t>
            </a:r>
            <a:r>
              <a:rPr lang="zh-CN" altLang="en-US" sz="1800"/>
              <a:t>；</a:t>
            </a:r>
          </a:p>
          <a:p>
            <a:pPr marL="285750" indent="-285750">
              <a:buFont typeface="Arial" panose="020B0604020202020204" pitchFamily="34" charset="0"/>
              <a:buChar char="•"/>
            </a:pPr>
            <a:r>
              <a:rPr lang="zh-CN" altLang="en-US" sz="1800"/>
              <a:t>如</a:t>
            </a:r>
            <a:r>
              <a:rPr lang="en-US" altLang="zh-CN" sz="1800"/>
              <a:t>start</a:t>
            </a:r>
            <a:r>
              <a:rPr lang="zh-CN" altLang="en-US" sz="1800"/>
              <a:t>是出口，则找到路径，给</a:t>
            </a:r>
            <a:r>
              <a:rPr lang="en-US" altLang="zh-CN" sz="1800"/>
              <a:t>start</a:t>
            </a:r>
            <a:r>
              <a:rPr lang="zh-CN" altLang="en-US" sz="1800"/>
              <a:t>位置做标记</a:t>
            </a:r>
            <a:r>
              <a:rPr lang="en-US" altLang="zh-CN" sz="1800"/>
              <a:t>PART_OF_PATH</a:t>
            </a:r>
            <a:r>
              <a:rPr lang="zh-CN" altLang="en-US" sz="1800"/>
              <a:t>，返回</a:t>
            </a:r>
            <a:r>
              <a:rPr lang="en-US" altLang="zh-CN" sz="1800"/>
              <a:t>True</a:t>
            </a:r>
            <a:r>
              <a:rPr lang="zh-CN" altLang="en-US" sz="1800"/>
              <a:t>；</a:t>
            </a:r>
          </a:p>
          <a:p>
            <a:pPr marL="285750" indent="-285750">
              <a:buFont typeface="Arial" panose="020B0604020202020204" pitchFamily="34" charset="0"/>
              <a:buChar char="•"/>
            </a:pPr>
            <a:r>
              <a:rPr lang="zh-CN" altLang="en-US" sz="1800"/>
              <a:t>如</a:t>
            </a:r>
            <a:r>
              <a:rPr lang="en-US" altLang="zh-CN" sz="1800"/>
              <a:t>start</a:t>
            </a:r>
            <a:r>
              <a:rPr lang="zh-CN" altLang="en-US" sz="1800"/>
              <a:t>已走过或已经探测过为死胡同，则返回</a:t>
            </a:r>
            <a:r>
              <a:rPr lang="en-US" altLang="zh-CN" sz="1800"/>
              <a:t>False</a:t>
            </a:r>
            <a:r>
              <a:rPr lang="zh-CN" altLang="en-US" sz="1800"/>
              <a:t>；</a:t>
            </a:r>
          </a:p>
          <a:p>
            <a:pPr marL="285750" indent="-285750">
              <a:buFont typeface="Arial" panose="020B0604020202020204" pitchFamily="34" charset="0"/>
              <a:buChar char="•"/>
            </a:pPr>
            <a:r>
              <a:rPr lang="zh-CN" altLang="en-US" sz="1800"/>
              <a:t>给</a:t>
            </a:r>
            <a:r>
              <a:rPr lang="en-US" altLang="zh-CN" sz="1800"/>
              <a:t>start</a:t>
            </a:r>
            <a:r>
              <a:rPr lang="zh-CN" altLang="en-US" sz="1800"/>
              <a:t>位置做已走过标记</a:t>
            </a:r>
            <a:r>
              <a:rPr lang="en-US" altLang="zh-CN" sz="1800"/>
              <a:t>TRIED</a:t>
            </a:r>
            <a:r>
              <a:rPr lang="zh-CN" altLang="en-US" sz="1800"/>
              <a:t>；</a:t>
            </a:r>
          </a:p>
          <a:p>
            <a:pPr marL="285750" indent="-285750">
              <a:buFont typeface="Arial" panose="020B0604020202020204" pitchFamily="34" charset="0"/>
              <a:buChar char="•"/>
            </a:pPr>
            <a:r>
              <a:rPr lang="zh-CN" altLang="en-US" sz="1800"/>
              <a:t>对于</a:t>
            </a:r>
            <a:r>
              <a:rPr lang="en-US" altLang="zh-CN" sz="1800"/>
              <a:t>start</a:t>
            </a:r>
            <a:r>
              <a:rPr lang="zh-CN" altLang="en-US" sz="1800"/>
              <a:t>的</a:t>
            </a:r>
            <a:r>
              <a:rPr lang="en-US" altLang="zh-CN" sz="1800"/>
              <a:t>4</a:t>
            </a:r>
            <a:r>
              <a:rPr lang="zh-CN" altLang="en-US" sz="1800"/>
              <a:t>个邻居</a:t>
            </a:r>
            <a:r>
              <a:rPr lang="en-US" altLang="zh-CN" sz="1800"/>
              <a:t>neighbour</a:t>
            </a:r>
            <a:r>
              <a:rPr lang="zh-CN" altLang="en-US" sz="1800"/>
              <a:t>，依次调用</a:t>
            </a:r>
            <a:r>
              <a:rPr lang="en-US" altLang="zh-CN" sz="1800"/>
              <a:t>recFindRoute</a:t>
            </a:r>
            <a:r>
              <a:rPr lang="zh-CN" altLang="en-US" sz="1800"/>
              <a:t>递归函数，判别是否可从该</a:t>
            </a:r>
            <a:r>
              <a:rPr lang="en-US" altLang="zh-CN" sz="1800"/>
              <a:t>neighbour</a:t>
            </a:r>
            <a:r>
              <a:rPr lang="zh-CN" altLang="en-US" sz="1800"/>
              <a:t>位置到达</a:t>
            </a:r>
            <a:r>
              <a:rPr lang="zh-CN" altLang="en-US" sz="1800" smtClean="0"/>
              <a:t>出口；</a:t>
            </a:r>
            <a:endParaRPr lang="zh-CN" altLang="en-US" sz="1800"/>
          </a:p>
          <a:p>
            <a:pPr marL="285750" indent="-285750">
              <a:buFont typeface="Arial" panose="020B0604020202020204" pitchFamily="34" charset="0"/>
              <a:buChar char="•"/>
            </a:pPr>
            <a:r>
              <a:rPr lang="zh-CN" altLang="en-US" sz="1800"/>
              <a:t>如果可从某个邻居到达出口，则表明可从</a:t>
            </a:r>
            <a:r>
              <a:rPr lang="en-US" altLang="zh-CN" sz="1800"/>
              <a:t>start</a:t>
            </a:r>
            <a:r>
              <a:rPr lang="zh-CN" altLang="en-US" sz="1800"/>
              <a:t>到达出口，此时给</a:t>
            </a:r>
            <a:r>
              <a:rPr lang="en-US" altLang="zh-CN" sz="1800"/>
              <a:t>start</a:t>
            </a:r>
            <a:r>
              <a:rPr lang="zh-CN" altLang="en-US" sz="1800"/>
              <a:t>做标记</a:t>
            </a:r>
            <a:r>
              <a:rPr lang="en-US" altLang="zh-CN" sz="1800"/>
              <a:t>PART_OF_PATH</a:t>
            </a:r>
            <a:r>
              <a:rPr lang="zh-CN" altLang="en-US" sz="1800"/>
              <a:t>，并返回</a:t>
            </a:r>
            <a:r>
              <a:rPr lang="en-US" altLang="zh-CN" sz="1800"/>
              <a:t>True</a:t>
            </a:r>
            <a:r>
              <a:rPr lang="zh-CN" altLang="en-US" sz="1800"/>
              <a:t>；</a:t>
            </a:r>
          </a:p>
          <a:p>
            <a:pPr marL="285750" indent="-285750">
              <a:buFont typeface="Arial" panose="020B0604020202020204" pitchFamily="34" charset="0"/>
              <a:buChar char="•"/>
            </a:pPr>
            <a:r>
              <a:rPr lang="zh-CN" altLang="en-US" sz="1800"/>
              <a:t>如果从</a:t>
            </a:r>
            <a:r>
              <a:rPr lang="en-US" altLang="zh-CN" sz="1800"/>
              <a:t>4</a:t>
            </a:r>
            <a:r>
              <a:rPr lang="zh-CN" altLang="en-US" sz="1800"/>
              <a:t>个邻居中的任一个都不能走到出口，则表明从</a:t>
            </a:r>
            <a:r>
              <a:rPr lang="en-US" altLang="zh-CN" sz="1800"/>
              <a:t>start</a:t>
            </a:r>
            <a:r>
              <a:rPr lang="zh-CN" altLang="en-US" sz="1800"/>
              <a:t>无法到达出口，给</a:t>
            </a:r>
            <a:r>
              <a:rPr lang="en-US" altLang="zh-CN" sz="1800"/>
              <a:t>start</a:t>
            </a:r>
            <a:r>
              <a:rPr lang="zh-CN" altLang="en-US" sz="1800"/>
              <a:t>做标记</a:t>
            </a:r>
            <a:r>
              <a:rPr lang="en-US" altLang="zh-CN" sz="1800"/>
              <a:t>DEAD_END</a:t>
            </a:r>
            <a:r>
              <a:rPr lang="zh-CN" altLang="en-US" sz="1800"/>
              <a:t>，返回</a:t>
            </a:r>
            <a:r>
              <a:rPr lang="en-US" altLang="zh-CN" sz="1800"/>
              <a:t>False</a:t>
            </a:r>
            <a:r>
              <a:rPr lang="zh-CN" altLang="en-US" sz="1800"/>
              <a:t>。</a:t>
            </a:r>
          </a:p>
        </p:txBody>
      </p:sp>
    </p:spTree>
    <p:extLst>
      <p:ext uri="{BB962C8B-B14F-4D97-AF65-F5344CB8AC3E}">
        <p14:creationId xmlns:p14="http://schemas.microsoft.com/office/powerpoint/2010/main" val="11951080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normAutofit fontScale="70000" lnSpcReduction="20000"/>
          </a:bodyPr>
          <a:lstStyle/>
          <a:p>
            <a:r>
              <a:rPr lang="zh-CN" altLang="en-US">
                <a:solidFill>
                  <a:srgbClr val="000000"/>
                </a:solidFill>
              </a:rPr>
              <a:t>设计递归算法，判断列表的元素是否首尾对称。如</a:t>
            </a:r>
            <a:r>
              <a:rPr lang="en-US" altLang="zh-CN">
                <a:solidFill>
                  <a:srgbClr val="000000"/>
                </a:solidFill>
              </a:rPr>
              <a:t>[1,2,3,2,1]</a:t>
            </a:r>
            <a:r>
              <a:rPr lang="zh-CN" altLang="en-US">
                <a:solidFill>
                  <a:srgbClr val="000000"/>
                </a:solidFill>
              </a:rPr>
              <a:t>是首尾对称的</a:t>
            </a:r>
            <a:r>
              <a:rPr lang="zh-CN" altLang="en-US" smtClean="0">
                <a:solidFill>
                  <a:srgbClr val="000000"/>
                </a:solidFill>
              </a:rPr>
              <a:t>。</a:t>
            </a:r>
            <a:endParaRPr lang="en-US" altLang="zh-CN" smtClean="0">
              <a:solidFill>
                <a:srgbClr val="000000"/>
              </a:solidFill>
            </a:endParaRPr>
          </a:p>
          <a:p>
            <a:r>
              <a:rPr lang="zh-CN" altLang="en-US" smtClean="0">
                <a:solidFill>
                  <a:srgbClr val="000000"/>
                </a:solidFill>
              </a:rPr>
              <a:t>设计</a:t>
            </a:r>
            <a:r>
              <a:rPr lang="zh-CN" altLang="en-US">
                <a:solidFill>
                  <a:srgbClr val="000000"/>
                </a:solidFill>
              </a:rPr>
              <a:t>递归算法，</a:t>
            </a:r>
            <a:r>
              <a:rPr lang="zh-CN" altLang="en-US" smtClean="0">
                <a:solidFill>
                  <a:srgbClr val="000000"/>
                </a:solidFill>
              </a:rPr>
              <a:t>删除</a:t>
            </a:r>
            <a:r>
              <a:rPr lang="en-US" altLang="zh-CN" smtClean="0">
                <a:solidFill>
                  <a:srgbClr val="000000"/>
                </a:solidFill>
              </a:rPr>
              <a:t>L</a:t>
            </a:r>
            <a:r>
              <a:rPr lang="zh-CN" altLang="en-US" smtClean="0">
                <a:solidFill>
                  <a:srgbClr val="000000"/>
                </a:solidFill>
              </a:rPr>
              <a:t>为首</a:t>
            </a:r>
            <a:r>
              <a:rPr lang="zh-CN" altLang="en-US">
                <a:solidFill>
                  <a:srgbClr val="000000"/>
                </a:solidFill>
              </a:rPr>
              <a:t>结点指针的单链表（不带头结点）中的第</a:t>
            </a:r>
            <a:r>
              <a:rPr lang="en-US" altLang="zh-CN">
                <a:solidFill>
                  <a:srgbClr val="000000"/>
                </a:solidFill>
              </a:rPr>
              <a:t>position</a:t>
            </a:r>
            <a:r>
              <a:rPr lang="zh-CN" altLang="en-US">
                <a:solidFill>
                  <a:srgbClr val="000000"/>
                </a:solidFill>
              </a:rPr>
              <a:t>号元素</a:t>
            </a:r>
            <a:r>
              <a:rPr lang="zh-CN" altLang="en-US" smtClean="0">
                <a:solidFill>
                  <a:srgbClr val="000000"/>
                </a:solidFill>
              </a:rPr>
              <a:t>。</a:t>
            </a:r>
            <a:endParaRPr lang="en-US" altLang="zh-CN" smtClean="0">
              <a:solidFill>
                <a:srgbClr val="000000"/>
              </a:solidFill>
            </a:endParaRPr>
          </a:p>
          <a:p>
            <a:r>
              <a:rPr lang="zh-CN" altLang="en-US">
                <a:solidFill>
                  <a:srgbClr val="000000"/>
                </a:solidFill>
              </a:rPr>
              <a:t>设计递归算法，</a:t>
            </a:r>
            <a:r>
              <a:rPr lang="zh-CN" altLang="en-US" smtClean="0">
                <a:solidFill>
                  <a:srgbClr val="000000"/>
                </a:solidFill>
              </a:rPr>
              <a:t>在</a:t>
            </a:r>
            <a:r>
              <a:rPr lang="en-US" altLang="zh-CN" smtClean="0">
                <a:solidFill>
                  <a:srgbClr val="000000"/>
                </a:solidFill>
              </a:rPr>
              <a:t>L</a:t>
            </a:r>
            <a:r>
              <a:rPr lang="zh-CN" altLang="en-US" smtClean="0">
                <a:solidFill>
                  <a:srgbClr val="000000"/>
                </a:solidFill>
              </a:rPr>
              <a:t>为首</a:t>
            </a:r>
            <a:r>
              <a:rPr lang="zh-CN" altLang="en-US">
                <a:solidFill>
                  <a:srgbClr val="000000"/>
                </a:solidFill>
              </a:rPr>
              <a:t>结点指针的单</a:t>
            </a:r>
            <a:r>
              <a:rPr lang="zh-CN" altLang="en-US" smtClean="0">
                <a:solidFill>
                  <a:srgbClr val="000000"/>
                </a:solidFill>
              </a:rPr>
              <a:t>链表第</a:t>
            </a:r>
            <a:r>
              <a:rPr lang="en-US" altLang="zh-CN" smtClean="0">
                <a:solidFill>
                  <a:srgbClr val="000000"/>
                </a:solidFill>
              </a:rPr>
              <a:t>i</a:t>
            </a:r>
            <a:r>
              <a:rPr lang="zh-CN" altLang="en-US" smtClean="0">
                <a:solidFill>
                  <a:srgbClr val="000000"/>
                </a:solidFill>
              </a:rPr>
              <a:t>号位置插入</a:t>
            </a:r>
            <a:r>
              <a:rPr lang="en-US" altLang="zh-CN">
                <a:solidFill>
                  <a:srgbClr val="000000"/>
                </a:solidFill>
              </a:rPr>
              <a:t>x</a:t>
            </a:r>
            <a:r>
              <a:rPr lang="zh-CN" altLang="en-US">
                <a:solidFill>
                  <a:srgbClr val="000000"/>
                </a:solidFill>
              </a:rPr>
              <a:t>；</a:t>
            </a:r>
            <a:endParaRPr lang="en-US" altLang="zh-CN">
              <a:solidFill>
                <a:srgbClr val="000000"/>
              </a:solidFill>
            </a:endParaRPr>
          </a:p>
          <a:p>
            <a:r>
              <a:rPr lang="zh-CN" altLang="en-US" smtClean="0">
                <a:solidFill>
                  <a:srgbClr val="000000"/>
                </a:solidFill>
              </a:rPr>
              <a:t>设计</a:t>
            </a:r>
            <a:r>
              <a:rPr lang="zh-CN" altLang="en-US">
                <a:solidFill>
                  <a:srgbClr val="000000"/>
                </a:solidFill>
              </a:rPr>
              <a:t>递归算法，判断</a:t>
            </a:r>
            <a:r>
              <a:rPr lang="en-US" altLang="zh-CN">
                <a:solidFill>
                  <a:srgbClr val="000000"/>
                </a:solidFill>
              </a:rPr>
              <a:t>p</a:t>
            </a:r>
            <a:r>
              <a:rPr lang="zh-CN" altLang="en-US">
                <a:solidFill>
                  <a:srgbClr val="000000"/>
                </a:solidFill>
              </a:rPr>
              <a:t>、</a:t>
            </a:r>
            <a:r>
              <a:rPr lang="en-US" altLang="zh-CN">
                <a:solidFill>
                  <a:srgbClr val="000000"/>
                </a:solidFill>
              </a:rPr>
              <a:t>q</a:t>
            </a:r>
            <a:r>
              <a:rPr lang="zh-CN" altLang="en-US">
                <a:solidFill>
                  <a:srgbClr val="000000"/>
                </a:solidFill>
              </a:rPr>
              <a:t>为首指针的两条单链表</a:t>
            </a:r>
            <a:r>
              <a:rPr lang="en-US" altLang="zh-CN">
                <a:solidFill>
                  <a:srgbClr val="000000"/>
                </a:solidFill>
              </a:rPr>
              <a:t>A</a:t>
            </a:r>
            <a:r>
              <a:rPr lang="zh-CN" altLang="en-US">
                <a:solidFill>
                  <a:srgbClr val="000000"/>
                </a:solidFill>
              </a:rPr>
              <a:t>和</a:t>
            </a:r>
            <a:r>
              <a:rPr lang="en-US" altLang="zh-CN">
                <a:solidFill>
                  <a:srgbClr val="000000"/>
                </a:solidFill>
              </a:rPr>
              <a:t>B</a:t>
            </a:r>
            <a:r>
              <a:rPr lang="zh-CN" altLang="en-US">
                <a:solidFill>
                  <a:srgbClr val="000000"/>
                </a:solidFill>
              </a:rPr>
              <a:t>，</a:t>
            </a:r>
            <a:r>
              <a:rPr lang="en-US" altLang="zh-CN">
                <a:solidFill>
                  <a:srgbClr val="000000"/>
                </a:solidFill>
              </a:rPr>
              <a:t>A</a:t>
            </a:r>
            <a:r>
              <a:rPr lang="zh-CN" altLang="en-US">
                <a:solidFill>
                  <a:srgbClr val="000000"/>
                </a:solidFill>
              </a:rPr>
              <a:t>是否小于</a:t>
            </a:r>
            <a:r>
              <a:rPr lang="en-US" altLang="zh-CN">
                <a:solidFill>
                  <a:srgbClr val="000000"/>
                </a:solidFill>
              </a:rPr>
              <a:t>B</a:t>
            </a:r>
            <a:r>
              <a:rPr lang="zh-CN" altLang="en-US" smtClean="0">
                <a:solidFill>
                  <a:srgbClr val="000000"/>
                </a:solidFill>
              </a:rPr>
              <a:t>。</a:t>
            </a:r>
            <a:endParaRPr lang="en-US" altLang="zh-CN" smtClean="0">
              <a:solidFill>
                <a:srgbClr val="000000"/>
              </a:solidFill>
            </a:endParaRPr>
          </a:p>
          <a:p>
            <a:pPr lvl="1"/>
            <a:r>
              <a:rPr lang="en-US" altLang="zh-CN" smtClean="0">
                <a:solidFill>
                  <a:srgbClr val="000000"/>
                </a:solidFill>
              </a:rPr>
              <a:t>p:( )  q(1,2</a:t>
            </a:r>
            <a:r>
              <a:rPr lang="en-US" altLang="zh-CN" smtClean="0">
                <a:solidFill>
                  <a:srgbClr val="000000"/>
                </a:solidFill>
                <a:sym typeface="Wingdings" panose="05000000000000000000" pitchFamily="2" charset="2"/>
              </a:rPr>
              <a:t>)</a:t>
            </a:r>
          </a:p>
          <a:p>
            <a:pPr lvl="1"/>
            <a:r>
              <a:rPr lang="en-US" altLang="zh-CN" smtClean="0">
                <a:solidFill>
                  <a:srgbClr val="000000"/>
                </a:solidFill>
                <a:sym typeface="Wingdings" panose="05000000000000000000" pitchFamily="2" charset="2"/>
              </a:rPr>
              <a:t>(1,2)  (1,3,4)</a:t>
            </a:r>
          </a:p>
          <a:p>
            <a:pPr lvl="1"/>
            <a:r>
              <a:rPr lang="en-US" altLang="zh-CN" smtClean="0">
                <a:solidFill>
                  <a:srgbClr val="000000"/>
                </a:solidFill>
                <a:sym typeface="Wingdings" panose="05000000000000000000" pitchFamily="2" charset="2"/>
              </a:rPr>
              <a:t>(1,2) (1,2,3,4)</a:t>
            </a:r>
          </a:p>
          <a:p>
            <a:endParaRPr lang="en-US" altLang="zh-CN" smtClean="0">
              <a:solidFill>
                <a:srgbClr val="000000"/>
              </a:solidFill>
            </a:endParaRPr>
          </a:p>
          <a:p>
            <a:r>
              <a:rPr lang="zh-CN" altLang="en-US" smtClean="0">
                <a:solidFill>
                  <a:srgbClr val="000000"/>
                </a:solidFill>
              </a:rPr>
              <a:t>将</a:t>
            </a:r>
            <a:r>
              <a:rPr lang="zh-CN" altLang="en-US">
                <a:solidFill>
                  <a:srgbClr val="000000"/>
                </a:solidFill>
              </a:rPr>
              <a:t>单链表按奇偶位序分成两个链表，奇数位序的元素在原表中，偶数位序的放在另一个表中；</a:t>
            </a:r>
          </a:p>
          <a:p>
            <a:r>
              <a:rPr lang="zh-CN" altLang="en-US" smtClean="0">
                <a:solidFill>
                  <a:srgbClr val="000000"/>
                </a:solidFill>
              </a:rPr>
              <a:t>设计</a:t>
            </a:r>
            <a:r>
              <a:rPr lang="zh-CN" altLang="en-US">
                <a:solidFill>
                  <a:srgbClr val="000000"/>
                </a:solidFill>
              </a:rPr>
              <a:t>递归算法，返回单链表中值为</a:t>
            </a:r>
            <a:r>
              <a:rPr lang="en-US" altLang="zh-CN">
                <a:solidFill>
                  <a:srgbClr val="000000"/>
                </a:solidFill>
              </a:rPr>
              <a:t>x</a:t>
            </a:r>
            <a:r>
              <a:rPr lang="zh-CN" altLang="en-US">
                <a:solidFill>
                  <a:srgbClr val="000000"/>
                </a:solidFill>
              </a:rPr>
              <a:t>的元素的个数。</a:t>
            </a:r>
          </a:p>
          <a:p>
            <a:endParaRPr lang="zh-CN" altLang="en-US"/>
          </a:p>
        </p:txBody>
      </p:sp>
      <p:sp>
        <p:nvSpPr>
          <p:cNvPr id="4" name="标题 3"/>
          <p:cNvSpPr>
            <a:spLocks noGrp="1"/>
          </p:cNvSpPr>
          <p:nvPr>
            <p:ph type="title"/>
          </p:nvPr>
        </p:nvSpPr>
        <p:spPr/>
        <p:txBody>
          <a:bodyPr>
            <a:normAutofit fontScale="90000"/>
          </a:bodyPr>
          <a:lstStyle/>
          <a:p>
            <a:r>
              <a:rPr lang="zh-CN" altLang="en-US" smtClean="0"/>
              <a:t>更多递归算法</a:t>
            </a:r>
            <a:endParaRPr lang="zh-CN" altLang="en-US"/>
          </a:p>
        </p:txBody>
      </p:sp>
    </p:spTree>
    <p:extLst>
      <p:ext uri="{BB962C8B-B14F-4D97-AF65-F5344CB8AC3E}">
        <p14:creationId xmlns:p14="http://schemas.microsoft.com/office/powerpoint/2010/main" val="393381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443910" y="2534426"/>
            <a:ext cx="1085710"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3" name="Line 10"/>
          <p:cNvSpPr>
            <a:spLocks noChangeShapeType="1"/>
          </p:cNvSpPr>
          <p:nvPr/>
        </p:nvSpPr>
        <p:spPr bwMode="auto">
          <a:xfrm>
            <a:off x="2133853" y="2534426"/>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Rectangle 12"/>
          <p:cNvSpPr>
            <a:spLocks noChangeArrowheads="1"/>
          </p:cNvSpPr>
          <p:nvPr/>
        </p:nvSpPr>
        <p:spPr bwMode="auto">
          <a:xfrm>
            <a:off x="2925383" y="2534426"/>
            <a:ext cx="1085710"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5" name="Line 13"/>
          <p:cNvSpPr>
            <a:spLocks noChangeShapeType="1"/>
          </p:cNvSpPr>
          <p:nvPr/>
        </p:nvSpPr>
        <p:spPr bwMode="auto">
          <a:xfrm>
            <a:off x="3617444" y="2534426"/>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4"/>
          <p:cNvSpPr>
            <a:spLocks noChangeShapeType="1"/>
          </p:cNvSpPr>
          <p:nvPr/>
        </p:nvSpPr>
        <p:spPr bwMode="auto">
          <a:xfrm>
            <a:off x="2332795" y="2832945"/>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15"/>
          <p:cNvSpPr>
            <a:spLocks noChangeArrowheads="1"/>
          </p:cNvSpPr>
          <p:nvPr/>
        </p:nvSpPr>
        <p:spPr bwMode="auto">
          <a:xfrm>
            <a:off x="4328553" y="2521723"/>
            <a:ext cx="1121687" cy="522409"/>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3200" b="1">
              <a:latin typeface="Arial" pitchFamily="34" charset="0"/>
            </a:endParaRPr>
          </a:p>
        </p:txBody>
      </p:sp>
      <p:sp>
        <p:nvSpPr>
          <p:cNvPr id="8" name="Line 16"/>
          <p:cNvSpPr>
            <a:spLocks noChangeShapeType="1"/>
          </p:cNvSpPr>
          <p:nvPr/>
        </p:nvSpPr>
        <p:spPr bwMode="auto">
          <a:xfrm>
            <a:off x="5031193" y="252172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9" name="Line 17"/>
          <p:cNvSpPr>
            <a:spLocks noChangeShapeType="1"/>
          </p:cNvSpPr>
          <p:nvPr/>
        </p:nvSpPr>
        <p:spPr bwMode="auto">
          <a:xfrm>
            <a:off x="3613212" y="2832945"/>
            <a:ext cx="59259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8"/>
          <p:cNvSpPr>
            <a:spLocks noChangeArrowheads="1"/>
          </p:cNvSpPr>
          <p:nvPr/>
        </p:nvSpPr>
        <p:spPr bwMode="auto">
          <a:xfrm>
            <a:off x="6787252" y="2485204"/>
            <a:ext cx="1566129" cy="522408"/>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1" name="Line 19"/>
          <p:cNvSpPr>
            <a:spLocks noChangeShapeType="1"/>
          </p:cNvSpPr>
          <p:nvPr/>
        </p:nvSpPr>
        <p:spPr bwMode="auto">
          <a:xfrm>
            <a:off x="7790968" y="2485204"/>
            <a:ext cx="0" cy="52240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12" name="Line 20"/>
          <p:cNvSpPr>
            <a:spLocks noChangeShapeType="1"/>
          </p:cNvSpPr>
          <p:nvPr/>
        </p:nvSpPr>
        <p:spPr bwMode="auto">
          <a:xfrm flipV="1">
            <a:off x="5450239" y="2829770"/>
            <a:ext cx="457140" cy="0"/>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13" name="Rectangle 21"/>
          <p:cNvSpPr>
            <a:spLocks noChangeArrowheads="1"/>
          </p:cNvSpPr>
          <p:nvPr/>
        </p:nvSpPr>
        <p:spPr bwMode="auto">
          <a:xfrm>
            <a:off x="9592015" y="2521725"/>
            <a:ext cx="1407401" cy="523996"/>
          </a:xfrm>
          <a:prstGeom prst="rect">
            <a:avLst/>
          </a:prstGeom>
          <a:solidFill>
            <a:srgbClr val="FFFFCC"/>
          </a:solidFill>
          <a:ln w="9525">
            <a:solidFill>
              <a:schemeClr val="accent2"/>
            </a:solidFill>
            <a:miter lim="800000"/>
            <a:headEnd/>
            <a:tailEnd/>
          </a:ln>
        </p:spPr>
        <p:txBody>
          <a:bodyPr wrap="none" anchor="ct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endParaRPr lang="zh-CN" altLang="en-US" sz="1800" b="1">
              <a:latin typeface="Arial" pitchFamily="34" charset="0"/>
            </a:endParaRPr>
          </a:p>
        </p:txBody>
      </p:sp>
      <p:sp>
        <p:nvSpPr>
          <p:cNvPr id="14" name="Line 22"/>
          <p:cNvSpPr>
            <a:spLocks noChangeShapeType="1"/>
          </p:cNvSpPr>
          <p:nvPr/>
        </p:nvSpPr>
        <p:spPr bwMode="auto">
          <a:xfrm>
            <a:off x="10506298" y="2521725"/>
            <a:ext cx="2117" cy="5239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4"/>
          <p:cNvSpPr txBox="1">
            <a:spLocks noChangeArrowheads="1"/>
          </p:cNvSpPr>
          <p:nvPr/>
        </p:nvSpPr>
        <p:spPr bwMode="auto">
          <a:xfrm>
            <a:off x="1443911" y="2458209"/>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0</a:t>
            </a:r>
            <a:endParaRPr kumimoji="1" lang="en-US" altLang="zh-CN" sz="2400" baseline="-25000">
              <a:latin typeface="Times New Roman" pitchFamily="18" charset="0"/>
            </a:endParaRPr>
          </a:p>
        </p:txBody>
      </p:sp>
      <p:sp>
        <p:nvSpPr>
          <p:cNvPr id="16" name="Text Box 25"/>
          <p:cNvSpPr txBox="1">
            <a:spLocks noChangeArrowheads="1"/>
          </p:cNvSpPr>
          <p:nvPr/>
        </p:nvSpPr>
        <p:spPr bwMode="auto">
          <a:xfrm>
            <a:off x="2942315" y="2458210"/>
            <a:ext cx="526038"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FF5050"/>
                </a:solidFill>
                <a:latin typeface="Times New Roman" pitchFamily="18" charset="0"/>
              </a:rPr>
              <a:t>a</a:t>
            </a:r>
            <a:r>
              <a:rPr kumimoji="1" lang="en-US" altLang="zh-CN" sz="3200" b="1" baseline="-25000" dirty="0">
                <a:solidFill>
                  <a:srgbClr val="FF5050"/>
                </a:solidFill>
                <a:latin typeface="Times New Roman" pitchFamily="18" charset="0"/>
              </a:rPr>
              <a:t>1</a:t>
            </a:r>
            <a:endParaRPr kumimoji="1" lang="en-US" altLang="zh-CN" sz="2400" dirty="0">
              <a:latin typeface="Times New Roman" pitchFamily="18" charset="0"/>
            </a:endParaRPr>
          </a:p>
        </p:txBody>
      </p:sp>
      <p:sp>
        <p:nvSpPr>
          <p:cNvPr id="17" name="Text Box 27"/>
          <p:cNvSpPr txBox="1">
            <a:spLocks noChangeArrowheads="1"/>
          </p:cNvSpPr>
          <p:nvPr/>
        </p:nvSpPr>
        <p:spPr bwMode="auto">
          <a:xfrm>
            <a:off x="6809534" y="2393107"/>
            <a:ext cx="4651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smtClean="0">
                <a:solidFill>
                  <a:srgbClr val="FF5050"/>
                </a:solidFill>
                <a:latin typeface="Times New Roman" pitchFamily="18" charset="0"/>
              </a:rPr>
              <a:t>a</a:t>
            </a:r>
            <a:r>
              <a:rPr kumimoji="1" lang="en-US" altLang="zh-CN" sz="3200" b="1" baseline="-25000" smtClean="0">
                <a:solidFill>
                  <a:srgbClr val="FF5050"/>
                </a:solidFill>
                <a:latin typeface="Times New Roman" pitchFamily="18" charset="0"/>
              </a:rPr>
              <a:t>i</a:t>
            </a:r>
            <a:endParaRPr kumimoji="1" lang="en-US" altLang="zh-CN" sz="3200" dirty="0">
              <a:latin typeface="Times New Roman" pitchFamily="18" charset="0"/>
            </a:endParaRPr>
          </a:p>
        </p:txBody>
      </p:sp>
      <p:sp>
        <p:nvSpPr>
          <p:cNvPr id="18" name="Text Box 28"/>
          <p:cNvSpPr txBox="1">
            <a:spLocks noChangeArrowheads="1"/>
          </p:cNvSpPr>
          <p:nvPr/>
        </p:nvSpPr>
        <p:spPr bwMode="auto">
          <a:xfrm>
            <a:off x="9592015" y="2447094"/>
            <a:ext cx="1153434" cy="58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a:solidFill>
                  <a:srgbClr val="FF5050"/>
                </a:solidFill>
                <a:latin typeface="Times New Roman" pitchFamily="18" charset="0"/>
              </a:rPr>
              <a:t>a</a:t>
            </a:r>
            <a:r>
              <a:rPr kumimoji="1" lang="en-US" altLang="zh-CN" sz="3200" b="1" baseline="-25000">
                <a:solidFill>
                  <a:srgbClr val="FF5050"/>
                </a:solidFill>
                <a:latin typeface="Times New Roman" pitchFamily="18" charset="0"/>
              </a:rPr>
              <a:t>n-1</a:t>
            </a:r>
            <a:endParaRPr kumimoji="1" lang="en-US" altLang="zh-CN" sz="2400">
              <a:latin typeface="Times New Roman" pitchFamily="18" charset="0"/>
            </a:endParaRPr>
          </a:p>
        </p:txBody>
      </p:sp>
      <p:sp>
        <p:nvSpPr>
          <p:cNvPr id="19" name="Text Box 29"/>
          <p:cNvSpPr txBox="1">
            <a:spLocks noChangeArrowheads="1"/>
          </p:cNvSpPr>
          <p:nvPr/>
        </p:nvSpPr>
        <p:spPr bwMode="auto">
          <a:xfrm>
            <a:off x="10523228" y="2566185"/>
            <a:ext cx="40582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2400" b="1">
                <a:solidFill>
                  <a:schemeClr val="accent2"/>
                </a:solidFill>
                <a:latin typeface="Times New Roman" pitchFamily="18" charset="0"/>
                <a:cs typeface="Times New Roman" pitchFamily="18" charset="0"/>
                <a:sym typeface="Symbol" pitchFamily="18" charset="2"/>
              </a:rPr>
              <a:t>Λ</a:t>
            </a:r>
            <a:endParaRPr kumimoji="1" lang="en-US" altLang="zh-CN" sz="2400">
              <a:latin typeface="Times New Roman" pitchFamily="18" charset="0"/>
            </a:endParaRPr>
          </a:p>
        </p:txBody>
      </p:sp>
      <p:sp>
        <p:nvSpPr>
          <p:cNvPr id="20" name="文本框 54"/>
          <p:cNvSpPr txBox="1"/>
          <p:nvPr/>
        </p:nvSpPr>
        <p:spPr bwMode="auto">
          <a:xfrm>
            <a:off x="5746910" y="2558246"/>
            <a:ext cx="1068777" cy="584910"/>
          </a:xfrm>
          <a:prstGeom prst="rect">
            <a:avLst/>
          </a:prstGeom>
          <a:noFill/>
        </p:spPr>
        <p:txBody>
          <a:bodyPr>
            <a:spAutoFit/>
          </a:bodyPr>
          <a:lstStyle/>
          <a:p>
            <a:pPr>
              <a:defRPr/>
            </a:pPr>
            <a:r>
              <a:rPr lang="en-US" altLang="zh-CN" sz="3200" dirty="0">
                <a:ln w="0"/>
                <a:effectLst>
                  <a:outerShdw blurRad="38100" dist="19050" dir="2700000" algn="tl" rotWithShape="0">
                    <a:schemeClr val="dk1">
                      <a:alpha val="40000"/>
                    </a:schemeClr>
                  </a:outerShdw>
                </a:effectLst>
              </a:rPr>
              <a:t>……</a:t>
            </a:r>
            <a:endParaRPr lang="zh-CN" altLang="en-US" sz="3200" dirty="0">
              <a:ln w="0"/>
              <a:effectLst>
                <a:outerShdw blurRad="38100" dist="19050" dir="2700000" algn="tl" rotWithShape="0">
                  <a:schemeClr val="dk1">
                    <a:alpha val="40000"/>
                  </a:schemeClr>
                </a:outerShdw>
              </a:effectLst>
            </a:endParaRPr>
          </a:p>
        </p:txBody>
      </p:sp>
      <p:sp>
        <p:nvSpPr>
          <p:cNvPr id="21" name="文本框 55"/>
          <p:cNvSpPr txBox="1"/>
          <p:nvPr/>
        </p:nvSpPr>
        <p:spPr bwMode="auto">
          <a:xfrm>
            <a:off x="8425886" y="2513785"/>
            <a:ext cx="1070894" cy="446276"/>
          </a:xfrm>
          <a:prstGeom prst="rect">
            <a:avLst/>
          </a:prstGeom>
          <a:noFill/>
        </p:spPr>
        <p:txBody>
          <a:bodyPr>
            <a:spAutoFit/>
          </a:bodyPr>
          <a:lstStyle/>
          <a:p>
            <a:pPr>
              <a:defRPr/>
            </a:pPr>
            <a:r>
              <a:rPr lang="en-US" altLang="zh-CN" dirty="0">
                <a:ln w="0"/>
                <a:effectLst>
                  <a:outerShdw blurRad="38100" dist="19050" dir="2700000" algn="tl" rotWithShape="0">
                    <a:schemeClr val="dk1">
                      <a:alpha val="40000"/>
                    </a:schemeClr>
                  </a:outerShdw>
                </a:effectLst>
              </a:rPr>
              <a:t>……</a:t>
            </a:r>
            <a:endParaRPr lang="zh-CN" altLang="en-US" dirty="0">
              <a:ln w="0"/>
              <a:effectLst>
                <a:outerShdw blurRad="38100" dist="19050" dir="2700000" algn="tl" rotWithShape="0">
                  <a:schemeClr val="dk1">
                    <a:alpha val="40000"/>
                  </a:schemeClr>
                </a:outerShdw>
              </a:effectLst>
            </a:endParaRPr>
          </a:p>
        </p:txBody>
      </p:sp>
      <p:sp>
        <p:nvSpPr>
          <p:cNvPr id="22" name="Text Box 27"/>
          <p:cNvSpPr txBox="1">
            <a:spLocks noChangeArrowheads="1"/>
          </p:cNvSpPr>
          <p:nvPr/>
        </p:nvSpPr>
        <p:spPr bwMode="auto">
          <a:xfrm>
            <a:off x="4328837" y="2491556"/>
            <a:ext cx="466733"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FF5050"/>
                </a:solidFill>
                <a:latin typeface="Times New Roman" pitchFamily="18" charset="0"/>
              </a:rPr>
              <a:t>a</a:t>
            </a:r>
            <a:r>
              <a:rPr kumimoji="1" lang="en-US" altLang="zh-CN" sz="1800" b="1" baseline="-25000" dirty="0">
                <a:solidFill>
                  <a:srgbClr val="FF5050"/>
                </a:solidFill>
                <a:latin typeface="Times New Roman" pitchFamily="18" charset="0"/>
              </a:rPr>
              <a:t>2</a:t>
            </a:r>
            <a:endParaRPr kumimoji="1" lang="en-US" altLang="zh-CN" sz="1800" dirty="0">
              <a:latin typeface="Times New Roman" pitchFamily="18" charset="0"/>
            </a:endParaRPr>
          </a:p>
        </p:txBody>
      </p:sp>
      <p:sp>
        <p:nvSpPr>
          <p:cNvPr id="23" name="Line 23"/>
          <p:cNvSpPr>
            <a:spLocks noChangeShapeType="1"/>
          </p:cNvSpPr>
          <p:nvPr/>
        </p:nvSpPr>
        <p:spPr bwMode="auto">
          <a:xfrm>
            <a:off x="9054452" y="2817067"/>
            <a:ext cx="645500" cy="1588"/>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0"/>
          <p:cNvSpPr>
            <a:spLocks noChangeShapeType="1"/>
          </p:cNvSpPr>
          <p:nvPr/>
        </p:nvSpPr>
        <p:spPr bwMode="auto">
          <a:xfrm>
            <a:off x="2142319" y="2543953"/>
            <a:ext cx="0" cy="52240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30"/>
          <p:cNvSpPr txBox="1">
            <a:spLocks noChangeArrowheads="1"/>
          </p:cNvSpPr>
          <p:nvPr/>
        </p:nvSpPr>
        <p:spPr bwMode="auto">
          <a:xfrm>
            <a:off x="1325567" y="1873299"/>
            <a:ext cx="458720" cy="58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DA"/>
              </a:buClr>
              <a:buSzPct val="75000"/>
              <a:buFont typeface="Wingdings" pitchFamily="2" charset="2"/>
              <a:buChar char="r"/>
              <a:defRPr sz="2800">
                <a:solidFill>
                  <a:schemeClr val="tx1"/>
                </a:solidFill>
                <a:latin typeface="Comic Sans MS" pitchFamily="66" charset="0"/>
                <a:ea typeface="宋体" pitchFamily="2" charset="-122"/>
              </a:defRPr>
            </a:lvl1pPr>
            <a:lvl2pPr marL="742950" indent="-285750">
              <a:spcBef>
                <a:spcPct val="20000"/>
              </a:spcBef>
              <a:buClr>
                <a:schemeClr val="accent2"/>
              </a:buClr>
              <a:buSzPct val="80000"/>
              <a:buFont typeface="Wingdings" pitchFamily="2" charset="2"/>
              <a:buChar char="o"/>
              <a:defRPr sz="2400">
                <a:solidFill>
                  <a:schemeClr val="tx1"/>
                </a:solidFill>
                <a:latin typeface="Comic Sans MS" pitchFamily="66" charset="0"/>
                <a:ea typeface="宋体" pitchFamily="2" charset="-122"/>
              </a:defRPr>
            </a:lvl2pPr>
            <a:lvl3pPr marL="1143000" indent="-228600">
              <a:spcBef>
                <a:spcPct val="20000"/>
              </a:spcBef>
              <a:buClr>
                <a:srgbClr val="0000DA"/>
              </a:buClr>
              <a:buSzPct val="65000"/>
              <a:buFont typeface="Wingdings" pitchFamily="2" charset="2"/>
              <a:buChar char="m"/>
              <a:defRPr sz="2000">
                <a:solidFill>
                  <a:schemeClr val="tx1"/>
                </a:solidFill>
                <a:latin typeface="Comic Sans MS" pitchFamily="66"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Comic Sans MS" pitchFamily="66"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Comic Sans MS" pitchFamily="66" charset="0"/>
                <a:ea typeface="宋体" pitchFamily="2" charset="-122"/>
              </a:defRPr>
            </a:lvl9pPr>
          </a:lstStyle>
          <a:p>
            <a:pPr eaLnBrk="1" hangingPunct="1">
              <a:spcBef>
                <a:spcPct val="0"/>
              </a:spcBef>
              <a:buClrTx/>
              <a:buSzTx/>
              <a:buFontTx/>
              <a:buNone/>
            </a:pPr>
            <a:r>
              <a:rPr kumimoji="1" lang="en-US" altLang="zh-CN" sz="3200" b="1" dirty="0">
                <a:solidFill>
                  <a:srgbClr val="CC3300"/>
                </a:solidFill>
                <a:latin typeface="Times New Roman" pitchFamily="18" charset="0"/>
              </a:rPr>
              <a:t>L</a:t>
            </a:r>
            <a:endParaRPr kumimoji="1" lang="en-US" altLang="zh-CN" sz="2400" dirty="0">
              <a:latin typeface="Times New Roman" pitchFamily="18" charset="0"/>
            </a:endParaRPr>
          </a:p>
        </p:txBody>
      </p:sp>
      <p:cxnSp>
        <p:nvCxnSpPr>
          <p:cNvPr id="26" name="Straight Connector 90"/>
          <p:cNvCxnSpPr>
            <a:cxnSpLocks noChangeShapeType="1"/>
          </p:cNvCxnSpPr>
          <p:nvPr/>
        </p:nvCxnSpPr>
        <p:spPr bwMode="auto">
          <a:xfrm>
            <a:off x="2690465" y="1575354"/>
            <a:ext cx="0" cy="2053243"/>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7" name="Line 23"/>
          <p:cNvSpPr>
            <a:spLocks noChangeShapeType="1"/>
          </p:cNvSpPr>
          <p:nvPr/>
        </p:nvSpPr>
        <p:spPr bwMode="auto">
          <a:xfrm>
            <a:off x="838622" y="2818657"/>
            <a:ext cx="645500" cy="1587"/>
          </a:xfrm>
          <a:prstGeom prst="line">
            <a:avLst/>
          </a:prstGeom>
          <a:noFill/>
          <a:ln w="38100">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6555516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雨</a:t>
            </a:r>
            <a:r>
              <a:rPr lang="zh-CN" altLang="en-US" smtClean="0"/>
              <a:t>课堂练习</a:t>
            </a:r>
            <a:endParaRPr lang="en-US" altLang="zh-CN" smtClean="0"/>
          </a:p>
          <a:p>
            <a:r>
              <a:rPr lang="en-US" altLang="zh-CN" smtClean="0"/>
              <a:t>MOOC</a:t>
            </a:r>
            <a:r>
              <a:rPr lang="zh-CN" altLang="en-US" smtClean="0"/>
              <a:t>练习</a:t>
            </a:r>
            <a:endParaRPr lang="en-US" altLang="zh-CN" smtClean="0"/>
          </a:p>
          <a:p>
            <a:r>
              <a:rPr lang="zh-CN" altLang="en-US"/>
              <a:t>将</a:t>
            </a:r>
            <a:r>
              <a:rPr lang="en-US" altLang="zh-CN"/>
              <a:t>2</a:t>
            </a:r>
            <a:r>
              <a:rPr lang="zh-CN" altLang="en-US"/>
              <a:t>个递增有序表合并成一个递减有序表。</a:t>
            </a:r>
            <a:endParaRPr lang="en-US" altLang="zh-CN"/>
          </a:p>
          <a:p>
            <a:r>
              <a:rPr lang="zh-CN" altLang="en-US" smtClean="0"/>
              <a:t>假设</a:t>
            </a:r>
            <a:r>
              <a:rPr lang="zh-CN" altLang="en-US"/>
              <a:t>有两个单链表，他们在某个结点处汇合变成一个单链表，两个单链表的头指针已知，但是交汇的结点未知，两个链表在交汇结点前面的结点数也是未知的，设计算法，确定交汇结点位置。</a:t>
            </a:r>
          </a:p>
          <a:p>
            <a:endParaRPr lang="zh-CN" altLang="en-US"/>
          </a:p>
        </p:txBody>
      </p:sp>
      <p:sp>
        <p:nvSpPr>
          <p:cNvPr id="3" name="标题 2"/>
          <p:cNvSpPr>
            <a:spLocks noGrp="1"/>
          </p:cNvSpPr>
          <p:nvPr>
            <p:ph type="title"/>
          </p:nvPr>
        </p:nvSpPr>
        <p:spPr/>
        <p:txBody>
          <a:bodyPr>
            <a:normAutofit fontScale="90000"/>
          </a:bodyPr>
          <a:lstStyle/>
          <a:p>
            <a:r>
              <a:rPr lang="zh-CN" altLang="en-US" smtClean="0"/>
              <a:t>练习答疑</a:t>
            </a:r>
            <a:endParaRPr lang="zh-CN" altLang="en-US"/>
          </a:p>
        </p:txBody>
      </p:sp>
    </p:spTree>
    <p:extLst>
      <p:ext uri="{BB962C8B-B14F-4D97-AF65-F5344CB8AC3E}">
        <p14:creationId xmlns:p14="http://schemas.microsoft.com/office/powerpoint/2010/main" val="1905083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2"/>
            <a:ext cx="8424936" cy="679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744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07</a:t>
            </a:r>
            <a:r>
              <a:rPr lang="zh-CN" altLang="en-US" smtClean="0"/>
              <a:t>周补充（递归与动态规划）</a:t>
            </a:r>
            <a:endParaRPr lang="zh-CN" altLang="en-US" dirty="0"/>
          </a:p>
        </p:txBody>
      </p:sp>
    </p:spTree>
    <p:extLst>
      <p:ext uri="{BB962C8B-B14F-4D97-AF65-F5344CB8AC3E}">
        <p14:creationId xmlns:p14="http://schemas.microsoft.com/office/powerpoint/2010/main" val="31024073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
        <p:nvSpPr>
          <p:cNvPr id="6" name="圆角矩形 5"/>
          <p:cNvSpPr/>
          <p:nvPr/>
        </p:nvSpPr>
        <p:spPr>
          <a:xfrm>
            <a:off x="2105969" y="1394167"/>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1</a:t>
            </a:r>
            <a:endParaRPr lang="zh-CN" altLang="en-US" sz="3600" b="1" dirty="0">
              <a:solidFill>
                <a:prstClr val="black"/>
              </a:solidFill>
            </a:endParaRPr>
          </a:p>
        </p:txBody>
      </p:sp>
      <p:sp>
        <p:nvSpPr>
          <p:cNvPr id="7" name="圆角矩形 6"/>
          <p:cNvSpPr/>
          <p:nvPr/>
        </p:nvSpPr>
        <p:spPr>
          <a:xfrm>
            <a:off x="2102418" y="3351270"/>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3</a:t>
            </a:r>
            <a:endParaRPr lang="zh-CN" altLang="en-US" sz="3600" b="1" dirty="0">
              <a:solidFill>
                <a:prstClr val="black"/>
              </a:solidFill>
            </a:endParaRPr>
          </a:p>
        </p:txBody>
      </p:sp>
      <p:sp>
        <p:nvSpPr>
          <p:cNvPr id="8" name="圆角矩形 7"/>
          <p:cNvSpPr/>
          <p:nvPr/>
        </p:nvSpPr>
        <p:spPr>
          <a:xfrm>
            <a:off x="3094791" y="2330091"/>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优化问题和</a:t>
            </a:r>
            <a:r>
              <a:rPr lang="zh-CN" altLang="en-US" sz="3600" b="1">
                <a:solidFill>
                  <a:prstClr val="black"/>
                </a:solidFill>
              </a:rPr>
              <a:t>贪心策略 </a:t>
            </a:r>
          </a:p>
        </p:txBody>
      </p:sp>
      <p:sp>
        <p:nvSpPr>
          <p:cNvPr id="10" name="圆角矩形 9"/>
          <p:cNvSpPr/>
          <p:nvPr/>
        </p:nvSpPr>
        <p:spPr>
          <a:xfrm>
            <a:off x="3094791" y="3351601"/>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找零兑换</a:t>
            </a:r>
            <a:r>
              <a:rPr lang="zh-CN" altLang="en-US" sz="3600" b="1" smtClean="0">
                <a:solidFill>
                  <a:prstClr val="black"/>
                </a:solidFill>
              </a:rPr>
              <a:t>问题递归</a:t>
            </a:r>
            <a:r>
              <a:rPr lang="zh-CN" altLang="en-US" sz="3600" b="1">
                <a:solidFill>
                  <a:prstClr val="black"/>
                </a:solidFill>
              </a:rPr>
              <a:t>解法 </a:t>
            </a:r>
          </a:p>
        </p:txBody>
      </p:sp>
      <p:sp>
        <p:nvSpPr>
          <p:cNvPr id="11" name="圆角矩形 10"/>
          <p:cNvSpPr/>
          <p:nvPr/>
        </p:nvSpPr>
        <p:spPr>
          <a:xfrm>
            <a:off x="2102418" y="2330088"/>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2</a:t>
            </a:r>
            <a:endParaRPr lang="zh-CN" altLang="en-US" sz="3600" b="1" dirty="0">
              <a:solidFill>
                <a:prstClr val="black"/>
              </a:solidFill>
            </a:endParaRPr>
          </a:p>
        </p:txBody>
      </p:sp>
      <p:sp>
        <p:nvSpPr>
          <p:cNvPr id="12" name="圆角矩形 11"/>
          <p:cNvSpPr/>
          <p:nvPr/>
        </p:nvSpPr>
        <p:spPr>
          <a:xfrm>
            <a:off x="3094790" y="1386486"/>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srgbClr val="000000"/>
                </a:solidFill>
              </a:rPr>
              <a:t>理解分治</a:t>
            </a:r>
            <a:r>
              <a:rPr lang="zh-CN" altLang="en-US" sz="3600" b="1" smtClean="0">
                <a:solidFill>
                  <a:srgbClr val="000000"/>
                </a:solidFill>
              </a:rPr>
              <a:t>策略</a:t>
            </a:r>
            <a:endParaRPr lang="zh-CN" altLang="en-US" sz="3600" b="1" dirty="0">
              <a:solidFill>
                <a:srgbClr val="000000"/>
              </a:solidFill>
            </a:endParaRPr>
          </a:p>
        </p:txBody>
      </p:sp>
      <p:sp>
        <p:nvSpPr>
          <p:cNvPr id="9" name="圆角矩形 8"/>
          <p:cNvSpPr/>
          <p:nvPr/>
        </p:nvSpPr>
        <p:spPr>
          <a:xfrm>
            <a:off x="2134802" y="4365415"/>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4</a:t>
            </a:r>
            <a:endParaRPr lang="zh-CN" altLang="en-US" sz="3600" b="1" dirty="0">
              <a:solidFill>
                <a:prstClr val="black"/>
              </a:solidFill>
            </a:endParaRPr>
          </a:p>
        </p:txBody>
      </p:sp>
      <p:sp>
        <p:nvSpPr>
          <p:cNvPr id="13" name="圆角矩形 12"/>
          <p:cNvSpPr/>
          <p:nvPr/>
        </p:nvSpPr>
        <p:spPr>
          <a:xfrm>
            <a:off x="3127175" y="4365746"/>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动态规划</a:t>
            </a:r>
          </a:p>
        </p:txBody>
      </p:sp>
      <p:sp>
        <p:nvSpPr>
          <p:cNvPr id="14" name="圆角矩形 13"/>
          <p:cNvSpPr/>
          <p:nvPr/>
        </p:nvSpPr>
        <p:spPr>
          <a:xfrm>
            <a:off x="2134693" y="5374010"/>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5</a:t>
            </a:r>
            <a:endParaRPr lang="zh-CN" altLang="en-US" sz="3600" b="1" dirty="0">
              <a:solidFill>
                <a:prstClr val="black"/>
              </a:solidFill>
            </a:endParaRPr>
          </a:p>
        </p:txBody>
      </p:sp>
      <p:sp>
        <p:nvSpPr>
          <p:cNvPr id="15" name="圆角矩形 14"/>
          <p:cNvSpPr/>
          <p:nvPr/>
        </p:nvSpPr>
        <p:spPr>
          <a:xfrm>
            <a:off x="3127066" y="5374341"/>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线性表</a:t>
            </a:r>
            <a:r>
              <a:rPr lang="zh-CN" altLang="en-US" sz="3600" b="1">
                <a:solidFill>
                  <a:prstClr val="black"/>
                </a:solidFill>
              </a:rPr>
              <a:t>、栈、队列、</a:t>
            </a:r>
            <a:r>
              <a:rPr lang="zh-CN" altLang="en-US" sz="3600" b="1" smtClean="0">
                <a:solidFill>
                  <a:prstClr val="black"/>
                </a:solidFill>
              </a:rPr>
              <a:t>递归</a:t>
            </a:r>
            <a:r>
              <a:rPr lang="zh-CN" altLang="en-US" sz="3600" b="1">
                <a:solidFill>
                  <a:prstClr val="black"/>
                </a:solidFill>
              </a:rPr>
              <a:t>复习</a:t>
            </a:r>
          </a:p>
        </p:txBody>
      </p:sp>
    </p:spTree>
    <p:extLst>
      <p:ext uri="{BB962C8B-B14F-4D97-AF65-F5344CB8AC3E}">
        <p14:creationId xmlns:p14="http://schemas.microsoft.com/office/powerpoint/2010/main" val="879553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9"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集合论对自然数的定义是：</a:t>
            </a:r>
            <a:r>
              <a:rPr lang="en-US" altLang="zh-CN"/>
              <a:t>0</a:t>
            </a:r>
            <a:r>
              <a:rPr lang="zh-CN" altLang="en-US"/>
              <a:t>是一个自然数，每个自然数都有一个后继，这个后继也是自然数。</a:t>
            </a:r>
          </a:p>
          <a:p>
            <a:r>
              <a:rPr lang="zh-CN" altLang="en-US"/>
              <a:t>自然数</a:t>
            </a:r>
            <a:r>
              <a:rPr lang="en-US" altLang="zh-CN"/>
              <a:t>n</a:t>
            </a:r>
            <a:r>
              <a:rPr lang="zh-CN" altLang="en-US"/>
              <a:t>的阶乘</a:t>
            </a:r>
            <a:r>
              <a:rPr lang="en-US" altLang="zh-CN"/>
              <a:t>n</a:t>
            </a:r>
            <a:r>
              <a:rPr lang="zh-CN" altLang="en-US"/>
              <a:t>！可定义为：当</a:t>
            </a:r>
            <a:r>
              <a:rPr lang="en-US" altLang="zh-CN"/>
              <a:t>n=0</a:t>
            </a:r>
            <a:r>
              <a:rPr lang="zh-CN" altLang="en-US"/>
              <a:t>时，</a:t>
            </a:r>
            <a:r>
              <a:rPr lang="en-US" altLang="zh-CN"/>
              <a:t>n</a:t>
            </a:r>
            <a:r>
              <a:rPr lang="zh-CN" altLang="en-US"/>
              <a:t>！</a:t>
            </a:r>
            <a:r>
              <a:rPr lang="en-US" altLang="zh-CN"/>
              <a:t>=1</a:t>
            </a:r>
            <a:r>
              <a:rPr lang="zh-CN" altLang="en-US"/>
              <a:t>，当</a:t>
            </a:r>
            <a:r>
              <a:rPr lang="en-US" altLang="zh-CN"/>
              <a:t>n</a:t>
            </a:r>
            <a:r>
              <a:rPr lang="zh-CN" altLang="en-US"/>
              <a:t>大于</a:t>
            </a:r>
            <a:r>
              <a:rPr lang="en-US" altLang="zh-CN"/>
              <a:t>1</a:t>
            </a:r>
            <a:r>
              <a:rPr lang="zh-CN" altLang="en-US"/>
              <a:t>时，</a:t>
            </a:r>
            <a:r>
              <a:rPr lang="en-US" altLang="zh-CN"/>
              <a:t>n</a:t>
            </a:r>
            <a:r>
              <a:rPr lang="zh-CN" altLang="en-US"/>
              <a:t>！</a:t>
            </a:r>
            <a:r>
              <a:rPr lang="en-US" altLang="zh-CN"/>
              <a:t>=n*(n-1</a:t>
            </a:r>
            <a:r>
              <a:rPr lang="en-US" altLang="zh-CN" smtClean="0"/>
              <a:t>)!</a:t>
            </a:r>
            <a:r>
              <a:rPr lang="zh-CN" altLang="en-US" smtClean="0"/>
              <a:t> 。</a:t>
            </a:r>
            <a:endParaRPr lang="zh-CN" altLang="en-US"/>
          </a:p>
          <a:p>
            <a:r>
              <a:rPr lang="zh-CN" altLang="en-US"/>
              <a:t>谢尔宾斯基</a:t>
            </a:r>
            <a:r>
              <a:rPr lang="zh-CN" altLang="en-US" smtClean="0"/>
              <a:t>三角形</a:t>
            </a:r>
            <a:endParaRPr lang="en-US" altLang="zh-CN" smtClean="0"/>
          </a:p>
          <a:p>
            <a:r>
              <a:rPr lang="zh-CN" altLang="en-US" smtClean="0"/>
              <a:t>曼德布罗特集合图形</a:t>
            </a:r>
            <a:endParaRPr lang="zh-CN" altLang="en-US"/>
          </a:p>
        </p:txBody>
      </p:sp>
      <p:sp>
        <p:nvSpPr>
          <p:cNvPr id="3" name="标题 2"/>
          <p:cNvSpPr>
            <a:spLocks noGrp="1"/>
          </p:cNvSpPr>
          <p:nvPr>
            <p:ph type="title"/>
          </p:nvPr>
        </p:nvSpPr>
        <p:spPr/>
        <p:txBody>
          <a:bodyPr>
            <a:normAutofit fontScale="90000"/>
          </a:bodyPr>
          <a:lstStyle/>
          <a:p>
            <a:r>
              <a:rPr lang="zh-CN" altLang="en-US" smtClean="0"/>
              <a:t>数学中的递归</a:t>
            </a:r>
            <a:endParaRPr lang="zh-CN" altLang="en-US"/>
          </a:p>
        </p:txBody>
      </p:sp>
    </p:spTree>
    <p:extLst>
      <p:ext uri="{BB962C8B-B14F-4D97-AF65-F5344CB8AC3E}">
        <p14:creationId xmlns:p14="http://schemas.microsoft.com/office/powerpoint/2010/main" val="389046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分而治之（</a:t>
            </a:r>
            <a:r>
              <a:rPr lang="en-US" altLang="zh-CN" smtClean="0"/>
              <a:t>divide and conquer</a:t>
            </a:r>
            <a:r>
              <a:rPr lang="zh-CN" altLang="en-US" smtClean="0"/>
              <a:t>）</a:t>
            </a:r>
            <a:endParaRPr lang="en-US" altLang="zh-CN" smtClean="0"/>
          </a:p>
          <a:p>
            <a:pPr lvl="1"/>
            <a:r>
              <a:rPr lang="zh-CN" altLang="en-US"/>
              <a:t>在计算机科学中，分而治之是一种基于</a:t>
            </a:r>
            <a:r>
              <a:rPr lang="zh-CN" altLang="en-US">
                <a:solidFill>
                  <a:srgbClr val="FF0000"/>
                </a:solidFill>
              </a:rPr>
              <a:t>多分支递归</a:t>
            </a:r>
            <a:r>
              <a:rPr lang="zh-CN" altLang="en-US"/>
              <a:t>的算法</a:t>
            </a:r>
            <a:r>
              <a:rPr lang="zh-CN" altLang="en-US" smtClean="0"/>
              <a:t>设计模式。</a:t>
            </a:r>
            <a:endParaRPr lang="en-US" altLang="zh-CN" smtClean="0"/>
          </a:p>
          <a:p>
            <a:pPr lvl="1"/>
            <a:r>
              <a:rPr lang="zh-CN" altLang="en-US" smtClean="0"/>
              <a:t>分而治之</a:t>
            </a:r>
            <a:r>
              <a:rPr lang="zh-CN" altLang="en-US"/>
              <a:t>算法的工作原理是</a:t>
            </a:r>
            <a:r>
              <a:rPr lang="zh-CN" altLang="en-US" smtClean="0">
                <a:solidFill>
                  <a:srgbClr val="FF0000"/>
                </a:solidFill>
              </a:rPr>
              <a:t>将规模为</a:t>
            </a:r>
            <a:r>
              <a:rPr lang="en-US" altLang="zh-CN" smtClean="0">
                <a:solidFill>
                  <a:srgbClr val="FF0000"/>
                </a:solidFill>
              </a:rPr>
              <a:t>n</a:t>
            </a:r>
            <a:r>
              <a:rPr lang="zh-CN" altLang="en-US" smtClean="0">
                <a:solidFill>
                  <a:srgbClr val="FF0000"/>
                </a:solidFill>
              </a:rPr>
              <a:t>的问题分解为</a:t>
            </a:r>
            <a:r>
              <a:rPr lang="en-US" altLang="zh-CN" smtClean="0">
                <a:solidFill>
                  <a:srgbClr val="FF0000"/>
                </a:solidFill>
              </a:rPr>
              <a:t>k</a:t>
            </a:r>
            <a:r>
              <a:rPr lang="zh-CN" altLang="en-US" smtClean="0">
                <a:solidFill>
                  <a:srgbClr val="FF0000"/>
                </a:solidFill>
              </a:rPr>
              <a:t>个</a:t>
            </a:r>
            <a:r>
              <a:rPr lang="zh-CN" altLang="en-US" smtClean="0"/>
              <a:t>相同</a:t>
            </a:r>
            <a:r>
              <a:rPr lang="zh-CN" altLang="en-US"/>
              <a:t>或相关类型的子问题，直到这些子问题变得足够简单以至于可以直接</a:t>
            </a:r>
            <a:r>
              <a:rPr lang="zh-CN" altLang="en-US" smtClean="0"/>
              <a:t>解决，然后</a:t>
            </a:r>
            <a:r>
              <a:rPr lang="zh-CN" altLang="en-US"/>
              <a:t>将子问题的解决方案组合起来，以解决原始问题</a:t>
            </a:r>
            <a:r>
              <a:rPr lang="zh-CN" altLang="en-US" smtClean="0"/>
              <a:t>。</a:t>
            </a:r>
            <a:endParaRPr lang="en-US" altLang="zh-CN" smtClean="0"/>
          </a:p>
          <a:p>
            <a:pPr lvl="1"/>
            <a:r>
              <a:rPr lang="zh-CN" altLang="en-US" smtClean="0"/>
              <a:t>很多问题中</a:t>
            </a:r>
            <a:r>
              <a:rPr lang="en-US" altLang="zh-CN" smtClean="0"/>
              <a:t>k</a:t>
            </a:r>
            <a:r>
              <a:rPr lang="zh-CN" altLang="en-US" smtClean="0"/>
              <a:t>取为</a:t>
            </a:r>
            <a:r>
              <a:rPr lang="en-US" altLang="zh-CN" smtClean="0"/>
              <a:t>2</a:t>
            </a:r>
            <a:r>
              <a:rPr lang="zh-CN" altLang="en-US" smtClean="0"/>
              <a:t>；</a:t>
            </a:r>
            <a:endParaRPr lang="en-US" altLang="zh-CN" smtClean="0"/>
          </a:p>
          <a:p>
            <a:pPr lvl="1"/>
            <a:r>
              <a:rPr lang="zh-CN" altLang="en-US" smtClean="0"/>
              <a:t>应用：查找、排序、遍历等；</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分治策略</a:t>
            </a:r>
            <a:endParaRPr lang="zh-CN" altLang="en-US"/>
          </a:p>
        </p:txBody>
      </p:sp>
    </p:spTree>
    <p:extLst>
      <p:ext uri="{BB962C8B-B14F-4D97-AF65-F5344CB8AC3E}">
        <p14:creationId xmlns:p14="http://schemas.microsoft.com/office/powerpoint/2010/main" val="36100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pPr marL="0" indent="0">
              <a:buNone/>
            </a:pPr>
            <a:r>
              <a:rPr lang="en-US" altLang="zh-CN"/>
              <a:t>d</a:t>
            </a:r>
            <a:r>
              <a:rPr lang="en-US" altLang="zh-CN" smtClean="0"/>
              <a:t>ef divide_and_conquer(P):</a:t>
            </a:r>
          </a:p>
          <a:p>
            <a:pPr marL="0" indent="0">
              <a:buNone/>
            </a:pPr>
            <a:r>
              <a:rPr lang="en-US" altLang="zh-CN" smtClean="0"/>
              <a:t>	if |P|&lt;=n0:</a:t>
            </a:r>
          </a:p>
          <a:p>
            <a:pPr marL="0" indent="0">
              <a:buNone/>
            </a:pPr>
            <a:r>
              <a:rPr lang="en-US" altLang="zh-CN"/>
              <a:t>	</a:t>
            </a:r>
            <a:r>
              <a:rPr lang="en-US" altLang="zh-CN" smtClean="0"/>
              <a:t>	adhoc(P)</a:t>
            </a:r>
          </a:p>
          <a:p>
            <a:pPr marL="0" indent="0">
              <a:buNone/>
            </a:pPr>
            <a:r>
              <a:rPr lang="en-US" altLang="zh-CN"/>
              <a:t>	</a:t>
            </a:r>
            <a:r>
              <a:rPr lang="en-US" altLang="zh-CN" smtClean="0"/>
              <a:t>	return </a:t>
            </a:r>
          </a:p>
          <a:p>
            <a:pPr marL="0" indent="0">
              <a:buNone/>
            </a:pPr>
            <a:r>
              <a:rPr lang="en-US" altLang="zh-CN"/>
              <a:t>	</a:t>
            </a:r>
            <a:r>
              <a:rPr lang="en-US" altLang="zh-CN" smtClean="0"/>
              <a:t>divide P into smaller subinstances P1,P2,…Pk</a:t>
            </a:r>
          </a:p>
          <a:p>
            <a:pPr marL="0" indent="0">
              <a:buNone/>
            </a:pPr>
            <a:r>
              <a:rPr lang="en-US" altLang="zh-CN"/>
              <a:t>	</a:t>
            </a:r>
            <a:r>
              <a:rPr lang="en-US" altLang="zh-CN" smtClean="0"/>
              <a:t>for i</a:t>
            </a:r>
            <a:r>
              <a:rPr lang="zh-CN" altLang="en-US" smtClean="0"/>
              <a:t> </a:t>
            </a:r>
            <a:r>
              <a:rPr lang="en-US" altLang="zh-CN" smtClean="0"/>
              <a:t>in range(1,k):</a:t>
            </a:r>
          </a:p>
          <a:p>
            <a:pPr marL="0" indent="0">
              <a:buNone/>
            </a:pPr>
            <a:r>
              <a:rPr lang="en-US" altLang="zh-CN" smtClean="0"/>
              <a:t>	</a:t>
            </a:r>
            <a:r>
              <a:rPr lang="en-US" altLang="zh-CN"/>
              <a:t>	</a:t>
            </a:r>
            <a:r>
              <a:rPr lang="en-US" altLang="zh-CN" smtClean="0"/>
              <a:t>yi = </a:t>
            </a:r>
            <a:r>
              <a:rPr lang="en-US" altLang="zh-CN" smtClean="0">
                <a:solidFill>
                  <a:srgbClr val="FF0000"/>
                </a:solidFill>
              </a:rPr>
              <a:t>divide_and_conquer(Pi)</a:t>
            </a:r>
          </a:p>
          <a:p>
            <a:pPr marL="0" indent="0">
              <a:buNone/>
            </a:pPr>
            <a:r>
              <a:rPr lang="en-US" altLang="zh-CN"/>
              <a:t>	</a:t>
            </a:r>
            <a:r>
              <a:rPr lang="en-US" altLang="zh-CN" smtClean="0"/>
              <a:t>return merge(y1,y2,…yk)</a:t>
            </a:r>
          </a:p>
          <a:p>
            <a:pPr marL="0" indent="0">
              <a:buNone/>
            </a:pPr>
            <a:r>
              <a:rPr lang="en-US" altLang="zh-CN"/>
              <a:t>	</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伪代码形式</a:t>
            </a:r>
            <a:endParaRPr lang="zh-CN" altLang="en-US"/>
          </a:p>
        </p:txBody>
      </p:sp>
    </p:spTree>
    <p:extLst>
      <p:ext uri="{BB962C8B-B14F-4D97-AF65-F5344CB8AC3E}">
        <p14:creationId xmlns:p14="http://schemas.microsoft.com/office/powerpoint/2010/main" val="1620080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An optimization </a:t>
            </a:r>
            <a:r>
              <a:rPr lang="en-US" altLang="zh-CN"/>
              <a:t>problem is the problem of finding the best solution from </a:t>
            </a:r>
            <a:r>
              <a:rPr lang="en-US" altLang="zh-CN" smtClean="0"/>
              <a:t>all feasible </a:t>
            </a:r>
            <a:r>
              <a:rPr lang="en-US" altLang="zh-CN"/>
              <a:t>solutions</a:t>
            </a:r>
            <a:r>
              <a:rPr lang="en-US" altLang="zh-CN" smtClean="0"/>
              <a:t>.</a:t>
            </a:r>
          </a:p>
          <a:p>
            <a:r>
              <a:rPr lang="zh-CN" altLang="en-US" smtClean="0"/>
              <a:t>贪心算法</a:t>
            </a:r>
            <a:endParaRPr lang="en-US" altLang="zh-CN" smtClean="0"/>
          </a:p>
          <a:p>
            <a:pPr lvl="1"/>
            <a:r>
              <a:rPr lang="zh-CN" altLang="en-US" smtClean="0"/>
              <a:t>做出当前看来是最好的选择，不从整体最优上加以考虑，它所做出的选择只是局部最优选择。</a:t>
            </a:r>
            <a:endParaRPr lang="en-US" altLang="zh-CN" smtClean="0"/>
          </a:p>
          <a:p>
            <a:pPr lvl="1"/>
            <a:r>
              <a:rPr lang="zh-CN" altLang="en-US"/>
              <a:t>用</a:t>
            </a:r>
            <a:r>
              <a:rPr lang="zh-CN" altLang="en-US" smtClean="0">
                <a:solidFill>
                  <a:srgbClr val="FF0000"/>
                </a:solidFill>
              </a:rPr>
              <a:t>局部最优解</a:t>
            </a:r>
            <a:r>
              <a:rPr lang="zh-CN" altLang="en-US" smtClean="0"/>
              <a:t>代替</a:t>
            </a:r>
            <a:r>
              <a:rPr lang="zh-CN" altLang="en-US" smtClean="0">
                <a:solidFill>
                  <a:srgbClr val="FF0000"/>
                </a:solidFill>
              </a:rPr>
              <a:t>整体最优解</a:t>
            </a:r>
            <a:endParaRPr lang="en-US" altLang="zh-CN" smtClean="0">
              <a:solidFill>
                <a:srgbClr val="FF0000"/>
              </a:solidFill>
            </a:endParaRPr>
          </a:p>
          <a:p>
            <a:pPr lvl="1"/>
            <a:r>
              <a:rPr lang="zh-CN" altLang="en-US" smtClean="0"/>
              <a:t>最短路径、最小生成树、找零钱？</a:t>
            </a:r>
            <a:r>
              <a:rPr lang="en-US" altLang="zh-CN" smtClean="0"/>
              <a:t>…..</a:t>
            </a:r>
          </a:p>
        </p:txBody>
      </p:sp>
      <p:sp>
        <p:nvSpPr>
          <p:cNvPr id="3" name="标题 2"/>
          <p:cNvSpPr>
            <a:spLocks noGrp="1"/>
          </p:cNvSpPr>
          <p:nvPr>
            <p:ph type="title"/>
          </p:nvPr>
        </p:nvSpPr>
        <p:spPr/>
        <p:txBody>
          <a:bodyPr>
            <a:normAutofit fontScale="90000"/>
          </a:bodyPr>
          <a:lstStyle/>
          <a:p>
            <a:r>
              <a:rPr lang="zh-CN" altLang="en-US" smtClean="0"/>
              <a:t>优化问题</a:t>
            </a:r>
            <a:endParaRPr lang="zh-CN" altLang="en-US"/>
          </a:p>
        </p:txBody>
      </p:sp>
    </p:spTree>
    <p:extLst>
      <p:ext uri="{BB962C8B-B14F-4D97-AF65-F5344CB8AC3E}">
        <p14:creationId xmlns:p14="http://schemas.microsoft.com/office/powerpoint/2010/main" val="3442425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09"/>
            <a:ext cx="10736814" cy="841425"/>
          </a:xfrm>
        </p:spPr>
        <p:txBody>
          <a:bodyPr/>
          <a:lstStyle/>
          <a:p>
            <a:r>
              <a:rPr lang="zh-CN" altLang="en-US" smtClean="0"/>
              <a:t>求最少找零硬币数目</a:t>
            </a:r>
            <a:endParaRPr lang="zh-CN" altLang="en-US"/>
          </a:p>
        </p:txBody>
      </p:sp>
      <p:sp>
        <p:nvSpPr>
          <p:cNvPr id="3" name="标题 2"/>
          <p:cNvSpPr>
            <a:spLocks noGrp="1"/>
          </p:cNvSpPr>
          <p:nvPr>
            <p:ph type="title"/>
          </p:nvPr>
        </p:nvSpPr>
        <p:spPr/>
        <p:txBody>
          <a:bodyPr>
            <a:normAutofit fontScale="90000"/>
          </a:bodyPr>
          <a:lstStyle/>
          <a:p>
            <a:r>
              <a:rPr lang="zh-CN" altLang="en-US" smtClean="0"/>
              <a:t>找零钱问题</a:t>
            </a:r>
            <a:r>
              <a:rPr lang="en-US" altLang="zh-CN" smtClean="0"/>
              <a:t>---</a:t>
            </a:r>
            <a:r>
              <a:rPr lang="zh-CN" altLang="en-US" smtClean="0"/>
              <a:t>贪心算法</a:t>
            </a:r>
            <a:endParaRPr lang="zh-CN" altLang="en-US"/>
          </a:p>
        </p:txBody>
      </p:sp>
      <p:sp>
        <p:nvSpPr>
          <p:cNvPr id="5" name="Rectangle 2"/>
          <p:cNvSpPr>
            <a:spLocks noChangeArrowheads="1"/>
          </p:cNvSpPr>
          <p:nvPr/>
        </p:nvSpPr>
        <p:spPr bwMode="auto">
          <a:xfrm>
            <a:off x="1126654" y="1917626"/>
            <a:ext cx="7776864" cy="1754326"/>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greedy(coinValueList, change):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numCoins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numCoins += change // coinValueList[i]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change %= coinValueList[i]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numCoins</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圆角矩形标注 5"/>
          <p:cNvSpPr/>
          <p:nvPr/>
        </p:nvSpPr>
        <p:spPr>
          <a:xfrm>
            <a:off x="5039615" y="4149874"/>
            <a:ext cx="2592288" cy="612648"/>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在特殊硬币体系下失效</a:t>
            </a:r>
            <a:endParaRPr lang="zh-CN" altLang="en-US"/>
          </a:p>
        </p:txBody>
      </p:sp>
      <p:sp>
        <p:nvSpPr>
          <p:cNvPr id="7" name="Rectangle 1"/>
          <p:cNvSpPr>
            <a:spLocks noChangeArrowheads="1"/>
          </p:cNvSpPr>
          <p:nvPr/>
        </p:nvSpPr>
        <p:spPr bwMode="auto">
          <a:xfrm>
            <a:off x="1270670" y="4053810"/>
            <a:ext cx="3600400" cy="923330"/>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clist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amnt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63</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(greedy(clist, amnt))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1270670" y="5229994"/>
            <a:ext cx="401072" cy="446276"/>
          </a:xfrm>
          <a:prstGeom prst="rect">
            <a:avLst/>
          </a:prstGeom>
          <a:solidFill>
            <a:schemeClr val="accent2">
              <a:lumMod val="60000"/>
              <a:lumOff val="40000"/>
            </a:schemeClr>
          </a:solidFill>
        </p:spPr>
        <p:txBody>
          <a:bodyPr wrap="none" rtlCol="0">
            <a:spAutoFit/>
          </a:bodyPr>
          <a:lstStyle/>
          <a:p>
            <a:r>
              <a:rPr lang="en-US" altLang="zh-CN" smtClean="0"/>
              <a:t>6 </a:t>
            </a:r>
            <a:endParaRPr lang="zh-CN" altLang="en-US"/>
          </a:p>
        </p:txBody>
      </p:sp>
      <p:sp>
        <p:nvSpPr>
          <p:cNvPr id="9" name="Rectangle 1"/>
          <p:cNvSpPr>
            <a:spLocks noChangeArrowheads="1"/>
          </p:cNvSpPr>
          <p:nvPr/>
        </p:nvSpPr>
        <p:spPr bwMode="auto">
          <a:xfrm>
            <a:off x="7751390" y="4053810"/>
            <a:ext cx="3600400" cy="923330"/>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clist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25</a:t>
            </a:r>
            <a:r>
              <a:rPr lang="zh-CN" altLang="zh-CN" sz="1800" smtClean="0">
                <a:solidFill>
                  <a:srgbClr val="000000"/>
                </a:solidFill>
                <a:latin typeface="Consolas" pitchFamily="49" charset="0"/>
                <a:ea typeface="宋体" pitchFamily="2" charset="-122"/>
                <a:cs typeface="宋体" pitchFamily="2" charset="-122"/>
              </a:rPr>
              <a:t>,</a:t>
            </a:r>
            <a:r>
              <a:rPr lang="en-US" altLang="zh-CN" sz="1800" smtClean="0">
                <a:solidFill>
                  <a:srgbClr val="0000FF"/>
                </a:solidFill>
                <a:latin typeface="Consolas" pitchFamily="49" charset="0"/>
                <a:ea typeface="宋体" pitchFamily="2" charset="-122"/>
                <a:cs typeface="宋体" pitchFamily="2" charset="-122"/>
              </a:rPr>
              <a:t>21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amnt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63</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(greedy(clist, amnt))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21620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递归解法</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702" y="1053530"/>
            <a:ext cx="6971655" cy="5592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9557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递归算法</a:t>
            </a:r>
            <a:endParaRPr lang="zh-CN" altLang="en-US"/>
          </a:p>
        </p:txBody>
      </p:sp>
      <p:sp>
        <p:nvSpPr>
          <p:cNvPr id="4" name="Rectangle 1"/>
          <p:cNvSpPr>
            <a:spLocks noChangeArrowheads="1"/>
          </p:cNvSpPr>
          <p:nvPr/>
        </p:nvSpPr>
        <p:spPr bwMode="auto">
          <a:xfrm>
            <a:off x="694606" y="1053530"/>
            <a:ext cx="9526117" cy="286232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recMC(coinValueList, change):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minCoins = change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change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&lt;= change]: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numCoins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recMC(coinValueList, change - 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numCoins &lt; minCoins: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minCoins = numCoins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6959302" y="4149874"/>
            <a:ext cx="3932585" cy="1477328"/>
          </a:xfrm>
          <a:prstGeom prst="rect">
            <a:avLst/>
          </a:prstGeom>
        </p:spPr>
        <p:txBody>
          <a:bodyPr wrap="square">
            <a:spAutoFit/>
          </a:bodyPr>
          <a:lstStyle/>
          <a:p>
            <a:r>
              <a:rPr lang="en-US" altLang="zh-CN" sz="1800"/>
              <a:t>6</a:t>
            </a:r>
          </a:p>
          <a:p>
            <a:r>
              <a:rPr lang="en-US" altLang="zh-CN" sz="1800"/>
              <a:t>63</a:t>
            </a:r>
            <a:r>
              <a:rPr lang="zh-CN" altLang="en-US" sz="1800"/>
              <a:t>分钱找零的贪心算法</a:t>
            </a:r>
            <a:r>
              <a:rPr lang="en-US" altLang="zh-CN" sz="1800"/>
              <a:t>: 2.139999999999781e-05</a:t>
            </a:r>
          </a:p>
          <a:p>
            <a:r>
              <a:rPr lang="en-US" altLang="zh-CN" sz="1800"/>
              <a:t>6</a:t>
            </a:r>
          </a:p>
          <a:p>
            <a:r>
              <a:rPr lang="en-US" altLang="zh-CN" sz="1800"/>
              <a:t>63</a:t>
            </a:r>
            <a:r>
              <a:rPr lang="zh-CN" altLang="en-US" sz="1800"/>
              <a:t>分钱找零的递归算法</a:t>
            </a:r>
            <a:r>
              <a:rPr lang="en-US" altLang="zh-CN" sz="1800"/>
              <a:t>: 37.7743945</a:t>
            </a:r>
            <a:endParaRPr lang="zh-CN" altLang="en-US" sz="1800"/>
          </a:p>
        </p:txBody>
      </p:sp>
      <p:sp>
        <p:nvSpPr>
          <p:cNvPr id="6" name="Rectangle 2"/>
          <p:cNvSpPr>
            <a:spLocks noChangeArrowheads="1"/>
          </p:cNvSpPr>
          <p:nvPr/>
        </p:nvSpPr>
        <p:spPr bwMode="auto">
          <a:xfrm>
            <a:off x="694606" y="3861842"/>
            <a:ext cx="6120680" cy="2800767"/>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clist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amnt =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63</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 = time.perf_counter()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(greedy(clist, amnt))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end = time.perf_counter()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"63</a:t>
            </a:r>
            <a:r>
              <a:rPr kumimoji="0" lang="zh-CN" altLang="zh-CN" sz="16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分钱找零的贪心算法</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,end - start)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start = time.perf_counter()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(recMC(clist, amnt))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end = time.perf_counter()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"63</a:t>
            </a:r>
            <a:r>
              <a:rPr kumimoji="0" lang="zh-CN" altLang="zh-CN" sz="1600" b="1" i="0" u="none" strike="noStrike" cap="none" normalizeH="0" baseline="0" smtClean="0">
                <a:ln>
                  <a:noFill/>
                </a:ln>
                <a:solidFill>
                  <a:srgbClr val="008080"/>
                </a:solidFill>
                <a:effectLst/>
                <a:latin typeface="Arial Unicode MS" pitchFamily="34" charset="-122"/>
                <a:ea typeface="Arial Unicode MS" pitchFamily="34" charset="-122"/>
                <a:cs typeface="Arial Unicode MS" pitchFamily="34" charset="-122"/>
              </a:rPr>
              <a:t>分钱找零的递归算法</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,end - start)</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70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14694" y="3299353"/>
            <a:ext cx="4744408" cy="2218673"/>
          </a:xfrm>
        </p:spPr>
        <p:txBody>
          <a:bodyPr>
            <a:normAutofit/>
          </a:bodyPr>
          <a:lstStyle/>
          <a:p>
            <a:r>
              <a:rPr lang="zh-CN" altLang="en-US" sz="2000" smtClean="0"/>
              <a:t>大量冗余计算</a:t>
            </a:r>
            <a:endParaRPr lang="en-US" altLang="zh-CN" sz="2000" smtClean="0"/>
          </a:p>
          <a:p>
            <a:r>
              <a:rPr lang="zh-CN" altLang="en-US" sz="2000" smtClean="0"/>
              <a:t>用全局变量计数递归调用次数</a:t>
            </a:r>
            <a:endParaRPr lang="zh-CN" altLang="en-US" sz="2000"/>
          </a:p>
        </p:txBody>
      </p:sp>
      <p:sp>
        <p:nvSpPr>
          <p:cNvPr id="3" name="标题 2"/>
          <p:cNvSpPr>
            <a:spLocks noGrp="1"/>
          </p:cNvSpPr>
          <p:nvPr>
            <p:ph type="title"/>
          </p:nvPr>
        </p:nvSpPr>
        <p:spPr/>
        <p:txBody>
          <a:bodyPr>
            <a:normAutofit fontScale="90000"/>
          </a:bodyPr>
          <a:lstStyle/>
          <a:p>
            <a:r>
              <a:rPr lang="zh-CN" altLang="en-US" smtClean="0"/>
              <a:t>递归算法性能</a:t>
            </a: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1080028"/>
            <a:ext cx="73247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369" y="3360718"/>
            <a:ext cx="7276471" cy="295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38622" y="4725938"/>
            <a:ext cx="3046412" cy="800219"/>
          </a:xfrm>
          <a:prstGeom prst="rect">
            <a:avLst/>
          </a:prstGeom>
        </p:spPr>
        <p:txBody>
          <a:bodyPr wrap="square">
            <a:spAutoFit/>
          </a:bodyPr>
          <a:lstStyle/>
          <a:p>
            <a:r>
              <a:rPr lang="en-US" altLang="zh-CN" smtClean="0"/>
              <a:t>global </a:t>
            </a:r>
            <a:r>
              <a:rPr lang="en-US" altLang="zh-CN"/>
              <a:t>count</a:t>
            </a:r>
          </a:p>
          <a:p>
            <a:r>
              <a:rPr lang="en-US" altLang="zh-CN" smtClean="0"/>
              <a:t>count </a:t>
            </a:r>
            <a:r>
              <a:rPr lang="en-US" altLang="zh-CN"/>
              <a:t>+= 1</a:t>
            </a:r>
            <a:endParaRPr lang="zh-CN" alt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630" y="0"/>
            <a:ext cx="6353175"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6" name="墨迹 5"/>
              <p14:cNvContentPartPr/>
              <p14:nvPr/>
            </p14:nvContentPartPr>
            <p14:xfrm>
              <a:off x="8637840" y="5951160"/>
              <a:ext cx="127440" cy="178200"/>
            </p14:xfrm>
          </p:contentPart>
        </mc:Choice>
        <mc:Fallback xmlns="">
          <p:pic>
            <p:nvPicPr>
              <p:cNvPr id="6" name="墨迹 5"/>
              <p:cNvPicPr/>
              <p:nvPr/>
            </p:nvPicPr>
            <p:blipFill>
              <a:blip r:embed="rId6"/>
              <a:stretch>
                <a:fillRect/>
              </a:stretch>
            </p:blipFill>
            <p:spPr>
              <a:xfrm>
                <a:off x="8628480" y="5941800"/>
                <a:ext cx="146160" cy="196920"/>
              </a:xfrm>
              <a:prstGeom prst="rect">
                <a:avLst/>
              </a:prstGeom>
            </p:spPr>
          </p:pic>
        </mc:Fallback>
      </mc:AlternateContent>
    </p:spTree>
    <p:extLst>
      <p:ext uri="{BB962C8B-B14F-4D97-AF65-F5344CB8AC3E}">
        <p14:creationId xmlns:p14="http://schemas.microsoft.com/office/powerpoint/2010/main" val="204894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目的：减少重复计算，减少递归调用次数</a:t>
            </a:r>
            <a:endParaRPr lang="en-US" altLang="zh-CN" smtClean="0"/>
          </a:p>
          <a:p>
            <a:r>
              <a:rPr lang="zh-CN" altLang="en-US"/>
              <a:t>用一个表将计算过的中间结果保存起来 ，在计算之前查表</a:t>
            </a:r>
            <a:r>
              <a:rPr lang="zh-CN" altLang="en-US" smtClean="0"/>
              <a:t>看是否已计算</a:t>
            </a:r>
            <a:r>
              <a:rPr lang="zh-CN" altLang="en-US"/>
              <a:t>过 </a:t>
            </a:r>
            <a:endParaRPr lang="en-US" altLang="zh-CN" smtClean="0"/>
          </a:p>
          <a:p>
            <a:pPr lvl="1"/>
            <a:r>
              <a:rPr lang="zh-CN" altLang="en-US"/>
              <a:t>在递归调用之前，先查找表中是否已有部分</a:t>
            </a:r>
            <a:r>
              <a:rPr lang="zh-CN" altLang="en-US" smtClean="0"/>
              <a:t>找零的最优解</a:t>
            </a:r>
            <a:endParaRPr lang="en-US" altLang="zh-CN" smtClean="0"/>
          </a:p>
          <a:p>
            <a:pPr lvl="1"/>
            <a:r>
              <a:rPr lang="zh-CN" altLang="en-US" smtClean="0"/>
              <a:t> </a:t>
            </a:r>
            <a:r>
              <a:rPr lang="zh-CN" altLang="en-US"/>
              <a:t>如果有，直接返回最优解而不进行递归调用 </a:t>
            </a:r>
            <a:endParaRPr lang="en-US" altLang="zh-CN" smtClean="0"/>
          </a:p>
          <a:p>
            <a:pPr lvl="1"/>
            <a:r>
              <a:rPr lang="zh-CN" altLang="en-US" smtClean="0"/>
              <a:t>如果</a:t>
            </a:r>
            <a:r>
              <a:rPr lang="zh-CN" altLang="en-US"/>
              <a:t>没有，才进行递归调用</a:t>
            </a:r>
          </a:p>
        </p:txBody>
      </p:sp>
      <p:sp>
        <p:nvSpPr>
          <p:cNvPr id="3" name="标题 2"/>
          <p:cNvSpPr>
            <a:spLocks noGrp="1"/>
          </p:cNvSpPr>
          <p:nvPr>
            <p:ph type="title"/>
          </p:nvPr>
        </p:nvSpPr>
        <p:spPr/>
        <p:txBody>
          <a:bodyPr>
            <a:normAutofit fontScale="90000"/>
          </a:bodyPr>
          <a:lstStyle/>
          <a:p>
            <a:r>
              <a:rPr lang="zh-CN" altLang="en-US" smtClean="0"/>
              <a:t>备忘录（记忆化</a:t>
            </a:r>
            <a:r>
              <a:rPr lang="en-US" altLang="zh-CN" smtClean="0"/>
              <a:t>/</a:t>
            </a:r>
            <a:r>
              <a:rPr lang="zh-CN" altLang="en-US" smtClean="0"/>
              <a:t>函数值缓存）法</a:t>
            </a:r>
            <a:endParaRPr lang="zh-CN" altLang="en-US"/>
          </a:p>
        </p:txBody>
      </p:sp>
    </p:spTree>
    <p:extLst>
      <p:ext uri="{BB962C8B-B14F-4D97-AF65-F5344CB8AC3E}">
        <p14:creationId xmlns:p14="http://schemas.microsoft.com/office/powerpoint/2010/main" val="3304782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递归算法改进代码</a:t>
            </a:r>
            <a:endParaRPr lang="zh-CN" altLang="en-US"/>
          </a:p>
        </p:txBody>
      </p:sp>
      <p:sp>
        <p:nvSpPr>
          <p:cNvPr id="4" name="Rectangle 1"/>
          <p:cNvSpPr>
            <a:spLocks noChangeArrowheads="1"/>
          </p:cNvSpPr>
          <p:nvPr/>
        </p:nvSpPr>
        <p:spPr bwMode="auto">
          <a:xfrm>
            <a:off x="1049848" y="2133650"/>
            <a:ext cx="9793088" cy="4801314"/>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recDC(coinValueList, change, knownResults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global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count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count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 = change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change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递归基本结束条件</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knownResults[change] = 1 </a:t>
            </a:r>
            <a:r>
              <a:rPr kumimoji="0" lang="zh-CN" altLang="zh-CN" sz="1800" b="0" i="1" u="none" strike="noStrike" cap="none" normalizeH="0" baseline="0" smtClean="0">
                <a:ln>
                  <a:noFill/>
                </a:ln>
                <a:solidFill>
                  <a:srgbClr val="FF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FF0000"/>
                </a:solidFill>
                <a:effectLst/>
                <a:latin typeface="Arial Unicode MS" pitchFamily="34" charset="-122"/>
                <a:ea typeface="Arial Unicode MS" pitchFamily="34" charset="-122"/>
                <a:cs typeface="Arial Unicode MS" pitchFamily="34" charset="-122"/>
              </a:rPr>
              <a:t>记录最优解</a:t>
            </a:r>
            <a:br>
              <a:rPr kumimoji="0" lang="zh-CN" altLang="zh-CN" sz="1800" b="0" i="1" u="none" strike="noStrike" cap="none" normalizeH="0" baseline="0" smtClean="0">
                <a:ln>
                  <a:noFill/>
                </a:ln>
                <a:solidFill>
                  <a:srgbClr val="FF000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FF0000"/>
                </a:solidFill>
                <a:effectLst/>
                <a:latin typeface="Consolas" pitchFamily="49" charset="0"/>
                <a:ea typeface="宋体" pitchFamily="2" charset="-122"/>
                <a:cs typeface="宋体" pitchFamily="2" charset="-122"/>
              </a:rPr>
              <a:t>elif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knownResults[change] &gt; 0:</a:t>
            </a:r>
            <a:b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FF000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knownResults [change]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查表成功，直接用最优解</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&lt;= change]: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numCoins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recDC(coinValueList, change - i, knownResults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numCoins &lt; minCoins: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minCoins = numCoins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找到最优解，记录到表中</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knownResults[change] = minCoins</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6887294" y="2565698"/>
            <a:ext cx="5112568" cy="446276"/>
          </a:xfrm>
          <a:prstGeom prst="rect">
            <a:avLst/>
          </a:prstGeom>
          <a:solidFill>
            <a:schemeClr val="accent2">
              <a:lumMod val="20000"/>
              <a:lumOff val="80000"/>
            </a:schemeClr>
          </a:solidFill>
        </p:spPr>
        <p:txBody>
          <a:bodyPr wrap="square">
            <a:spAutoFit/>
          </a:bodyPr>
          <a:lstStyle/>
          <a:p>
            <a:r>
              <a:rPr lang="zh-CN" altLang="en-US"/>
              <a:t>对</a:t>
            </a:r>
            <a:r>
              <a:rPr lang="en-US" altLang="zh-CN"/>
              <a:t>63</a:t>
            </a:r>
            <a:r>
              <a:rPr lang="zh-CN" altLang="en-US"/>
              <a:t>分兑换硬币问题</a:t>
            </a:r>
            <a:r>
              <a:rPr lang="zh-CN" altLang="en-US" smtClean="0"/>
              <a:t>，</a:t>
            </a:r>
            <a:r>
              <a:rPr lang="en-US" altLang="zh-CN" smtClean="0"/>
              <a:t>221</a:t>
            </a:r>
            <a:r>
              <a:rPr lang="zh-CN" altLang="en-US"/>
              <a:t>次递归调用 </a:t>
            </a:r>
          </a:p>
        </p:txBody>
      </p:sp>
      <p:sp>
        <p:nvSpPr>
          <p:cNvPr id="7" name="Rectangle 1"/>
          <p:cNvSpPr>
            <a:spLocks noChangeArrowheads="1"/>
          </p:cNvSpPr>
          <p:nvPr/>
        </p:nvSpPr>
        <p:spPr bwMode="auto">
          <a:xfrm>
            <a:off x="1486694" y="-26590"/>
            <a:ext cx="7802063" cy="2246769"/>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recMC(coinValueList, change):</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minCoins = change</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change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&lt;= change]:</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numCoins =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recMC(coinValueList, change - i)</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numCoins &lt; minCoins:</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minCoins = numCoins</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4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5040559" y="3357786"/>
            <a:ext cx="6959303" cy="2569934"/>
          </a:xfrm>
          <a:prstGeom prst="rect">
            <a:avLst/>
          </a:prstGeom>
          <a:solidFill>
            <a:schemeClr val="accent5">
              <a:lumMod val="75000"/>
            </a:schemeClr>
          </a:solidFill>
        </p:spPr>
        <p:txBody>
          <a:bodyPr wrap="square">
            <a:spAutoFit/>
          </a:bodyPr>
          <a:lstStyle/>
          <a:p>
            <a:r>
              <a:rPr lang="en-US" altLang="zh-CN"/>
              <a:t>6</a:t>
            </a:r>
          </a:p>
          <a:p>
            <a:r>
              <a:rPr lang="en-US" altLang="zh-CN"/>
              <a:t>63</a:t>
            </a:r>
            <a:r>
              <a:rPr lang="zh-CN" altLang="en-US"/>
              <a:t>分钱找零的贪心算法</a:t>
            </a:r>
            <a:r>
              <a:rPr lang="en-US" altLang="zh-CN"/>
              <a:t>: 2.4699999999999028e-05</a:t>
            </a:r>
          </a:p>
          <a:p>
            <a:r>
              <a:rPr lang="en-US" altLang="zh-CN"/>
              <a:t>6</a:t>
            </a:r>
          </a:p>
          <a:p>
            <a:r>
              <a:rPr lang="en-US" altLang="zh-CN"/>
              <a:t>63</a:t>
            </a:r>
            <a:r>
              <a:rPr lang="zh-CN" altLang="en-US"/>
              <a:t>分钱找零的递归算法</a:t>
            </a:r>
            <a:r>
              <a:rPr lang="en-US" altLang="zh-CN"/>
              <a:t>: 38.746083399999996</a:t>
            </a:r>
          </a:p>
          <a:p>
            <a:r>
              <a:rPr lang="en-US" altLang="zh-CN"/>
              <a:t>6</a:t>
            </a:r>
          </a:p>
          <a:p>
            <a:r>
              <a:rPr lang="en-US" altLang="zh-CN"/>
              <a:t>63</a:t>
            </a:r>
            <a:r>
              <a:rPr lang="zh-CN" altLang="en-US"/>
              <a:t>分钱找零的递归带备忘录算法</a:t>
            </a:r>
            <a:r>
              <a:rPr lang="en-US" altLang="zh-CN"/>
              <a:t>: 0.00011519999999620723</a:t>
            </a:r>
            <a:endParaRPr lang="zh-CN" altLang="en-US"/>
          </a:p>
        </p:txBody>
      </p:sp>
    </p:spTree>
    <p:extLst>
      <p:ext uri="{BB962C8B-B14F-4D97-AF65-F5344CB8AC3E}">
        <p14:creationId xmlns:p14="http://schemas.microsoft.com/office/powerpoint/2010/main" val="56521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递归备忘录法求解斐波那契数列第</a:t>
            </a:r>
            <a:r>
              <a:rPr lang="en-US" altLang="zh-CN" smtClean="0"/>
              <a:t>n</a:t>
            </a:r>
            <a:r>
              <a:rPr lang="zh-CN" altLang="en-US" smtClean="0"/>
              <a:t>个数</a:t>
            </a:r>
            <a:endParaRPr lang="zh-CN" altLang="en-US"/>
          </a:p>
        </p:txBody>
      </p:sp>
      <p:sp>
        <p:nvSpPr>
          <p:cNvPr id="2" name="Rectangle 1"/>
          <p:cNvSpPr>
            <a:spLocks noChangeArrowheads="1"/>
          </p:cNvSpPr>
          <p:nvPr/>
        </p:nvSpPr>
        <p:spPr bwMode="auto">
          <a:xfrm>
            <a:off x="1450691" y="4322491"/>
            <a:ext cx="4320479" cy="923330"/>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8</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(m+1)</a:t>
            </a:r>
            <a:endParaRPr kumimoji="0" lang="en-US"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(fibwithmemo(m,lst))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1630710" y="5654928"/>
            <a:ext cx="482824" cy="446276"/>
          </a:xfrm>
          <a:prstGeom prst="rect">
            <a:avLst/>
          </a:prstGeom>
          <a:solidFill>
            <a:schemeClr val="accent2">
              <a:lumMod val="60000"/>
              <a:lumOff val="40000"/>
            </a:schemeClr>
          </a:solidFill>
        </p:spPr>
        <p:txBody>
          <a:bodyPr wrap="none" rtlCol="0">
            <a:spAutoFit/>
          </a:bodyPr>
          <a:lstStyle/>
          <a:p>
            <a:r>
              <a:rPr lang="en-US" altLang="zh-CN" smtClean="0"/>
              <a:t>34</a:t>
            </a:r>
            <a:endParaRPr lang="zh-CN" altLang="en-US"/>
          </a:p>
        </p:txBody>
      </p:sp>
      <p:sp>
        <p:nvSpPr>
          <p:cNvPr id="6" name="Rectangle 1"/>
          <p:cNvSpPr>
            <a:spLocks noChangeArrowheads="1"/>
          </p:cNvSpPr>
          <p:nvPr/>
        </p:nvSpPr>
        <p:spPr bwMode="auto">
          <a:xfrm>
            <a:off x="1078222" y="1402377"/>
            <a:ext cx="993710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fibwithmemo(n, 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lst[n]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lst[n]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lst[n] =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fibwithmemo(n-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lst) + fibwithmemo(n-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lst[n]</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5944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solidFill>
                  <a:srgbClr val="FF0000"/>
                </a:solidFill>
              </a:rPr>
              <a:t>用</a:t>
            </a:r>
            <a:r>
              <a:rPr lang="zh-CN" altLang="en-US">
                <a:solidFill>
                  <a:srgbClr val="FF0000"/>
                </a:solidFill>
              </a:rPr>
              <a:t>递归</a:t>
            </a:r>
            <a:r>
              <a:rPr lang="zh-CN" altLang="en-US" smtClean="0">
                <a:solidFill>
                  <a:srgbClr val="FF0000"/>
                </a:solidFill>
              </a:rPr>
              <a:t>的方法定义解决问题的方法</a:t>
            </a:r>
            <a:endParaRPr lang="en-US" altLang="zh-CN" smtClean="0">
              <a:solidFill>
                <a:srgbClr val="FF0000"/>
              </a:solidFill>
            </a:endParaRPr>
          </a:p>
          <a:p>
            <a:pPr lvl="1"/>
            <a:r>
              <a:rPr lang="zh-CN" altLang="en-US" smtClean="0"/>
              <a:t>设计递归算法（一种算法设计模式）</a:t>
            </a:r>
            <a:endParaRPr lang="en-US" altLang="zh-CN" smtClean="0"/>
          </a:p>
          <a:p>
            <a:pPr lvl="1"/>
            <a:r>
              <a:rPr lang="zh-CN" altLang="en-US" smtClean="0"/>
              <a:t>分析递归</a:t>
            </a:r>
            <a:r>
              <a:rPr lang="zh-CN" altLang="en-US"/>
              <a:t>算法</a:t>
            </a:r>
            <a:r>
              <a:rPr lang="zh-CN" altLang="en-US" smtClean="0"/>
              <a:t>的性能，改进</a:t>
            </a:r>
            <a:endParaRPr lang="en-US" altLang="zh-CN" smtClean="0"/>
          </a:p>
          <a:p>
            <a:r>
              <a:rPr lang="zh-CN" altLang="en-US" smtClean="0"/>
              <a:t>用</a:t>
            </a:r>
            <a:r>
              <a:rPr lang="zh-CN" altLang="en-US"/>
              <a:t>递归的</a:t>
            </a:r>
            <a:r>
              <a:rPr lang="zh-CN" altLang="en-US" smtClean="0"/>
              <a:t>方法定义数据结构</a:t>
            </a:r>
            <a:endParaRPr lang="en-US" altLang="zh-CN" smtClean="0"/>
          </a:p>
          <a:p>
            <a:pPr lvl="1"/>
            <a:r>
              <a:rPr lang="zh-CN" altLang="en-US" smtClean="0"/>
              <a:t>对逻辑结构的递归定义</a:t>
            </a:r>
            <a:endParaRPr lang="en-US" altLang="zh-CN" smtClean="0"/>
          </a:p>
          <a:p>
            <a:pPr lvl="1"/>
            <a:r>
              <a:rPr lang="zh-CN" altLang="en-US" smtClean="0"/>
              <a:t>对存储结构的递归定义</a:t>
            </a:r>
            <a:endParaRPr lang="en-US" altLang="zh-CN" smtClean="0"/>
          </a:p>
          <a:p>
            <a:pPr lvl="1"/>
            <a:r>
              <a:rPr lang="zh-CN" altLang="en-US" smtClean="0"/>
              <a:t>对递归数据结构进行递归操作</a:t>
            </a:r>
            <a:endParaRPr lang="zh-CN" altLang="en-US"/>
          </a:p>
        </p:txBody>
      </p:sp>
      <p:sp>
        <p:nvSpPr>
          <p:cNvPr id="3" name="标题 2"/>
          <p:cNvSpPr>
            <a:spLocks noGrp="1"/>
          </p:cNvSpPr>
          <p:nvPr>
            <p:ph type="title"/>
          </p:nvPr>
        </p:nvSpPr>
        <p:spPr/>
        <p:txBody>
          <a:bodyPr>
            <a:normAutofit fontScale="90000"/>
          </a:bodyPr>
          <a:lstStyle/>
          <a:p>
            <a:r>
              <a:rPr lang="zh-CN" altLang="en-US" smtClean="0"/>
              <a:t>计算机中的递归</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134" y="1845618"/>
            <a:ext cx="6050980" cy="3387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517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zh-CN" altLang="en-US" smtClean="0"/>
              <a:t>递归</a:t>
            </a:r>
            <a:r>
              <a:rPr lang="zh-CN" altLang="en-US"/>
              <a:t>方法，采用的是</a:t>
            </a:r>
            <a:r>
              <a:rPr lang="zh-CN" altLang="en-US">
                <a:solidFill>
                  <a:srgbClr val="FF0000"/>
                </a:solidFill>
              </a:rPr>
              <a:t>自顶向下</a:t>
            </a:r>
            <a:r>
              <a:rPr lang="zh-CN" altLang="en-US"/>
              <a:t>的思想，拆分为若干子问题，但是造成了子问题的重复求解。</a:t>
            </a:r>
          </a:p>
          <a:p>
            <a:r>
              <a:rPr lang="zh-CN" altLang="en-US"/>
              <a:t>备忘录方法，采用的也是</a:t>
            </a:r>
            <a:r>
              <a:rPr lang="zh-CN" altLang="en-US">
                <a:solidFill>
                  <a:srgbClr val="FF0000"/>
                </a:solidFill>
              </a:rPr>
              <a:t>自顶向下</a:t>
            </a:r>
            <a:r>
              <a:rPr lang="zh-CN" altLang="en-US"/>
              <a:t>的思想，但是该方法维护了一个记录子问题解的表</a:t>
            </a:r>
            <a:r>
              <a:rPr lang="zh-CN" altLang="en-US" smtClean="0"/>
              <a:t>，从而避免</a:t>
            </a:r>
            <a:r>
              <a:rPr lang="zh-CN" altLang="en-US"/>
              <a:t>了子问题的重复求解</a:t>
            </a:r>
            <a:r>
              <a:rPr lang="zh-CN" altLang="en-US" smtClean="0"/>
              <a:t>。</a:t>
            </a:r>
            <a:endParaRPr lang="en-US" altLang="zh-CN" smtClean="0"/>
          </a:p>
          <a:p>
            <a:r>
              <a:rPr lang="zh-CN" altLang="en-US" smtClean="0"/>
              <a:t>动态规划</a:t>
            </a:r>
            <a:r>
              <a:rPr lang="zh-CN" altLang="en-US"/>
              <a:t>的基本思想是，将原问题拆分为若干子问题，</a:t>
            </a:r>
            <a:r>
              <a:rPr lang="zh-CN" altLang="en-US">
                <a:solidFill>
                  <a:srgbClr val="FF0000"/>
                </a:solidFill>
              </a:rPr>
              <a:t>自底向上</a:t>
            </a:r>
            <a:r>
              <a:rPr lang="zh-CN" altLang="en-US"/>
              <a:t>的求解。总是充分利用重叠子问题，即每个子问题只解一次，把解保存在一个表中，巧妙的避免了子问题的重复求解。</a:t>
            </a:r>
          </a:p>
          <a:p>
            <a:endParaRPr lang="zh-CN" altLang="en-US"/>
          </a:p>
        </p:txBody>
      </p:sp>
      <p:sp>
        <p:nvSpPr>
          <p:cNvPr id="3" name="标题 2"/>
          <p:cNvSpPr>
            <a:spLocks noGrp="1"/>
          </p:cNvSpPr>
          <p:nvPr>
            <p:ph type="title"/>
          </p:nvPr>
        </p:nvSpPr>
        <p:spPr/>
        <p:txBody>
          <a:bodyPr>
            <a:normAutofit fontScale="90000"/>
          </a:bodyPr>
          <a:lstStyle/>
          <a:p>
            <a:r>
              <a:rPr lang="zh-CN" altLang="en-US" smtClean="0"/>
              <a:t>动态规划法</a:t>
            </a:r>
            <a:endParaRPr lang="zh-CN" altLang="en-US"/>
          </a:p>
        </p:txBody>
      </p:sp>
    </p:spTree>
    <p:extLst>
      <p:ext uri="{BB962C8B-B14F-4D97-AF65-F5344CB8AC3E}">
        <p14:creationId xmlns:p14="http://schemas.microsoft.com/office/powerpoint/2010/main" val="570237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动态规划算法</a:t>
            </a:r>
            <a:endParaRPr lang="zh-CN" altLang="en-US"/>
          </a:p>
        </p:txBody>
      </p:sp>
      <p:sp>
        <p:nvSpPr>
          <p:cNvPr id="4" name="Rectangle 1"/>
          <p:cNvSpPr>
            <a:spLocks noChangeArrowheads="1"/>
          </p:cNvSpPr>
          <p:nvPr/>
        </p:nvSpPr>
        <p:spPr bwMode="auto">
          <a:xfrm>
            <a:off x="766614" y="3573810"/>
            <a:ext cx="8590013" cy="3139321"/>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dpMakeChange1(coinValueList, change, minCoins):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cents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(change+</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coinCount = cents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1"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初始化一个最大值</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对当前</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cents</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，依次减去每个硬币，查表获得最少硬币数，</a:t>
            </a:r>
            <a:endPar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i="1">
                <a:solidFill>
                  <a:srgbClr val="808080"/>
                </a:solidFill>
                <a:latin typeface="Arial Unicode MS" pitchFamily="34" charset="-122"/>
                <a:ea typeface="Arial Unicode MS" pitchFamily="34" charset="-122"/>
                <a:cs typeface="Arial Unicode MS" pitchFamily="34" charset="-122"/>
              </a:rPr>
              <a:t> </a:t>
            </a:r>
            <a:r>
              <a:rPr lang="en-US" altLang="zh-CN" sz="1800" i="1" smtClean="0">
                <a:solidFill>
                  <a:srgbClr val="808080"/>
                </a:solidFill>
                <a:latin typeface="Arial Unicode MS" pitchFamily="34" charset="-122"/>
                <a:ea typeface="Arial Unicode MS" pitchFamily="34" charset="-122"/>
                <a:cs typeface="Arial Unicode MS" pitchFamily="34" charset="-122"/>
              </a:rPr>
              <a:t>             #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得到最小硬币数</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coinCount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，并记录在</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minCoins</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中</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&lt;= cents]: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minCoins[cents - 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&lt; coinCount: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coinCount = minCoins[cents - 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minCoins[cents] = coinCount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minCoins[change]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910123234"/>
              </p:ext>
            </p:extLst>
          </p:nvPr>
        </p:nvGraphicFramePr>
        <p:xfrm>
          <a:off x="910630" y="2563131"/>
          <a:ext cx="8775012" cy="883920"/>
        </p:xfrm>
        <a:graphic>
          <a:graphicData uri="http://schemas.openxmlformats.org/drawingml/2006/table">
            <a:tbl>
              <a:tblPr firstRow="1" bandRow="1">
                <a:tableStyleId>{5940675A-B579-460E-94D1-54222C63F5DA}</a:tableStyleId>
              </a:tblPr>
              <a:tblGrid>
                <a:gridCol w="1325317"/>
                <a:gridCol w="677245"/>
                <a:gridCol w="677245"/>
                <a:gridCol w="677245"/>
                <a:gridCol w="677245"/>
                <a:gridCol w="677245"/>
                <a:gridCol w="677245"/>
                <a:gridCol w="677245"/>
                <a:gridCol w="677245"/>
                <a:gridCol w="677245"/>
                <a:gridCol w="677245"/>
                <a:gridCol w="677245"/>
              </a:tblGrid>
              <a:tr h="370840">
                <a:tc>
                  <a:txBody>
                    <a:bodyPr/>
                    <a:lstStyle/>
                    <a:p>
                      <a:r>
                        <a:rPr lang="en-US" altLang="zh-CN" smtClean="0"/>
                        <a:t>cents</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5</a:t>
                      </a:r>
                      <a:endParaRPr lang="zh-CN" altLang="en-US"/>
                    </a:p>
                  </a:txBody>
                  <a:tcPr/>
                </a:tc>
                <a:tc>
                  <a:txBody>
                    <a:bodyPr/>
                    <a:lstStyle/>
                    <a:p>
                      <a:r>
                        <a:rPr lang="en-US" altLang="zh-CN" smtClean="0"/>
                        <a:t>6</a:t>
                      </a:r>
                      <a:endParaRPr lang="zh-CN" altLang="en-US"/>
                    </a:p>
                  </a:txBody>
                  <a:tcPr/>
                </a:tc>
                <a:tc>
                  <a:txBody>
                    <a:bodyPr/>
                    <a:lstStyle/>
                    <a:p>
                      <a:r>
                        <a:rPr lang="en-US" altLang="zh-CN" smtClean="0"/>
                        <a:t>7</a:t>
                      </a:r>
                      <a:endParaRPr lang="zh-CN" altLang="en-US"/>
                    </a:p>
                  </a:txBody>
                  <a:tcPr/>
                </a:tc>
                <a:tc>
                  <a:txBody>
                    <a:bodyPr/>
                    <a:lstStyle/>
                    <a:p>
                      <a:r>
                        <a:rPr lang="en-US" altLang="zh-CN" smtClean="0"/>
                        <a:t>8</a:t>
                      </a:r>
                      <a:endParaRPr lang="zh-CN" altLang="en-US"/>
                    </a:p>
                  </a:txBody>
                  <a:tcPr/>
                </a:tc>
                <a:tc>
                  <a:txBody>
                    <a:bodyPr/>
                    <a:lstStyle/>
                    <a:p>
                      <a:r>
                        <a:rPr lang="en-US" altLang="zh-CN" smtClean="0"/>
                        <a:t>9</a:t>
                      </a:r>
                      <a:endParaRPr lang="zh-CN" altLang="en-US"/>
                    </a:p>
                  </a:txBody>
                  <a:tcPr/>
                </a:tc>
                <a:tc>
                  <a:txBody>
                    <a:bodyPr/>
                    <a:lstStyle/>
                    <a:p>
                      <a:r>
                        <a:rPr lang="en-US" altLang="zh-CN" smtClean="0"/>
                        <a:t>10</a:t>
                      </a:r>
                      <a:endParaRPr lang="zh-CN" altLang="en-US"/>
                    </a:p>
                  </a:txBody>
                  <a:tcPr/>
                </a:tc>
                <a:tc>
                  <a:txBody>
                    <a:bodyPr/>
                    <a:lstStyle/>
                    <a:p>
                      <a:r>
                        <a:rPr lang="en-US" altLang="zh-CN" smtClean="0"/>
                        <a:t>11</a:t>
                      </a:r>
                      <a:endParaRPr lang="zh-CN" altLang="en-US"/>
                    </a:p>
                  </a:txBody>
                  <a:tcPr/>
                </a:tc>
              </a:tr>
              <a:tr h="370840">
                <a:tc>
                  <a:txBody>
                    <a:bodyPr/>
                    <a:lstStyle/>
                    <a:p>
                      <a:r>
                        <a:rPr lang="en-US" altLang="zh-CN" smtClean="0"/>
                        <a:t>minCoins</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5</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45" y="837506"/>
            <a:ext cx="77247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65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动态规划法改进</a:t>
            </a:r>
            <a:endParaRPr lang="zh-CN" altLang="en-US"/>
          </a:p>
        </p:txBody>
      </p:sp>
      <p:sp>
        <p:nvSpPr>
          <p:cNvPr id="5" name="Rectangle 1"/>
          <p:cNvSpPr>
            <a:spLocks noChangeArrowheads="1"/>
          </p:cNvSpPr>
          <p:nvPr/>
        </p:nvSpPr>
        <p:spPr bwMode="auto">
          <a:xfrm>
            <a:off x="118542" y="1053530"/>
            <a:ext cx="9649072" cy="369331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dpMakeChange2(coinValueList, change, minCoins, coinsUsed):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cents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(change+</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coinCount = cents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初始化一个最大值</a:t>
            </a:r>
            <a:endParaRPr kumimoji="0" lang="en-US"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endParaRPr>
          </a:p>
          <a:p>
            <a:pPr lvl="0" defTabSz="914400" fontAlgn="base">
              <a:spcBef>
                <a:spcPct val="0"/>
              </a:spcBef>
              <a:spcAft>
                <a:spcPct val="0"/>
              </a:spcAft>
            </a:pPr>
            <a:r>
              <a:rPr lang="en-US" altLang="zh-CN" sz="1800" i="1">
                <a:solidFill>
                  <a:srgbClr val="FF0000"/>
                </a:solidFill>
                <a:latin typeface="Arial Unicode MS" pitchFamily="34" charset="-122"/>
                <a:ea typeface="Arial Unicode MS" pitchFamily="34" charset="-122"/>
                <a:cs typeface="Arial Unicode MS" pitchFamily="34" charset="-122"/>
              </a:rPr>
              <a:t> </a:t>
            </a:r>
            <a:r>
              <a:rPr lang="en-US" altLang="zh-CN" sz="1800" i="1" smtClean="0">
                <a:solidFill>
                  <a:srgbClr val="FF0000"/>
                </a:solidFill>
                <a:latin typeface="Arial Unicode MS" pitchFamily="34" charset="-122"/>
                <a:ea typeface="Arial Unicode MS" pitchFamily="34" charset="-122"/>
                <a:cs typeface="Arial Unicode MS" pitchFamily="34" charset="-122"/>
              </a:rPr>
              <a:t>      </a:t>
            </a:r>
            <a:r>
              <a:rPr kumimoji="0" lang="zh-CN" altLang="zh-CN" sz="1800" b="0" i="1" u="none" strike="noStrike" cap="none" normalizeH="0" baseline="0" smtClean="0">
                <a:ln>
                  <a:noFill/>
                </a:ln>
                <a:solidFill>
                  <a:srgbClr val="FF000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newcoin = 1</a:t>
            </a:r>
            <a:r>
              <a:rPr kumimoji="0" lang="en-US"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 # </a:t>
            </a:r>
            <a:r>
              <a:rPr kumimoji="0" lang="zh-CN" altLang="en-US"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增加的硬币</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对当前</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cents</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，依次减去每个硬币，查表获得最少硬币数，并记录其最少硬币数</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coinValueList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 &lt;= cents]:</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minCoins[cents - 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&lt; coinCount: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coinCount = minCoins[cents - 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newcoin = j</a:t>
            </a:r>
            <a:r>
              <a:rPr kumimoji="0" lang="en-US"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  </a:t>
            </a:r>
            <a:r>
              <a:rPr lang="en-US" altLang="zh-CN" sz="1800">
                <a:solidFill>
                  <a:srgbClr val="FF0000"/>
                </a:solidFill>
                <a:latin typeface="Consolas" pitchFamily="49" charset="0"/>
                <a:ea typeface="宋体" pitchFamily="2" charset="-122"/>
                <a:cs typeface="宋体" pitchFamily="2" charset="-122"/>
              </a:rPr>
              <a:t># </a:t>
            </a:r>
            <a:r>
              <a:rPr lang="zh-CN" altLang="en-US" sz="1800">
                <a:solidFill>
                  <a:srgbClr val="FF0000"/>
                </a:solidFill>
                <a:latin typeface="Consolas" pitchFamily="49" charset="0"/>
                <a:ea typeface="宋体" pitchFamily="2" charset="-122"/>
                <a:cs typeface="宋体" pitchFamily="2" charset="-122"/>
              </a:rPr>
              <a:t>增加的</a:t>
            </a:r>
            <a:r>
              <a:rPr lang="zh-CN" altLang="en-US" sz="1800" smtClean="0">
                <a:solidFill>
                  <a:srgbClr val="FF0000"/>
                </a:solidFill>
                <a:latin typeface="Consolas" pitchFamily="49" charset="0"/>
                <a:ea typeface="宋体" pitchFamily="2" charset="-122"/>
                <a:cs typeface="宋体" pitchFamily="2" charset="-122"/>
              </a:rPr>
              <a:t>硬币</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minCoins[cents] = coinCount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coinsUsed[cents] = newcoin</a:t>
            </a:r>
            <a:b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minCoins[change]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527749439"/>
              </p:ext>
            </p:extLst>
          </p:nvPr>
        </p:nvGraphicFramePr>
        <p:xfrm>
          <a:off x="190551" y="5229994"/>
          <a:ext cx="11377074" cy="863539"/>
        </p:xfrm>
        <a:graphic>
          <a:graphicData uri="http://schemas.openxmlformats.org/drawingml/2006/table">
            <a:tbl>
              <a:tblPr firstRow="1" firstCol="1" bandRow="1">
                <a:tableStyleId>{5940675A-B579-460E-94D1-54222C63F5DA}</a:tableStyleId>
              </a:tblPr>
              <a:tblGrid>
                <a:gridCol w="1188338"/>
                <a:gridCol w="348324"/>
                <a:gridCol w="348324"/>
                <a:gridCol w="348324"/>
                <a:gridCol w="348324"/>
                <a:gridCol w="348324"/>
                <a:gridCol w="348324"/>
                <a:gridCol w="348324"/>
                <a:gridCol w="348324"/>
                <a:gridCol w="462634"/>
                <a:gridCol w="462634"/>
                <a:gridCol w="462634"/>
                <a:gridCol w="462634"/>
                <a:gridCol w="462634"/>
                <a:gridCol w="462634"/>
                <a:gridCol w="462634"/>
                <a:gridCol w="462634"/>
                <a:gridCol w="462634"/>
                <a:gridCol w="462634"/>
                <a:gridCol w="462634"/>
                <a:gridCol w="462634"/>
                <a:gridCol w="462634"/>
                <a:gridCol w="462634"/>
                <a:gridCol w="462634"/>
                <a:gridCol w="462634"/>
              </a:tblGrid>
              <a:tr h="314899">
                <a:tc>
                  <a:txBody>
                    <a:bodyPr/>
                    <a:lstStyle/>
                    <a:p>
                      <a:pPr marL="0" marR="0" indent="0" algn="just" defTabSz="586060" rtl="0" eaLnBrk="1" fontAlgn="auto" latinLnBrk="0" hangingPunct="1">
                        <a:lnSpc>
                          <a:spcPct val="100000"/>
                        </a:lnSpc>
                        <a:spcBef>
                          <a:spcPts val="0"/>
                        </a:spcBef>
                        <a:spcAft>
                          <a:spcPts val="0"/>
                        </a:spcAft>
                        <a:buClrTx/>
                        <a:buSzTx/>
                        <a:buFontTx/>
                        <a:buNone/>
                        <a:tabLst/>
                        <a:defRPr/>
                      </a:pPr>
                      <a:r>
                        <a:rPr lang="en-US" altLang="zh-CN" sz="1800" smtClean="0"/>
                        <a:t>cents</a:t>
                      </a:r>
                      <a:endParaRPr lang="zh-CN" altLang="en-US" sz="1800" smtClean="0"/>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6</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7</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8</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9</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10</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effectLst/>
                        </a:rPr>
                        <a:t>11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14</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15</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effectLst/>
                        </a:rPr>
                        <a:t>16</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17</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18</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19</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24</a:t>
                      </a:r>
                      <a:endParaRPr lang="zh-CN" sz="1800" kern="100">
                        <a:solidFill>
                          <a:srgbClr val="FF0000"/>
                        </a:solidFill>
                        <a:effectLst/>
                        <a:latin typeface="Calibri"/>
                        <a:ea typeface="宋体"/>
                        <a:cs typeface="Times New Roman"/>
                      </a:endParaRPr>
                    </a:p>
                  </a:txBody>
                  <a:tcPr marL="68580" marR="68580" marT="0" marB="0"/>
                </a:tc>
              </a:tr>
              <a:tr h="234299">
                <a:tc>
                  <a:txBody>
                    <a:bodyPr/>
                    <a:lstStyle/>
                    <a:p>
                      <a:pPr marL="0" marR="0" indent="0" algn="just" defTabSz="586060" rtl="0" eaLnBrk="1" fontAlgn="auto" latinLnBrk="0" hangingPunct="1">
                        <a:lnSpc>
                          <a:spcPct val="100000"/>
                        </a:lnSpc>
                        <a:spcBef>
                          <a:spcPts val="0"/>
                        </a:spcBef>
                        <a:spcAft>
                          <a:spcPts val="0"/>
                        </a:spcAft>
                        <a:buClrTx/>
                        <a:buSzTx/>
                        <a:buFontTx/>
                        <a:buNone/>
                        <a:tabLst/>
                        <a:defRPr/>
                      </a:pPr>
                      <a:r>
                        <a:rPr lang="en-US" altLang="zh-CN" sz="1800" smtClean="0"/>
                        <a:t>minCoins</a:t>
                      </a:r>
                      <a:endParaRPr lang="zh-CN" altLang="en-US" sz="1800" smtClean="0"/>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6</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 </a:t>
                      </a:r>
                      <a:r>
                        <a:rPr lang="en-US" sz="1800" kern="100" smtClean="0">
                          <a:solidFill>
                            <a:srgbClr val="FF0000"/>
                          </a:solidFill>
                          <a:effectLst/>
                        </a:rPr>
                        <a:t>4</a:t>
                      </a:r>
                      <a:endParaRPr lang="zh-CN" sz="1800" kern="100">
                        <a:solidFill>
                          <a:srgbClr val="FF0000"/>
                        </a:solidFill>
                        <a:effectLst/>
                        <a:latin typeface="Calibri"/>
                        <a:ea typeface="宋体"/>
                        <a:cs typeface="Times New Roman"/>
                      </a:endParaRPr>
                    </a:p>
                  </a:txBody>
                  <a:tcPr marL="68580" marR="68580" marT="0" marB="0"/>
                </a:tc>
              </a:tr>
              <a:tr h="234299">
                <a:tc>
                  <a:txBody>
                    <a:bodyPr/>
                    <a:lstStyle/>
                    <a:p>
                      <a:pPr marL="0" marR="0" indent="0" algn="just" defTabSz="586060" rtl="0" eaLnBrk="1" fontAlgn="auto" latinLnBrk="0" hangingPunct="1">
                        <a:lnSpc>
                          <a:spcPct val="100000"/>
                        </a:lnSpc>
                        <a:spcBef>
                          <a:spcPts val="0"/>
                        </a:spcBef>
                        <a:spcAft>
                          <a:spcPts val="0"/>
                        </a:spcAft>
                        <a:buClrTx/>
                        <a:buSzTx/>
                        <a:buFontTx/>
                        <a:buNone/>
                        <a:tabLst/>
                        <a:defRPr/>
                      </a:pPr>
                      <a:r>
                        <a:rPr lang="en-US" altLang="zh-CN" sz="1800" smtClean="0"/>
                        <a:t>coinUsed</a:t>
                      </a:r>
                      <a:endParaRPr lang="zh-CN" altLang="en-US" sz="1800" smtClean="0"/>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10</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5</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21</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1</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solidFill>
                            <a:srgbClr val="FF0000"/>
                          </a:solidFill>
                          <a:effectLst/>
                        </a:rPr>
                        <a:t>1</a:t>
                      </a:r>
                      <a:endParaRPr lang="zh-CN" sz="18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800" kern="100">
                          <a:effectLst/>
                        </a:rPr>
                        <a:t> </a:t>
                      </a:r>
                      <a:r>
                        <a:rPr lang="en-US" sz="1800" kern="100" smtClean="0">
                          <a:solidFill>
                            <a:srgbClr val="FF0000"/>
                          </a:solidFill>
                          <a:effectLst/>
                        </a:rPr>
                        <a:t>1</a:t>
                      </a:r>
                      <a:endParaRPr lang="zh-CN" sz="1800" kern="100">
                        <a:solidFill>
                          <a:srgbClr val="FF0000"/>
                        </a:solidFill>
                        <a:effectLst/>
                        <a:latin typeface="Calibri"/>
                        <a:ea typeface="宋体"/>
                        <a:cs typeface="Times New Roman"/>
                      </a:endParaRPr>
                    </a:p>
                  </a:txBody>
                  <a:tcPr marL="68580" marR="68580" marT="0" marB="0"/>
                </a:tc>
              </a:tr>
            </a:tbl>
          </a:graphicData>
        </a:graphic>
      </p:graphicFrame>
      <p:sp>
        <p:nvSpPr>
          <p:cNvPr id="2" name="Rectangle 1"/>
          <p:cNvSpPr>
            <a:spLocks noChangeArrowheads="1"/>
          </p:cNvSpPr>
          <p:nvPr/>
        </p:nvSpPr>
        <p:spPr bwMode="auto">
          <a:xfrm>
            <a:off x="7084289" y="2992523"/>
            <a:ext cx="5106124" cy="1815882"/>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clist =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5</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10</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21</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25</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amnt =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24</a:t>
            </a:r>
            <a:b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coins =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(amnt+</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coinsUsed =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(amnt + </a:t>
            </a:r>
            <a:r>
              <a:rPr kumimoji="0" lang="zh-CN" altLang="zh-CN" sz="14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(dpMakeChange2(clist, amnt, coins,coinsUsed))</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(coins)</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(coinsUsed)</a:t>
            </a:r>
            <a:b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400" b="0" i="0" u="none" strike="noStrike" cap="none" normalizeH="0" baseline="0" smtClean="0">
                <a:ln>
                  <a:noFill/>
                </a:ln>
                <a:solidFill>
                  <a:srgbClr val="000000"/>
                </a:solidFill>
                <a:effectLst/>
                <a:latin typeface="Consolas" pitchFamily="49" charset="0"/>
                <a:ea typeface="宋体" pitchFamily="2" charset="-122"/>
                <a:cs typeface="宋体" pitchFamily="2" charset="-122"/>
              </a:rPr>
              <a:t>printCoins(coins,coinsUsed,amnt)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2144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博物馆大盗问题</a:t>
            </a:r>
            <a:endParaRPr lang="zh-CN" altLang="en-US"/>
          </a:p>
        </p:txBody>
      </p:sp>
      <p:sp>
        <p:nvSpPr>
          <p:cNvPr id="4" name="矩形 3"/>
          <p:cNvSpPr/>
          <p:nvPr/>
        </p:nvSpPr>
        <p:spPr>
          <a:xfrm>
            <a:off x="9119542" y="246633"/>
            <a:ext cx="1821332" cy="461665"/>
          </a:xfrm>
          <a:prstGeom prst="rect">
            <a:avLst/>
          </a:prstGeom>
        </p:spPr>
        <p:txBody>
          <a:bodyPr wrap="none">
            <a:spAutoFit/>
          </a:bodyPr>
          <a:lstStyle/>
          <a:p>
            <a:r>
              <a:rPr lang="en-US" altLang="zh-CN" sz="2400"/>
              <a:t>0-1</a:t>
            </a:r>
            <a:r>
              <a:rPr lang="zh-CN" altLang="en-US" sz="2400"/>
              <a:t>背包问题</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70" y="1125538"/>
            <a:ext cx="76295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01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910630" y="1053530"/>
                <a:ext cx="10736814" cy="4868199"/>
              </a:xfrm>
            </p:spPr>
            <p:txBody>
              <a:bodyPr>
                <a:normAutofit fontScale="92500" lnSpcReduction="10000"/>
              </a:bodyPr>
              <a:lstStyle/>
              <a:p>
                <a:r>
                  <a:rPr lang="en-US" altLang="zh-CN" smtClean="0"/>
                  <a:t>m</a:t>
                </a:r>
                <a:r>
                  <a:rPr lang="en-US" altLang="zh-CN"/>
                  <a:t>( i, W) </a:t>
                </a:r>
                <a:r>
                  <a:rPr lang="zh-CN" altLang="en-US"/>
                  <a:t>记为： </a:t>
                </a:r>
                <a:endParaRPr lang="en-US" altLang="zh-CN" smtClean="0"/>
              </a:p>
              <a:p>
                <a:pPr marL="0" indent="0">
                  <a:buNone/>
                </a:pPr>
                <a:r>
                  <a:rPr lang="zh-CN" altLang="en-US" smtClean="0"/>
                  <a:t>前</a:t>
                </a:r>
                <a:r>
                  <a:rPr lang="en-US" altLang="zh-CN">
                    <a:solidFill>
                      <a:srgbClr val="FF0000"/>
                    </a:solidFill>
                  </a:rPr>
                  <a:t>i(1&lt;=i&lt;=5)</a:t>
                </a:r>
                <a:r>
                  <a:rPr lang="zh-CN" altLang="en-US"/>
                  <a:t>个宝物中，组合不超过</a:t>
                </a:r>
                <a:r>
                  <a:rPr lang="en-US" altLang="zh-CN" smtClean="0">
                    <a:solidFill>
                      <a:srgbClr val="FF0000"/>
                    </a:solidFill>
                  </a:rPr>
                  <a:t>W(1</a:t>
                </a:r>
                <a:r>
                  <a:rPr lang="en-US" altLang="zh-CN">
                    <a:solidFill>
                      <a:srgbClr val="FF0000"/>
                    </a:solidFill>
                  </a:rPr>
                  <a:t>&lt;=W&lt;=20) </a:t>
                </a:r>
                <a:r>
                  <a:rPr lang="zh-CN" altLang="en-US" smtClean="0"/>
                  <a:t>重量时宝物的</a:t>
                </a:r>
                <a:r>
                  <a:rPr lang="zh-CN" altLang="en-US"/>
                  <a:t>最大价值 </a:t>
                </a:r>
                <a:r>
                  <a:rPr lang="zh-CN" altLang="en-US" smtClean="0"/>
                  <a:t>。</a:t>
                </a:r>
                <a:endParaRPr lang="en-US" altLang="zh-CN" smtClean="0"/>
              </a:p>
              <a:p>
                <a:pPr marL="0" indent="0">
                  <a:buNone/>
                </a:pPr>
                <a:r>
                  <a:rPr lang="en-US" altLang="zh-CN" smtClean="0"/>
                  <a:t>m(i, W)</a:t>
                </a:r>
                <a:r>
                  <a:rPr lang="zh-CN" altLang="en-US" smtClean="0"/>
                  <a:t>应该是</a:t>
                </a:r>
                <a:r>
                  <a:rPr lang="en-US" altLang="zh-CN" smtClean="0"/>
                  <a:t>m(i-1, W)</a:t>
                </a:r>
                <a:r>
                  <a:rPr lang="zh-CN" altLang="en-US" smtClean="0"/>
                  <a:t>和</a:t>
                </a:r>
                <a:r>
                  <a:rPr lang="en-US" altLang="zh-CN" smtClean="0"/>
                  <a:t>m(i-1, W-w</a:t>
                </a:r>
                <a:r>
                  <a:rPr lang="en-US" altLang="zh-CN" baseline="-25000" smtClean="0"/>
                  <a:t>i</a:t>
                </a:r>
                <a:r>
                  <a:rPr lang="en-US" altLang="zh-CN" smtClean="0"/>
                  <a:t>)+v</a:t>
                </a:r>
                <a:r>
                  <a:rPr lang="en-US" altLang="zh-CN" baseline="-25000" smtClean="0"/>
                  <a:t>i</a:t>
                </a:r>
                <a:r>
                  <a:rPr lang="en-US" altLang="zh-CN" smtClean="0"/>
                  <a:t> </a:t>
                </a:r>
                <a:r>
                  <a:rPr lang="zh-CN" altLang="en-US" smtClean="0"/>
                  <a:t>两者最大值</a:t>
                </a:r>
                <a:endParaRPr lang="en-US" altLang="zh-CN" smtClean="0"/>
              </a:p>
              <a:p>
                <a:r>
                  <a:rPr lang="zh-CN" altLang="en-US" smtClean="0"/>
                  <a:t>从</a:t>
                </a:r>
                <a:r>
                  <a:rPr lang="en-US" altLang="zh-CN"/>
                  <a:t>m(1, 1)</a:t>
                </a:r>
                <a:r>
                  <a:rPr lang="zh-CN" altLang="en-US"/>
                  <a:t>开始计算到</a:t>
                </a:r>
                <a:r>
                  <a:rPr lang="en-US" altLang="zh-CN"/>
                  <a:t>m(5, 20)</a:t>
                </a:r>
              </a:p>
              <a:p>
                <a:pPr marL="0" indent="0">
                  <a:buNone/>
                </a:pPr>
                <a:r>
                  <a:rPr lang="en-US" altLang="zh-CN" sz="3200" b="0"/>
                  <a:t>m(i,W) =</a:t>
                </a:r>
                <a14:m>
                  <m:oMath xmlns:m="http://schemas.openxmlformats.org/officeDocument/2006/math">
                    <m:d>
                      <m:dPr>
                        <m:begChr m:val="{"/>
                        <m:endChr m:val=""/>
                        <m:ctrlPr>
                          <a:rPr lang="en-US" altLang="zh-CN" sz="3200" b="0" i="1">
                            <a:latin typeface="Cambria Math"/>
                          </a:rPr>
                        </m:ctrlPr>
                      </m:dPr>
                      <m:e>
                        <m:eqArr>
                          <m:eqArrPr>
                            <m:ctrlPr>
                              <a:rPr lang="en-US" altLang="zh-CN" sz="3200" b="0" i="1">
                                <a:latin typeface="Cambria Math"/>
                              </a:rPr>
                            </m:ctrlPr>
                          </m:eqArrPr>
                          <m:e>
                            <m:r>
                              <a:rPr lang="en-US" altLang="zh-CN" sz="3200" b="0" i="1">
                                <a:latin typeface="Cambria Math"/>
                              </a:rPr>
                              <m:t>&amp;0                                </m:t>
                            </m:r>
                            <m:r>
                              <a:rPr lang="en-US" altLang="zh-CN" sz="3200" b="0" i="1">
                                <a:latin typeface="Cambria Math"/>
                              </a:rPr>
                              <m:t>𝑖𝑓</m:t>
                            </m:r>
                            <m:r>
                              <a:rPr lang="en-US" altLang="zh-CN" sz="3200" b="0" i="1">
                                <a:latin typeface="Cambria Math"/>
                              </a:rPr>
                              <m:t> </m:t>
                            </m:r>
                            <m:r>
                              <a:rPr lang="en-US" altLang="zh-CN" sz="3200" b="0" i="1">
                                <a:latin typeface="Cambria Math"/>
                              </a:rPr>
                              <m:t>𝑖</m:t>
                            </m:r>
                            <m:r>
                              <a:rPr lang="en-US" altLang="zh-CN" sz="3200" b="0" i="1">
                                <a:latin typeface="Cambria Math"/>
                              </a:rPr>
                              <m:t>=0</m:t>
                            </m:r>
                          </m:e>
                          <m:e>
                            <m:r>
                              <a:rPr lang="en-US" altLang="zh-CN" sz="3200" b="0" i="1">
                                <a:latin typeface="Cambria Math"/>
                              </a:rPr>
                              <m:t>&amp;0                                </m:t>
                            </m:r>
                            <m:r>
                              <a:rPr lang="en-US" altLang="zh-CN" sz="3200" b="0" i="1">
                                <a:latin typeface="Cambria Math"/>
                              </a:rPr>
                              <m:t>𝑖𝑓</m:t>
                            </m:r>
                            <m:r>
                              <a:rPr lang="en-US" altLang="zh-CN" sz="3200" b="0" i="1">
                                <a:latin typeface="Cambria Math"/>
                              </a:rPr>
                              <m:t> </m:t>
                            </m:r>
                            <m:r>
                              <a:rPr lang="en-US" altLang="zh-CN" sz="3200" b="0" i="1">
                                <a:latin typeface="Cambria Math"/>
                              </a:rPr>
                              <m:t>𝑊</m:t>
                            </m:r>
                            <m:r>
                              <a:rPr lang="en-US" altLang="zh-CN" sz="3200" b="0" i="1">
                                <a:latin typeface="Cambria Math"/>
                              </a:rPr>
                              <m:t>=0</m:t>
                            </m:r>
                          </m:e>
                          <m:e>
                            <m:r>
                              <a:rPr lang="en-US" altLang="zh-CN" sz="3200" b="0" i="1">
                                <a:latin typeface="Cambria Math"/>
                              </a:rPr>
                              <m:t>&amp;</m:t>
                            </m:r>
                            <m:r>
                              <a:rPr lang="en-US" altLang="zh-CN" sz="3200" b="0" i="1">
                                <a:latin typeface="Cambria Math"/>
                              </a:rPr>
                              <m:t>𝑚</m:t>
                            </m:r>
                            <m:d>
                              <m:dPr>
                                <m:ctrlPr>
                                  <a:rPr lang="en-US" altLang="zh-CN" sz="3200" b="0" i="1">
                                    <a:latin typeface="Cambria Math"/>
                                  </a:rPr>
                                </m:ctrlPr>
                              </m:dPr>
                              <m:e>
                                <m:r>
                                  <a:rPr lang="en-US" altLang="zh-CN" sz="3200" b="0" i="1">
                                    <a:latin typeface="Cambria Math"/>
                                  </a:rPr>
                                  <m:t>𝑖</m:t>
                                </m:r>
                                <m:r>
                                  <a:rPr lang="en-US" altLang="zh-CN" sz="3200" b="0" i="1">
                                    <a:latin typeface="Cambria Math"/>
                                  </a:rPr>
                                  <m:t>−1,</m:t>
                                </m:r>
                                <m:r>
                                  <a:rPr lang="en-US" altLang="zh-CN" sz="3200" b="0" i="1">
                                    <a:latin typeface="Cambria Math"/>
                                  </a:rPr>
                                  <m:t>𝑊</m:t>
                                </m:r>
                              </m:e>
                            </m:d>
                            <m:r>
                              <a:rPr lang="en-US" altLang="zh-CN" sz="3200" b="0" i="1">
                                <a:latin typeface="Cambria Math"/>
                              </a:rPr>
                              <m:t>           </m:t>
                            </m:r>
                            <m:r>
                              <a:rPr lang="en-US" altLang="zh-CN" sz="3200" b="0" i="1">
                                <a:latin typeface="Cambria Math"/>
                              </a:rPr>
                              <m:t>𝑖𝑓</m:t>
                            </m:r>
                            <m:r>
                              <a:rPr lang="en-US" altLang="zh-CN" sz="3200" b="0" i="1">
                                <a:latin typeface="Cambria Math"/>
                              </a:rPr>
                              <m:t> </m:t>
                            </m:r>
                            <m:sSub>
                              <m:sSubPr>
                                <m:ctrlPr>
                                  <a:rPr lang="en-US" altLang="zh-CN" sz="3200" b="0" i="1">
                                    <a:latin typeface="Cambria Math"/>
                                  </a:rPr>
                                </m:ctrlPr>
                              </m:sSubPr>
                              <m:e>
                                <m:r>
                                  <a:rPr lang="en-US" altLang="zh-CN" sz="3200" b="0" i="1">
                                    <a:latin typeface="Cambria Math"/>
                                  </a:rPr>
                                  <m:t>𝑤</m:t>
                                </m:r>
                              </m:e>
                              <m:sub>
                                <m:r>
                                  <a:rPr lang="en-US" altLang="zh-CN" sz="3200" b="0" i="1">
                                    <a:latin typeface="Cambria Math"/>
                                  </a:rPr>
                                  <m:t>𝑖</m:t>
                                </m:r>
                              </m:sub>
                            </m:sSub>
                            <m:r>
                              <a:rPr lang="en-US" altLang="zh-CN" sz="3200" b="0" i="1">
                                <a:latin typeface="Cambria Math"/>
                              </a:rPr>
                              <m:t>&gt;</m:t>
                            </m:r>
                            <m:r>
                              <a:rPr lang="en-US" altLang="zh-CN" sz="3200" b="0" i="1">
                                <a:latin typeface="Cambria Math"/>
                              </a:rPr>
                              <m:t>𝑊</m:t>
                            </m:r>
                          </m:e>
                          <m:e>
                            <m:r>
                              <a:rPr lang="en-US" altLang="zh-CN" sz="3200" b="0" i="1">
                                <a:latin typeface="Cambria Math"/>
                              </a:rPr>
                              <m:t>&amp;</m:t>
                            </m:r>
                            <m:r>
                              <a:rPr lang="en-US" altLang="zh-CN" sz="3200" b="0" i="1">
                                <a:latin typeface="Cambria Math"/>
                              </a:rPr>
                              <m:t>𝑚𝑎𝑥</m:t>
                            </m:r>
                            <m:d>
                              <m:dPr>
                                <m:begChr m:val="{"/>
                                <m:endChr m:val="}"/>
                                <m:ctrlPr>
                                  <a:rPr lang="en-US" altLang="zh-CN" sz="3200" b="0" i="1">
                                    <a:latin typeface="Cambria Math"/>
                                  </a:rPr>
                                </m:ctrlPr>
                              </m:dPr>
                              <m:e>
                                <m:r>
                                  <a:rPr lang="en-US" altLang="zh-CN" sz="3200" b="0" i="1">
                                    <a:latin typeface="Cambria Math"/>
                                  </a:rPr>
                                  <m:t>𝑚</m:t>
                                </m:r>
                                <m:d>
                                  <m:dPr>
                                    <m:ctrlPr>
                                      <a:rPr lang="en-US" altLang="zh-CN" sz="3200" b="0" i="1">
                                        <a:latin typeface="Cambria Math"/>
                                      </a:rPr>
                                    </m:ctrlPr>
                                  </m:dPr>
                                  <m:e>
                                    <m:r>
                                      <a:rPr lang="en-US" altLang="zh-CN" sz="3200" b="0" i="1">
                                        <a:latin typeface="Cambria Math"/>
                                      </a:rPr>
                                      <m:t>𝑖</m:t>
                                    </m:r>
                                    <m:r>
                                      <a:rPr lang="en-US" altLang="zh-CN" sz="3200" b="0" i="1">
                                        <a:latin typeface="Cambria Math"/>
                                      </a:rPr>
                                      <m:t>−1,</m:t>
                                    </m:r>
                                    <m:r>
                                      <a:rPr lang="en-US" altLang="zh-CN" sz="3200" b="0" i="1">
                                        <a:latin typeface="Cambria Math"/>
                                      </a:rPr>
                                      <m:t>𝑊</m:t>
                                    </m:r>
                                  </m:e>
                                </m:d>
                                <m:r>
                                  <a:rPr lang="en-US" altLang="zh-CN" sz="3200" b="0" i="1">
                                    <a:latin typeface="Cambria Math"/>
                                  </a:rPr>
                                  <m:t>,</m:t>
                                </m:r>
                                <m:sSub>
                                  <m:sSubPr>
                                    <m:ctrlPr>
                                      <a:rPr lang="en-US" altLang="zh-CN" sz="3200" b="0" i="1">
                                        <a:latin typeface="Cambria Math"/>
                                      </a:rPr>
                                    </m:ctrlPr>
                                  </m:sSubPr>
                                  <m:e>
                                    <m:r>
                                      <a:rPr lang="en-US" altLang="zh-CN" sz="3200" b="0" i="1">
                                        <a:latin typeface="Cambria Math"/>
                                      </a:rPr>
                                      <m:t>𝑣</m:t>
                                    </m:r>
                                  </m:e>
                                  <m:sub>
                                    <m:r>
                                      <a:rPr lang="en-US" altLang="zh-CN" sz="3200" b="0" i="1">
                                        <a:latin typeface="Cambria Math"/>
                                      </a:rPr>
                                      <m:t>𝑖</m:t>
                                    </m:r>
                                  </m:sub>
                                </m:sSub>
                                <m:r>
                                  <a:rPr lang="en-US" altLang="zh-CN" sz="3200" b="0" i="1">
                                    <a:latin typeface="Cambria Math"/>
                                  </a:rPr>
                                  <m:t>+</m:t>
                                </m:r>
                                <m:r>
                                  <a:rPr lang="en-US" altLang="zh-CN" sz="3200" b="0" i="1">
                                    <a:latin typeface="Cambria Math"/>
                                  </a:rPr>
                                  <m:t>𝑚</m:t>
                                </m:r>
                                <m:d>
                                  <m:dPr>
                                    <m:ctrlPr>
                                      <a:rPr lang="en-US" altLang="zh-CN" sz="3200" b="0" i="1">
                                        <a:latin typeface="Cambria Math"/>
                                      </a:rPr>
                                    </m:ctrlPr>
                                  </m:dPr>
                                  <m:e>
                                    <m:r>
                                      <a:rPr lang="en-US" altLang="zh-CN" sz="3200" b="0" i="1">
                                        <a:latin typeface="Cambria Math"/>
                                      </a:rPr>
                                      <m:t>𝑖</m:t>
                                    </m:r>
                                    <m:r>
                                      <a:rPr lang="en-US" altLang="zh-CN" sz="3200" b="0" i="1">
                                        <a:latin typeface="Cambria Math"/>
                                      </a:rPr>
                                      <m:t>−1,</m:t>
                                    </m:r>
                                    <m:r>
                                      <a:rPr lang="en-US" altLang="zh-CN" sz="3200" b="0" i="1">
                                        <a:latin typeface="Cambria Math"/>
                                      </a:rPr>
                                      <m:t>𝑊</m:t>
                                    </m:r>
                                    <m:r>
                                      <a:rPr lang="en-US" altLang="zh-CN" sz="3200" b="0" i="1">
                                        <a:latin typeface="Cambria Math"/>
                                      </a:rPr>
                                      <m:t>−</m:t>
                                    </m:r>
                                    <m:sSub>
                                      <m:sSubPr>
                                        <m:ctrlPr>
                                          <a:rPr lang="en-US" altLang="zh-CN" sz="3200" b="0" i="1">
                                            <a:latin typeface="Cambria Math"/>
                                          </a:rPr>
                                        </m:ctrlPr>
                                      </m:sSubPr>
                                      <m:e>
                                        <m:r>
                                          <a:rPr lang="en-US" altLang="zh-CN" sz="3200" b="0" i="1">
                                            <a:latin typeface="Cambria Math"/>
                                          </a:rPr>
                                          <m:t>𝑤</m:t>
                                        </m:r>
                                      </m:e>
                                      <m:sub>
                                        <m:r>
                                          <a:rPr lang="en-US" altLang="zh-CN" sz="3200" b="0" i="1">
                                            <a:latin typeface="Cambria Math"/>
                                          </a:rPr>
                                          <m:t>𝑖</m:t>
                                        </m:r>
                                      </m:sub>
                                    </m:sSub>
                                  </m:e>
                                </m:d>
                              </m:e>
                            </m:d>
                            <m:r>
                              <a:rPr lang="en-US" altLang="zh-CN" sz="3200" b="0" i="1">
                                <a:latin typeface="Cambria Math"/>
                              </a:rPr>
                              <m:t> </m:t>
                            </m:r>
                            <m:r>
                              <a:rPr lang="zh-CN" altLang="en-US" sz="3200" b="0" i="1">
                                <a:latin typeface="Cambria Math"/>
                              </a:rPr>
                              <m:t>其他情况</m:t>
                            </m:r>
                          </m:e>
                        </m:eqArr>
                      </m:e>
                    </m:d>
                  </m:oMath>
                </a14:m>
                <a:endParaRPr lang="zh-CN" altLang="en-US" sz="3200" b="0"/>
              </a:p>
              <a:p>
                <a:pPr marL="0" indent="0">
                  <a:buNone/>
                </a:pPr>
                <a:endParaRPr lang="en-US" altLang="zh-CN" smtClean="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910630" y="1053530"/>
                <a:ext cx="10736814" cy="4868199"/>
              </a:xfrm>
              <a:blipFill rotWithShape="1">
                <a:blip r:embed="rId2"/>
                <a:stretch>
                  <a:fillRect l="-1078" t="-2632" r="-9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normAutofit fontScale="90000"/>
              </a:bodyPr>
              <a:lstStyle/>
              <a:p>
                <a:pPr/>
                <a14:m>
                  <m:oMathPara xmlns:m="http://schemas.openxmlformats.org/officeDocument/2006/math">
                    <m:oMathParaPr>
                      <m:jc m:val="left"/>
                    </m:oMathParaPr>
                    <m:oMath xmlns:m="http://schemas.openxmlformats.org/officeDocument/2006/math">
                      <m:r>
                        <m:rPr>
                          <m:nor/>
                        </m:rPr>
                        <a:rPr lang="zh-CN" altLang="en-US"/>
                        <m:t>博物馆大盗问题</m:t>
                      </m:r>
                    </m:oMath>
                  </m:oMathPara>
                </a14:m>
                <a:endParaRPr lang="zh-CN" altLang="en-US"/>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24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博物馆大盗问题</a:t>
            </a:r>
          </a:p>
        </p:txBody>
      </p:sp>
      <mc:AlternateContent xmlns:mc="http://schemas.openxmlformats.org/markup-compatibility/2006" xmlns:a14="http://schemas.microsoft.com/office/drawing/2010/main">
        <mc:Choice Requires="a14">
          <p:sp>
            <p:nvSpPr>
              <p:cNvPr id="7" name="矩形 6"/>
              <p:cNvSpPr/>
              <p:nvPr/>
            </p:nvSpPr>
            <p:spPr>
              <a:xfrm>
                <a:off x="4848347" y="1197546"/>
                <a:ext cx="7344816" cy="1360244"/>
              </a:xfrm>
              <a:prstGeom prst="rect">
                <a:avLst/>
              </a:prstGeom>
              <a:solidFill>
                <a:schemeClr val="accent2">
                  <a:lumMod val="20000"/>
                  <a:lumOff val="80000"/>
                </a:schemeClr>
              </a:solidFill>
            </p:spPr>
            <p:txBody>
              <a:bodyPr wrap="square">
                <a:spAutoFit/>
              </a:bodyPr>
              <a:lstStyle/>
              <a:p>
                <a:r>
                  <a:rPr lang="en-US" altLang="zh-CN" sz="2000"/>
                  <a:t>m(i,W) =</a:t>
                </a:r>
                <a14:m>
                  <m:oMath xmlns:m="http://schemas.openxmlformats.org/officeDocument/2006/math">
                    <m:d>
                      <m:dPr>
                        <m:begChr m:val="{"/>
                        <m:endChr m:val=""/>
                        <m:ctrlPr>
                          <a:rPr lang="en-US" altLang="zh-CN" sz="2000" i="1">
                            <a:latin typeface="Cambria Math"/>
                          </a:rPr>
                        </m:ctrlPr>
                      </m:dPr>
                      <m:e>
                        <m:eqArr>
                          <m:eqArrPr>
                            <m:ctrlPr>
                              <a:rPr lang="en-US" altLang="zh-CN" sz="2000" i="1">
                                <a:latin typeface="Cambria Math"/>
                              </a:rPr>
                            </m:ctrlPr>
                          </m:eqArrPr>
                          <m:e>
                            <m:r>
                              <a:rPr lang="en-US" altLang="zh-CN" sz="2000" i="1">
                                <a:latin typeface="Cambria Math"/>
                              </a:rPr>
                              <m:t>&amp;0                                </m:t>
                            </m:r>
                            <m:r>
                              <a:rPr lang="en-US" altLang="zh-CN" sz="2000" i="1">
                                <a:latin typeface="Cambria Math"/>
                              </a:rPr>
                              <m:t>𝑖𝑓</m:t>
                            </m:r>
                            <m:r>
                              <a:rPr lang="en-US" altLang="zh-CN" sz="2000" i="1">
                                <a:latin typeface="Cambria Math"/>
                              </a:rPr>
                              <m:t> </m:t>
                            </m:r>
                            <m:r>
                              <a:rPr lang="en-US" altLang="zh-CN" sz="2000" i="1">
                                <a:latin typeface="Cambria Math"/>
                              </a:rPr>
                              <m:t>𝑖</m:t>
                            </m:r>
                            <m:r>
                              <a:rPr lang="en-US" altLang="zh-CN" sz="2000" i="1">
                                <a:latin typeface="Cambria Math"/>
                              </a:rPr>
                              <m:t>=0</m:t>
                            </m:r>
                          </m:e>
                          <m:e>
                            <m:r>
                              <a:rPr lang="en-US" altLang="zh-CN" sz="2000" i="1">
                                <a:latin typeface="Cambria Math"/>
                              </a:rPr>
                              <m:t>&amp;0                                </m:t>
                            </m:r>
                            <m:r>
                              <a:rPr lang="en-US" altLang="zh-CN" sz="2000" i="1">
                                <a:latin typeface="Cambria Math"/>
                              </a:rPr>
                              <m:t>𝑖𝑓</m:t>
                            </m:r>
                            <m:r>
                              <a:rPr lang="en-US" altLang="zh-CN" sz="2000" i="1">
                                <a:latin typeface="Cambria Math"/>
                              </a:rPr>
                              <m:t> </m:t>
                            </m:r>
                            <m:r>
                              <a:rPr lang="en-US" altLang="zh-CN" sz="2000" i="1">
                                <a:latin typeface="Cambria Math"/>
                              </a:rPr>
                              <m:t>𝑊</m:t>
                            </m:r>
                            <m:r>
                              <a:rPr lang="en-US" altLang="zh-CN" sz="2000" i="1">
                                <a:latin typeface="Cambria Math"/>
                              </a:rPr>
                              <m:t>=0</m:t>
                            </m:r>
                          </m:e>
                          <m:e>
                            <m:r>
                              <a:rPr lang="en-US" altLang="zh-CN" sz="2000" i="1">
                                <a:latin typeface="Cambria Math"/>
                              </a:rPr>
                              <m:t>&amp;</m:t>
                            </m:r>
                            <m:r>
                              <a:rPr lang="en-US" altLang="zh-CN" sz="2000" i="1">
                                <a:latin typeface="Cambria Math"/>
                              </a:rPr>
                              <m:t>𝑚</m:t>
                            </m:r>
                            <m:d>
                              <m:dPr>
                                <m:ctrlPr>
                                  <a:rPr lang="en-US" altLang="zh-CN" sz="2000" i="1">
                                    <a:latin typeface="Cambria Math"/>
                                  </a:rPr>
                                </m:ctrlPr>
                              </m:dPr>
                              <m:e>
                                <m:r>
                                  <a:rPr lang="en-US" altLang="zh-CN" sz="2000" i="1">
                                    <a:latin typeface="Cambria Math"/>
                                  </a:rPr>
                                  <m:t>𝑖</m:t>
                                </m:r>
                                <m:r>
                                  <a:rPr lang="en-US" altLang="zh-CN" sz="2000" i="1">
                                    <a:latin typeface="Cambria Math"/>
                                  </a:rPr>
                                  <m:t>−1,</m:t>
                                </m:r>
                                <m:r>
                                  <a:rPr lang="en-US" altLang="zh-CN" sz="2000" i="1">
                                    <a:latin typeface="Cambria Math"/>
                                  </a:rPr>
                                  <m:t>𝑊</m:t>
                                </m:r>
                              </m:e>
                            </m:d>
                            <m:r>
                              <a:rPr lang="en-US" altLang="zh-CN" sz="2000" i="1">
                                <a:latin typeface="Cambria Math"/>
                              </a:rPr>
                              <m:t>           </m:t>
                            </m:r>
                            <m:r>
                              <a:rPr lang="en-US" altLang="zh-CN" sz="2000" i="1">
                                <a:latin typeface="Cambria Math"/>
                              </a:rPr>
                              <m:t>𝑖𝑓</m:t>
                            </m:r>
                            <m:r>
                              <a:rPr lang="en-US" altLang="zh-CN" sz="2000" i="1">
                                <a:latin typeface="Cambria Math"/>
                              </a:rPr>
                              <m:t> </m:t>
                            </m:r>
                            <m:sSub>
                              <m:sSubPr>
                                <m:ctrlPr>
                                  <a:rPr lang="en-US" altLang="zh-CN" sz="2000" i="1">
                                    <a:latin typeface="Cambria Math"/>
                                  </a:rPr>
                                </m:ctrlPr>
                              </m:sSubPr>
                              <m:e>
                                <m:r>
                                  <a:rPr lang="en-US" altLang="zh-CN" sz="2000" i="1">
                                    <a:latin typeface="Cambria Math"/>
                                  </a:rPr>
                                  <m:t>𝑤</m:t>
                                </m:r>
                              </m:e>
                              <m:sub>
                                <m:r>
                                  <a:rPr lang="en-US" altLang="zh-CN" sz="2000" i="1">
                                    <a:latin typeface="Cambria Math"/>
                                  </a:rPr>
                                  <m:t>𝑖</m:t>
                                </m:r>
                              </m:sub>
                            </m:sSub>
                            <m:r>
                              <a:rPr lang="en-US" altLang="zh-CN" sz="2000" i="1">
                                <a:latin typeface="Cambria Math"/>
                              </a:rPr>
                              <m:t>&gt;</m:t>
                            </m:r>
                            <m:r>
                              <a:rPr lang="en-US" altLang="zh-CN" sz="2000" i="1">
                                <a:latin typeface="Cambria Math"/>
                              </a:rPr>
                              <m:t>𝑊</m:t>
                            </m:r>
                          </m:e>
                          <m:e>
                            <m:r>
                              <a:rPr lang="en-US" altLang="zh-CN" sz="2000" i="1">
                                <a:latin typeface="Cambria Math"/>
                              </a:rPr>
                              <m:t>&amp;</m:t>
                            </m:r>
                            <m:r>
                              <a:rPr lang="en-US" altLang="zh-CN" sz="2000" i="1">
                                <a:latin typeface="Cambria Math"/>
                              </a:rPr>
                              <m:t>𝑚𝑎𝑥</m:t>
                            </m:r>
                            <m:d>
                              <m:dPr>
                                <m:begChr m:val="{"/>
                                <m:endChr m:val="}"/>
                                <m:ctrlPr>
                                  <a:rPr lang="en-US" altLang="zh-CN" sz="2000" i="1">
                                    <a:latin typeface="Cambria Math"/>
                                  </a:rPr>
                                </m:ctrlPr>
                              </m:dPr>
                              <m:e>
                                <m:r>
                                  <a:rPr lang="en-US" altLang="zh-CN" sz="2000" i="1">
                                    <a:latin typeface="Cambria Math"/>
                                  </a:rPr>
                                  <m:t>𝑚</m:t>
                                </m:r>
                                <m:d>
                                  <m:dPr>
                                    <m:ctrlPr>
                                      <a:rPr lang="en-US" altLang="zh-CN" sz="2000" i="1">
                                        <a:latin typeface="Cambria Math"/>
                                      </a:rPr>
                                    </m:ctrlPr>
                                  </m:dPr>
                                  <m:e>
                                    <m:r>
                                      <a:rPr lang="en-US" altLang="zh-CN" sz="2000" i="1">
                                        <a:latin typeface="Cambria Math"/>
                                      </a:rPr>
                                      <m:t>𝑖</m:t>
                                    </m:r>
                                    <m:r>
                                      <a:rPr lang="en-US" altLang="zh-CN" sz="2000" i="1">
                                        <a:latin typeface="Cambria Math"/>
                                      </a:rPr>
                                      <m:t>−1,</m:t>
                                    </m:r>
                                    <m:r>
                                      <a:rPr lang="en-US" altLang="zh-CN" sz="2000" i="1">
                                        <a:latin typeface="Cambria Math"/>
                                      </a:rPr>
                                      <m:t>𝑊</m:t>
                                    </m:r>
                                  </m:e>
                                </m:d>
                                <m:r>
                                  <a:rPr lang="en-US" altLang="zh-CN" sz="2000" i="1">
                                    <a:latin typeface="Cambria Math"/>
                                  </a:rPr>
                                  <m:t>,</m:t>
                                </m:r>
                                <m:sSub>
                                  <m:sSubPr>
                                    <m:ctrlPr>
                                      <a:rPr lang="en-US" altLang="zh-CN" sz="2000" i="1">
                                        <a:latin typeface="Cambria Math"/>
                                      </a:rPr>
                                    </m:ctrlPr>
                                  </m:sSubPr>
                                  <m:e>
                                    <m:r>
                                      <a:rPr lang="en-US" altLang="zh-CN" sz="2000" i="1">
                                        <a:latin typeface="Cambria Math"/>
                                      </a:rPr>
                                      <m:t>𝑣</m:t>
                                    </m:r>
                                  </m:e>
                                  <m:sub>
                                    <m:r>
                                      <a:rPr lang="en-US" altLang="zh-CN" sz="2000" i="1">
                                        <a:latin typeface="Cambria Math"/>
                                      </a:rPr>
                                      <m:t>𝑖</m:t>
                                    </m:r>
                                  </m:sub>
                                </m:sSub>
                                <m:r>
                                  <a:rPr lang="en-US" altLang="zh-CN" sz="2000" i="1">
                                    <a:latin typeface="Cambria Math"/>
                                  </a:rPr>
                                  <m:t>+</m:t>
                                </m:r>
                                <m:r>
                                  <a:rPr lang="en-US" altLang="zh-CN" sz="2000" i="1">
                                    <a:latin typeface="Cambria Math"/>
                                  </a:rPr>
                                  <m:t>𝑚</m:t>
                                </m:r>
                                <m:d>
                                  <m:dPr>
                                    <m:ctrlPr>
                                      <a:rPr lang="en-US" altLang="zh-CN" sz="2000" i="1">
                                        <a:latin typeface="Cambria Math"/>
                                      </a:rPr>
                                    </m:ctrlPr>
                                  </m:dPr>
                                  <m:e>
                                    <m:r>
                                      <a:rPr lang="en-US" altLang="zh-CN" sz="2000" i="1">
                                        <a:latin typeface="Cambria Math"/>
                                      </a:rPr>
                                      <m:t>𝑖</m:t>
                                    </m:r>
                                    <m:r>
                                      <a:rPr lang="en-US" altLang="zh-CN" sz="2000" i="1">
                                        <a:latin typeface="Cambria Math"/>
                                      </a:rPr>
                                      <m:t>−1,</m:t>
                                    </m:r>
                                    <m:r>
                                      <a:rPr lang="en-US" altLang="zh-CN" sz="2000" i="1">
                                        <a:latin typeface="Cambria Math"/>
                                      </a:rPr>
                                      <m:t>𝑊</m:t>
                                    </m:r>
                                    <m:r>
                                      <a:rPr lang="en-US" altLang="zh-CN" sz="2000" i="1">
                                        <a:latin typeface="Cambria Math"/>
                                      </a:rPr>
                                      <m:t>−</m:t>
                                    </m:r>
                                    <m:sSub>
                                      <m:sSubPr>
                                        <m:ctrlPr>
                                          <a:rPr lang="en-US" altLang="zh-CN" sz="2000" i="1">
                                            <a:latin typeface="Cambria Math"/>
                                          </a:rPr>
                                        </m:ctrlPr>
                                      </m:sSubPr>
                                      <m:e>
                                        <m:r>
                                          <a:rPr lang="en-US" altLang="zh-CN" sz="2000" i="1">
                                            <a:latin typeface="Cambria Math"/>
                                          </a:rPr>
                                          <m:t>𝑤</m:t>
                                        </m:r>
                                      </m:e>
                                      <m:sub>
                                        <m:r>
                                          <a:rPr lang="en-US" altLang="zh-CN" sz="2000" i="1">
                                            <a:latin typeface="Cambria Math"/>
                                          </a:rPr>
                                          <m:t>𝑖</m:t>
                                        </m:r>
                                      </m:sub>
                                    </m:sSub>
                                  </m:e>
                                </m:d>
                              </m:e>
                            </m:d>
                            <m:r>
                              <a:rPr lang="en-US" altLang="zh-CN" sz="2000" i="1">
                                <a:latin typeface="Cambria Math"/>
                              </a:rPr>
                              <m:t> </m:t>
                            </m:r>
                            <m:r>
                              <a:rPr lang="zh-CN" altLang="en-US" sz="2000" i="1">
                                <a:latin typeface="Cambria Math"/>
                              </a:rPr>
                              <m:t>其他情况</m:t>
                            </m:r>
                          </m:e>
                        </m:eqArr>
                      </m:e>
                    </m:d>
                  </m:oMath>
                </a14:m>
                <a:endParaRPr lang="zh-CN" altLang="en-US" sz="2000"/>
              </a:p>
            </p:txBody>
          </p:sp>
        </mc:Choice>
        <mc:Fallback xmlns="">
          <p:sp>
            <p:nvSpPr>
              <p:cNvPr id="7" name="矩形 6"/>
              <p:cNvSpPr>
                <a:spLocks noRot="1" noChangeAspect="1" noMove="1" noResize="1" noEditPoints="1" noAdjustHandles="1" noChangeArrowheads="1" noChangeShapeType="1" noTextEdit="1"/>
              </p:cNvSpPr>
              <p:nvPr/>
            </p:nvSpPr>
            <p:spPr>
              <a:xfrm>
                <a:off x="4848347" y="1197546"/>
                <a:ext cx="7344816" cy="1360244"/>
              </a:xfrm>
              <a:prstGeom prst="rect">
                <a:avLst/>
              </a:prstGeom>
              <a:blipFill rotWithShape="1">
                <a:blip r:embed="rId2"/>
                <a:stretch>
                  <a:fillRect l="-830"/>
                </a:stretch>
              </a:blipFill>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3013115603"/>
              </p:ext>
            </p:extLst>
          </p:nvPr>
        </p:nvGraphicFramePr>
        <p:xfrm>
          <a:off x="190550" y="3789834"/>
          <a:ext cx="11425557" cy="2590220"/>
        </p:xfrm>
        <a:graphic>
          <a:graphicData uri="http://schemas.openxmlformats.org/drawingml/2006/table">
            <a:tbl>
              <a:tblPr firstRow="1" firstCol="1" bandRow="1">
                <a:tableStyleId>{5C22544A-7EE6-4342-B048-85BDC9FD1C3A}</a:tableStyleId>
              </a:tblPr>
              <a:tblGrid>
                <a:gridCol w="424386"/>
                <a:gridCol w="424386"/>
                <a:gridCol w="424386"/>
                <a:gridCol w="424386"/>
                <a:gridCol w="424386"/>
                <a:gridCol w="424386"/>
                <a:gridCol w="424386"/>
                <a:gridCol w="563657"/>
                <a:gridCol w="563657"/>
                <a:gridCol w="563657"/>
                <a:gridCol w="563657"/>
                <a:gridCol w="563657"/>
                <a:gridCol w="563657"/>
                <a:gridCol w="563657"/>
                <a:gridCol w="563657"/>
                <a:gridCol w="563657"/>
                <a:gridCol w="563657"/>
                <a:gridCol w="563657"/>
                <a:gridCol w="563657"/>
                <a:gridCol w="563657"/>
                <a:gridCol w="563657"/>
                <a:gridCol w="563657"/>
              </a:tblGrid>
              <a:tr h="418955">
                <a:tc>
                  <a:txBody>
                    <a:bodyPr/>
                    <a:lstStyle/>
                    <a:p>
                      <a:pPr algn="just">
                        <a:spcAft>
                          <a:spcPts val="0"/>
                        </a:spcAft>
                      </a:pPr>
                      <a:r>
                        <a:rPr lang="en-US" sz="2000" kern="100">
                          <a:effectLst/>
                        </a:rPr>
                        <a:t>m</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solidFill>
                            <a:srgbClr val="FF0000"/>
                          </a:solidFill>
                          <a:effectLst/>
                        </a:rPr>
                        <a:t>9</a:t>
                      </a:r>
                      <a:endParaRPr lang="zh-CN" sz="20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2000" kern="100">
                          <a:effectLst/>
                        </a:rPr>
                        <a:t>10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11</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19</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2000" kern="100">
                        <a:effectLst/>
                        <a:latin typeface="Calibri"/>
                        <a:ea typeface="宋体"/>
                        <a:cs typeface="Times New Roman"/>
                      </a:endParaRPr>
                    </a:p>
                  </a:txBody>
                  <a:tcPr marL="68580" marR="68580" marT="0" marB="0"/>
                </a:tc>
              </a:tr>
              <a:tr h="209478">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r>
              <a:tr h="209478">
                <a:tc>
                  <a:txBody>
                    <a:bodyPr/>
                    <a:lstStyle/>
                    <a:p>
                      <a:pPr algn="just">
                        <a:spcAft>
                          <a:spcPts val="0"/>
                        </a:spcAft>
                      </a:pPr>
                      <a:r>
                        <a:rPr lang="en-US" sz="2000" kern="100">
                          <a:effectLst/>
                        </a:rPr>
                        <a:t>1</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r>
              <a:tr h="209478">
                <a:tc>
                  <a:txBody>
                    <a:bodyPr/>
                    <a:lstStyle/>
                    <a:p>
                      <a:pPr algn="just">
                        <a:spcAft>
                          <a:spcPts val="0"/>
                        </a:spcAft>
                      </a:pPr>
                      <a:r>
                        <a:rPr lang="en-US" sz="2000" kern="100">
                          <a:effectLst/>
                        </a:rPr>
                        <a:t>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a:t>
                      </a:r>
                      <a:endParaRPr lang="zh-CN" sz="2000" kern="100">
                        <a:effectLst/>
                        <a:latin typeface="Calibri"/>
                        <a:ea typeface="宋体"/>
                        <a:cs typeface="Times New Roman"/>
                      </a:endParaRPr>
                    </a:p>
                  </a:txBody>
                  <a:tcPr marL="68580" marR="68580" marT="0" marB="0"/>
                </a:tc>
              </a:tr>
              <a:tr h="418955">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solidFill>
                            <a:srgbClr val="00B050"/>
                          </a:solidFill>
                          <a:effectLst/>
                        </a:rPr>
                        <a:t>8</a:t>
                      </a:r>
                      <a:endParaRPr lang="zh-CN" sz="2000" kern="100">
                        <a:solidFill>
                          <a:srgbClr val="00B050"/>
                        </a:solidFill>
                        <a:effectLst/>
                        <a:latin typeface="Calibri"/>
                        <a:ea typeface="宋体"/>
                        <a:cs typeface="Times New Roman"/>
                      </a:endParaRPr>
                    </a:p>
                  </a:txBody>
                  <a:tcPr marL="68580" marR="68580" marT="0" marB="0"/>
                </a:tc>
                <a:tc>
                  <a:txBody>
                    <a:bodyPr/>
                    <a:lstStyle/>
                    <a:p>
                      <a:pPr algn="just">
                        <a:spcAft>
                          <a:spcPts val="0"/>
                        </a:spcAft>
                      </a:pPr>
                      <a:r>
                        <a:rPr lang="en-US" sz="2000" kern="100">
                          <a:effectLst/>
                        </a:rPr>
                        <a:t>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11</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15</a:t>
                      </a:r>
                      <a:endParaRPr lang="zh-CN" sz="2000" kern="100">
                        <a:effectLst/>
                        <a:latin typeface="Calibri"/>
                        <a:ea typeface="宋体"/>
                        <a:cs typeface="Times New Roman"/>
                      </a:endParaRPr>
                    </a:p>
                  </a:txBody>
                  <a:tcPr marL="68580" marR="68580" marT="0" marB="0"/>
                </a:tc>
              </a:tr>
              <a:tr h="418955">
                <a:tc>
                  <a:txBody>
                    <a:bodyPr/>
                    <a:lstStyle/>
                    <a:p>
                      <a:pPr algn="just">
                        <a:spcAft>
                          <a:spcPts val="0"/>
                        </a:spcAft>
                      </a:pPr>
                      <a:r>
                        <a:rPr lang="en-US" sz="2000" kern="100">
                          <a:solidFill>
                            <a:srgbClr val="FF0000"/>
                          </a:solidFill>
                          <a:effectLst/>
                        </a:rPr>
                        <a:t>4</a:t>
                      </a:r>
                      <a:endParaRPr lang="zh-CN" sz="20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11</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solidFill>
                            <a:srgbClr val="FF0000"/>
                          </a:solidFill>
                          <a:effectLst/>
                        </a:rPr>
                        <a:t>16</a:t>
                      </a:r>
                      <a:endParaRPr lang="zh-CN" sz="2000" kern="10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2000" kern="100">
                          <a:effectLst/>
                        </a:rPr>
                        <a:t>16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19</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r>
              <a:tr h="418955">
                <a:tc>
                  <a:txBody>
                    <a:bodyPr/>
                    <a:lstStyle/>
                    <a:p>
                      <a:pPr algn="just">
                        <a:spcAft>
                          <a:spcPts val="0"/>
                        </a:spcAft>
                      </a:pPr>
                      <a:r>
                        <a:rPr lang="en-US" sz="2000" kern="100">
                          <a:effectLst/>
                        </a:rPr>
                        <a:t>5</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11</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19</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23</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26</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29</a:t>
                      </a:r>
                      <a:endParaRPr lang="zh-CN" sz="2000" kern="100">
                        <a:effectLst/>
                        <a:latin typeface="Calibri"/>
                        <a:ea typeface="宋体"/>
                        <a:cs typeface="Times New Roman"/>
                      </a:endParaRPr>
                    </a:p>
                  </a:txBody>
                  <a:tcPr marL="68580" marR="68580" marT="0" marB="0"/>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4259674504"/>
              </p:ext>
            </p:extLst>
          </p:nvPr>
        </p:nvGraphicFramePr>
        <p:xfrm>
          <a:off x="262559" y="1061988"/>
          <a:ext cx="4248471" cy="2651760"/>
        </p:xfrm>
        <a:graphic>
          <a:graphicData uri="http://schemas.openxmlformats.org/drawingml/2006/table">
            <a:tbl>
              <a:tblPr firstRow="1" bandRow="1">
                <a:tableStyleId>{5C22544A-7EE6-4342-B048-85BDC9FD1C3A}</a:tableStyleId>
              </a:tblPr>
              <a:tblGrid>
                <a:gridCol w="1416157"/>
                <a:gridCol w="1416157"/>
                <a:gridCol w="1416157"/>
              </a:tblGrid>
              <a:tr h="430638">
                <a:tc>
                  <a:txBody>
                    <a:bodyPr/>
                    <a:lstStyle/>
                    <a:p>
                      <a:r>
                        <a:rPr lang="en-US" altLang="zh-CN" smtClean="0"/>
                        <a:t>item</a:t>
                      </a:r>
                      <a:endParaRPr lang="zh-CN" altLang="en-US"/>
                    </a:p>
                  </a:txBody>
                  <a:tcPr/>
                </a:tc>
                <a:tc>
                  <a:txBody>
                    <a:bodyPr/>
                    <a:lstStyle/>
                    <a:p>
                      <a:r>
                        <a:rPr lang="en-US" altLang="zh-CN" smtClean="0"/>
                        <a:t>Weight</a:t>
                      </a:r>
                      <a:endParaRPr lang="zh-CN" altLang="en-US"/>
                    </a:p>
                  </a:txBody>
                  <a:tcPr/>
                </a:tc>
                <a:tc>
                  <a:txBody>
                    <a:bodyPr/>
                    <a:lstStyle/>
                    <a:p>
                      <a:r>
                        <a:rPr lang="en-US" altLang="zh-CN" smtClean="0"/>
                        <a:t>value</a:t>
                      </a:r>
                      <a:endParaRPr lang="zh-CN" altLang="en-US"/>
                    </a:p>
                  </a:txBody>
                  <a:tcPr/>
                </a:tc>
              </a:tr>
              <a:tr h="430638">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r>
              <a:tr h="430638">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r>
              <a:tr h="430638">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8</a:t>
                      </a:r>
                      <a:endParaRPr lang="zh-CN" altLang="en-US"/>
                    </a:p>
                  </a:txBody>
                  <a:tcPr/>
                </a:tc>
              </a:tr>
              <a:tr h="430638">
                <a:tc>
                  <a:txBody>
                    <a:bodyPr/>
                    <a:lstStyle/>
                    <a:p>
                      <a:r>
                        <a:rPr lang="en-US" altLang="zh-CN" smtClean="0">
                          <a:solidFill>
                            <a:srgbClr val="FF0000"/>
                          </a:solidFill>
                        </a:rPr>
                        <a:t>4</a:t>
                      </a:r>
                      <a:endParaRPr lang="zh-CN" altLang="en-US">
                        <a:solidFill>
                          <a:srgbClr val="FF0000"/>
                        </a:solidFill>
                      </a:endParaRPr>
                    </a:p>
                  </a:txBody>
                  <a:tcPr/>
                </a:tc>
                <a:tc>
                  <a:txBody>
                    <a:bodyPr/>
                    <a:lstStyle/>
                    <a:p>
                      <a:r>
                        <a:rPr lang="en-US" altLang="zh-CN" smtClean="0">
                          <a:solidFill>
                            <a:srgbClr val="FF0000"/>
                          </a:solidFill>
                        </a:rPr>
                        <a:t>5</a:t>
                      </a:r>
                      <a:endParaRPr lang="zh-CN" altLang="en-US">
                        <a:solidFill>
                          <a:srgbClr val="FF0000"/>
                        </a:solidFill>
                      </a:endParaRPr>
                    </a:p>
                  </a:txBody>
                  <a:tcPr/>
                </a:tc>
                <a:tc>
                  <a:txBody>
                    <a:bodyPr/>
                    <a:lstStyle/>
                    <a:p>
                      <a:r>
                        <a:rPr lang="en-US" altLang="zh-CN" smtClean="0">
                          <a:solidFill>
                            <a:srgbClr val="00B050"/>
                          </a:solidFill>
                        </a:rPr>
                        <a:t>8</a:t>
                      </a:r>
                      <a:endParaRPr lang="zh-CN" altLang="en-US">
                        <a:solidFill>
                          <a:srgbClr val="00B050"/>
                        </a:solidFill>
                      </a:endParaRPr>
                    </a:p>
                  </a:txBody>
                  <a:tcPr/>
                </a:tc>
              </a:tr>
              <a:tr h="430638">
                <a:tc>
                  <a:txBody>
                    <a:bodyPr/>
                    <a:lstStyle/>
                    <a:p>
                      <a:r>
                        <a:rPr lang="en-US" altLang="zh-CN" smtClean="0"/>
                        <a:t>5</a:t>
                      </a:r>
                      <a:endParaRPr lang="zh-CN" altLang="en-US"/>
                    </a:p>
                  </a:txBody>
                  <a:tcPr/>
                </a:tc>
                <a:tc>
                  <a:txBody>
                    <a:bodyPr/>
                    <a:lstStyle/>
                    <a:p>
                      <a:r>
                        <a:rPr lang="en-US" altLang="zh-CN" smtClean="0"/>
                        <a:t>9</a:t>
                      </a:r>
                      <a:endParaRPr lang="zh-CN" altLang="en-US"/>
                    </a:p>
                  </a:txBody>
                  <a:tcPr/>
                </a:tc>
                <a:tc>
                  <a:txBody>
                    <a:bodyPr/>
                    <a:lstStyle/>
                    <a:p>
                      <a:r>
                        <a:rPr lang="en-US" altLang="zh-CN" smtClean="0"/>
                        <a:t>10</a:t>
                      </a:r>
                      <a:endParaRPr lang="zh-CN" altLang="en-US"/>
                    </a:p>
                  </a:txBody>
                  <a:tcPr/>
                </a:tc>
              </a:tr>
            </a:tbl>
          </a:graphicData>
        </a:graphic>
      </p:graphicFrame>
      <p:sp>
        <p:nvSpPr>
          <p:cNvPr id="11" name="TextBox 10"/>
          <p:cNvSpPr txBox="1"/>
          <p:nvPr/>
        </p:nvSpPr>
        <p:spPr>
          <a:xfrm>
            <a:off x="11703832" y="3721148"/>
            <a:ext cx="447558" cy="446276"/>
          </a:xfrm>
          <a:prstGeom prst="rect">
            <a:avLst/>
          </a:prstGeom>
          <a:noFill/>
        </p:spPr>
        <p:txBody>
          <a:bodyPr wrap="none" rtlCol="0">
            <a:spAutoFit/>
          </a:bodyPr>
          <a:lstStyle/>
          <a:p>
            <a:r>
              <a:rPr lang="en-US" altLang="zh-CN" smtClean="0">
                <a:solidFill>
                  <a:srgbClr val="00B050"/>
                </a:solidFill>
              </a:rPr>
              <a:t>W</a:t>
            </a:r>
            <a:endParaRPr lang="zh-CN" altLang="en-US">
              <a:solidFill>
                <a:srgbClr val="00B050"/>
              </a:solidFill>
            </a:endParaRPr>
          </a:p>
        </p:txBody>
      </p:sp>
      <p:sp>
        <p:nvSpPr>
          <p:cNvPr id="13" name="TextBox 12"/>
          <p:cNvSpPr txBox="1"/>
          <p:nvPr/>
        </p:nvSpPr>
        <p:spPr>
          <a:xfrm>
            <a:off x="190550" y="6413312"/>
            <a:ext cx="251992" cy="446276"/>
          </a:xfrm>
          <a:prstGeom prst="rect">
            <a:avLst/>
          </a:prstGeom>
          <a:noFill/>
        </p:spPr>
        <p:txBody>
          <a:bodyPr wrap="none" rtlCol="0">
            <a:spAutoFit/>
          </a:bodyPr>
          <a:lstStyle/>
          <a:p>
            <a:r>
              <a:rPr lang="en-US" altLang="zh-CN" smtClean="0">
                <a:solidFill>
                  <a:srgbClr val="00B050"/>
                </a:solidFill>
              </a:rPr>
              <a:t>i</a:t>
            </a:r>
            <a:endParaRPr lang="zh-CN" altLang="en-US">
              <a:solidFill>
                <a:srgbClr val="00B050"/>
              </a:solidFill>
            </a:endParaRPr>
          </a:p>
        </p:txBody>
      </p:sp>
      <p:sp>
        <p:nvSpPr>
          <p:cNvPr id="12" name="矩形 11"/>
          <p:cNvSpPr/>
          <p:nvPr/>
        </p:nvSpPr>
        <p:spPr>
          <a:xfrm>
            <a:off x="5087094" y="2988186"/>
            <a:ext cx="4258345" cy="446276"/>
          </a:xfrm>
          <a:prstGeom prst="rect">
            <a:avLst/>
          </a:prstGeom>
        </p:spPr>
        <p:txBody>
          <a:bodyPr wrap="none">
            <a:spAutoFit/>
          </a:bodyPr>
          <a:lstStyle/>
          <a:p>
            <a:r>
              <a:rPr lang="fr-FR" altLang="zh-CN" smtClean="0"/>
              <a:t>m(4,9)=max(m(3,9), m(3,4)+</a:t>
            </a:r>
            <a:r>
              <a:rPr lang="fr-FR" altLang="zh-CN"/>
              <a:t>8</a:t>
            </a:r>
            <a:r>
              <a:rPr lang="fr-FR" altLang="zh-CN" smtClean="0"/>
              <a:t>)=16</a:t>
            </a:r>
            <a:endParaRPr lang="zh-CN" altLang="en-US"/>
          </a:p>
        </p:txBody>
      </p:sp>
    </p:spTree>
    <p:extLst>
      <p:ext uri="{BB962C8B-B14F-4D97-AF65-F5344CB8AC3E}">
        <p14:creationId xmlns:p14="http://schemas.microsoft.com/office/powerpoint/2010/main" val="117444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98662" y="117426"/>
            <a:ext cx="10233473" cy="648527"/>
          </a:xfrm>
        </p:spPr>
        <p:txBody>
          <a:bodyPr>
            <a:normAutofit fontScale="90000"/>
          </a:bodyPr>
          <a:lstStyle/>
          <a:p>
            <a:r>
              <a:rPr lang="zh-CN" altLang="en-US" smtClean="0"/>
              <a:t>动态规划算法</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46" y="887613"/>
            <a:ext cx="7778328" cy="58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30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递归算法</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1" y="944790"/>
            <a:ext cx="5832648" cy="5914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53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动态规划法</a:t>
            </a:r>
            <a:r>
              <a:rPr lang="zh-CN" altLang="en-US"/>
              <a:t>求解斐波那契数列第</a:t>
            </a:r>
            <a:r>
              <a:rPr lang="en-US" altLang="zh-CN"/>
              <a:t>n</a:t>
            </a:r>
            <a:r>
              <a:rPr lang="zh-CN" altLang="en-US"/>
              <a:t>个数</a:t>
            </a:r>
          </a:p>
        </p:txBody>
      </p:sp>
      <p:sp>
        <p:nvSpPr>
          <p:cNvPr id="5" name="Rectangle 2"/>
          <p:cNvSpPr>
            <a:spLocks noChangeArrowheads="1"/>
          </p:cNvSpPr>
          <p:nvPr/>
        </p:nvSpPr>
        <p:spPr bwMode="auto">
          <a:xfrm>
            <a:off x="838622" y="1269554"/>
            <a:ext cx="8856983"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fibarray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fibarray[</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fibarray[</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fibarray[i] = fibarray[i-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fibarray[i-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fibarray[n]</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3"/>
          <p:cNvSpPr>
            <a:spLocks noChangeArrowheads="1"/>
          </p:cNvSpPr>
          <p:nvPr/>
        </p:nvSpPr>
        <p:spPr bwMode="auto">
          <a:xfrm>
            <a:off x="1302534" y="3874419"/>
            <a:ext cx="6336704" cy="1754326"/>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fib_new(n):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 b = b, a+b</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圆角矩形标注 6"/>
          <p:cNvSpPr/>
          <p:nvPr/>
        </p:nvSpPr>
        <p:spPr>
          <a:xfrm>
            <a:off x="8183438" y="3141762"/>
            <a:ext cx="1080120" cy="504056"/>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简化</a:t>
            </a:r>
            <a:endParaRPr lang="zh-CN" altLang="en-US"/>
          </a:p>
        </p:txBody>
      </p:sp>
    </p:spTree>
    <p:extLst>
      <p:ext uri="{BB962C8B-B14F-4D97-AF65-F5344CB8AC3E}">
        <p14:creationId xmlns:p14="http://schemas.microsoft.com/office/powerpoint/2010/main" val="186577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982638" y="1053530"/>
                <a:ext cx="10736814" cy="3865761"/>
              </a:xfrm>
            </p:spPr>
            <p:txBody>
              <a:bodyPr>
                <a:normAutofit/>
              </a:bodyPr>
              <a:lstStyle/>
              <a:p>
                <a:r>
                  <a:rPr lang="zh-CN" altLang="en-US" smtClean="0"/>
                  <a:t>给定一个长度为</a:t>
                </a:r>
                <a:r>
                  <a:rPr lang="en-US" altLang="zh-CN" smtClean="0"/>
                  <a:t>n</a:t>
                </a:r>
                <a:r>
                  <a:rPr lang="zh-CN" altLang="en-US" smtClean="0"/>
                  <a:t>的列表，设计算法求解其连续的子序列</a:t>
                </a:r>
                <a:r>
                  <a:rPr lang="zh-CN" altLang="en-US"/>
                  <a:t>和</a:t>
                </a:r>
                <a:r>
                  <a:rPr lang="zh-CN" altLang="en-US" smtClean="0"/>
                  <a:t>的最大</a:t>
                </a:r>
                <a:r>
                  <a:rPr lang="zh-CN" altLang="en-US"/>
                  <a:t>值</a:t>
                </a:r>
                <a:r>
                  <a:rPr lang="zh-CN" altLang="en-US" smtClean="0"/>
                  <a:t>。</a:t>
                </a:r>
                <a:endParaRPr lang="en-US" altLang="zh-CN" smtClean="0"/>
              </a:p>
              <a:p>
                <a:r>
                  <a:rPr lang="en-US" altLang="zh-CN" smtClean="0"/>
                  <a:t>[-2,</a:t>
                </a:r>
                <a:r>
                  <a:rPr lang="en-US" altLang="zh-CN" smtClean="0">
                    <a:solidFill>
                      <a:srgbClr val="FF0000"/>
                    </a:solidFill>
                  </a:rPr>
                  <a:t>11,-4,13</a:t>
                </a:r>
                <a:r>
                  <a:rPr lang="en-US" altLang="zh-CN" smtClean="0"/>
                  <a:t>,-5,2]</a:t>
                </a:r>
                <a:r>
                  <a:rPr lang="zh-CN" altLang="en-US" smtClean="0"/>
                  <a:t>最大值为</a:t>
                </a:r>
                <a:r>
                  <a:rPr lang="en-US" altLang="zh-CN" smtClean="0"/>
                  <a:t>20</a:t>
                </a:r>
                <a:r>
                  <a:rPr lang="zh-CN" altLang="en-US" smtClean="0"/>
                  <a:t>；</a:t>
                </a:r>
                <a:r>
                  <a:rPr lang="en-US" altLang="zh-CN" smtClean="0"/>
                  <a:t>[-</a:t>
                </a:r>
                <a:r>
                  <a:rPr lang="en-US" altLang="zh-CN"/>
                  <a:t>2.5,</a:t>
                </a:r>
                <a:r>
                  <a:rPr lang="en-US" altLang="zh-CN">
                    <a:solidFill>
                      <a:srgbClr val="FF0000"/>
                    </a:solidFill>
                  </a:rPr>
                  <a:t>4,0,-3,2,8</a:t>
                </a:r>
                <a:r>
                  <a:rPr lang="en-US" altLang="zh-CN"/>
                  <a:t>,-1</a:t>
                </a:r>
                <a:r>
                  <a:rPr lang="en-US" altLang="zh-CN" smtClean="0"/>
                  <a:t>]</a:t>
                </a:r>
                <a:r>
                  <a:rPr lang="zh-CN" altLang="en-US"/>
                  <a:t>最大值</a:t>
                </a:r>
                <a:r>
                  <a:rPr lang="zh-CN" altLang="en-US" smtClean="0"/>
                  <a:t>为</a:t>
                </a:r>
                <a:r>
                  <a:rPr lang="en-US" altLang="zh-CN" smtClean="0"/>
                  <a:t>11</a:t>
                </a:r>
              </a:p>
              <a:p>
                <a:r>
                  <a:rPr lang="zh-CN" altLang="en-US" smtClean="0"/>
                  <a:t>用</a:t>
                </a:r>
                <a:r>
                  <a:rPr lang="en-US" altLang="zh-CN" smtClean="0"/>
                  <a:t>m[i]</a:t>
                </a:r>
                <a:r>
                  <a:rPr lang="zh-CN" altLang="en-US" smtClean="0"/>
                  <a:t>表示以</a:t>
                </a:r>
                <a:r>
                  <a:rPr lang="en-US" altLang="zh-CN" smtClean="0"/>
                  <a:t>i</a:t>
                </a:r>
                <a:r>
                  <a:rPr lang="zh-CN" altLang="en-US" smtClean="0"/>
                  <a:t>号元素结束的连续子序列和的最大值</a:t>
                </a:r>
                <a:endParaRPr lang="en-US" altLang="zh-CN" smtClean="0"/>
              </a:p>
              <a:p>
                <a:r>
                  <a:rPr lang="en-US" altLang="zh-CN" smtClean="0"/>
                  <a:t>i=0</a:t>
                </a:r>
                <a:r>
                  <a:rPr lang="zh-CN" altLang="en-US" smtClean="0"/>
                  <a:t>，</a:t>
                </a:r>
                <a:r>
                  <a:rPr lang="en-US" altLang="zh-CN" smtClean="0"/>
                  <a:t>m[0]=max(lst[0], 0)</a:t>
                </a:r>
              </a:p>
              <a:p>
                <a:r>
                  <a:rPr lang="en-US" altLang="zh-CN" smtClean="0"/>
                  <a:t>i&gt;0</a:t>
                </a:r>
                <a:r>
                  <a:rPr lang="zh-CN" altLang="en-US" smtClean="0"/>
                  <a:t>，</a:t>
                </a:r>
                <a:r>
                  <a:rPr lang="en-US" altLang="zh-CN" smtClean="0"/>
                  <a:t>m[i]=max(</a:t>
                </a:r>
                <a14:m>
                  <m:oMath xmlns:m="http://schemas.openxmlformats.org/officeDocument/2006/math">
                    <m:r>
                      <a:rPr lang="en-US" altLang="zh-CN" sz="3200" b="0" i="1">
                        <a:latin typeface="Cambria Math"/>
                      </a:rPr>
                      <m:t>𝑚</m:t>
                    </m:r>
                    <m:d>
                      <m:dPr>
                        <m:begChr m:val="["/>
                        <m:endChr m:val="]"/>
                        <m:ctrlPr>
                          <a:rPr lang="en-US" altLang="zh-CN" sz="3200" b="0" i="1">
                            <a:latin typeface="Cambria Math"/>
                          </a:rPr>
                        </m:ctrlPr>
                      </m:dPr>
                      <m:e>
                        <m:r>
                          <a:rPr lang="en-US" altLang="zh-CN" sz="3200" b="0" i="1">
                            <a:latin typeface="Cambria Math"/>
                          </a:rPr>
                          <m:t>𝑖</m:t>
                        </m:r>
                        <m:r>
                          <a:rPr lang="en-US" altLang="zh-CN" sz="3200" b="0" i="1">
                            <a:latin typeface="Cambria Math"/>
                          </a:rPr>
                          <m:t>−1</m:t>
                        </m:r>
                      </m:e>
                    </m:d>
                    <m:r>
                      <a:rPr lang="en-US" altLang="zh-CN" sz="3200" b="0" i="1">
                        <a:latin typeface="Cambria Math"/>
                      </a:rPr>
                      <m:t>+</m:t>
                    </m:r>
                    <m:r>
                      <a:rPr lang="en-US" altLang="zh-CN" sz="3200" b="0" i="1">
                        <a:latin typeface="Cambria Math"/>
                      </a:rPr>
                      <m:t>𝑙𝑠𝑡</m:t>
                    </m:r>
                    <m:d>
                      <m:dPr>
                        <m:begChr m:val="["/>
                        <m:endChr m:val="]"/>
                        <m:ctrlPr>
                          <a:rPr lang="en-US" altLang="zh-CN" sz="3200" b="0" i="1">
                            <a:latin typeface="Cambria Math"/>
                          </a:rPr>
                        </m:ctrlPr>
                      </m:dPr>
                      <m:e>
                        <m:r>
                          <a:rPr lang="en-US" altLang="zh-CN" sz="3200" b="0" i="1">
                            <a:latin typeface="Cambria Math"/>
                          </a:rPr>
                          <m:t>𝑖</m:t>
                        </m:r>
                      </m:e>
                    </m:d>
                  </m:oMath>
                </a14:m>
                <a:r>
                  <a:rPr lang="en-US" altLang="zh-CN" b="0" smtClean="0"/>
                  <a:t>, 0)</a:t>
                </a:r>
                <a:endParaRPr lang="zh-CN" altLang="en-US" b="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982638" y="1053530"/>
                <a:ext cx="10736814" cy="3865761"/>
              </a:xfrm>
              <a:blipFill rotWithShape="1">
                <a:blip r:embed="rId2"/>
                <a:stretch>
                  <a:fillRect l="-965" t="-2366" r="-1193" b="-2366"/>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a:t>连续子</a:t>
            </a:r>
            <a:r>
              <a:rPr lang="zh-CN" altLang="en-US" smtClean="0"/>
              <a:t>序列</a:t>
            </a:r>
            <a:r>
              <a:rPr lang="zh-CN" altLang="en-US"/>
              <a:t>和</a:t>
            </a:r>
            <a:r>
              <a:rPr lang="zh-CN" altLang="en-US" smtClean="0"/>
              <a:t>的最大值</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53611180"/>
              </p:ext>
            </p:extLst>
          </p:nvPr>
        </p:nvGraphicFramePr>
        <p:xfrm>
          <a:off x="1342678" y="4941962"/>
          <a:ext cx="8126944" cy="1325880"/>
        </p:xfrm>
        <a:graphic>
          <a:graphicData uri="http://schemas.openxmlformats.org/drawingml/2006/table">
            <a:tbl>
              <a:tblPr firstRow="1" bandRow="1">
                <a:tableStyleId>{5940675A-B579-460E-94D1-54222C63F5DA}</a:tableStyleId>
              </a:tblPr>
              <a:tblGrid>
                <a:gridCol w="1015868"/>
                <a:gridCol w="1015868"/>
                <a:gridCol w="1015868"/>
                <a:gridCol w="1015868"/>
                <a:gridCol w="1015868"/>
                <a:gridCol w="1015868"/>
                <a:gridCol w="1015868"/>
                <a:gridCol w="1015868"/>
              </a:tblGrid>
              <a:tr h="370840">
                <a:tc>
                  <a:txBody>
                    <a:bodyPr/>
                    <a:lstStyle/>
                    <a:p>
                      <a:r>
                        <a:rPr lang="en-US" altLang="zh-CN" smtClean="0"/>
                        <a:t>i</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5</a:t>
                      </a:r>
                      <a:endParaRPr lang="zh-CN" altLang="en-US"/>
                    </a:p>
                  </a:txBody>
                  <a:tcPr/>
                </a:tc>
                <a:tc>
                  <a:txBody>
                    <a:bodyPr/>
                    <a:lstStyle/>
                    <a:p>
                      <a:endParaRPr lang="zh-CN" altLang="en-US"/>
                    </a:p>
                  </a:txBody>
                  <a:tcPr/>
                </a:tc>
              </a:tr>
              <a:tr h="370840">
                <a:tc>
                  <a:txBody>
                    <a:bodyPr/>
                    <a:lstStyle/>
                    <a:p>
                      <a:r>
                        <a:rPr lang="en-US" altLang="zh-CN" smtClean="0"/>
                        <a:t>lst[i]</a:t>
                      </a:r>
                      <a:endParaRPr lang="zh-CN" altLang="en-US"/>
                    </a:p>
                  </a:txBody>
                  <a:tcPr/>
                </a:tc>
                <a:tc>
                  <a:txBody>
                    <a:bodyPr/>
                    <a:lstStyle/>
                    <a:p>
                      <a:r>
                        <a:rPr lang="en-US" altLang="zh-CN" smtClean="0"/>
                        <a:t>-2</a:t>
                      </a:r>
                      <a:endParaRPr lang="zh-CN" altLang="en-US"/>
                    </a:p>
                  </a:txBody>
                  <a:tcPr/>
                </a:tc>
                <a:tc>
                  <a:txBody>
                    <a:bodyPr/>
                    <a:lstStyle/>
                    <a:p>
                      <a:r>
                        <a:rPr lang="en-US" altLang="zh-CN" smtClean="0"/>
                        <a:t>11</a:t>
                      </a:r>
                      <a:endParaRPr lang="zh-CN" altLang="en-US"/>
                    </a:p>
                  </a:txBody>
                  <a:tcPr/>
                </a:tc>
                <a:tc>
                  <a:txBody>
                    <a:bodyPr/>
                    <a:lstStyle/>
                    <a:p>
                      <a:r>
                        <a:rPr lang="en-US" altLang="zh-CN" smtClean="0"/>
                        <a:t>-4</a:t>
                      </a:r>
                      <a:endParaRPr lang="zh-CN" altLang="en-US"/>
                    </a:p>
                  </a:txBody>
                  <a:tcPr/>
                </a:tc>
                <a:tc>
                  <a:txBody>
                    <a:bodyPr/>
                    <a:lstStyle/>
                    <a:p>
                      <a:r>
                        <a:rPr lang="en-US" altLang="zh-CN" smtClean="0"/>
                        <a:t>13</a:t>
                      </a:r>
                      <a:endParaRPr lang="zh-CN" altLang="en-US"/>
                    </a:p>
                  </a:txBody>
                  <a:tcPr/>
                </a:tc>
                <a:tc>
                  <a:txBody>
                    <a:bodyPr/>
                    <a:lstStyle/>
                    <a:p>
                      <a:r>
                        <a:rPr lang="en-US" altLang="zh-CN" smtClean="0"/>
                        <a:t>-5</a:t>
                      </a:r>
                      <a:endParaRPr lang="zh-CN" altLang="en-US"/>
                    </a:p>
                  </a:txBody>
                  <a:tcPr/>
                </a:tc>
                <a:tc>
                  <a:txBody>
                    <a:bodyPr/>
                    <a:lstStyle/>
                    <a:p>
                      <a:r>
                        <a:rPr lang="en-US" altLang="zh-CN" smtClean="0"/>
                        <a:t>2</a:t>
                      </a:r>
                      <a:endParaRPr lang="zh-CN" altLang="en-US"/>
                    </a:p>
                  </a:txBody>
                  <a:tcPr/>
                </a:tc>
                <a:tc>
                  <a:txBody>
                    <a:bodyPr/>
                    <a:lstStyle/>
                    <a:p>
                      <a:endParaRPr lang="zh-CN" altLang="en-US"/>
                    </a:p>
                  </a:txBody>
                  <a:tcPr/>
                </a:tc>
              </a:tr>
              <a:tr h="370840">
                <a:tc>
                  <a:txBody>
                    <a:bodyPr/>
                    <a:lstStyle/>
                    <a:p>
                      <a:r>
                        <a:rPr lang="en-US" altLang="zh-CN" smtClean="0"/>
                        <a:t>m[i]</a:t>
                      </a:r>
                      <a:endParaRPr lang="zh-CN" altLang="en-US"/>
                    </a:p>
                  </a:txBody>
                  <a:tcPr/>
                </a:tc>
                <a:tc>
                  <a:txBody>
                    <a:bodyPr/>
                    <a:lstStyle/>
                    <a:p>
                      <a:r>
                        <a:rPr lang="en-US" altLang="zh-CN" smtClean="0">
                          <a:solidFill>
                            <a:srgbClr val="FF0000"/>
                          </a:solidFill>
                        </a:rPr>
                        <a:t>0</a:t>
                      </a:r>
                      <a:endParaRPr lang="zh-CN" altLang="en-US">
                        <a:solidFill>
                          <a:srgbClr val="FF0000"/>
                        </a:solidFill>
                      </a:endParaRPr>
                    </a:p>
                  </a:txBody>
                  <a:tcPr/>
                </a:tc>
                <a:tc>
                  <a:txBody>
                    <a:bodyPr/>
                    <a:lstStyle/>
                    <a:p>
                      <a:r>
                        <a:rPr lang="en-US" altLang="zh-CN" smtClean="0">
                          <a:solidFill>
                            <a:srgbClr val="FF0000"/>
                          </a:solidFill>
                        </a:rPr>
                        <a:t>11</a:t>
                      </a:r>
                      <a:endParaRPr lang="zh-CN" altLang="en-US">
                        <a:solidFill>
                          <a:srgbClr val="FF0000"/>
                        </a:solidFill>
                      </a:endParaRPr>
                    </a:p>
                  </a:txBody>
                  <a:tcPr/>
                </a:tc>
                <a:tc>
                  <a:txBody>
                    <a:bodyPr/>
                    <a:lstStyle/>
                    <a:p>
                      <a:r>
                        <a:rPr lang="en-US" altLang="zh-CN" smtClean="0">
                          <a:solidFill>
                            <a:srgbClr val="FF0000"/>
                          </a:solidFill>
                        </a:rPr>
                        <a:t>7</a:t>
                      </a:r>
                      <a:endParaRPr lang="zh-CN" altLang="en-US">
                        <a:solidFill>
                          <a:srgbClr val="FF0000"/>
                        </a:solidFill>
                      </a:endParaRPr>
                    </a:p>
                  </a:txBody>
                  <a:tcPr/>
                </a:tc>
                <a:tc>
                  <a:txBody>
                    <a:bodyPr/>
                    <a:lstStyle/>
                    <a:p>
                      <a:r>
                        <a:rPr lang="en-US" altLang="zh-CN" smtClean="0">
                          <a:solidFill>
                            <a:srgbClr val="FF0000"/>
                          </a:solidFill>
                        </a:rPr>
                        <a:t>20</a:t>
                      </a:r>
                      <a:endParaRPr lang="zh-CN" altLang="en-US">
                        <a:solidFill>
                          <a:srgbClr val="FF0000"/>
                        </a:solidFill>
                      </a:endParaRPr>
                    </a:p>
                  </a:txBody>
                  <a:tcPr/>
                </a:tc>
                <a:tc>
                  <a:txBody>
                    <a:bodyPr/>
                    <a:lstStyle/>
                    <a:p>
                      <a:r>
                        <a:rPr lang="en-US" altLang="zh-CN" smtClean="0">
                          <a:solidFill>
                            <a:srgbClr val="FF0000"/>
                          </a:solidFill>
                        </a:rPr>
                        <a:t>15</a:t>
                      </a:r>
                      <a:endParaRPr lang="zh-CN" altLang="en-US">
                        <a:solidFill>
                          <a:srgbClr val="FF0000"/>
                        </a:solidFill>
                      </a:endParaRPr>
                    </a:p>
                  </a:txBody>
                  <a:tcPr/>
                </a:tc>
                <a:tc>
                  <a:txBody>
                    <a:bodyPr/>
                    <a:lstStyle/>
                    <a:p>
                      <a:r>
                        <a:rPr lang="en-US" altLang="zh-CN" smtClean="0">
                          <a:solidFill>
                            <a:srgbClr val="FF0000"/>
                          </a:solidFill>
                        </a:rPr>
                        <a:t>17</a:t>
                      </a:r>
                      <a:endParaRPr lang="zh-CN" altLang="en-US">
                        <a:solidFill>
                          <a:srgbClr val="FF0000"/>
                        </a:solidFill>
                      </a:endParaRPr>
                    </a:p>
                  </a:txBody>
                  <a:tcPr/>
                </a:tc>
                <a:tc>
                  <a:txBody>
                    <a:bodyPr/>
                    <a:lstStyle/>
                    <a:p>
                      <a:r>
                        <a:rPr lang="en-US" altLang="zh-CN" smtClean="0">
                          <a:solidFill>
                            <a:schemeClr val="bg1"/>
                          </a:solidFill>
                        </a:rPr>
                        <a:t>10</a:t>
                      </a:r>
                      <a:endParaRPr lang="zh-CN" altLang="en-US">
                        <a:solidFill>
                          <a:schemeClr val="bg1"/>
                        </a:solidFill>
                      </a:endParaRPr>
                    </a:p>
                  </a:txBody>
                  <a:tcPr/>
                </a:tc>
              </a:tr>
            </a:tbl>
          </a:graphicData>
        </a:graphic>
      </p:graphicFrame>
    </p:spTree>
    <p:extLst>
      <p:ext uri="{BB962C8B-B14F-4D97-AF65-F5344CB8AC3E}">
        <p14:creationId xmlns:p14="http://schemas.microsoft.com/office/powerpoint/2010/main" val="72495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6614" y="1125538"/>
            <a:ext cx="10736814" cy="4868199"/>
          </a:xfrm>
        </p:spPr>
        <p:txBody>
          <a:bodyPr>
            <a:normAutofit/>
          </a:bodyPr>
          <a:lstStyle/>
          <a:p>
            <a:r>
              <a:rPr lang="en-US" altLang="zh-CN" smtClean="0"/>
              <a:t>1</a:t>
            </a:r>
            <a:r>
              <a:rPr lang="zh-CN" altLang="zh-CN" smtClean="0"/>
              <a:t>）</a:t>
            </a:r>
            <a:r>
              <a:rPr lang="zh-CN" altLang="zh-CN"/>
              <a:t>必须有</a:t>
            </a:r>
            <a:r>
              <a:rPr lang="zh-CN" altLang="zh-CN">
                <a:solidFill>
                  <a:srgbClr val="FF0000"/>
                </a:solidFill>
              </a:rPr>
              <a:t>递归结束的条件</a:t>
            </a:r>
            <a:r>
              <a:rPr lang="zh-CN" altLang="zh-CN"/>
              <a:t>，即一个或多个递归出口，通常对应于最小规模或满足某个条件时无需递归可直接完成的情况，常被</a:t>
            </a:r>
            <a:r>
              <a:rPr lang="zh-CN" altLang="zh-CN" smtClean="0"/>
              <a:t>称为</a:t>
            </a:r>
            <a:r>
              <a:rPr lang="zh-CN" altLang="zh-CN">
                <a:solidFill>
                  <a:srgbClr val="FF0000"/>
                </a:solidFill>
              </a:rPr>
              <a:t>基本情况</a:t>
            </a:r>
            <a:r>
              <a:rPr lang="en-US" altLang="zh-CN"/>
              <a:t>(Base Case</a:t>
            </a:r>
            <a:r>
              <a:rPr lang="en-US" altLang="zh-CN" smtClean="0"/>
              <a:t>)</a:t>
            </a:r>
            <a:r>
              <a:rPr lang="zh-CN" altLang="en-US" smtClean="0"/>
              <a:t>。</a:t>
            </a:r>
            <a:endParaRPr lang="en-US" altLang="zh-CN" smtClean="0"/>
          </a:p>
          <a:p>
            <a:r>
              <a:rPr lang="en-US" altLang="zh-CN" smtClean="0"/>
              <a:t>2</a:t>
            </a:r>
            <a:r>
              <a:rPr lang="zh-CN" altLang="zh-CN" smtClean="0"/>
              <a:t>）</a:t>
            </a:r>
            <a:r>
              <a:rPr lang="zh-CN" altLang="zh-CN"/>
              <a:t>原问题可以</a:t>
            </a:r>
            <a:r>
              <a:rPr lang="zh-CN" altLang="en-US"/>
              <a:t>被</a:t>
            </a:r>
            <a:r>
              <a:rPr lang="zh-CN" altLang="zh-CN"/>
              <a:t>分解</a:t>
            </a:r>
            <a:r>
              <a:rPr lang="zh-CN" altLang="zh-CN" smtClean="0"/>
              <a:t>为</a:t>
            </a:r>
            <a:r>
              <a:rPr lang="zh-CN" altLang="zh-CN" smtClean="0">
                <a:solidFill>
                  <a:srgbClr val="FF0000"/>
                </a:solidFill>
              </a:rPr>
              <a:t>规模</a:t>
            </a:r>
            <a:r>
              <a:rPr lang="zh-CN" altLang="zh-CN">
                <a:solidFill>
                  <a:srgbClr val="FF0000"/>
                </a:solidFill>
              </a:rPr>
              <a:t>更</a:t>
            </a:r>
            <a:r>
              <a:rPr lang="zh-CN" altLang="zh-CN" smtClean="0">
                <a:solidFill>
                  <a:srgbClr val="FF0000"/>
                </a:solidFill>
              </a:rPr>
              <a:t>小</a:t>
            </a:r>
            <a:r>
              <a:rPr lang="zh-CN" altLang="en-US"/>
              <a:t>但和原问题有着相同解法的子</a:t>
            </a:r>
            <a:r>
              <a:rPr lang="zh-CN" altLang="en-US" smtClean="0"/>
              <a:t>问题</a:t>
            </a:r>
            <a:r>
              <a:rPr lang="zh-CN" altLang="en-US" smtClean="0">
                <a:solidFill>
                  <a:srgbClr val="FF0000"/>
                </a:solidFill>
              </a:rPr>
              <a:t>（</a:t>
            </a:r>
            <a:r>
              <a:rPr lang="zh-CN" altLang="en-US">
                <a:solidFill>
                  <a:srgbClr val="FF0000"/>
                </a:solidFill>
              </a:rPr>
              <a:t>调用自身</a:t>
            </a:r>
            <a:r>
              <a:rPr lang="zh-CN" altLang="en-US" smtClean="0">
                <a:solidFill>
                  <a:srgbClr val="FF0000"/>
                </a:solidFill>
              </a:rPr>
              <a:t>），并逐渐向基本情况演进。</a:t>
            </a:r>
            <a:r>
              <a:rPr lang="zh-CN" altLang="en-US" smtClean="0"/>
              <a:t>。</a:t>
            </a:r>
            <a:endParaRPr lang="en-US" altLang="zh-CN" smtClean="0"/>
          </a:p>
          <a:p>
            <a:r>
              <a:rPr lang="en-US" altLang="zh-CN" sz="3200" smtClean="0">
                <a:solidFill>
                  <a:srgbClr val="00007D"/>
                </a:solidFill>
                <a:latin typeface="Comic Sans MS" pitchFamily="66" charset="0"/>
                <a:ea typeface="楷体_GB2312" pitchFamily="49" charset="-122"/>
              </a:rPr>
              <a:t>3</a:t>
            </a:r>
            <a:r>
              <a:rPr lang="zh-CN" altLang="en-US" sz="3200" smtClean="0">
                <a:solidFill>
                  <a:srgbClr val="00007D"/>
                </a:solidFill>
                <a:latin typeface="Comic Sans MS" pitchFamily="66" charset="0"/>
                <a:ea typeface="楷体_GB2312" pitchFamily="49" charset="-122"/>
              </a:rPr>
              <a:t>）子</a:t>
            </a:r>
            <a:r>
              <a:rPr lang="zh-CN" altLang="en-US" sz="3200">
                <a:solidFill>
                  <a:srgbClr val="00007D"/>
                </a:solidFill>
                <a:latin typeface="Comic Sans MS" pitchFamily="66" charset="0"/>
                <a:ea typeface="楷体_GB2312" pitchFamily="49" charset="-122"/>
              </a:rPr>
              <a:t>问题的个数必须是有限的，相应地，递归调用的次数也必须是</a:t>
            </a:r>
            <a:r>
              <a:rPr lang="zh-CN" altLang="en-US" sz="3200" smtClean="0">
                <a:solidFill>
                  <a:srgbClr val="00007D"/>
                </a:solidFill>
                <a:latin typeface="Comic Sans MS" pitchFamily="66" charset="0"/>
                <a:ea typeface="楷体_GB2312" pitchFamily="49" charset="-122"/>
              </a:rPr>
              <a:t>有限的</a:t>
            </a:r>
            <a:r>
              <a:rPr lang="zh-CN" altLang="en-US" smtClean="0"/>
              <a:t>，即保证不管多大的规模，都可以最终到达一个</a:t>
            </a:r>
            <a:r>
              <a:rPr lang="zh-CN" altLang="en-US" smtClean="0">
                <a:solidFill>
                  <a:srgbClr val="FF0000"/>
                </a:solidFill>
              </a:rPr>
              <a:t>基本情况。</a:t>
            </a:r>
            <a:endParaRPr lang="en-US" altLang="zh-CN"/>
          </a:p>
          <a:p>
            <a:endParaRPr lang="zh-CN" altLang="en-US"/>
          </a:p>
          <a:p>
            <a:endParaRPr lang="zh-CN" altLang="zh-CN"/>
          </a:p>
        </p:txBody>
      </p:sp>
      <p:sp>
        <p:nvSpPr>
          <p:cNvPr id="3" name="标题 2"/>
          <p:cNvSpPr>
            <a:spLocks noGrp="1"/>
          </p:cNvSpPr>
          <p:nvPr>
            <p:ph type="title"/>
          </p:nvPr>
        </p:nvSpPr>
        <p:spPr/>
        <p:txBody>
          <a:bodyPr>
            <a:normAutofit fontScale="90000"/>
          </a:bodyPr>
          <a:lstStyle/>
          <a:p>
            <a:r>
              <a:rPr lang="zh-CN" altLang="en-US" smtClean="0"/>
              <a:t>能用递归求解的问题需满足的条件</a:t>
            </a:r>
            <a:endParaRPr lang="zh-CN" altLang="zh-CN" b="1"/>
          </a:p>
        </p:txBody>
      </p:sp>
      <p:sp>
        <p:nvSpPr>
          <p:cNvPr id="4" name="圆角矩形标注 3"/>
          <p:cNvSpPr/>
          <p:nvPr/>
        </p:nvSpPr>
        <p:spPr>
          <a:xfrm>
            <a:off x="6239222" y="5055276"/>
            <a:ext cx="2664296" cy="792088"/>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solidFill>
                  <a:srgbClr val="FF0000"/>
                </a:solidFill>
              </a:rPr>
              <a:t>递归三定律</a:t>
            </a:r>
            <a:endParaRPr lang="zh-CN" altLang="en-US">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38" y="1629594"/>
            <a:ext cx="72390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4901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最大连续子序列算法</a:t>
            </a:r>
            <a:endParaRPr lang="zh-CN" altLang="en-US"/>
          </a:p>
        </p:txBody>
      </p:sp>
      <p:sp>
        <p:nvSpPr>
          <p:cNvPr id="4" name="Rectangle 1"/>
          <p:cNvSpPr>
            <a:spLocks noChangeArrowheads="1"/>
          </p:cNvSpPr>
          <p:nvPr/>
        </p:nvSpPr>
        <p:spPr bwMode="auto">
          <a:xfrm>
            <a:off x="406574" y="957472"/>
            <a:ext cx="5688632" cy="4801314"/>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max_sum(lst):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marray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marray[</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lst[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marray[</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marray[i-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lst[i]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marray[i] = marray[i-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lst[i]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marray[i]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marray: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 &gt; result: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result = v</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result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2"/>
          <p:cNvSpPr>
            <a:spLocks noChangeArrowheads="1"/>
          </p:cNvSpPr>
          <p:nvPr/>
        </p:nvSpPr>
        <p:spPr bwMode="auto">
          <a:xfrm>
            <a:off x="6738179" y="1629594"/>
            <a:ext cx="3960440" cy="3139321"/>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max_sum2(lst):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sum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maxsum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sum += lst[i]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sum &gt;maxsum: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maxsum = sum</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sum &lt;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sum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maxsum</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圆角矩形标注 5"/>
          <p:cNvSpPr/>
          <p:nvPr/>
        </p:nvSpPr>
        <p:spPr>
          <a:xfrm>
            <a:off x="7638279" y="957472"/>
            <a:ext cx="1080120" cy="504056"/>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简化</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290353779"/>
              </p:ext>
            </p:extLst>
          </p:nvPr>
        </p:nvGraphicFramePr>
        <p:xfrm>
          <a:off x="3574926" y="4920586"/>
          <a:ext cx="8558872" cy="1325880"/>
        </p:xfrm>
        <a:graphic>
          <a:graphicData uri="http://schemas.openxmlformats.org/drawingml/2006/table">
            <a:tbl>
              <a:tblPr firstRow="1" bandRow="1">
                <a:tableStyleId>{5940675A-B579-460E-94D1-54222C63F5DA}</a:tableStyleId>
              </a:tblPr>
              <a:tblGrid>
                <a:gridCol w="1296144"/>
                <a:gridCol w="843574"/>
                <a:gridCol w="1069859"/>
                <a:gridCol w="1069859"/>
                <a:gridCol w="1069859"/>
                <a:gridCol w="1069859"/>
                <a:gridCol w="1069859"/>
                <a:gridCol w="1069859"/>
              </a:tblGrid>
              <a:tr h="370840">
                <a:tc>
                  <a:txBody>
                    <a:bodyPr/>
                    <a:lstStyle/>
                    <a:p>
                      <a:r>
                        <a:rPr lang="en-US" altLang="zh-CN" smtClean="0"/>
                        <a:t>i</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5</a:t>
                      </a:r>
                      <a:endParaRPr lang="zh-CN" altLang="en-US"/>
                    </a:p>
                  </a:txBody>
                  <a:tcPr/>
                </a:tc>
                <a:tc>
                  <a:txBody>
                    <a:bodyPr/>
                    <a:lstStyle/>
                    <a:p>
                      <a:r>
                        <a:rPr lang="en-US" altLang="zh-CN" smtClean="0"/>
                        <a:t>6</a:t>
                      </a:r>
                      <a:endParaRPr lang="zh-CN" altLang="en-US"/>
                    </a:p>
                  </a:txBody>
                  <a:tcPr/>
                </a:tc>
              </a:tr>
              <a:tr h="370840">
                <a:tc>
                  <a:txBody>
                    <a:bodyPr/>
                    <a:lstStyle/>
                    <a:p>
                      <a:r>
                        <a:rPr lang="en-US" altLang="zh-CN" smtClean="0"/>
                        <a:t>lst[i]</a:t>
                      </a:r>
                      <a:endParaRPr lang="zh-CN" altLang="en-US"/>
                    </a:p>
                  </a:txBody>
                  <a:tcPr/>
                </a:tc>
                <a:tc>
                  <a:txBody>
                    <a:bodyPr/>
                    <a:lstStyle/>
                    <a:p>
                      <a:r>
                        <a:rPr lang="en-US" altLang="zh-CN" smtClean="0">
                          <a:solidFill>
                            <a:srgbClr val="FF0000"/>
                          </a:solidFill>
                        </a:rPr>
                        <a:t>-2.5</a:t>
                      </a:r>
                      <a:endParaRPr lang="zh-CN" altLang="en-US">
                        <a:solidFill>
                          <a:srgbClr val="FF0000"/>
                        </a:solidFill>
                      </a:endParaRPr>
                    </a:p>
                  </a:txBody>
                  <a:tcPr/>
                </a:tc>
                <a:tc>
                  <a:txBody>
                    <a:bodyPr/>
                    <a:lstStyle/>
                    <a:p>
                      <a:r>
                        <a:rPr lang="en-US" altLang="zh-CN" smtClean="0">
                          <a:solidFill>
                            <a:srgbClr val="FF0000"/>
                          </a:solidFill>
                        </a:rPr>
                        <a:t>4</a:t>
                      </a:r>
                      <a:endParaRPr lang="zh-CN" altLang="en-US">
                        <a:solidFill>
                          <a:srgbClr val="FF0000"/>
                        </a:solidFill>
                      </a:endParaRPr>
                    </a:p>
                  </a:txBody>
                  <a:tcPr/>
                </a:tc>
                <a:tc>
                  <a:txBody>
                    <a:bodyPr/>
                    <a:lstStyle/>
                    <a:p>
                      <a:r>
                        <a:rPr lang="en-US" altLang="zh-CN" smtClean="0">
                          <a:solidFill>
                            <a:srgbClr val="FF0000"/>
                          </a:solidFill>
                        </a:rPr>
                        <a:t>0</a:t>
                      </a:r>
                      <a:endParaRPr lang="zh-CN" altLang="en-US">
                        <a:solidFill>
                          <a:srgbClr val="FF0000"/>
                        </a:solidFill>
                      </a:endParaRPr>
                    </a:p>
                  </a:txBody>
                  <a:tcPr/>
                </a:tc>
                <a:tc>
                  <a:txBody>
                    <a:bodyPr/>
                    <a:lstStyle/>
                    <a:p>
                      <a:r>
                        <a:rPr lang="en-US" altLang="zh-CN" smtClean="0">
                          <a:solidFill>
                            <a:srgbClr val="FF0000"/>
                          </a:solidFill>
                        </a:rPr>
                        <a:t>-3</a:t>
                      </a:r>
                      <a:endParaRPr lang="zh-CN" altLang="en-US">
                        <a:solidFill>
                          <a:srgbClr val="FF0000"/>
                        </a:solidFill>
                      </a:endParaRPr>
                    </a:p>
                  </a:txBody>
                  <a:tcPr/>
                </a:tc>
                <a:tc>
                  <a:txBody>
                    <a:bodyPr/>
                    <a:lstStyle/>
                    <a:p>
                      <a:r>
                        <a:rPr lang="en-US" altLang="zh-CN" smtClean="0">
                          <a:solidFill>
                            <a:srgbClr val="FF0000"/>
                          </a:solidFill>
                        </a:rPr>
                        <a:t>2</a:t>
                      </a:r>
                      <a:endParaRPr lang="zh-CN" altLang="en-US">
                        <a:solidFill>
                          <a:srgbClr val="FF0000"/>
                        </a:solidFill>
                      </a:endParaRPr>
                    </a:p>
                  </a:txBody>
                  <a:tcPr/>
                </a:tc>
                <a:tc>
                  <a:txBody>
                    <a:bodyPr/>
                    <a:lstStyle/>
                    <a:p>
                      <a:r>
                        <a:rPr lang="en-US" altLang="zh-CN" smtClean="0">
                          <a:solidFill>
                            <a:srgbClr val="FF0000"/>
                          </a:solidFill>
                        </a:rPr>
                        <a:t>8</a:t>
                      </a:r>
                      <a:endParaRPr lang="zh-CN" altLang="en-US">
                        <a:solidFill>
                          <a:srgbClr val="FF0000"/>
                        </a:solidFill>
                      </a:endParaRPr>
                    </a:p>
                  </a:txBody>
                  <a:tcPr/>
                </a:tc>
                <a:tc>
                  <a:txBody>
                    <a:bodyPr/>
                    <a:lstStyle/>
                    <a:p>
                      <a:r>
                        <a:rPr lang="en-US" altLang="zh-CN" smtClean="0">
                          <a:solidFill>
                            <a:srgbClr val="FF0000"/>
                          </a:solidFill>
                        </a:rPr>
                        <a:t>-1</a:t>
                      </a:r>
                      <a:endParaRPr lang="zh-CN" altLang="en-US">
                        <a:solidFill>
                          <a:srgbClr val="FF0000"/>
                        </a:solidFill>
                      </a:endParaRPr>
                    </a:p>
                  </a:txBody>
                  <a:tcPr/>
                </a:tc>
              </a:tr>
              <a:tr h="370840">
                <a:tc>
                  <a:txBody>
                    <a:bodyPr/>
                    <a:lstStyle/>
                    <a:p>
                      <a:r>
                        <a:rPr lang="en-US" altLang="zh-CN" smtClean="0">
                          <a:solidFill>
                            <a:schemeClr val="tx1"/>
                          </a:solidFill>
                        </a:rPr>
                        <a:t>marray[i]</a:t>
                      </a:r>
                      <a:endParaRPr lang="zh-CN" altLang="en-US">
                        <a:solidFill>
                          <a:schemeClr val="tx1"/>
                        </a:solidFill>
                      </a:endParaRPr>
                    </a:p>
                  </a:txBody>
                  <a:tcPr/>
                </a:tc>
                <a:tc>
                  <a:txBody>
                    <a:bodyPr/>
                    <a:lstStyle/>
                    <a:p>
                      <a:r>
                        <a:rPr lang="en-US" altLang="zh-CN" smtClean="0">
                          <a:solidFill>
                            <a:schemeClr val="tx1"/>
                          </a:solidFill>
                        </a:rPr>
                        <a:t>0</a:t>
                      </a:r>
                      <a:endParaRPr lang="zh-CN" altLang="en-US">
                        <a:solidFill>
                          <a:schemeClr val="tx1"/>
                        </a:solidFill>
                      </a:endParaRPr>
                    </a:p>
                  </a:txBody>
                  <a:tcPr/>
                </a:tc>
                <a:tc>
                  <a:txBody>
                    <a:bodyPr/>
                    <a:lstStyle/>
                    <a:p>
                      <a:r>
                        <a:rPr lang="en-US" altLang="zh-CN" smtClean="0">
                          <a:solidFill>
                            <a:schemeClr val="tx1"/>
                          </a:solidFill>
                        </a:rPr>
                        <a:t>4</a:t>
                      </a:r>
                      <a:endParaRPr lang="zh-CN" altLang="en-US">
                        <a:solidFill>
                          <a:schemeClr val="tx1"/>
                        </a:solidFill>
                      </a:endParaRPr>
                    </a:p>
                  </a:txBody>
                  <a:tcPr/>
                </a:tc>
                <a:tc>
                  <a:txBody>
                    <a:bodyPr/>
                    <a:lstStyle/>
                    <a:p>
                      <a:r>
                        <a:rPr lang="en-US" altLang="zh-CN" smtClean="0">
                          <a:solidFill>
                            <a:schemeClr val="tx1"/>
                          </a:solidFill>
                        </a:rPr>
                        <a:t>4</a:t>
                      </a:r>
                      <a:endParaRPr lang="zh-CN" altLang="en-US">
                        <a:solidFill>
                          <a:schemeClr val="tx1"/>
                        </a:solidFill>
                      </a:endParaRPr>
                    </a:p>
                  </a:txBody>
                  <a:tcPr/>
                </a:tc>
                <a:tc>
                  <a:txBody>
                    <a:bodyPr/>
                    <a:lstStyle/>
                    <a:p>
                      <a:r>
                        <a:rPr lang="en-US" altLang="zh-CN" smtClean="0">
                          <a:solidFill>
                            <a:schemeClr val="tx1"/>
                          </a:solidFill>
                        </a:rPr>
                        <a:t>1</a:t>
                      </a:r>
                      <a:endParaRPr lang="zh-CN" altLang="en-US">
                        <a:solidFill>
                          <a:schemeClr val="tx1"/>
                        </a:solidFill>
                      </a:endParaRPr>
                    </a:p>
                  </a:txBody>
                  <a:tcPr/>
                </a:tc>
                <a:tc>
                  <a:txBody>
                    <a:bodyPr/>
                    <a:lstStyle/>
                    <a:p>
                      <a:r>
                        <a:rPr lang="en-US" altLang="zh-CN" smtClean="0">
                          <a:solidFill>
                            <a:schemeClr val="tx1"/>
                          </a:solidFill>
                        </a:rPr>
                        <a:t>3</a:t>
                      </a:r>
                      <a:endParaRPr lang="zh-CN" altLang="en-US">
                        <a:solidFill>
                          <a:schemeClr val="tx1"/>
                        </a:solidFill>
                      </a:endParaRPr>
                    </a:p>
                  </a:txBody>
                  <a:tcPr/>
                </a:tc>
                <a:tc>
                  <a:txBody>
                    <a:bodyPr/>
                    <a:lstStyle/>
                    <a:p>
                      <a:r>
                        <a:rPr lang="en-US" altLang="zh-CN" smtClean="0">
                          <a:solidFill>
                            <a:schemeClr val="tx1"/>
                          </a:solidFill>
                        </a:rPr>
                        <a:t>11</a:t>
                      </a:r>
                      <a:endParaRPr lang="zh-CN" altLang="en-US">
                        <a:solidFill>
                          <a:schemeClr val="tx1"/>
                        </a:solidFill>
                      </a:endParaRPr>
                    </a:p>
                  </a:txBody>
                  <a:tcPr/>
                </a:tc>
                <a:tc>
                  <a:txBody>
                    <a:bodyPr/>
                    <a:lstStyle/>
                    <a:p>
                      <a:r>
                        <a:rPr lang="en-US" altLang="zh-CN" smtClean="0">
                          <a:solidFill>
                            <a:schemeClr val="tx1"/>
                          </a:solidFill>
                        </a:rPr>
                        <a:t>10</a:t>
                      </a:r>
                      <a:endParaRPr lang="zh-CN" altLang="en-US">
                        <a:solidFill>
                          <a:schemeClr val="tx1"/>
                        </a:solidFill>
                      </a:endParaRPr>
                    </a:p>
                  </a:txBody>
                  <a:tcPr/>
                </a:tc>
              </a:tr>
            </a:tbl>
          </a:graphicData>
        </a:graphic>
      </p:graphicFrame>
    </p:spTree>
    <p:extLst>
      <p:ext uri="{BB962C8B-B14F-4D97-AF65-F5344CB8AC3E}">
        <p14:creationId xmlns:p14="http://schemas.microsoft.com/office/powerpoint/2010/main" val="1694068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6574" y="1030229"/>
            <a:ext cx="10736814" cy="1944216"/>
          </a:xfrm>
        </p:spPr>
        <p:txBody>
          <a:bodyPr>
            <a:noAutofit/>
          </a:bodyPr>
          <a:lstStyle/>
          <a:p>
            <a:pPr>
              <a:lnSpc>
                <a:spcPct val="150000"/>
              </a:lnSpc>
              <a:spcBef>
                <a:spcPts val="0"/>
              </a:spcBef>
              <a:spcAft>
                <a:spcPts val="0"/>
              </a:spcAft>
            </a:pPr>
            <a:r>
              <a:rPr lang="zh-CN" altLang="en-US" sz="1600"/>
              <a:t>设计算法，返回给定的列表中若干</a:t>
            </a:r>
            <a:r>
              <a:rPr lang="zh-CN" altLang="en-US" sz="1600" smtClean="0"/>
              <a:t>个</a:t>
            </a:r>
            <a:r>
              <a:rPr lang="zh-CN" altLang="en-US" sz="1600"/>
              <a:t>连续的数相乘的最大</a:t>
            </a:r>
            <a:r>
              <a:rPr lang="zh-CN" altLang="en-US" sz="1600" smtClean="0"/>
              <a:t>值，如</a:t>
            </a:r>
            <a:r>
              <a:rPr lang="en-US" altLang="zh-CN" sz="1600"/>
              <a:t>[-2.5,4,0,-3,2,-8,-1]</a:t>
            </a:r>
            <a:r>
              <a:rPr lang="zh-CN" altLang="en-US" sz="1600"/>
              <a:t>中</a:t>
            </a:r>
            <a:r>
              <a:rPr lang="en-US" altLang="zh-CN" sz="1600"/>
              <a:t>[-3,2,-8]</a:t>
            </a:r>
            <a:r>
              <a:rPr lang="zh-CN" altLang="en-US" sz="1600"/>
              <a:t>这三个数的乘积</a:t>
            </a:r>
            <a:r>
              <a:rPr lang="en-US" altLang="zh-CN" sz="1600"/>
              <a:t>48</a:t>
            </a:r>
            <a:r>
              <a:rPr lang="zh-CN" altLang="en-US" sz="1600"/>
              <a:t>为最大值</a:t>
            </a:r>
            <a:r>
              <a:rPr lang="zh-CN" altLang="en-US" sz="1600" smtClean="0"/>
              <a:t>。</a:t>
            </a:r>
            <a:endParaRPr lang="en-US" altLang="zh-CN" sz="1600" smtClean="0"/>
          </a:p>
          <a:p>
            <a:pPr lvl="1">
              <a:lnSpc>
                <a:spcPct val="150000"/>
              </a:lnSpc>
              <a:spcBef>
                <a:spcPts val="0"/>
              </a:spcBef>
              <a:spcAft>
                <a:spcPts val="0"/>
              </a:spcAft>
            </a:pPr>
            <a:r>
              <a:rPr lang="zh-CN" altLang="en-US" sz="1600" smtClean="0"/>
              <a:t>可能负数相乘，得到最大值</a:t>
            </a:r>
            <a:endParaRPr lang="en-US" altLang="zh-CN" sz="1600" smtClean="0"/>
          </a:p>
          <a:p>
            <a:pPr lvl="1">
              <a:lnSpc>
                <a:spcPct val="150000"/>
              </a:lnSpc>
              <a:spcBef>
                <a:spcPts val="0"/>
              </a:spcBef>
              <a:spcAft>
                <a:spcPts val="0"/>
              </a:spcAft>
            </a:pPr>
            <a:r>
              <a:rPr lang="zh-CN" altLang="en-US" sz="1600" smtClean="0"/>
              <a:t>用</a:t>
            </a:r>
            <a:r>
              <a:rPr lang="en-US" altLang="zh-CN" sz="1600" smtClean="0"/>
              <a:t>max_end[i</a:t>
            </a:r>
            <a:r>
              <a:rPr lang="en-US" altLang="zh-CN" sz="1600"/>
              <a:t>]</a:t>
            </a:r>
            <a:r>
              <a:rPr lang="zh-CN" altLang="en-US" sz="1600"/>
              <a:t>表示</a:t>
            </a:r>
            <a:r>
              <a:rPr lang="zh-CN" altLang="en-US" sz="1600" smtClean="0"/>
              <a:t>以</a:t>
            </a:r>
            <a:r>
              <a:rPr lang="en-US" altLang="zh-CN" sz="1600" smtClean="0"/>
              <a:t>lst[i]</a:t>
            </a:r>
            <a:r>
              <a:rPr lang="zh-CN" altLang="en-US" sz="1600" smtClean="0"/>
              <a:t>结束</a:t>
            </a:r>
            <a:r>
              <a:rPr lang="zh-CN" altLang="en-US" sz="1600"/>
              <a:t>的连续子</a:t>
            </a:r>
            <a:r>
              <a:rPr lang="zh-CN" altLang="en-US" sz="1600" smtClean="0"/>
              <a:t>序列</a:t>
            </a:r>
            <a:r>
              <a:rPr lang="zh-CN" altLang="en-US" sz="1600"/>
              <a:t>乘积</a:t>
            </a:r>
            <a:r>
              <a:rPr lang="zh-CN" altLang="en-US" sz="1600" smtClean="0"/>
              <a:t>的</a:t>
            </a:r>
            <a:r>
              <a:rPr lang="zh-CN" altLang="en-US" sz="1600"/>
              <a:t>最大</a:t>
            </a:r>
            <a:r>
              <a:rPr lang="zh-CN" altLang="en-US" sz="1600" smtClean="0"/>
              <a:t>值</a:t>
            </a:r>
            <a:endParaRPr lang="en-US" altLang="zh-CN" sz="1600" smtClean="0"/>
          </a:p>
          <a:p>
            <a:pPr lvl="1">
              <a:lnSpc>
                <a:spcPct val="150000"/>
              </a:lnSpc>
              <a:spcBef>
                <a:spcPts val="0"/>
              </a:spcBef>
              <a:spcAft>
                <a:spcPts val="0"/>
              </a:spcAft>
            </a:pPr>
            <a:r>
              <a:rPr lang="zh-CN" altLang="en-US" sz="1600"/>
              <a:t>用</a:t>
            </a:r>
            <a:r>
              <a:rPr lang="en-US" altLang="zh-CN" sz="1600" smtClean="0"/>
              <a:t>min_end[i</a:t>
            </a:r>
            <a:r>
              <a:rPr lang="en-US" altLang="zh-CN" sz="1600"/>
              <a:t>]</a:t>
            </a:r>
            <a:r>
              <a:rPr lang="zh-CN" altLang="en-US" sz="1600"/>
              <a:t>表示</a:t>
            </a:r>
            <a:r>
              <a:rPr lang="zh-CN" altLang="en-US" sz="1600" smtClean="0"/>
              <a:t>以</a:t>
            </a:r>
            <a:r>
              <a:rPr lang="en-US" altLang="zh-CN" sz="1600" smtClean="0"/>
              <a:t>lst[i]</a:t>
            </a:r>
            <a:r>
              <a:rPr lang="zh-CN" altLang="en-US" sz="1600" smtClean="0"/>
              <a:t>结束</a:t>
            </a:r>
            <a:r>
              <a:rPr lang="zh-CN" altLang="en-US" sz="1600"/>
              <a:t>的连续子序列乘积的</a:t>
            </a:r>
            <a:r>
              <a:rPr lang="zh-CN" altLang="en-US" sz="1600" smtClean="0"/>
              <a:t>最小值</a:t>
            </a:r>
            <a:endParaRPr lang="en-US" altLang="zh-CN" sz="1600"/>
          </a:p>
          <a:p>
            <a:pPr>
              <a:lnSpc>
                <a:spcPct val="150000"/>
              </a:lnSpc>
              <a:spcBef>
                <a:spcPts val="0"/>
              </a:spcBef>
              <a:spcAft>
                <a:spcPts val="0"/>
              </a:spcAft>
            </a:pPr>
            <a:endParaRPr lang="en-US" altLang="zh-CN" sz="1600"/>
          </a:p>
          <a:p>
            <a:pPr>
              <a:lnSpc>
                <a:spcPct val="150000"/>
              </a:lnSpc>
              <a:spcBef>
                <a:spcPts val="0"/>
              </a:spcBef>
              <a:spcAft>
                <a:spcPts val="0"/>
              </a:spcAft>
            </a:pPr>
            <a:endParaRPr lang="zh-CN" altLang="en-US" sz="1600"/>
          </a:p>
          <a:p>
            <a:pPr>
              <a:lnSpc>
                <a:spcPct val="150000"/>
              </a:lnSpc>
              <a:spcBef>
                <a:spcPts val="0"/>
              </a:spcBef>
              <a:spcAft>
                <a:spcPts val="0"/>
              </a:spcAft>
            </a:pPr>
            <a:endParaRPr lang="zh-CN" altLang="en-US" sz="1600"/>
          </a:p>
        </p:txBody>
      </p:sp>
      <p:sp>
        <p:nvSpPr>
          <p:cNvPr id="3" name="标题 2"/>
          <p:cNvSpPr>
            <a:spLocks noGrp="1"/>
          </p:cNvSpPr>
          <p:nvPr>
            <p:ph type="title"/>
          </p:nvPr>
        </p:nvSpPr>
        <p:spPr/>
        <p:txBody>
          <a:bodyPr>
            <a:normAutofit fontScale="90000"/>
          </a:bodyPr>
          <a:lstStyle/>
          <a:p>
            <a:r>
              <a:rPr lang="zh-CN" altLang="en-US" smtClean="0"/>
              <a:t>连续</a:t>
            </a:r>
            <a:r>
              <a:rPr lang="zh-CN" altLang="en-US"/>
              <a:t>子序列</a:t>
            </a:r>
            <a:r>
              <a:rPr lang="zh-CN" altLang="en-US" smtClean="0"/>
              <a:t>相乘</a:t>
            </a:r>
            <a:r>
              <a:rPr lang="zh-CN" altLang="en-US"/>
              <a:t>的最大</a:t>
            </a:r>
            <a:r>
              <a:rPr lang="zh-CN" altLang="en-US" smtClean="0"/>
              <a:t>值</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203393246"/>
              </p:ext>
            </p:extLst>
          </p:nvPr>
        </p:nvGraphicFramePr>
        <p:xfrm>
          <a:off x="910630" y="2962906"/>
          <a:ext cx="8558872" cy="1767840"/>
        </p:xfrm>
        <a:graphic>
          <a:graphicData uri="http://schemas.openxmlformats.org/drawingml/2006/table">
            <a:tbl>
              <a:tblPr firstRow="1" bandRow="1">
                <a:tableStyleId>{5940675A-B579-460E-94D1-54222C63F5DA}</a:tableStyleId>
              </a:tblPr>
              <a:tblGrid>
                <a:gridCol w="1512168"/>
                <a:gridCol w="792088"/>
                <a:gridCol w="905321"/>
                <a:gridCol w="1069859"/>
                <a:gridCol w="1069859"/>
                <a:gridCol w="1069859"/>
                <a:gridCol w="1069859"/>
                <a:gridCol w="1069859"/>
              </a:tblGrid>
              <a:tr h="370840">
                <a:tc>
                  <a:txBody>
                    <a:bodyPr/>
                    <a:lstStyle/>
                    <a:p>
                      <a:r>
                        <a:rPr lang="en-US" altLang="zh-CN" smtClean="0"/>
                        <a:t>i</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5</a:t>
                      </a:r>
                      <a:endParaRPr lang="zh-CN" altLang="en-US"/>
                    </a:p>
                  </a:txBody>
                  <a:tcPr/>
                </a:tc>
                <a:tc>
                  <a:txBody>
                    <a:bodyPr/>
                    <a:lstStyle/>
                    <a:p>
                      <a:r>
                        <a:rPr lang="en-US" altLang="zh-CN" smtClean="0"/>
                        <a:t>6</a:t>
                      </a:r>
                      <a:endParaRPr lang="zh-CN" altLang="en-US"/>
                    </a:p>
                  </a:txBody>
                  <a:tcPr/>
                </a:tc>
              </a:tr>
              <a:tr h="370840">
                <a:tc>
                  <a:txBody>
                    <a:bodyPr/>
                    <a:lstStyle/>
                    <a:p>
                      <a:r>
                        <a:rPr lang="en-US" altLang="zh-CN" smtClean="0"/>
                        <a:t>lst[i]</a:t>
                      </a:r>
                      <a:endParaRPr lang="zh-CN" altLang="en-US"/>
                    </a:p>
                  </a:txBody>
                  <a:tcPr/>
                </a:tc>
                <a:tc>
                  <a:txBody>
                    <a:bodyPr/>
                    <a:lstStyle/>
                    <a:p>
                      <a:r>
                        <a:rPr lang="en-US" altLang="zh-CN" smtClean="0"/>
                        <a:t>-2.5</a:t>
                      </a:r>
                      <a:endParaRPr lang="zh-CN" altLang="en-US"/>
                    </a:p>
                  </a:txBody>
                  <a:tcPr/>
                </a:tc>
                <a:tc>
                  <a:txBody>
                    <a:bodyPr/>
                    <a:lstStyle/>
                    <a:p>
                      <a:r>
                        <a:rPr lang="en-US" altLang="zh-CN" smtClean="0"/>
                        <a:t>4</a:t>
                      </a:r>
                      <a:endParaRPr lang="zh-CN" altLang="en-US"/>
                    </a:p>
                  </a:txBody>
                  <a:tcPr/>
                </a:tc>
                <a:tc>
                  <a:txBody>
                    <a:bodyPr/>
                    <a:lstStyle/>
                    <a:p>
                      <a:r>
                        <a:rPr lang="en-US" altLang="zh-CN" smtClean="0"/>
                        <a:t>0</a:t>
                      </a:r>
                      <a:endParaRPr lang="zh-CN" altLang="en-US"/>
                    </a:p>
                  </a:txBody>
                  <a:tcPr/>
                </a:tc>
                <a:tc>
                  <a:txBody>
                    <a:bodyPr/>
                    <a:lstStyle/>
                    <a:p>
                      <a:r>
                        <a:rPr lang="en-US" altLang="zh-CN" smtClean="0"/>
                        <a:t>-3</a:t>
                      </a:r>
                      <a:endParaRPr lang="zh-CN" altLang="en-US"/>
                    </a:p>
                  </a:txBody>
                  <a:tcPr/>
                </a:tc>
                <a:tc>
                  <a:txBody>
                    <a:bodyPr/>
                    <a:lstStyle/>
                    <a:p>
                      <a:r>
                        <a:rPr lang="en-US" altLang="zh-CN" smtClean="0"/>
                        <a:t>2</a:t>
                      </a:r>
                      <a:endParaRPr lang="zh-CN" altLang="en-US"/>
                    </a:p>
                  </a:txBody>
                  <a:tcPr/>
                </a:tc>
                <a:tc>
                  <a:txBody>
                    <a:bodyPr/>
                    <a:lstStyle/>
                    <a:p>
                      <a:r>
                        <a:rPr lang="en-US" altLang="zh-CN" smtClean="0"/>
                        <a:t>8</a:t>
                      </a:r>
                      <a:endParaRPr lang="zh-CN" altLang="en-US"/>
                    </a:p>
                  </a:txBody>
                  <a:tcPr/>
                </a:tc>
                <a:tc>
                  <a:txBody>
                    <a:bodyPr/>
                    <a:lstStyle/>
                    <a:p>
                      <a:r>
                        <a:rPr lang="en-US" altLang="zh-CN" smtClean="0"/>
                        <a:t>-1</a:t>
                      </a:r>
                      <a:endParaRPr lang="zh-CN" altLang="en-US"/>
                    </a:p>
                  </a:txBody>
                  <a:tcPr/>
                </a:tc>
              </a:tr>
              <a:tr h="370840">
                <a:tc>
                  <a:txBody>
                    <a:bodyPr/>
                    <a:lstStyle/>
                    <a:p>
                      <a:r>
                        <a:rPr lang="en-US" altLang="zh-CN" smtClean="0">
                          <a:solidFill>
                            <a:schemeClr val="tx1"/>
                          </a:solidFill>
                        </a:rPr>
                        <a:t>max_end[i]</a:t>
                      </a:r>
                      <a:endParaRPr lang="zh-CN" altLang="en-US">
                        <a:solidFill>
                          <a:schemeClr val="tx1"/>
                        </a:solidFill>
                      </a:endParaRPr>
                    </a:p>
                  </a:txBody>
                  <a:tcPr/>
                </a:tc>
                <a:tc>
                  <a:txBody>
                    <a:bodyPr/>
                    <a:lstStyle/>
                    <a:p>
                      <a:r>
                        <a:rPr lang="en-US" altLang="zh-CN" smtClean="0">
                          <a:solidFill>
                            <a:schemeClr val="tx1"/>
                          </a:solidFill>
                        </a:rPr>
                        <a:t>-2.5</a:t>
                      </a:r>
                      <a:endParaRPr lang="zh-CN" altLang="en-US">
                        <a:solidFill>
                          <a:schemeClr val="tx1"/>
                        </a:solidFill>
                      </a:endParaRPr>
                    </a:p>
                  </a:txBody>
                  <a:tcPr/>
                </a:tc>
                <a:tc>
                  <a:txBody>
                    <a:bodyPr/>
                    <a:lstStyle/>
                    <a:p>
                      <a:r>
                        <a:rPr lang="en-US" altLang="zh-CN" smtClean="0">
                          <a:solidFill>
                            <a:srgbClr val="FF0000"/>
                          </a:solidFill>
                        </a:rPr>
                        <a:t>4</a:t>
                      </a:r>
                      <a:endParaRPr lang="zh-CN" altLang="en-US">
                        <a:solidFill>
                          <a:srgbClr val="FF0000"/>
                        </a:solidFill>
                      </a:endParaRPr>
                    </a:p>
                  </a:txBody>
                  <a:tcPr/>
                </a:tc>
                <a:tc>
                  <a:txBody>
                    <a:bodyPr/>
                    <a:lstStyle/>
                    <a:p>
                      <a:r>
                        <a:rPr lang="en-US" altLang="zh-CN" smtClean="0">
                          <a:solidFill>
                            <a:srgbClr val="FF0000"/>
                          </a:solidFill>
                        </a:rPr>
                        <a:t>0</a:t>
                      </a:r>
                      <a:endParaRPr lang="zh-CN" altLang="en-US">
                        <a:solidFill>
                          <a:srgbClr val="FF0000"/>
                        </a:solidFill>
                      </a:endParaRPr>
                    </a:p>
                  </a:txBody>
                  <a:tcPr/>
                </a:tc>
                <a:tc>
                  <a:txBody>
                    <a:bodyPr/>
                    <a:lstStyle/>
                    <a:p>
                      <a:r>
                        <a:rPr lang="en-US" altLang="zh-CN" smtClean="0">
                          <a:solidFill>
                            <a:srgbClr val="FF0000"/>
                          </a:solidFill>
                        </a:rPr>
                        <a:t>0</a:t>
                      </a:r>
                      <a:endParaRPr lang="zh-CN" altLang="en-US">
                        <a:solidFill>
                          <a:srgbClr val="FF0000"/>
                        </a:solidFill>
                      </a:endParaRPr>
                    </a:p>
                  </a:txBody>
                  <a:tcPr/>
                </a:tc>
                <a:tc>
                  <a:txBody>
                    <a:bodyPr/>
                    <a:lstStyle/>
                    <a:p>
                      <a:r>
                        <a:rPr lang="en-US" altLang="zh-CN" smtClean="0">
                          <a:solidFill>
                            <a:srgbClr val="FF0000"/>
                          </a:solidFill>
                        </a:rPr>
                        <a:t>2</a:t>
                      </a:r>
                      <a:endParaRPr lang="zh-CN" altLang="en-US">
                        <a:solidFill>
                          <a:srgbClr val="FF0000"/>
                        </a:solidFill>
                      </a:endParaRPr>
                    </a:p>
                  </a:txBody>
                  <a:tcPr/>
                </a:tc>
                <a:tc>
                  <a:txBody>
                    <a:bodyPr/>
                    <a:lstStyle/>
                    <a:p>
                      <a:r>
                        <a:rPr lang="en-US" altLang="zh-CN" smtClean="0">
                          <a:solidFill>
                            <a:srgbClr val="FF0000"/>
                          </a:solidFill>
                        </a:rPr>
                        <a:t>16</a:t>
                      </a:r>
                      <a:endParaRPr lang="zh-CN" altLang="en-US">
                        <a:solidFill>
                          <a:srgbClr val="FF0000"/>
                        </a:solidFill>
                      </a:endParaRPr>
                    </a:p>
                  </a:txBody>
                  <a:tcPr/>
                </a:tc>
                <a:tc>
                  <a:txBody>
                    <a:bodyPr/>
                    <a:lstStyle/>
                    <a:p>
                      <a:r>
                        <a:rPr lang="en-US" altLang="zh-CN" smtClean="0">
                          <a:solidFill>
                            <a:srgbClr val="FF0000"/>
                          </a:solidFill>
                        </a:rPr>
                        <a:t>48</a:t>
                      </a:r>
                      <a:endParaRPr lang="zh-CN" altLang="en-US">
                        <a:solidFill>
                          <a:srgbClr val="FF0000"/>
                        </a:solidFill>
                      </a:endParaRPr>
                    </a:p>
                  </a:txBody>
                  <a:tcPr/>
                </a:tc>
              </a:tr>
              <a:tr h="370840">
                <a:tc>
                  <a:txBody>
                    <a:bodyPr/>
                    <a:lstStyle/>
                    <a:p>
                      <a:r>
                        <a:rPr lang="en-US" altLang="zh-CN" smtClean="0">
                          <a:solidFill>
                            <a:schemeClr val="tx1"/>
                          </a:solidFill>
                        </a:rPr>
                        <a:t>min_end[i]</a:t>
                      </a:r>
                      <a:endParaRPr lang="zh-CN" altLang="en-US">
                        <a:solidFill>
                          <a:schemeClr val="tx1"/>
                        </a:solidFill>
                      </a:endParaRPr>
                    </a:p>
                  </a:txBody>
                  <a:tcPr/>
                </a:tc>
                <a:tc>
                  <a:txBody>
                    <a:bodyPr/>
                    <a:lstStyle/>
                    <a:p>
                      <a:r>
                        <a:rPr lang="en-US" altLang="zh-CN" smtClean="0">
                          <a:solidFill>
                            <a:schemeClr val="tx1"/>
                          </a:solidFill>
                        </a:rPr>
                        <a:t>-2.5</a:t>
                      </a:r>
                      <a:endParaRPr lang="zh-CN" altLang="en-US">
                        <a:solidFill>
                          <a:schemeClr val="tx1"/>
                        </a:solidFill>
                      </a:endParaRPr>
                    </a:p>
                  </a:txBody>
                  <a:tcPr/>
                </a:tc>
                <a:tc>
                  <a:txBody>
                    <a:bodyPr/>
                    <a:lstStyle/>
                    <a:p>
                      <a:r>
                        <a:rPr lang="en-US" altLang="zh-CN" smtClean="0">
                          <a:solidFill>
                            <a:srgbClr val="FF0000"/>
                          </a:solidFill>
                        </a:rPr>
                        <a:t>-10</a:t>
                      </a:r>
                      <a:endParaRPr lang="zh-CN" altLang="en-US">
                        <a:solidFill>
                          <a:srgbClr val="FF0000"/>
                        </a:solidFill>
                      </a:endParaRPr>
                    </a:p>
                  </a:txBody>
                  <a:tcPr/>
                </a:tc>
                <a:tc>
                  <a:txBody>
                    <a:bodyPr/>
                    <a:lstStyle/>
                    <a:p>
                      <a:r>
                        <a:rPr lang="en-US" altLang="zh-CN" smtClean="0">
                          <a:solidFill>
                            <a:srgbClr val="FF0000"/>
                          </a:solidFill>
                        </a:rPr>
                        <a:t>0</a:t>
                      </a:r>
                      <a:endParaRPr lang="zh-CN" altLang="en-US">
                        <a:solidFill>
                          <a:srgbClr val="FF0000"/>
                        </a:solidFill>
                      </a:endParaRPr>
                    </a:p>
                  </a:txBody>
                  <a:tcPr/>
                </a:tc>
                <a:tc>
                  <a:txBody>
                    <a:bodyPr/>
                    <a:lstStyle/>
                    <a:p>
                      <a:r>
                        <a:rPr lang="en-US" altLang="zh-CN" smtClean="0">
                          <a:solidFill>
                            <a:srgbClr val="FF0000"/>
                          </a:solidFill>
                        </a:rPr>
                        <a:t>-3</a:t>
                      </a:r>
                      <a:endParaRPr lang="zh-CN" altLang="en-US">
                        <a:solidFill>
                          <a:srgbClr val="FF0000"/>
                        </a:solidFill>
                      </a:endParaRPr>
                    </a:p>
                  </a:txBody>
                  <a:tcPr/>
                </a:tc>
                <a:tc>
                  <a:txBody>
                    <a:bodyPr/>
                    <a:lstStyle/>
                    <a:p>
                      <a:r>
                        <a:rPr lang="en-US" altLang="zh-CN" smtClean="0">
                          <a:solidFill>
                            <a:srgbClr val="FF0000"/>
                          </a:solidFill>
                        </a:rPr>
                        <a:t>-6</a:t>
                      </a:r>
                      <a:endParaRPr lang="zh-CN" altLang="en-US">
                        <a:solidFill>
                          <a:srgbClr val="FF0000"/>
                        </a:solidFill>
                      </a:endParaRPr>
                    </a:p>
                  </a:txBody>
                  <a:tcPr/>
                </a:tc>
                <a:tc>
                  <a:txBody>
                    <a:bodyPr/>
                    <a:lstStyle/>
                    <a:p>
                      <a:r>
                        <a:rPr lang="en-US" altLang="zh-CN" smtClean="0">
                          <a:solidFill>
                            <a:srgbClr val="FF0000"/>
                          </a:solidFill>
                        </a:rPr>
                        <a:t>-48</a:t>
                      </a:r>
                      <a:endParaRPr lang="zh-CN" altLang="en-US">
                        <a:solidFill>
                          <a:srgbClr val="FF0000"/>
                        </a:solidFill>
                      </a:endParaRPr>
                    </a:p>
                  </a:txBody>
                  <a:tcPr/>
                </a:tc>
                <a:tc>
                  <a:txBody>
                    <a:bodyPr/>
                    <a:lstStyle/>
                    <a:p>
                      <a:r>
                        <a:rPr lang="en-US" altLang="zh-CN" smtClean="0">
                          <a:solidFill>
                            <a:srgbClr val="FF0000"/>
                          </a:solidFill>
                        </a:rPr>
                        <a:t>-16</a:t>
                      </a:r>
                      <a:endParaRPr lang="zh-CN" altLang="en-US">
                        <a:solidFill>
                          <a:srgbClr val="FF0000"/>
                        </a:solidFill>
                      </a:endParaRPr>
                    </a:p>
                  </a:txBody>
                  <a:tcPr/>
                </a:tc>
              </a:tr>
            </a:tbl>
          </a:graphicData>
        </a:graphic>
      </p:graphicFrame>
      <p:sp>
        <p:nvSpPr>
          <p:cNvPr id="8" name="矩形 7"/>
          <p:cNvSpPr/>
          <p:nvPr/>
        </p:nvSpPr>
        <p:spPr>
          <a:xfrm>
            <a:off x="6815286" y="1485578"/>
            <a:ext cx="5688632" cy="1477328"/>
          </a:xfrm>
          <a:prstGeom prst="rect">
            <a:avLst/>
          </a:prstGeom>
        </p:spPr>
        <p:txBody>
          <a:bodyPr wrap="square">
            <a:spAutoFit/>
          </a:bodyPr>
          <a:lstStyle/>
          <a:p>
            <a:pPr lvl="0" defTabSz="914400" fontAlgn="base">
              <a:spcBef>
                <a:spcPct val="0"/>
              </a:spcBef>
              <a:spcAft>
                <a:spcPct val="0"/>
              </a:spcAft>
            </a:pPr>
            <a:r>
              <a:rPr lang="zh-CN" altLang="zh-CN" sz="1800" smtClean="0">
                <a:solidFill>
                  <a:srgbClr val="000000"/>
                </a:solidFill>
                <a:latin typeface="Consolas" pitchFamily="49" charset="0"/>
                <a:ea typeface="宋体" pitchFamily="2" charset="-122"/>
                <a:cs typeface="宋体" pitchFamily="2" charset="-122"/>
              </a:rPr>
              <a:t>max</a:t>
            </a:r>
            <a:r>
              <a:rPr lang="zh-CN" altLang="zh-CN" sz="1800">
                <a:solidFill>
                  <a:srgbClr val="000000"/>
                </a:solidFill>
                <a:latin typeface="Consolas" pitchFamily="49" charset="0"/>
                <a:ea typeface="宋体" pitchFamily="2" charset="-122"/>
                <a:cs typeface="宋体" pitchFamily="2" charset="-122"/>
              </a:rPr>
              <a:t>_end[</a:t>
            </a:r>
            <a:r>
              <a:rPr lang="zh-CN" altLang="zh-CN" sz="1800">
                <a:solidFill>
                  <a:srgbClr val="0000FF"/>
                </a:solidFill>
                <a:latin typeface="Consolas" pitchFamily="49" charset="0"/>
                <a:ea typeface="宋体" pitchFamily="2" charset="-122"/>
                <a:cs typeface="宋体" pitchFamily="2" charset="-122"/>
              </a:rPr>
              <a:t>0</a:t>
            </a:r>
            <a:r>
              <a:rPr lang="zh-CN" altLang="zh-CN" sz="1800">
                <a:solidFill>
                  <a:srgbClr val="000000"/>
                </a:solidFill>
                <a:latin typeface="Consolas" pitchFamily="49" charset="0"/>
                <a:ea typeface="宋体" pitchFamily="2" charset="-122"/>
                <a:cs typeface="宋体" pitchFamily="2" charset="-122"/>
              </a:rPr>
              <a:t>] = min_end[</a:t>
            </a:r>
            <a:r>
              <a:rPr lang="zh-CN" altLang="zh-CN" sz="1800">
                <a:solidFill>
                  <a:srgbClr val="0000FF"/>
                </a:solidFill>
                <a:latin typeface="Consolas" pitchFamily="49" charset="0"/>
                <a:ea typeface="宋体" pitchFamily="2" charset="-122"/>
                <a:cs typeface="宋体" pitchFamily="2" charset="-122"/>
              </a:rPr>
              <a:t>0</a:t>
            </a:r>
            <a:r>
              <a:rPr lang="zh-CN" altLang="zh-CN" sz="1800">
                <a:solidFill>
                  <a:srgbClr val="000000"/>
                </a:solidFill>
                <a:latin typeface="Consolas" pitchFamily="49" charset="0"/>
                <a:ea typeface="宋体" pitchFamily="2" charset="-122"/>
                <a:cs typeface="宋体" pitchFamily="2" charset="-122"/>
              </a:rPr>
              <a:t>] = lst[</a:t>
            </a:r>
            <a:r>
              <a:rPr lang="zh-CN" altLang="zh-CN" sz="1800">
                <a:solidFill>
                  <a:srgbClr val="0000FF"/>
                </a:solidFill>
                <a:latin typeface="Consolas" pitchFamily="49" charset="0"/>
                <a:ea typeface="宋体" pitchFamily="2" charset="-122"/>
                <a:cs typeface="宋体" pitchFamily="2" charset="-122"/>
              </a:rPr>
              <a:t>0</a:t>
            </a:r>
            <a:r>
              <a:rPr lang="zh-CN" altLang="zh-CN" sz="1800">
                <a:solidFill>
                  <a:srgbClr val="000000"/>
                </a:solidFill>
                <a:latin typeface="Consolas" pitchFamily="49" charset="0"/>
                <a:ea typeface="宋体" pitchFamily="2" charset="-122"/>
                <a:cs typeface="宋体" pitchFamily="2" charset="-122"/>
              </a:rPr>
              <a:t>]</a:t>
            </a:r>
            <a:br>
              <a:rPr lang="zh-CN" altLang="zh-CN" sz="1800">
                <a:solidFill>
                  <a:srgbClr val="000000"/>
                </a:solidFill>
                <a:latin typeface="Consolas" pitchFamily="49" charset="0"/>
                <a:ea typeface="宋体" pitchFamily="2" charset="-122"/>
                <a:cs typeface="宋体" pitchFamily="2" charset="-122"/>
              </a:rPr>
            </a:br>
            <a:r>
              <a:rPr lang="zh-CN" altLang="zh-CN" sz="1800" smtClean="0">
                <a:solidFill>
                  <a:srgbClr val="000000"/>
                </a:solidFill>
                <a:latin typeface="Consolas" pitchFamily="49" charset="0"/>
                <a:ea typeface="宋体" pitchFamily="2" charset="-122"/>
                <a:cs typeface="宋体" pitchFamily="2" charset="-122"/>
              </a:rPr>
              <a:t>end</a:t>
            </a:r>
            <a:r>
              <a:rPr lang="zh-CN" altLang="zh-CN" sz="1800">
                <a:solidFill>
                  <a:srgbClr val="000000"/>
                </a:solidFill>
                <a:latin typeface="Consolas" pitchFamily="49" charset="0"/>
                <a:ea typeface="宋体" pitchFamily="2" charset="-122"/>
                <a:cs typeface="宋体" pitchFamily="2" charset="-122"/>
              </a:rPr>
              <a:t>1 = </a:t>
            </a:r>
            <a:r>
              <a:rPr lang="zh-CN" altLang="zh-CN" sz="1800" smtClean="0">
                <a:solidFill>
                  <a:srgbClr val="000000"/>
                </a:solidFill>
                <a:latin typeface="Consolas" pitchFamily="49" charset="0"/>
                <a:ea typeface="宋体" pitchFamily="2" charset="-122"/>
                <a:cs typeface="宋体" pitchFamily="2" charset="-122"/>
              </a:rPr>
              <a:t>max</a:t>
            </a:r>
            <a:r>
              <a:rPr lang="zh-CN" altLang="zh-CN" sz="1800">
                <a:solidFill>
                  <a:srgbClr val="000000"/>
                </a:solidFill>
                <a:latin typeface="Consolas" pitchFamily="49" charset="0"/>
                <a:ea typeface="宋体" pitchFamily="2" charset="-122"/>
                <a:cs typeface="宋体" pitchFamily="2" charset="-122"/>
              </a:rPr>
              <a:t>_end[i-</a:t>
            </a:r>
            <a:r>
              <a:rPr lang="zh-CN" altLang="zh-CN" sz="1800">
                <a:solidFill>
                  <a:srgbClr val="0000FF"/>
                </a:solidFill>
                <a:latin typeface="Consolas" pitchFamily="49" charset="0"/>
                <a:ea typeface="宋体" pitchFamily="2" charset="-122"/>
                <a:cs typeface="宋体" pitchFamily="2" charset="-122"/>
              </a:rPr>
              <a:t>1</a:t>
            </a:r>
            <a:r>
              <a:rPr lang="zh-CN" altLang="zh-CN" sz="1800">
                <a:solidFill>
                  <a:srgbClr val="000000"/>
                </a:solidFill>
                <a:latin typeface="Consolas" pitchFamily="49" charset="0"/>
                <a:ea typeface="宋体" pitchFamily="2" charset="-122"/>
                <a:cs typeface="宋体" pitchFamily="2" charset="-122"/>
              </a:rPr>
              <a:t>] * lst[i]</a:t>
            </a:r>
            <a:br>
              <a:rPr lang="zh-CN" altLang="zh-CN" sz="1800">
                <a:solidFill>
                  <a:srgbClr val="000000"/>
                </a:solidFill>
                <a:latin typeface="Consolas" pitchFamily="49" charset="0"/>
                <a:ea typeface="宋体" pitchFamily="2" charset="-122"/>
                <a:cs typeface="宋体" pitchFamily="2" charset="-122"/>
              </a:rPr>
            </a:br>
            <a:r>
              <a:rPr lang="zh-CN" altLang="zh-CN" sz="1800" smtClean="0">
                <a:solidFill>
                  <a:srgbClr val="000000"/>
                </a:solidFill>
                <a:latin typeface="Consolas" pitchFamily="49" charset="0"/>
                <a:ea typeface="宋体" pitchFamily="2" charset="-122"/>
                <a:cs typeface="宋体" pitchFamily="2" charset="-122"/>
              </a:rPr>
              <a:t>end</a:t>
            </a:r>
            <a:r>
              <a:rPr lang="zh-CN" altLang="zh-CN" sz="1800">
                <a:solidFill>
                  <a:srgbClr val="000000"/>
                </a:solidFill>
                <a:latin typeface="Consolas" pitchFamily="49" charset="0"/>
                <a:ea typeface="宋体" pitchFamily="2" charset="-122"/>
                <a:cs typeface="宋体" pitchFamily="2" charset="-122"/>
              </a:rPr>
              <a:t>2 = min_end[i-</a:t>
            </a:r>
            <a:r>
              <a:rPr lang="zh-CN" altLang="zh-CN" sz="1800">
                <a:solidFill>
                  <a:srgbClr val="0000FF"/>
                </a:solidFill>
                <a:latin typeface="Consolas" pitchFamily="49" charset="0"/>
                <a:ea typeface="宋体" pitchFamily="2" charset="-122"/>
                <a:cs typeface="宋体" pitchFamily="2" charset="-122"/>
              </a:rPr>
              <a:t>1</a:t>
            </a:r>
            <a:r>
              <a:rPr lang="zh-CN" altLang="zh-CN" sz="1800">
                <a:solidFill>
                  <a:srgbClr val="000000"/>
                </a:solidFill>
                <a:latin typeface="Consolas" pitchFamily="49" charset="0"/>
                <a:ea typeface="宋体" pitchFamily="2" charset="-122"/>
                <a:cs typeface="宋体" pitchFamily="2" charset="-122"/>
              </a:rPr>
              <a:t>] * lst[i]</a:t>
            </a:r>
            <a:br>
              <a:rPr lang="zh-CN" altLang="zh-CN" sz="1800">
                <a:solidFill>
                  <a:srgbClr val="000000"/>
                </a:solidFill>
                <a:latin typeface="Consolas" pitchFamily="49" charset="0"/>
                <a:ea typeface="宋体" pitchFamily="2" charset="-122"/>
                <a:cs typeface="宋体" pitchFamily="2" charset="-122"/>
              </a:rPr>
            </a:br>
            <a:r>
              <a:rPr lang="zh-CN" altLang="zh-CN" sz="1800" smtClean="0">
                <a:solidFill>
                  <a:srgbClr val="000000"/>
                </a:solidFill>
                <a:latin typeface="Consolas" pitchFamily="49" charset="0"/>
                <a:ea typeface="宋体" pitchFamily="2" charset="-122"/>
                <a:cs typeface="宋体" pitchFamily="2" charset="-122"/>
              </a:rPr>
              <a:t>max</a:t>
            </a:r>
            <a:r>
              <a:rPr lang="zh-CN" altLang="zh-CN" sz="1800">
                <a:solidFill>
                  <a:srgbClr val="000000"/>
                </a:solidFill>
                <a:latin typeface="Consolas" pitchFamily="49" charset="0"/>
                <a:ea typeface="宋体" pitchFamily="2" charset="-122"/>
                <a:cs typeface="宋体" pitchFamily="2" charset="-122"/>
              </a:rPr>
              <a:t>_end[i] = </a:t>
            </a:r>
            <a:r>
              <a:rPr lang="zh-CN" altLang="zh-CN" sz="1800" smtClean="0">
                <a:solidFill>
                  <a:srgbClr val="000080"/>
                </a:solidFill>
                <a:latin typeface="Consolas" pitchFamily="49" charset="0"/>
                <a:ea typeface="宋体" pitchFamily="2" charset="-122"/>
                <a:cs typeface="宋体" pitchFamily="2" charset="-122"/>
              </a:rPr>
              <a:t>max</a:t>
            </a:r>
            <a:r>
              <a:rPr lang="zh-CN" altLang="zh-CN" sz="1800">
                <a:solidFill>
                  <a:srgbClr val="000000"/>
                </a:solidFill>
                <a:latin typeface="Consolas" pitchFamily="49" charset="0"/>
                <a:ea typeface="宋体" pitchFamily="2" charset="-122"/>
                <a:cs typeface="宋体" pitchFamily="2" charset="-122"/>
              </a:rPr>
              <a:t>(</a:t>
            </a:r>
            <a:r>
              <a:rPr lang="zh-CN" altLang="zh-CN" sz="1800" smtClean="0">
                <a:solidFill>
                  <a:srgbClr val="000080"/>
                </a:solidFill>
                <a:latin typeface="Consolas" pitchFamily="49" charset="0"/>
                <a:ea typeface="宋体" pitchFamily="2" charset="-122"/>
                <a:cs typeface="宋体" pitchFamily="2" charset="-122"/>
              </a:rPr>
              <a:t>max</a:t>
            </a:r>
            <a:r>
              <a:rPr lang="zh-CN" altLang="zh-CN" sz="1800">
                <a:solidFill>
                  <a:srgbClr val="000000"/>
                </a:solidFill>
                <a:latin typeface="Consolas" pitchFamily="49" charset="0"/>
                <a:ea typeface="宋体" pitchFamily="2" charset="-122"/>
                <a:cs typeface="宋体" pitchFamily="2" charset="-122"/>
              </a:rPr>
              <a:t>(end1, end2), lst[i])</a:t>
            </a:r>
            <a:br>
              <a:rPr lang="zh-CN" altLang="zh-CN" sz="1800">
                <a:solidFill>
                  <a:srgbClr val="000000"/>
                </a:solidFill>
                <a:latin typeface="Consolas" pitchFamily="49" charset="0"/>
                <a:ea typeface="宋体" pitchFamily="2" charset="-122"/>
                <a:cs typeface="宋体" pitchFamily="2" charset="-122"/>
              </a:rPr>
            </a:br>
            <a:r>
              <a:rPr lang="zh-CN" altLang="zh-CN" sz="1800" smtClean="0">
                <a:solidFill>
                  <a:srgbClr val="000000"/>
                </a:solidFill>
                <a:latin typeface="Consolas" pitchFamily="49" charset="0"/>
                <a:ea typeface="宋体" pitchFamily="2" charset="-122"/>
                <a:cs typeface="宋体" pitchFamily="2" charset="-122"/>
              </a:rPr>
              <a:t>min</a:t>
            </a:r>
            <a:r>
              <a:rPr lang="zh-CN" altLang="zh-CN" sz="1800">
                <a:solidFill>
                  <a:srgbClr val="000000"/>
                </a:solidFill>
                <a:latin typeface="Consolas" pitchFamily="49" charset="0"/>
                <a:ea typeface="宋体" pitchFamily="2" charset="-122"/>
                <a:cs typeface="宋体" pitchFamily="2" charset="-122"/>
              </a:rPr>
              <a:t>_end[i] = </a:t>
            </a:r>
            <a:r>
              <a:rPr lang="zh-CN" altLang="zh-CN" sz="1800">
                <a:solidFill>
                  <a:srgbClr val="000080"/>
                </a:solidFill>
                <a:latin typeface="Consolas" pitchFamily="49" charset="0"/>
                <a:ea typeface="宋体" pitchFamily="2" charset="-122"/>
                <a:cs typeface="宋体" pitchFamily="2" charset="-122"/>
              </a:rPr>
              <a:t>min</a:t>
            </a:r>
            <a:r>
              <a:rPr lang="zh-CN" altLang="zh-CN" sz="1800">
                <a:solidFill>
                  <a:srgbClr val="000000"/>
                </a:solidFill>
                <a:latin typeface="Consolas" pitchFamily="49" charset="0"/>
                <a:ea typeface="宋体" pitchFamily="2" charset="-122"/>
                <a:cs typeface="宋体" pitchFamily="2" charset="-122"/>
              </a:rPr>
              <a:t>(</a:t>
            </a:r>
            <a:r>
              <a:rPr lang="zh-CN" altLang="zh-CN" sz="1800">
                <a:solidFill>
                  <a:srgbClr val="000080"/>
                </a:solidFill>
                <a:latin typeface="Consolas" pitchFamily="49" charset="0"/>
                <a:ea typeface="宋体" pitchFamily="2" charset="-122"/>
                <a:cs typeface="宋体" pitchFamily="2" charset="-122"/>
              </a:rPr>
              <a:t>min</a:t>
            </a:r>
            <a:r>
              <a:rPr lang="zh-CN" altLang="zh-CN" sz="1800">
                <a:solidFill>
                  <a:srgbClr val="000000"/>
                </a:solidFill>
                <a:latin typeface="Consolas" pitchFamily="49" charset="0"/>
                <a:ea typeface="宋体" pitchFamily="2" charset="-122"/>
                <a:cs typeface="宋体" pitchFamily="2" charset="-122"/>
              </a:rPr>
              <a:t>(end1, end2), lst[i])</a:t>
            </a:r>
            <a:endParaRPr lang="en-US" altLang="zh-CN" sz="1800">
              <a:solidFill>
                <a:srgbClr val="000000"/>
              </a:solidFill>
              <a:latin typeface="Consolas" pitchFamily="49" charset="0"/>
              <a:ea typeface="宋体" pitchFamily="2" charset="-122"/>
              <a:cs typeface="宋体"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63106988"/>
              </p:ext>
            </p:extLst>
          </p:nvPr>
        </p:nvGraphicFramePr>
        <p:xfrm>
          <a:off x="982638" y="4941962"/>
          <a:ext cx="7489013" cy="1767840"/>
        </p:xfrm>
        <a:graphic>
          <a:graphicData uri="http://schemas.openxmlformats.org/drawingml/2006/table">
            <a:tbl>
              <a:tblPr firstRow="1" bandRow="1">
                <a:tableStyleId>{5940675A-B579-460E-94D1-54222C63F5DA}</a:tableStyleId>
              </a:tblPr>
              <a:tblGrid>
                <a:gridCol w="1440160"/>
                <a:gridCol w="792088"/>
                <a:gridCol w="977329"/>
                <a:gridCol w="1069859"/>
                <a:gridCol w="1069859"/>
                <a:gridCol w="1069859"/>
                <a:gridCol w="1069859"/>
              </a:tblGrid>
              <a:tr h="370840">
                <a:tc>
                  <a:txBody>
                    <a:bodyPr/>
                    <a:lstStyle/>
                    <a:p>
                      <a:r>
                        <a:rPr lang="en-US" altLang="zh-CN" smtClean="0"/>
                        <a:t>i</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2</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5</a:t>
                      </a:r>
                      <a:endParaRPr lang="zh-CN" altLang="en-US"/>
                    </a:p>
                  </a:txBody>
                  <a:tcPr/>
                </a:tc>
              </a:tr>
              <a:tr h="370840">
                <a:tc>
                  <a:txBody>
                    <a:bodyPr/>
                    <a:lstStyle/>
                    <a:p>
                      <a:r>
                        <a:rPr lang="en-US" altLang="zh-CN" smtClean="0"/>
                        <a:t>lst[i]</a:t>
                      </a:r>
                      <a:endParaRPr lang="zh-CN" altLang="en-US"/>
                    </a:p>
                  </a:txBody>
                  <a:tcPr/>
                </a:tc>
                <a:tc>
                  <a:txBody>
                    <a:bodyPr/>
                    <a:lstStyle/>
                    <a:p>
                      <a:r>
                        <a:rPr lang="en-US" altLang="zh-CN" smtClean="0"/>
                        <a:t>-2</a:t>
                      </a:r>
                      <a:endParaRPr lang="zh-CN" altLang="en-US"/>
                    </a:p>
                  </a:txBody>
                  <a:tcPr/>
                </a:tc>
                <a:tc>
                  <a:txBody>
                    <a:bodyPr/>
                    <a:lstStyle/>
                    <a:p>
                      <a:r>
                        <a:rPr lang="en-US" altLang="zh-CN" smtClean="0"/>
                        <a:t>11</a:t>
                      </a:r>
                      <a:endParaRPr lang="zh-CN" altLang="en-US"/>
                    </a:p>
                  </a:txBody>
                  <a:tcPr/>
                </a:tc>
                <a:tc>
                  <a:txBody>
                    <a:bodyPr/>
                    <a:lstStyle/>
                    <a:p>
                      <a:r>
                        <a:rPr lang="en-US" altLang="zh-CN" smtClean="0"/>
                        <a:t>-4</a:t>
                      </a:r>
                      <a:endParaRPr lang="zh-CN" altLang="en-US"/>
                    </a:p>
                  </a:txBody>
                  <a:tcPr/>
                </a:tc>
                <a:tc>
                  <a:txBody>
                    <a:bodyPr/>
                    <a:lstStyle/>
                    <a:p>
                      <a:r>
                        <a:rPr lang="en-US" altLang="zh-CN" smtClean="0"/>
                        <a:t>13</a:t>
                      </a:r>
                      <a:endParaRPr lang="zh-CN" altLang="en-US"/>
                    </a:p>
                  </a:txBody>
                  <a:tcPr/>
                </a:tc>
                <a:tc>
                  <a:txBody>
                    <a:bodyPr/>
                    <a:lstStyle/>
                    <a:p>
                      <a:r>
                        <a:rPr lang="en-US" altLang="zh-CN" smtClean="0"/>
                        <a:t>-5</a:t>
                      </a:r>
                      <a:endParaRPr lang="zh-CN" altLang="en-US"/>
                    </a:p>
                  </a:txBody>
                  <a:tcPr/>
                </a:tc>
                <a:tc>
                  <a:txBody>
                    <a:bodyPr/>
                    <a:lstStyle/>
                    <a:p>
                      <a:r>
                        <a:rPr lang="en-US" altLang="zh-CN" smtClean="0"/>
                        <a:t>2</a:t>
                      </a:r>
                      <a:endParaRPr lang="zh-CN" altLang="en-US"/>
                    </a:p>
                  </a:txBody>
                  <a:tcPr/>
                </a:tc>
              </a:tr>
              <a:tr h="370840">
                <a:tc>
                  <a:txBody>
                    <a:bodyPr/>
                    <a:lstStyle/>
                    <a:p>
                      <a:r>
                        <a:rPr lang="en-US" altLang="zh-CN" smtClean="0">
                          <a:solidFill>
                            <a:schemeClr val="tx1"/>
                          </a:solidFill>
                        </a:rPr>
                        <a:t>max_end[i]</a:t>
                      </a:r>
                      <a:endParaRPr lang="zh-CN" altLang="en-US">
                        <a:solidFill>
                          <a:schemeClr val="tx1"/>
                        </a:solidFill>
                      </a:endParaRPr>
                    </a:p>
                  </a:txBody>
                  <a:tcPr/>
                </a:tc>
                <a:tc>
                  <a:txBody>
                    <a:bodyPr/>
                    <a:lstStyle/>
                    <a:p>
                      <a:r>
                        <a:rPr lang="en-US" altLang="zh-CN" smtClean="0">
                          <a:solidFill>
                            <a:schemeClr val="tx1"/>
                          </a:solidFill>
                        </a:rPr>
                        <a:t>-2</a:t>
                      </a:r>
                      <a:endParaRPr lang="zh-CN" altLang="en-US">
                        <a:solidFill>
                          <a:schemeClr val="tx1"/>
                        </a:solidFill>
                      </a:endParaRPr>
                    </a:p>
                  </a:txBody>
                  <a:tcPr/>
                </a:tc>
                <a:tc>
                  <a:txBody>
                    <a:bodyPr/>
                    <a:lstStyle/>
                    <a:p>
                      <a:r>
                        <a:rPr lang="en-US" altLang="zh-CN" smtClean="0">
                          <a:solidFill>
                            <a:srgbClr val="000000"/>
                          </a:solidFill>
                        </a:rPr>
                        <a:t>11</a:t>
                      </a:r>
                      <a:endParaRPr lang="zh-CN" altLang="en-US">
                        <a:solidFill>
                          <a:srgbClr val="000000"/>
                        </a:solidFill>
                      </a:endParaRPr>
                    </a:p>
                  </a:txBody>
                  <a:tcPr/>
                </a:tc>
                <a:tc>
                  <a:txBody>
                    <a:bodyPr/>
                    <a:lstStyle/>
                    <a:p>
                      <a:r>
                        <a:rPr lang="en-US" altLang="zh-CN" smtClean="0">
                          <a:solidFill>
                            <a:srgbClr val="000000"/>
                          </a:solidFill>
                        </a:rPr>
                        <a:t>88</a:t>
                      </a:r>
                      <a:endParaRPr lang="zh-CN" altLang="en-US">
                        <a:solidFill>
                          <a:srgbClr val="000000"/>
                        </a:solidFill>
                      </a:endParaRPr>
                    </a:p>
                  </a:txBody>
                  <a:tcPr/>
                </a:tc>
                <a:tc>
                  <a:txBody>
                    <a:bodyPr/>
                    <a:lstStyle/>
                    <a:p>
                      <a:r>
                        <a:rPr lang="en-US" altLang="zh-CN" smtClean="0">
                          <a:solidFill>
                            <a:srgbClr val="000000"/>
                          </a:solidFill>
                        </a:rPr>
                        <a:t>1144</a:t>
                      </a:r>
                      <a:endParaRPr lang="zh-CN" altLang="en-US">
                        <a:solidFill>
                          <a:srgbClr val="000000"/>
                        </a:solidFill>
                      </a:endParaRPr>
                    </a:p>
                  </a:txBody>
                  <a:tcPr/>
                </a:tc>
                <a:tc>
                  <a:txBody>
                    <a:bodyPr/>
                    <a:lstStyle/>
                    <a:p>
                      <a:r>
                        <a:rPr lang="en-US" altLang="zh-CN" smtClean="0">
                          <a:solidFill>
                            <a:srgbClr val="000000"/>
                          </a:solidFill>
                        </a:rPr>
                        <a:t>2860</a:t>
                      </a:r>
                      <a:endParaRPr lang="zh-CN" altLang="en-US">
                        <a:solidFill>
                          <a:srgbClr val="000000"/>
                        </a:solidFill>
                      </a:endParaRPr>
                    </a:p>
                  </a:txBody>
                  <a:tcPr/>
                </a:tc>
                <a:tc>
                  <a:txBody>
                    <a:bodyPr/>
                    <a:lstStyle/>
                    <a:p>
                      <a:r>
                        <a:rPr lang="en-US" altLang="zh-CN" smtClean="0">
                          <a:solidFill>
                            <a:srgbClr val="000000"/>
                          </a:solidFill>
                        </a:rPr>
                        <a:t>5720</a:t>
                      </a:r>
                      <a:endParaRPr lang="zh-CN" altLang="en-US">
                        <a:solidFill>
                          <a:srgbClr val="000000"/>
                        </a:solidFill>
                      </a:endParaRPr>
                    </a:p>
                  </a:txBody>
                  <a:tcPr/>
                </a:tc>
              </a:tr>
              <a:tr h="370840">
                <a:tc>
                  <a:txBody>
                    <a:bodyPr/>
                    <a:lstStyle/>
                    <a:p>
                      <a:r>
                        <a:rPr lang="en-US" altLang="zh-CN" smtClean="0">
                          <a:solidFill>
                            <a:schemeClr val="tx1"/>
                          </a:solidFill>
                        </a:rPr>
                        <a:t>min_end[i]</a:t>
                      </a:r>
                      <a:endParaRPr lang="zh-CN" altLang="en-US">
                        <a:solidFill>
                          <a:schemeClr val="tx1"/>
                        </a:solidFill>
                      </a:endParaRPr>
                    </a:p>
                  </a:txBody>
                  <a:tcPr/>
                </a:tc>
                <a:tc>
                  <a:txBody>
                    <a:bodyPr/>
                    <a:lstStyle/>
                    <a:p>
                      <a:r>
                        <a:rPr lang="en-US" altLang="zh-CN" smtClean="0">
                          <a:solidFill>
                            <a:schemeClr val="tx1"/>
                          </a:solidFill>
                        </a:rPr>
                        <a:t>-2</a:t>
                      </a:r>
                      <a:endParaRPr lang="zh-CN" altLang="en-US">
                        <a:solidFill>
                          <a:schemeClr val="tx1"/>
                        </a:solidFill>
                      </a:endParaRPr>
                    </a:p>
                  </a:txBody>
                  <a:tcPr/>
                </a:tc>
                <a:tc>
                  <a:txBody>
                    <a:bodyPr/>
                    <a:lstStyle/>
                    <a:p>
                      <a:r>
                        <a:rPr lang="en-US" altLang="zh-CN" smtClean="0">
                          <a:solidFill>
                            <a:srgbClr val="000000"/>
                          </a:solidFill>
                        </a:rPr>
                        <a:t>-22</a:t>
                      </a:r>
                      <a:endParaRPr lang="zh-CN" altLang="en-US">
                        <a:solidFill>
                          <a:srgbClr val="000000"/>
                        </a:solidFill>
                      </a:endParaRPr>
                    </a:p>
                  </a:txBody>
                  <a:tcPr/>
                </a:tc>
                <a:tc>
                  <a:txBody>
                    <a:bodyPr/>
                    <a:lstStyle/>
                    <a:p>
                      <a:r>
                        <a:rPr lang="en-US" altLang="zh-CN" smtClean="0">
                          <a:solidFill>
                            <a:srgbClr val="000000"/>
                          </a:solidFill>
                        </a:rPr>
                        <a:t>-44</a:t>
                      </a:r>
                      <a:endParaRPr lang="zh-CN" altLang="en-US">
                        <a:solidFill>
                          <a:srgbClr val="000000"/>
                        </a:solidFill>
                      </a:endParaRPr>
                    </a:p>
                  </a:txBody>
                  <a:tcPr/>
                </a:tc>
                <a:tc>
                  <a:txBody>
                    <a:bodyPr/>
                    <a:lstStyle/>
                    <a:p>
                      <a:r>
                        <a:rPr lang="en-US" altLang="zh-CN" smtClean="0">
                          <a:solidFill>
                            <a:srgbClr val="000000"/>
                          </a:solidFill>
                        </a:rPr>
                        <a:t>-572</a:t>
                      </a:r>
                      <a:endParaRPr lang="zh-CN" altLang="en-US">
                        <a:solidFill>
                          <a:srgbClr val="000000"/>
                        </a:solidFill>
                      </a:endParaRPr>
                    </a:p>
                  </a:txBody>
                  <a:tcPr/>
                </a:tc>
                <a:tc>
                  <a:txBody>
                    <a:bodyPr/>
                    <a:lstStyle/>
                    <a:p>
                      <a:r>
                        <a:rPr lang="en-US" altLang="zh-CN" smtClean="0">
                          <a:solidFill>
                            <a:srgbClr val="000000"/>
                          </a:solidFill>
                        </a:rPr>
                        <a:t>-5720</a:t>
                      </a:r>
                      <a:endParaRPr lang="zh-CN" altLang="en-US">
                        <a:solidFill>
                          <a:srgbClr val="000000"/>
                        </a:solidFill>
                      </a:endParaRPr>
                    </a:p>
                  </a:txBody>
                  <a:tcPr/>
                </a:tc>
                <a:tc>
                  <a:txBody>
                    <a:bodyPr/>
                    <a:lstStyle/>
                    <a:p>
                      <a:r>
                        <a:rPr lang="en-US" altLang="zh-CN" smtClean="0">
                          <a:solidFill>
                            <a:srgbClr val="000000"/>
                          </a:solidFill>
                        </a:rPr>
                        <a:t>-11440</a:t>
                      </a:r>
                      <a:endParaRPr lang="zh-CN" altLang="en-US">
                        <a:solidFill>
                          <a:srgbClr val="000000"/>
                        </a:solidFill>
                      </a:endParaRPr>
                    </a:p>
                  </a:txBody>
                  <a:tcPr/>
                </a:tc>
              </a:tr>
            </a:tbl>
          </a:graphicData>
        </a:graphic>
      </p:graphicFrame>
    </p:spTree>
    <p:extLst>
      <p:ext uri="{BB962C8B-B14F-4D97-AF65-F5344CB8AC3E}">
        <p14:creationId xmlns:p14="http://schemas.microsoft.com/office/powerpoint/2010/main" val="4102554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连续子序列相乘的最大值</a:t>
            </a:r>
          </a:p>
        </p:txBody>
      </p:sp>
      <p:sp>
        <p:nvSpPr>
          <p:cNvPr id="4" name="Rectangle 2"/>
          <p:cNvSpPr>
            <a:spLocks noChangeArrowheads="1"/>
          </p:cNvSpPr>
          <p:nvPr/>
        </p:nvSpPr>
        <p:spPr bwMode="auto">
          <a:xfrm>
            <a:off x="1126654" y="1125538"/>
            <a:ext cx="7920880" cy="4247317"/>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max_product(lst):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n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max_end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min_end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max_end[</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min_end[</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lst[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end1 = max_end[i-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lst[i]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end2 = min_end[i-</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lst[i]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max_end[i]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max</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max</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(end1, end2), lst[i])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min_end[i]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min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min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(end1, end2), lst[i])</a:t>
            </a:r>
            <a:endPar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max_result = max_end[</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(lst)):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max_end[i]&gt;max_result: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max_result =max_end[i]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max_result</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2319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线性表下的</a:t>
            </a:r>
            <a:r>
              <a:rPr lang="zh-CN" altLang="en-US" dirty="0" smtClean="0"/>
              <a:t>算法（复习，非递归主题）</a:t>
            </a:r>
            <a:endParaRPr lang="zh-CN" altLang="en-US" dirty="0"/>
          </a:p>
        </p:txBody>
      </p:sp>
    </p:spTree>
    <p:extLst>
      <p:ext uri="{BB962C8B-B14F-4D97-AF65-F5344CB8AC3E}">
        <p14:creationId xmlns:p14="http://schemas.microsoft.com/office/powerpoint/2010/main" val="4124288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直接调用线性表类的方法完成</a:t>
            </a:r>
            <a:r>
              <a:rPr lang="zh-CN" altLang="en-US" dirty="0" smtClean="0"/>
              <a:t>。</a:t>
            </a:r>
            <a:endParaRPr lang="en-US" altLang="zh-CN" dirty="0" smtClean="0"/>
          </a:p>
          <a:p>
            <a:r>
              <a:rPr lang="en-US" altLang="zh-CN" dirty="0" smtClean="0"/>
              <a:t>A=(</a:t>
            </a:r>
            <a:r>
              <a:rPr lang="en-US" altLang="zh-CN" dirty="0"/>
              <a:t>2,3,5,6,7</a:t>
            </a:r>
            <a:r>
              <a:rPr lang="en-US" altLang="zh-CN" dirty="0" smtClean="0"/>
              <a:t>)</a:t>
            </a:r>
          </a:p>
          <a:p>
            <a:r>
              <a:rPr lang="en-US" altLang="zh-CN" dirty="0" smtClean="0"/>
              <a:t>B</a:t>
            </a:r>
            <a:r>
              <a:rPr lang="en-US" altLang="zh-CN" dirty="0"/>
              <a:t>=(</a:t>
            </a:r>
            <a:r>
              <a:rPr lang="en-US" altLang="zh-CN" dirty="0" smtClean="0"/>
              <a:t>1,4,9),</a:t>
            </a:r>
          </a:p>
          <a:p>
            <a:r>
              <a:rPr lang="zh-CN" altLang="en-US" dirty="0" smtClean="0"/>
              <a:t>则</a:t>
            </a:r>
            <a:r>
              <a:rPr lang="en-US" altLang="zh-CN" dirty="0" smtClean="0"/>
              <a:t>C=(9,7,6,5,4,3,2,1)</a:t>
            </a:r>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smtClean="0"/>
              <a:t>两个递增有序表合并成</a:t>
            </a:r>
            <a:r>
              <a:rPr lang="zh-CN" altLang="en-US" smtClean="0">
                <a:solidFill>
                  <a:srgbClr val="FF0000"/>
                </a:solidFill>
              </a:rPr>
              <a:t>递减</a:t>
            </a:r>
            <a:r>
              <a:rPr lang="zh-CN" altLang="en-US" smtClean="0"/>
              <a:t>有序表</a:t>
            </a:r>
            <a:endParaRPr lang="zh-CN" altLang="en-US"/>
          </a:p>
        </p:txBody>
      </p:sp>
      <p:sp>
        <p:nvSpPr>
          <p:cNvPr id="5" name="Rectangle 1"/>
          <p:cNvSpPr>
            <a:spLocks noChangeArrowheads="1"/>
          </p:cNvSpPr>
          <p:nvPr/>
        </p:nvSpPr>
        <p:spPr bwMode="auto">
          <a:xfrm>
            <a:off x="1702719" y="4195987"/>
            <a:ext cx="468052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000000"/>
                </a:solidFill>
                <a:effectLst/>
                <a:latin typeface="Consolas" pitchFamily="49" charset="0"/>
                <a:ea typeface="宋体" pitchFamily="2" charset="-122"/>
                <a:cs typeface="宋体" pitchFamily="2" charset="-122"/>
              </a:rPr>
              <a:t>reverse_merge(la,lb)</a:t>
            </a: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圆角矩形标注 3"/>
          <p:cNvSpPr/>
          <p:nvPr/>
        </p:nvSpPr>
        <p:spPr>
          <a:xfrm>
            <a:off x="7391350" y="3213770"/>
            <a:ext cx="1224136" cy="982217"/>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头插</a:t>
            </a:r>
            <a:endParaRPr lang="zh-CN" altLang="en-US"/>
          </a:p>
        </p:txBody>
      </p:sp>
    </p:spTree>
    <p:extLst>
      <p:ext uri="{BB962C8B-B14F-4D97-AF65-F5344CB8AC3E}">
        <p14:creationId xmlns:p14="http://schemas.microsoft.com/office/powerpoint/2010/main" val="420483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两</a:t>
            </a:r>
            <a:r>
              <a:rPr lang="zh-CN" altLang="en-US" smtClean="0"/>
              <a:t>个有序单链表的归并</a:t>
            </a:r>
            <a:endParaRPr lang="zh-CN" altLang="en-US"/>
          </a:p>
        </p:txBody>
      </p:sp>
      <p:sp>
        <p:nvSpPr>
          <p:cNvPr id="4" name="Rectangle 9"/>
          <p:cNvSpPr>
            <a:spLocks noChangeArrowheads="1"/>
          </p:cNvSpPr>
          <p:nvPr/>
        </p:nvSpPr>
        <p:spPr bwMode="auto">
          <a:xfrm>
            <a:off x="3092161" y="1615241"/>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5" name="Line 10"/>
          <p:cNvSpPr>
            <a:spLocks noChangeShapeType="1"/>
          </p:cNvSpPr>
          <p:nvPr/>
        </p:nvSpPr>
        <p:spPr bwMode="auto">
          <a:xfrm>
            <a:off x="3609686" y="161524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Rectangle 12"/>
          <p:cNvSpPr>
            <a:spLocks noChangeArrowheads="1"/>
          </p:cNvSpPr>
          <p:nvPr/>
        </p:nvSpPr>
        <p:spPr bwMode="auto">
          <a:xfrm>
            <a:off x="4203411" y="1615241"/>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7" name="Line 13"/>
          <p:cNvSpPr>
            <a:spLocks noChangeShapeType="1"/>
          </p:cNvSpPr>
          <p:nvPr/>
        </p:nvSpPr>
        <p:spPr bwMode="auto">
          <a:xfrm>
            <a:off x="4722524" y="161524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 name="Line 14"/>
          <p:cNvSpPr>
            <a:spLocks noChangeShapeType="1"/>
          </p:cNvSpPr>
          <p:nvPr/>
        </p:nvSpPr>
        <p:spPr bwMode="auto">
          <a:xfrm>
            <a:off x="3758912" y="1913691"/>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Rectangle 15"/>
          <p:cNvSpPr>
            <a:spLocks noChangeArrowheads="1"/>
          </p:cNvSpPr>
          <p:nvPr/>
        </p:nvSpPr>
        <p:spPr bwMode="auto">
          <a:xfrm>
            <a:off x="5519142" y="1615241"/>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10" name="Line 16"/>
          <p:cNvSpPr>
            <a:spLocks noChangeShapeType="1"/>
          </p:cNvSpPr>
          <p:nvPr/>
        </p:nvSpPr>
        <p:spPr bwMode="auto">
          <a:xfrm>
            <a:off x="6041594" y="161524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 name="Line 17"/>
          <p:cNvSpPr>
            <a:spLocks noChangeShapeType="1"/>
          </p:cNvSpPr>
          <p:nvPr/>
        </p:nvSpPr>
        <p:spPr bwMode="auto">
          <a:xfrm>
            <a:off x="4803599" y="1905266"/>
            <a:ext cx="715543"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Rectangle 18"/>
          <p:cNvSpPr>
            <a:spLocks noChangeArrowheads="1"/>
          </p:cNvSpPr>
          <p:nvPr/>
        </p:nvSpPr>
        <p:spPr bwMode="auto">
          <a:xfrm>
            <a:off x="6715782" y="1615241"/>
            <a:ext cx="818592"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13" name="Line 19"/>
          <p:cNvSpPr>
            <a:spLocks noChangeShapeType="1"/>
          </p:cNvSpPr>
          <p:nvPr/>
        </p:nvSpPr>
        <p:spPr bwMode="auto">
          <a:xfrm>
            <a:off x="7184389" y="1616312"/>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 name="Line 20"/>
          <p:cNvSpPr>
            <a:spLocks noChangeShapeType="1"/>
          </p:cNvSpPr>
          <p:nvPr/>
        </p:nvSpPr>
        <p:spPr bwMode="auto">
          <a:xfrm flipV="1">
            <a:off x="6193145" y="1913691"/>
            <a:ext cx="522639"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Line 23"/>
          <p:cNvSpPr>
            <a:spLocks noChangeShapeType="1"/>
          </p:cNvSpPr>
          <p:nvPr/>
        </p:nvSpPr>
        <p:spPr bwMode="auto">
          <a:xfrm>
            <a:off x="7344432" y="1893847"/>
            <a:ext cx="484188"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Text Box 24"/>
          <p:cNvSpPr txBox="1">
            <a:spLocks noChangeArrowheads="1"/>
          </p:cNvSpPr>
          <p:nvPr/>
        </p:nvSpPr>
        <p:spPr bwMode="auto">
          <a:xfrm>
            <a:off x="3092161" y="153904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2</a:t>
            </a:r>
            <a:endParaRPr kumimoji="1" lang="en-US" altLang="zh-CN">
              <a:solidFill>
                <a:srgbClr val="000000"/>
              </a:solidFill>
              <a:latin typeface="Times New Roman" pitchFamily="18" charset="0"/>
            </a:endParaRPr>
          </a:p>
        </p:txBody>
      </p:sp>
      <p:sp>
        <p:nvSpPr>
          <p:cNvPr id="19" name="Text Box 25"/>
          <p:cNvSpPr txBox="1">
            <a:spLocks noChangeArrowheads="1"/>
          </p:cNvSpPr>
          <p:nvPr/>
        </p:nvSpPr>
        <p:spPr bwMode="auto">
          <a:xfrm>
            <a:off x="4216111" y="153904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3</a:t>
            </a:r>
            <a:endParaRPr kumimoji="1" lang="en-US" altLang="zh-CN">
              <a:solidFill>
                <a:srgbClr val="000000"/>
              </a:solidFill>
              <a:latin typeface="Times New Roman" pitchFamily="18" charset="0"/>
            </a:endParaRPr>
          </a:p>
        </p:txBody>
      </p:sp>
      <p:sp>
        <p:nvSpPr>
          <p:cNvPr id="20" name="Text Box 27"/>
          <p:cNvSpPr txBox="1">
            <a:spLocks noChangeArrowheads="1"/>
          </p:cNvSpPr>
          <p:nvPr/>
        </p:nvSpPr>
        <p:spPr bwMode="auto">
          <a:xfrm>
            <a:off x="6715782" y="154827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6</a:t>
            </a:r>
            <a:endParaRPr kumimoji="1" lang="en-US" altLang="zh-CN">
              <a:solidFill>
                <a:srgbClr val="000000"/>
              </a:solidFill>
              <a:latin typeface="Times New Roman" pitchFamily="18" charset="0"/>
            </a:endParaRPr>
          </a:p>
        </p:txBody>
      </p:sp>
      <p:sp>
        <p:nvSpPr>
          <p:cNvPr id="23" name="Text Box 30"/>
          <p:cNvSpPr txBox="1">
            <a:spLocks noChangeArrowheads="1"/>
          </p:cNvSpPr>
          <p:nvPr/>
        </p:nvSpPr>
        <p:spPr bwMode="auto">
          <a:xfrm>
            <a:off x="0" y="1570704"/>
            <a:ext cx="13292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La.head</a:t>
            </a:r>
            <a:endParaRPr kumimoji="1" lang="en-US" altLang="zh-CN">
              <a:solidFill>
                <a:srgbClr val="000000"/>
              </a:solidFill>
              <a:latin typeface="Times New Roman" pitchFamily="18" charset="0"/>
            </a:endParaRPr>
          </a:p>
        </p:txBody>
      </p:sp>
      <p:sp>
        <p:nvSpPr>
          <p:cNvPr id="25" name="Text Box 27"/>
          <p:cNvSpPr txBox="1">
            <a:spLocks noChangeArrowheads="1"/>
          </p:cNvSpPr>
          <p:nvPr/>
        </p:nvSpPr>
        <p:spPr bwMode="auto">
          <a:xfrm>
            <a:off x="5519142" y="154833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5</a:t>
            </a:r>
            <a:endParaRPr kumimoji="1" lang="en-US" altLang="zh-CN">
              <a:solidFill>
                <a:srgbClr val="000000"/>
              </a:solidFill>
              <a:latin typeface="Times New Roman" pitchFamily="18" charset="0"/>
            </a:endParaRPr>
          </a:p>
        </p:txBody>
      </p:sp>
      <p:sp>
        <p:nvSpPr>
          <p:cNvPr id="26" name="Rectangle 18"/>
          <p:cNvSpPr>
            <a:spLocks noChangeArrowheads="1"/>
          </p:cNvSpPr>
          <p:nvPr/>
        </p:nvSpPr>
        <p:spPr bwMode="auto">
          <a:xfrm>
            <a:off x="7821477" y="1597325"/>
            <a:ext cx="901619"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27" name="Line 19"/>
          <p:cNvSpPr>
            <a:spLocks noChangeShapeType="1"/>
          </p:cNvSpPr>
          <p:nvPr/>
        </p:nvSpPr>
        <p:spPr bwMode="auto">
          <a:xfrm>
            <a:off x="8409643" y="1606777"/>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Text Box 27"/>
          <p:cNvSpPr txBox="1">
            <a:spLocks noChangeArrowheads="1"/>
          </p:cNvSpPr>
          <p:nvPr/>
        </p:nvSpPr>
        <p:spPr bwMode="auto">
          <a:xfrm>
            <a:off x="7789979" y="1546744"/>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7</a:t>
            </a:r>
            <a:endParaRPr kumimoji="1" lang="en-US" altLang="zh-CN">
              <a:solidFill>
                <a:srgbClr val="000000"/>
              </a:solidFill>
              <a:latin typeface="Times New Roman" pitchFamily="18" charset="0"/>
            </a:endParaRPr>
          </a:p>
        </p:txBody>
      </p:sp>
      <p:sp>
        <p:nvSpPr>
          <p:cNvPr id="31" name="Line 11"/>
          <p:cNvSpPr>
            <a:spLocks noChangeShapeType="1"/>
          </p:cNvSpPr>
          <p:nvPr/>
        </p:nvSpPr>
        <p:spPr bwMode="auto">
          <a:xfrm>
            <a:off x="1570281" y="1882316"/>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Rectangle 9"/>
          <p:cNvSpPr>
            <a:spLocks noChangeArrowheads="1"/>
          </p:cNvSpPr>
          <p:nvPr/>
        </p:nvSpPr>
        <p:spPr bwMode="auto">
          <a:xfrm>
            <a:off x="1979762" y="1612736"/>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33" name="Line 10"/>
          <p:cNvSpPr>
            <a:spLocks noChangeShapeType="1"/>
          </p:cNvSpPr>
          <p:nvPr/>
        </p:nvSpPr>
        <p:spPr bwMode="auto">
          <a:xfrm>
            <a:off x="2497287" y="1612736"/>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Line 14"/>
          <p:cNvSpPr>
            <a:spLocks noChangeShapeType="1"/>
          </p:cNvSpPr>
          <p:nvPr/>
        </p:nvSpPr>
        <p:spPr bwMode="auto">
          <a:xfrm>
            <a:off x="2646514" y="1920330"/>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Rectangle 9"/>
          <p:cNvSpPr>
            <a:spLocks noChangeArrowheads="1"/>
          </p:cNvSpPr>
          <p:nvPr/>
        </p:nvSpPr>
        <p:spPr bwMode="auto">
          <a:xfrm>
            <a:off x="1979765" y="1607168"/>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39" name="Rectangle 9"/>
          <p:cNvSpPr>
            <a:spLocks noChangeArrowheads="1"/>
          </p:cNvSpPr>
          <p:nvPr/>
        </p:nvSpPr>
        <p:spPr bwMode="auto">
          <a:xfrm>
            <a:off x="3131810" y="3125551"/>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40" name="Line 10"/>
          <p:cNvSpPr>
            <a:spLocks noChangeShapeType="1"/>
          </p:cNvSpPr>
          <p:nvPr/>
        </p:nvSpPr>
        <p:spPr bwMode="auto">
          <a:xfrm>
            <a:off x="3649335" y="312555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1" name="Rectangle 12"/>
          <p:cNvSpPr>
            <a:spLocks noChangeArrowheads="1"/>
          </p:cNvSpPr>
          <p:nvPr/>
        </p:nvSpPr>
        <p:spPr bwMode="auto">
          <a:xfrm>
            <a:off x="4243060" y="3125551"/>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42" name="Line 13"/>
          <p:cNvSpPr>
            <a:spLocks noChangeShapeType="1"/>
          </p:cNvSpPr>
          <p:nvPr/>
        </p:nvSpPr>
        <p:spPr bwMode="auto">
          <a:xfrm>
            <a:off x="4762173" y="312555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Line 14"/>
          <p:cNvSpPr>
            <a:spLocks noChangeShapeType="1"/>
          </p:cNvSpPr>
          <p:nvPr/>
        </p:nvSpPr>
        <p:spPr bwMode="auto">
          <a:xfrm>
            <a:off x="3798561" y="3424001"/>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4" name="Rectangle 15"/>
          <p:cNvSpPr>
            <a:spLocks noChangeArrowheads="1"/>
          </p:cNvSpPr>
          <p:nvPr/>
        </p:nvSpPr>
        <p:spPr bwMode="auto">
          <a:xfrm>
            <a:off x="5278516" y="3183291"/>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45" name="Line 16"/>
          <p:cNvSpPr>
            <a:spLocks noChangeShapeType="1"/>
          </p:cNvSpPr>
          <p:nvPr/>
        </p:nvSpPr>
        <p:spPr bwMode="auto">
          <a:xfrm>
            <a:off x="5800968" y="318329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6" name="Line 17"/>
          <p:cNvSpPr>
            <a:spLocks noChangeShapeType="1"/>
          </p:cNvSpPr>
          <p:nvPr/>
        </p:nvSpPr>
        <p:spPr bwMode="auto">
          <a:xfrm>
            <a:off x="4758997" y="3424001"/>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3" name="Text Box 24"/>
          <p:cNvSpPr txBox="1">
            <a:spLocks noChangeArrowheads="1"/>
          </p:cNvSpPr>
          <p:nvPr/>
        </p:nvSpPr>
        <p:spPr bwMode="auto">
          <a:xfrm>
            <a:off x="3131810" y="304935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1</a:t>
            </a:r>
            <a:endParaRPr kumimoji="1" lang="en-US" altLang="zh-CN">
              <a:solidFill>
                <a:srgbClr val="000000"/>
              </a:solidFill>
              <a:latin typeface="Times New Roman" pitchFamily="18" charset="0"/>
            </a:endParaRPr>
          </a:p>
        </p:txBody>
      </p:sp>
      <p:sp>
        <p:nvSpPr>
          <p:cNvPr id="54" name="Text Box 25"/>
          <p:cNvSpPr txBox="1">
            <a:spLocks noChangeArrowheads="1"/>
          </p:cNvSpPr>
          <p:nvPr/>
        </p:nvSpPr>
        <p:spPr bwMode="auto">
          <a:xfrm>
            <a:off x="4255760" y="304935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4</a:t>
            </a:r>
            <a:endParaRPr kumimoji="1" lang="en-US" altLang="zh-CN">
              <a:solidFill>
                <a:srgbClr val="000000"/>
              </a:solidFill>
              <a:latin typeface="Times New Roman" pitchFamily="18" charset="0"/>
            </a:endParaRPr>
          </a:p>
        </p:txBody>
      </p:sp>
      <p:sp>
        <p:nvSpPr>
          <p:cNvPr id="57" name="Text Box 29"/>
          <p:cNvSpPr txBox="1">
            <a:spLocks noChangeArrowheads="1"/>
          </p:cNvSpPr>
          <p:nvPr/>
        </p:nvSpPr>
        <p:spPr bwMode="auto">
          <a:xfrm>
            <a:off x="5769486" y="3183291"/>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58" name="Text Box 30"/>
          <p:cNvSpPr txBox="1">
            <a:spLocks noChangeArrowheads="1"/>
          </p:cNvSpPr>
          <p:nvPr/>
        </p:nvSpPr>
        <p:spPr bwMode="auto">
          <a:xfrm>
            <a:off x="150915" y="3068427"/>
            <a:ext cx="1350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Lb.head</a:t>
            </a:r>
            <a:endParaRPr kumimoji="1" lang="en-US" altLang="zh-CN">
              <a:solidFill>
                <a:srgbClr val="000000"/>
              </a:solidFill>
              <a:latin typeface="Times New Roman" pitchFamily="18" charset="0"/>
            </a:endParaRPr>
          </a:p>
        </p:txBody>
      </p:sp>
      <p:sp>
        <p:nvSpPr>
          <p:cNvPr id="60" name="Text Box 27"/>
          <p:cNvSpPr txBox="1">
            <a:spLocks noChangeArrowheads="1"/>
          </p:cNvSpPr>
          <p:nvPr/>
        </p:nvSpPr>
        <p:spPr bwMode="auto">
          <a:xfrm>
            <a:off x="5278516" y="311638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9</a:t>
            </a:r>
            <a:endParaRPr kumimoji="1" lang="en-US" altLang="zh-CN">
              <a:solidFill>
                <a:srgbClr val="000000"/>
              </a:solidFill>
              <a:latin typeface="Times New Roman" pitchFamily="18" charset="0"/>
            </a:endParaRPr>
          </a:p>
        </p:txBody>
      </p:sp>
      <p:sp>
        <p:nvSpPr>
          <p:cNvPr id="66" name="Line 11"/>
          <p:cNvSpPr>
            <a:spLocks noChangeShapeType="1"/>
          </p:cNvSpPr>
          <p:nvPr/>
        </p:nvSpPr>
        <p:spPr bwMode="auto">
          <a:xfrm>
            <a:off x="1609930" y="3392626"/>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7" name="Rectangle 9"/>
          <p:cNvSpPr>
            <a:spLocks noChangeArrowheads="1"/>
          </p:cNvSpPr>
          <p:nvPr/>
        </p:nvSpPr>
        <p:spPr bwMode="auto">
          <a:xfrm>
            <a:off x="2019411" y="3123046"/>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68" name="Line 10"/>
          <p:cNvSpPr>
            <a:spLocks noChangeShapeType="1"/>
          </p:cNvSpPr>
          <p:nvPr/>
        </p:nvSpPr>
        <p:spPr bwMode="auto">
          <a:xfrm>
            <a:off x="2536936" y="3123046"/>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9" name="Line 14"/>
          <p:cNvSpPr>
            <a:spLocks noChangeShapeType="1"/>
          </p:cNvSpPr>
          <p:nvPr/>
        </p:nvSpPr>
        <p:spPr bwMode="auto">
          <a:xfrm>
            <a:off x="2686163" y="3430640"/>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Rectangle 9"/>
          <p:cNvSpPr>
            <a:spLocks noChangeArrowheads="1"/>
          </p:cNvSpPr>
          <p:nvPr/>
        </p:nvSpPr>
        <p:spPr bwMode="auto">
          <a:xfrm>
            <a:off x="2019414" y="3117478"/>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22" name="Text Box 29"/>
          <p:cNvSpPr txBox="1">
            <a:spLocks noChangeArrowheads="1"/>
          </p:cNvSpPr>
          <p:nvPr/>
        </p:nvSpPr>
        <p:spPr bwMode="auto">
          <a:xfrm>
            <a:off x="8376180" y="1605845"/>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Tree>
    <p:extLst>
      <p:ext uri="{BB962C8B-B14F-4D97-AF65-F5344CB8AC3E}">
        <p14:creationId xmlns:p14="http://schemas.microsoft.com/office/powerpoint/2010/main" val="354752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直接</a:t>
            </a:r>
            <a:r>
              <a:rPr lang="zh-CN" altLang="en-US"/>
              <a:t>调用线性表类的方法</a:t>
            </a:r>
            <a:r>
              <a:rPr lang="zh-CN" altLang="en-US" smtClean="0"/>
              <a:t>完成。</a:t>
            </a:r>
            <a:endParaRPr lang="en-US" altLang="zh-CN" smtClean="0"/>
          </a:p>
          <a:p>
            <a:pPr algn="l"/>
            <a:r>
              <a:rPr lang="zh-CN" altLang="en-US" smtClean="0"/>
              <a:t>如：</a:t>
            </a:r>
            <a:endParaRPr lang="en-US" altLang="zh-CN" smtClean="0"/>
          </a:p>
          <a:p>
            <a:pPr algn="l"/>
            <a:r>
              <a:rPr lang="zh-CN" altLang="en-US" smtClean="0"/>
              <a:t> </a:t>
            </a:r>
            <a:r>
              <a:rPr lang="en-US" altLang="zh-CN" smtClean="0"/>
              <a:t>A=(</a:t>
            </a:r>
            <a:r>
              <a:rPr lang="en-US" altLang="zh-CN"/>
              <a:t>2,3,5,6,7)</a:t>
            </a:r>
            <a:r>
              <a:rPr lang="zh-CN" altLang="en-US" smtClean="0"/>
              <a:t>，</a:t>
            </a:r>
            <a:endParaRPr lang="en-US" altLang="zh-CN" smtClean="0"/>
          </a:p>
          <a:p>
            <a:pPr algn="l"/>
            <a:r>
              <a:rPr lang="en-US" altLang="zh-CN" smtClean="0"/>
              <a:t>B</a:t>
            </a:r>
            <a:r>
              <a:rPr lang="en-US" altLang="zh-CN"/>
              <a:t>=(1,3,7</a:t>
            </a:r>
            <a:r>
              <a:rPr lang="en-US" altLang="zh-CN" smtClean="0"/>
              <a:t>), </a:t>
            </a:r>
            <a:r>
              <a:rPr lang="zh-CN" altLang="en-US" smtClean="0"/>
              <a:t>则</a:t>
            </a:r>
            <a:r>
              <a:rPr lang="en-US" altLang="zh-CN" smtClean="0"/>
              <a:t>C=A </a:t>
            </a:r>
            <a:r>
              <a:rPr lang="en-US" altLang="zh-CN"/>
              <a:t>- B={2,5,6}</a:t>
            </a:r>
            <a:br>
              <a:rPr lang="en-US" altLang="zh-CN"/>
            </a:br>
            <a:endParaRPr lang="zh-CN" altLang="en-US"/>
          </a:p>
        </p:txBody>
      </p:sp>
      <p:sp>
        <p:nvSpPr>
          <p:cNvPr id="3" name="标题 2"/>
          <p:cNvSpPr>
            <a:spLocks noGrp="1"/>
          </p:cNvSpPr>
          <p:nvPr>
            <p:ph type="title"/>
          </p:nvPr>
        </p:nvSpPr>
        <p:spPr/>
        <p:txBody>
          <a:bodyPr>
            <a:normAutofit fontScale="90000"/>
          </a:bodyPr>
          <a:lstStyle/>
          <a:p>
            <a:r>
              <a:rPr lang="zh-CN" altLang="en-US" smtClean="0"/>
              <a:t>有序</a:t>
            </a:r>
            <a:r>
              <a:rPr lang="zh-CN" altLang="en-US"/>
              <a:t>表表示集合</a:t>
            </a:r>
            <a:r>
              <a:rPr lang="zh-CN" altLang="en-US" smtClean="0"/>
              <a:t>，生成</a:t>
            </a:r>
            <a:r>
              <a:rPr lang="zh-CN" altLang="en-US"/>
              <a:t>两个集合的</a:t>
            </a:r>
            <a:r>
              <a:rPr lang="zh-CN" altLang="en-US" smtClean="0"/>
              <a:t>差集</a:t>
            </a:r>
            <a:endParaRPr lang="zh-CN" altLang="en-US"/>
          </a:p>
        </p:txBody>
      </p:sp>
      <p:sp>
        <p:nvSpPr>
          <p:cNvPr id="4" name="Rectangle 1"/>
          <p:cNvSpPr>
            <a:spLocks noChangeArrowheads="1"/>
          </p:cNvSpPr>
          <p:nvPr/>
        </p:nvSpPr>
        <p:spPr bwMode="auto">
          <a:xfrm>
            <a:off x="1774726" y="4119207"/>
            <a:ext cx="504056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minus(la, lb):</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6380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0349" y="958238"/>
            <a:ext cx="10736814" cy="4868199"/>
          </a:xfrm>
        </p:spPr>
        <p:txBody>
          <a:bodyPr/>
          <a:lstStyle/>
          <a:p>
            <a:r>
              <a:rPr lang="zh-CN" altLang="en-US"/>
              <a:t>假设有两个单链表，他们在某个结点处汇合变成一个单链表，两个单链表的头指针已知，但是交汇的结点未知，两个链表在交汇结点前面的结点数也是未知的，设计算法，确定交汇</a:t>
            </a:r>
            <a:r>
              <a:rPr lang="zh-CN" altLang="en-US" smtClean="0"/>
              <a:t>结点的值。</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smtClean="0"/>
              <a:t>单链表的汇合点</a:t>
            </a:r>
            <a:endParaRPr lang="zh-CN" altLang="en-US"/>
          </a:p>
        </p:txBody>
      </p:sp>
      <p:sp>
        <p:nvSpPr>
          <p:cNvPr id="4" name="Rectangle 1"/>
          <p:cNvSpPr>
            <a:spLocks noChangeArrowheads="1"/>
          </p:cNvSpPr>
          <p:nvPr/>
        </p:nvSpPr>
        <p:spPr bwMode="auto">
          <a:xfrm>
            <a:off x="2782838" y="5590034"/>
            <a:ext cx="37444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join_point(la,lb)</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9"/>
          <p:cNvSpPr>
            <a:spLocks noChangeArrowheads="1"/>
          </p:cNvSpPr>
          <p:nvPr/>
        </p:nvSpPr>
        <p:spPr bwMode="auto">
          <a:xfrm>
            <a:off x="4407318" y="3206928"/>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6" name="Line 10"/>
          <p:cNvSpPr>
            <a:spLocks noChangeShapeType="1"/>
          </p:cNvSpPr>
          <p:nvPr/>
        </p:nvSpPr>
        <p:spPr bwMode="auto">
          <a:xfrm>
            <a:off x="4924843" y="320692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Rectangle 12"/>
          <p:cNvSpPr>
            <a:spLocks noChangeArrowheads="1"/>
          </p:cNvSpPr>
          <p:nvPr/>
        </p:nvSpPr>
        <p:spPr bwMode="auto">
          <a:xfrm>
            <a:off x="5518568" y="3206928"/>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8" name="Line 13"/>
          <p:cNvSpPr>
            <a:spLocks noChangeShapeType="1"/>
          </p:cNvSpPr>
          <p:nvPr/>
        </p:nvSpPr>
        <p:spPr bwMode="auto">
          <a:xfrm>
            <a:off x="6037681" y="320692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Line 14"/>
          <p:cNvSpPr>
            <a:spLocks noChangeShapeType="1"/>
          </p:cNvSpPr>
          <p:nvPr/>
        </p:nvSpPr>
        <p:spPr bwMode="auto">
          <a:xfrm>
            <a:off x="5074069" y="3505378"/>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 name="Rectangle 15"/>
          <p:cNvSpPr>
            <a:spLocks noChangeArrowheads="1"/>
          </p:cNvSpPr>
          <p:nvPr/>
        </p:nvSpPr>
        <p:spPr bwMode="auto">
          <a:xfrm>
            <a:off x="6834299" y="3206928"/>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11" name="Line 16"/>
          <p:cNvSpPr>
            <a:spLocks noChangeShapeType="1"/>
          </p:cNvSpPr>
          <p:nvPr/>
        </p:nvSpPr>
        <p:spPr bwMode="auto">
          <a:xfrm>
            <a:off x="7356751" y="320692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Line 17"/>
          <p:cNvSpPr>
            <a:spLocks noChangeShapeType="1"/>
          </p:cNvSpPr>
          <p:nvPr/>
        </p:nvSpPr>
        <p:spPr bwMode="auto">
          <a:xfrm>
            <a:off x="6118756" y="3496953"/>
            <a:ext cx="715543"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Rectangle 18"/>
          <p:cNvSpPr>
            <a:spLocks noChangeArrowheads="1"/>
          </p:cNvSpPr>
          <p:nvPr/>
        </p:nvSpPr>
        <p:spPr bwMode="auto">
          <a:xfrm>
            <a:off x="8030939" y="3206928"/>
            <a:ext cx="818592"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14" name="Line 19"/>
          <p:cNvSpPr>
            <a:spLocks noChangeShapeType="1"/>
          </p:cNvSpPr>
          <p:nvPr/>
        </p:nvSpPr>
        <p:spPr bwMode="auto">
          <a:xfrm>
            <a:off x="8499546" y="3207999"/>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Line 20"/>
          <p:cNvSpPr>
            <a:spLocks noChangeShapeType="1"/>
          </p:cNvSpPr>
          <p:nvPr/>
        </p:nvSpPr>
        <p:spPr bwMode="auto">
          <a:xfrm flipV="1">
            <a:off x="7508302" y="3505378"/>
            <a:ext cx="522639"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Line 23"/>
          <p:cNvSpPr>
            <a:spLocks noChangeShapeType="1"/>
          </p:cNvSpPr>
          <p:nvPr/>
        </p:nvSpPr>
        <p:spPr bwMode="auto">
          <a:xfrm>
            <a:off x="8659589" y="3485534"/>
            <a:ext cx="484188"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Text Box 24"/>
          <p:cNvSpPr txBox="1">
            <a:spLocks noChangeArrowheads="1"/>
          </p:cNvSpPr>
          <p:nvPr/>
        </p:nvSpPr>
        <p:spPr bwMode="auto">
          <a:xfrm>
            <a:off x="4407318" y="313072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2</a:t>
            </a:r>
            <a:endParaRPr kumimoji="1" lang="en-US" altLang="zh-CN">
              <a:solidFill>
                <a:srgbClr val="000000"/>
              </a:solidFill>
              <a:latin typeface="Times New Roman" pitchFamily="18" charset="0"/>
            </a:endParaRPr>
          </a:p>
        </p:txBody>
      </p:sp>
      <p:sp>
        <p:nvSpPr>
          <p:cNvPr id="18" name="Text Box 25"/>
          <p:cNvSpPr txBox="1">
            <a:spLocks noChangeArrowheads="1"/>
          </p:cNvSpPr>
          <p:nvPr/>
        </p:nvSpPr>
        <p:spPr bwMode="auto">
          <a:xfrm>
            <a:off x="5531268" y="313072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3</a:t>
            </a:r>
            <a:endParaRPr kumimoji="1" lang="en-US" altLang="zh-CN">
              <a:solidFill>
                <a:srgbClr val="000000"/>
              </a:solidFill>
              <a:latin typeface="Times New Roman" pitchFamily="18" charset="0"/>
            </a:endParaRPr>
          </a:p>
        </p:txBody>
      </p:sp>
      <p:sp>
        <p:nvSpPr>
          <p:cNvPr id="19" name="Text Box 27"/>
          <p:cNvSpPr txBox="1">
            <a:spLocks noChangeArrowheads="1"/>
          </p:cNvSpPr>
          <p:nvPr/>
        </p:nvSpPr>
        <p:spPr bwMode="auto">
          <a:xfrm>
            <a:off x="8030939" y="3139965"/>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6</a:t>
            </a:r>
            <a:endParaRPr kumimoji="1" lang="en-US" altLang="zh-CN">
              <a:solidFill>
                <a:srgbClr val="000000"/>
              </a:solidFill>
              <a:latin typeface="Times New Roman" pitchFamily="18" charset="0"/>
            </a:endParaRPr>
          </a:p>
        </p:txBody>
      </p:sp>
      <p:sp>
        <p:nvSpPr>
          <p:cNvPr id="20" name="Text Box 30"/>
          <p:cNvSpPr txBox="1">
            <a:spLocks noChangeArrowheads="1"/>
          </p:cNvSpPr>
          <p:nvPr/>
        </p:nvSpPr>
        <p:spPr bwMode="auto">
          <a:xfrm>
            <a:off x="1315157" y="3162391"/>
            <a:ext cx="13292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La.head</a:t>
            </a:r>
            <a:endParaRPr kumimoji="1" lang="en-US" altLang="zh-CN">
              <a:solidFill>
                <a:srgbClr val="000000"/>
              </a:solidFill>
              <a:latin typeface="Times New Roman" pitchFamily="18" charset="0"/>
            </a:endParaRPr>
          </a:p>
        </p:txBody>
      </p:sp>
      <p:sp>
        <p:nvSpPr>
          <p:cNvPr id="21" name="Text Box 27"/>
          <p:cNvSpPr txBox="1">
            <a:spLocks noChangeArrowheads="1"/>
          </p:cNvSpPr>
          <p:nvPr/>
        </p:nvSpPr>
        <p:spPr bwMode="auto">
          <a:xfrm>
            <a:off x="6834299" y="3140019"/>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5</a:t>
            </a:r>
            <a:endParaRPr kumimoji="1" lang="en-US" altLang="zh-CN">
              <a:solidFill>
                <a:srgbClr val="000000"/>
              </a:solidFill>
              <a:latin typeface="Times New Roman" pitchFamily="18" charset="0"/>
            </a:endParaRPr>
          </a:p>
        </p:txBody>
      </p:sp>
      <p:sp>
        <p:nvSpPr>
          <p:cNvPr id="22" name="Rectangle 18"/>
          <p:cNvSpPr>
            <a:spLocks noChangeArrowheads="1"/>
          </p:cNvSpPr>
          <p:nvPr/>
        </p:nvSpPr>
        <p:spPr bwMode="auto">
          <a:xfrm>
            <a:off x="9136634" y="3189012"/>
            <a:ext cx="901619"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23" name="Line 19"/>
          <p:cNvSpPr>
            <a:spLocks noChangeShapeType="1"/>
          </p:cNvSpPr>
          <p:nvPr/>
        </p:nvSpPr>
        <p:spPr bwMode="auto">
          <a:xfrm>
            <a:off x="9724800" y="3198464"/>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Text Box 27"/>
          <p:cNvSpPr txBox="1">
            <a:spLocks noChangeArrowheads="1"/>
          </p:cNvSpPr>
          <p:nvPr/>
        </p:nvSpPr>
        <p:spPr bwMode="auto">
          <a:xfrm>
            <a:off x="9105136" y="313843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7</a:t>
            </a:r>
            <a:endParaRPr kumimoji="1" lang="en-US" altLang="zh-CN">
              <a:solidFill>
                <a:srgbClr val="000000"/>
              </a:solidFill>
              <a:latin typeface="Times New Roman" pitchFamily="18" charset="0"/>
            </a:endParaRPr>
          </a:p>
        </p:txBody>
      </p:sp>
      <p:sp>
        <p:nvSpPr>
          <p:cNvPr id="25" name="Line 11"/>
          <p:cNvSpPr>
            <a:spLocks noChangeShapeType="1"/>
          </p:cNvSpPr>
          <p:nvPr/>
        </p:nvSpPr>
        <p:spPr bwMode="auto">
          <a:xfrm>
            <a:off x="2885438" y="3474003"/>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6" name="Rectangle 9"/>
          <p:cNvSpPr>
            <a:spLocks noChangeArrowheads="1"/>
          </p:cNvSpPr>
          <p:nvPr/>
        </p:nvSpPr>
        <p:spPr bwMode="auto">
          <a:xfrm>
            <a:off x="3294919" y="3204423"/>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27" name="Line 10"/>
          <p:cNvSpPr>
            <a:spLocks noChangeShapeType="1"/>
          </p:cNvSpPr>
          <p:nvPr/>
        </p:nvSpPr>
        <p:spPr bwMode="auto">
          <a:xfrm>
            <a:off x="3812444" y="3204423"/>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Line 14"/>
          <p:cNvSpPr>
            <a:spLocks noChangeShapeType="1"/>
          </p:cNvSpPr>
          <p:nvPr/>
        </p:nvSpPr>
        <p:spPr bwMode="auto">
          <a:xfrm>
            <a:off x="3961671" y="3512017"/>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Rectangle 9"/>
          <p:cNvSpPr>
            <a:spLocks noChangeArrowheads="1"/>
          </p:cNvSpPr>
          <p:nvPr/>
        </p:nvSpPr>
        <p:spPr bwMode="auto">
          <a:xfrm>
            <a:off x="3294922" y="3198855"/>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30" name="Rectangle 9"/>
          <p:cNvSpPr>
            <a:spLocks noChangeArrowheads="1"/>
          </p:cNvSpPr>
          <p:nvPr/>
        </p:nvSpPr>
        <p:spPr bwMode="auto">
          <a:xfrm>
            <a:off x="4446967" y="4717238"/>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1" name="Line 10"/>
          <p:cNvSpPr>
            <a:spLocks noChangeShapeType="1"/>
          </p:cNvSpPr>
          <p:nvPr/>
        </p:nvSpPr>
        <p:spPr bwMode="auto">
          <a:xfrm>
            <a:off x="4964492" y="471723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Rectangle 12"/>
          <p:cNvSpPr>
            <a:spLocks noChangeArrowheads="1"/>
          </p:cNvSpPr>
          <p:nvPr/>
        </p:nvSpPr>
        <p:spPr bwMode="auto">
          <a:xfrm>
            <a:off x="5558217" y="4717238"/>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3" name="Line 13"/>
          <p:cNvSpPr>
            <a:spLocks noChangeShapeType="1"/>
          </p:cNvSpPr>
          <p:nvPr/>
        </p:nvSpPr>
        <p:spPr bwMode="auto">
          <a:xfrm>
            <a:off x="6077330" y="471723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Line 14"/>
          <p:cNvSpPr>
            <a:spLocks noChangeShapeType="1"/>
          </p:cNvSpPr>
          <p:nvPr/>
        </p:nvSpPr>
        <p:spPr bwMode="auto">
          <a:xfrm>
            <a:off x="5113718" y="5015688"/>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Rectangle 15"/>
          <p:cNvSpPr>
            <a:spLocks noChangeArrowheads="1"/>
          </p:cNvSpPr>
          <p:nvPr/>
        </p:nvSpPr>
        <p:spPr bwMode="auto">
          <a:xfrm>
            <a:off x="6593673" y="4774978"/>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6" name="Line 16"/>
          <p:cNvSpPr>
            <a:spLocks noChangeShapeType="1"/>
          </p:cNvSpPr>
          <p:nvPr/>
        </p:nvSpPr>
        <p:spPr bwMode="auto">
          <a:xfrm>
            <a:off x="7116125" y="4774978"/>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7" name="Line 17"/>
          <p:cNvSpPr>
            <a:spLocks noChangeShapeType="1"/>
          </p:cNvSpPr>
          <p:nvPr/>
        </p:nvSpPr>
        <p:spPr bwMode="auto">
          <a:xfrm>
            <a:off x="6074154" y="5015688"/>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8" name="Text Box 24"/>
          <p:cNvSpPr txBox="1">
            <a:spLocks noChangeArrowheads="1"/>
          </p:cNvSpPr>
          <p:nvPr/>
        </p:nvSpPr>
        <p:spPr bwMode="auto">
          <a:xfrm>
            <a:off x="4446967" y="46410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1</a:t>
            </a:r>
            <a:endParaRPr kumimoji="1" lang="en-US" altLang="zh-CN">
              <a:solidFill>
                <a:srgbClr val="000000"/>
              </a:solidFill>
              <a:latin typeface="Times New Roman" pitchFamily="18" charset="0"/>
            </a:endParaRPr>
          </a:p>
        </p:txBody>
      </p:sp>
      <p:sp>
        <p:nvSpPr>
          <p:cNvPr id="39" name="Text Box 25"/>
          <p:cNvSpPr txBox="1">
            <a:spLocks noChangeArrowheads="1"/>
          </p:cNvSpPr>
          <p:nvPr/>
        </p:nvSpPr>
        <p:spPr bwMode="auto">
          <a:xfrm>
            <a:off x="5570917" y="46410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4</a:t>
            </a:r>
            <a:endParaRPr kumimoji="1" lang="en-US" altLang="zh-CN">
              <a:solidFill>
                <a:srgbClr val="000000"/>
              </a:solidFill>
              <a:latin typeface="Times New Roman" pitchFamily="18" charset="0"/>
            </a:endParaRPr>
          </a:p>
        </p:txBody>
      </p:sp>
      <p:sp>
        <p:nvSpPr>
          <p:cNvPr id="40" name="Text Box 29"/>
          <p:cNvSpPr txBox="1">
            <a:spLocks noChangeArrowheads="1"/>
          </p:cNvSpPr>
          <p:nvPr/>
        </p:nvSpPr>
        <p:spPr bwMode="auto">
          <a:xfrm>
            <a:off x="7084643" y="4774978"/>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41" name="Text Box 30"/>
          <p:cNvSpPr txBox="1">
            <a:spLocks noChangeArrowheads="1"/>
          </p:cNvSpPr>
          <p:nvPr/>
        </p:nvSpPr>
        <p:spPr bwMode="auto">
          <a:xfrm>
            <a:off x="1466072" y="4660114"/>
            <a:ext cx="1350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Lb.head</a:t>
            </a:r>
            <a:endParaRPr kumimoji="1" lang="en-US" altLang="zh-CN">
              <a:solidFill>
                <a:srgbClr val="000000"/>
              </a:solidFill>
              <a:latin typeface="Times New Roman" pitchFamily="18" charset="0"/>
            </a:endParaRPr>
          </a:p>
        </p:txBody>
      </p:sp>
      <p:sp>
        <p:nvSpPr>
          <p:cNvPr id="42" name="Text Box 27"/>
          <p:cNvSpPr txBox="1">
            <a:spLocks noChangeArrowheads="1"/>
          </p:cNvSpPr>
          <p:nvPr/>
        </p:nvSpPr>
        <p:spPr bwMode="auto">
          <a:xfrm>
            <a:off x="6593673" y="4708069"/>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9</a:t>
            </a:r>
            <a:endParaRPr kumimoji="1" lang="en-US" altLang="zh-CN">
              <a:solidFill>
                <a:srgbClr val="000000"/>
              </a:solidFill>
              <a:latin typeface="Times New Roman" pitchFamily="18" charset="0"/>
            </a:endParaRPr>
          </a:p>
        </p:txBody>
      </p:sp>
      <p:sp>
        <p:nvSpPr>
          <p:cNvPr id="43" name="Line 11"/>
          <p:cNvSpPr>
            <a:spLocks noChangeShapeType="1"/>
          </p:cNvSpPr>
          <p:nvPr/>
        </p:nvSpPr>
        <p:spPr bwMode="auto">
          <a:xfrm>
            <a:off x="2925087" y="4984313"/>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4" name="Rectangle 9"/>
          <p:cNvSpPr>
            <a:spLocks noChangeArrowheads="1"/>
          </p:cNvSpPr>
          <p:nvPr/>
        </p:nvSpPr>
        <p:spPr bwMode="auto">
          <a:xfrm>
            <a:off x="3334568" y="4714733"/>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45" name="Line 10"/>
          <p:cNvSpPr>
            <a:spLocks noChangeShapeType="1"/>
          </p:cNvSpPr>
          <p:nvPr/>
        </p:nvSpPr>
        <p:spPr bwMode="auto">
          <a:xfrm>
            <a:off x="3852093" y="4714733"/>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6" name="Line 14"/>
          <p:cNvSpPr>
            <a:spLocks noChangeShapeType="1"/>
          </p:cNvSpPr>
          <p:nvPr/>
        </p:nvSpPr>
        <p:spPr bwMode="auto">
          <a:xfrm>
            <a:off x="4001320" y="5022327"/>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7" name="Rectangle 9"/>
          <p:cNvSpPr>
            <a:spLocks noChangeArrowheads="1"/>
          </p:cNvSpPr>
          <p:nvPr/>
        </p:nvSpPr>
        <p:spPr bwMode="auto">
          <a:xfrm>
            <a:off x="3334571" y="4709165"/>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48" name="Text Box 29"/>
          <p:cNvSpPr txBox="1">
            <a:spLocks noChangeArrowheads="1"/>
          </p:cNvSpPr>
          <p:nvPr/>
        </p:nvSpPr>
        <p:spPr bwMode="auto">
          <a:xfrm>
            <a:off x="9691337" y="3197532"/>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50" name="Rectangle 2"/>
          <p:cNvSpPr>
            <a:spLocks noChangeArrowheads="1"/>
          </p:cNvSpPr>
          <p:nvPr/>
        </p:nvSpPr>
        <p:spPr bwMode="auto">
          <a:xfrm>
            <a:off x="2870237" y="6089189"/>
            <a:ext cx="350236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insertbefore(a,k,b)</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66705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递归算法举例</a:t>
            </a:r>
            <a:endParaRPr lang="zh-CN" altLang="en-US"/>
          </a:p>
        </p:txBody>
      </p:sp>
    </p:spTree>
    <p:extLst>
      <p:ext uri="{BB962C8B-B14F-4D97-AF65-F5344CB8AC3E}">
        <p14:creationId xmlns:p14="http://schemas.microsoft.com/office/powerpoint/2010/main" val="2660254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设计递归算法，判断列表的元素是否首尾对称。如</a:t>
            </a:r>
            <a:r>
              <a:rPr lang="en-US" altLang="zh-CN"/>
              <a:t>[1,2,3,2,1]</a:t>
            </a:r>
            <a:r>
              <a:rPr lang="zh-CN" altLang="en-US"/>
              <a:t>是首尾对称的。</a:t>
            </a:r>
          </a:p>
        </p:txBody>
      </p:sp>
      <p:sp>
        <p:nvSpPr>
          <p:cNvPr id="3" name="标题 2"/>
          <p:cNvSpPr>
            <a:spLocks noGrp="1"/>
          </p:cNvSpPr>
          <p:nvPr>
            <p:ph type="title"/>
          </p:nvPr>
        </p:nvSpPr>
        <p:spPr/>
        <p:txBody>
          <a:bodyPr>
            <a:normAutofit fontScale="90000"/>
          </a:bodyPr>
          <a:lstStyle/>
          <a:p>
            <a:r>
              <a:rPr lang="zh-CN" altLang="en-US"/>
              <a:t>首尾对称</a:t>
            </a:r>
          </a:p>
        </p:txBody>
      </p:sp>
    </p:spTree>
    <p:extLst>
      <p:ext uri="{BB962C8B-B14F-4D97-AF65-F5344CB8AC3E}">
        <p14:creationId xmlns:p14="http://schemas.microsoft.com/office/powerpoint/2010/main" val="87081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张玉华汉字的世界任你纵横2019.1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张玉华汉字的世界任你纵横2019.1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15039</TotalTime>
  <Words>6076</Words>
  <Application>Microsoft Office PowerPoint</Application>
  <PresentationFormat>自定义</PresentationFormat>
  <Paragraphs>1037</Paragraphs>
  <Slides>110</Slides>
  <Notes>4</Notes>
  <HiddenSlides>0</HiddenSlides>
  <MMClips>0</MMClips>
  <ScaleCrop>false</ScaleCrop>
  <HeadingPairs>
    <vt:vector size="4" baseType="variant">
      <vt:variant>
        <vt:lpstr>主题</vt:lpstr>
      </vt:variant>
      <vt:variant>
        <vt:i4>2</vt:i4>
      </vt:variant>
      <vt:variant>
        <vt:lpstr>幻灯片标题</vt:lpstr>
      </vt:variant>
      <vt:variant>
        <vt:i4>110</vt:i4>
      </vt:variant>
    </vt:vector>
  </HeadingPairs>
  <TitlesOfParts>
    <vt:vector size="112" baseType="lpstr">
      <vt:lpstr>张玉华汉字的世界任你纵横2019.11.7</vt:lpstr>
      <vt:lpstr>1_张玉华汉字的世界任你纵横2019.11.7</vt:lpstr>
      <vt:lpstr>06 周递归</vt:lpstr>
      <vt:lpstr>主要学习内容</vt:lpstr>
      <vt:lpstr>主要学习内容</vt:lpstr>
      <vt:lpstr>什么是递归？</vt:lpstr>
      <vt:lpstr>递归</vt:lpstr>
      <vt:lpstr>生活中的递归</vt:lpstr>
      <vt:lpstr>数学中的递归</vt:lpstr>
      <vt:lpstr>计算机中的递归</vt:lpstr>
      <vt:lpstr>能用递归求解的问题需满足的条件</vt:lpstr>
      <vt:lpstr>递归求解n!</vt:lpstr>
      <vt:lpstr>问题的递归求解---&gt;递归算法</vt:lpstr>
      <vt:lpstr>递归数据结构</vt:lpstr>
      <vt:lpstr>函数调用与栈</vt:lpstr>
      <vt:lpstr>函数间相互调用过程</vt:lpstr>
      <vt:lpstr>函数运行过程中调用栈状态变化</vt:lpstr>
      <vt:lpstr>函数运行过程中调用栈状态变化</vt:lpstr>
      <vt:lpstr>阶乘函数递归运行过程</vt:lpstr>
      <vt:lpstr>Python虚拟机的内存结构示意图</vt:lpstr>
      <vt:lpstr>递归算法举例</vt:lpstr>
      <vt:lpstr>递归算法举例</vt:lpstr>
      <vt:lpstr>求最大公约数</vt:lpstr>
      <vt:lpstr>台阶的不同走法</vt:lpstr>
      <vt:lpstr>出栈的不同序列</vt:lpstr>
      <vt:lpstr>出栈的不同序列</vt:lpstr>
      <vt:lpstr>分形树：自相似递归图形</vt:lpstr>
      <vt:lpstr>分形树的定义</vt:lpstr>
      <vt:lpstr>谢尔宾斯基三角形</vt:lpstr>
      <vt:lpstr>递归算法设计方法</vt:lpstr>
      <vt:lpstr>递归函数的特点</vt:lpstr>
      <vt:lpstr>递归函数的形式特点</vt:lpstr>
      <vt:lpstr>递归函数运行的两个阶段</vt:lpstr>
      <vt:lpstr>数据结构的递归定义及操作</vt:lpstr>
      <vt:lpstr>线性表的递归定义</vt:lpstr>
      <vt:lpstr>顺序表的递归定义1</vt:lpstr>
      <vt:lpstr>统计entry列表中值为x的元素个数</vt:lpstr>
      <vt:lpstr>类的递归函数</vt:lpstr>
      <vt:lpstr>顺序表的递归定义2</vt:lpstr>
      <vt:lpstr>顺序表的递归定义3</vt:lpstr>
      <vt:lpstr>单链表的递归定义</vt:lpstr>
      <vt:lpstr>单链表下的递归算法举例1</vt:lpstr>
      <vt:lpstr>单链表下的递归算法举例2</vt:lpstr>
      <vt:lpstr>recursive_reverse_traverse(L)</vt:lpstr>
      <vt:lpstr>单链表下的递归算法举例2</vt:lpstr>
      <vt:lpstr>recursive_removeall(self, L, x)</vt:lpstr>
      <vt:lpstr>PowerPoint 演示文稿</vt:lpstr>
      <vt:lpstr>算法</vt:lpstr>
      <vt:lpstr>单链表逆置递归算法</vt:lpstr>
      <vt:lpstr>单链表逆置递归算法</vt:lpstr>
      <vt:lpstr>算法recursive_reverse(self, L)</vt:lpstr>
      <vt:lpstr>递归算法的性能</vt:lpstr>
      <vt:lpstr>汉诺塔问题</vt:lpstr>
      <vt:lpstr>算法及性能</vt:lpstr>
      <vt:lpstr>递归算法的性能</vt:lpstr>
      <vt:lpstr>阶乘函数递归运行过程</vt:lpstr>
      <vt:lpstr>阶乘算法非递归函数</vt:lpstr>
      <vt:lpstr>斐波那契数列递归求解</vt:lpstr>
      <vt:lpstr>递归的消除</vt:lpstr>
      <vt:lpstr>尾递归(tail recursion)的消除</vt:lpstr>
      <vt:lpstr>尾递归的消除</vt:lpstr>
      <vt:lpstr>非尾递归的消除</vt:lpstr>
      <vt:lpstr>迷宫求解递归算法</vt:lpstr>
      <vt:lpstr>迷宫图</vt:lpstr>
      <vt:lpstr>PowerPoint 演示文稿</vt:lpstr>
      <vt:lpstr>更多递归算法</vt:lpstr>
      <vt:lpstr>PowerPoint 演示文稿</vt:lpstr>
      <vt:lpstr>练习答疑</vt:lpstr>
      <vt:lpstr>PowerPoint 演示文稿</vt:lpstr>
      <vt:lpstr>07周补充（递归与动态规划）</vt:lpstr>
      <vt:lpstr>主要学习内容</vt:lpstr>
      <vt:lpstr>分治策略</vt:lpstr>
      <vt:lpstr>伪代码形式</vt:lpstr>
      <vt:lpstr>优化问题</vt:lpstr>
      <vt:lpstr>找零钱问题---贪心算法</vt:lpstr>
      <vt:lpstr>递归解法</vt:lpstr>
      <vt:lpstr>递归算法</vt:lpstr>
      <vt:lpstr>递归算法性能</vt:lpstr>
      <vt:lpstr>备忘录（记忆化/函数值缓存）法</vt:lpstr>
      <vt:lpstr>递归算法改进代码</vt:lpstr>
      <vt:lpstr>递归备忘录法求解斐波那契数列第n个数</vt:lpstr>
      <vt:lpstr>动态规划法</vt:lpstr>
      <vt:lpstr>动态规划算法</vt:lpstr>
      <vt:lpstr>动态规划法改进</vt:lpstr>
      <vt:lpstr>博物馆大盗问题</vt:lpstr>
      <vt:lpstr>"博物馆大盗问题"</vt:lpstr>
      <vt:lpstr>博物馆大盗问题</vt:lpstr>
      <vt:lpstr>动态规划算法</vt:lpstr>
      <vt:lpstr>递归算法</vt:lpstr>
      <vt:lpstr>动态规划法求解斐波那契数列第n个数</vt:lpstr>
      <vt:lpstr>连续子序列和的最大值</vt:lpstr>
      <vt:lpstr>最大连续子序列算法</vt:lpstr>
      <vt:lpstr>连续子序列相乘的最大值</vt:lpstr>
      <vt:lpstr>连续子序列相乘的最大值</vt:lpstr>
      <vt:lpstr>线性表下的算法（复习，非递归主题）</vt:lpstr>
      <vt:lpstr>两个递增有序表合并成递减有序表</vt:lpstr>
      <vt:lpstr>两个有序单链表的归并</vt:lpstr>
      <vt:lpstr>有序表表示集合，生成两个集合的差集</vt:lpstr>
      <vt:lpstr>单链表的汇合点</vt:lpstr>
      <vt:lpstr>递归算法举例</vt:lpstr>
      <vt:lpstr>首尾对称</vt:lpstr>
      <vt:lpstr>删除i号元素</vt:lpstr>
      <vt:lpstr>拆分链表</vt:lpstr>
      <vt:lpstr>算法</vt:lpstr>
      <vt:lpstr>n阶螺旋矩阵</vt:lpstr>
      <vt:lpstr>求组合数</vt:lpstr>
      <vt:lpstr>方法二：</vt:lpstr>
      <vt:lpstr>方法二代码</vt:lpstr>
      <vt:lpstr>练习</vt:lpstr>
      <vt:lpstr>更多练习</vt:lpstr>
      <vt:lpstr>N皇后问题</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算法概述    </dc:title>
  <dc:creator>Windows User</dc:creator>
  <cp:lastModifiedBy>zhangyh</cp:lastModifiedBy>
  <cp:revision>486</cp:revision>
  <dcterms:created xsi:type="dcterms:W3CDTF">2020-02-21T12:53:37Z</dcterms:created>
  <dcterms:modified xsi:type="dcterms:W3CDTF">2020-06-10T05:08:09Z</dcterms:modified>
</cp:coreProperties>
</file>